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43891200" cy="32918400"/>
  <p:notesSz cx="6858000" cy="9144000"/>
  <p:defaultText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45625FA-6AA0-D327-3159-4182B010F979}" name="David Plachetzki" initials="DP" userId="S::dcp2000@usnh.edu::56819064-f9a9-4cac-9e27-afd63cb5fbff"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BE15"/>
    <a:srgbClr val="5AD918"/>
    <a:srgbClr val="2FD912"/>
    <a:srgbClr val="E7FFCE"/>
    <a:srgbClr val="CEFF9D"/>
    <a:srgbClr val="ABFF56"/>
    <a:srgbClr val="D4BA01"/>
    <a:srgbClr val="DAC11E"/>
    <a:srgbClr val="DEFFCF"/>
    <a:srgbClr val="A1C9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4802"/>
  </p:normalViewPr>
  <p:slideViewPr>
    <p:cSldViewPr snapToGrid="0" snapToObjects="1">
      <p:cViewPr>
        <p:scale>
          <a:sx n="23" d="100"/>
          <a:sy n="23" d="100"/>
        </p:scale>
        <p:origin x="2320" y="464"/>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8/10/relationships/authors" Target="authors.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B1F554-8471-F74E-95A3-3E7FC8AE6388}" type="datetimeFigureOut">
              <a:rPr lang="en-US" smtClean="0"/>
              <a:pPr/>
              <a:t>6/15/23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5E2536-F949-A046-9408-77F5280C62D9}" type="slidenum">
              <a:rPr lang="en-US" smtClean="0"/>
              <a:pPr/>
              <a:t>‹#›</a:t>
            </a:fld>
            <a:endParaRPr lang="en-US" dirty="0"/>
          </a:p>
        </p:txBody>
      </p:sp>
    </p:spTree>
    <p:extLst>
      <p:ext uri="{BB962C8B-B14F-4D97-AF65-F5344CB8AC3E}">
        <p14:creationId xmlns:p14="http://schemas.microsoft.com/office/powerpoint/2010/main" val="19200910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a:cs typeface="Arial"/>
              </a:rPr>
              <a:t>feel free to change background colors &amp; text boxes</a:t>
            </a:r>
            <a:r>
              <a:rPr lang="en-US" sz="1200" baseline="0" dirty="0">
                <a:solidFill>
                  <a:schemeClr val="bg1"/>
                </a:solidFill>
                <a:latin typeface="Arial"/>
                <a:cs typeface="Arial"/>
              </a:rPr>
              <a:t> and use sections for difference purposes!</a:t>
            </a:r>
            <a:endParaRPr lang="en-US" sz="1200" dirty="0">
              <a:solidFill>
                <a:schemeClr val="bg1"/>
              </a:solidFill>
              <a:latin typeface="Arial"/>
              <a:cs typeface="Arial"/>
            </a:endParaRPr>
          </a:p>
          <a:p>
            <a:endParaRPr lang="en-US" dirty="0"/>
          </a:p>
        </p:txBody>
      </p:sp>
      <p:sp>
        <p:nvSpPr>
          <p:cNvPr id="4" name="Slide Number Placeholder 3"/>
          <p:cNvSpPr>
            <a:spLocks noGrp="1"/>
          </p:cNvSpPr>
          <p:nvPr>
            <p:ph type="sldNum" sz="quarter" idx="10"/>
          </p:nvPr>
        </p:nvSpPr>
        <p:spPr/>
        <p:txBody>
          <a:bodyPr/>
          <a:lstStyle/>
          <a:p>
            <a:fld id="{EC5E2536-F949-A046-9408-77F5280C62D9}"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a:t>Click to edit Master title style</a:t>
            </a:r>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C2C9624-8537-344B-A181-774C3CF89A66}" type="datetimeFigureOut">
              <a:rPr lang="en-US" smtClean="0"/>
              <a:pPr/>
              <a:t>6/15/23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F12122-570C-394B-A3C0-8A0DA37D738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2C9624-8537-344B-A181-774C3CF89A66}" type="datetimeFigureOut">
              <a:rPr lang="en-US" smtClean="0"/>
              <a:pPr/>
              <a:t>6/15/23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F12122-570C-394B-A3C0-8A0DA37D738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6324600"/>
            <a:ext cx="47404018" cy="1348206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530843" y="6324600"/>
            <a:ext cx="141480542" cy="134820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2C9624-8537-344B-A181-774C3CF89A66}" type="datetimeFigureOut">
              <a:rPr lang="en-US" smtClean="0"/>
              <a:pPr/>
              <a:t>6/15/23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F12122-570C-394B-A3C0-8A0DA37D738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2C9624-8537-344B-A181-774C3CF89A66}" type="datetimeFigureOut">
              <a:rPr lang="en-US" smtClean="0"/>
              <a:pPr/>
              <a:t>6/15/23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F12122-570C-394B-A3C0-8A0DA37D738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a:t>Click to edit Master title style</a:t>
            </a:r>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2C9624-8537-344B-A181-774C3CF89A66}" type="datetimeFigureOut">
              <a:rPr lang="en-US" smtClean="0"/>
              <a:pPr/>
              <a:t>6/15/23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F12122-570C-394B-A3C0-8A0DA37D738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308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57046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C2C9624-8537-344B-A181-774C3CF89A66}" type="datetimeFigureOut">
              <a:rPr lang="en-US" smtClean="0"/>
              <a:pPr/>
              <a:t>6/15/23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F12122-570C-394B-A3C0-8A0DA37D738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C2C9624-8537-344B-A181-774C3CF89A66}" type="datetimeFigureOut">
              <a:rPr lang="en-US" smtClean="0"/>
              <a:pPr/>
              <a:t>6/15/23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AF12122-570C-394B-A3C0-8A0DA37D738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C2C9624-8537-344B-A181-774C3CF89A66}" type="datetimeFigureOut">
              <a:rPr lang="en-US" smtClean="0"/>
              <a:pPr/>
              <a:t>6/15/23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AF12122-570C-394B-A3C0-8A0DA37D738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2C9624-8537-344B-A181-774C3CF89A66}" type="datetimeFigureOut">
              <a:rPr lang="en-US" smtClean="0"/>
              <a:pPr/>
              <a:t>6/15/23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AF12122-570C-394B-A3C0-8A0DA37D738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a:t>Click to edit Master title style</a:t>
            </a:r>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p>
            <a:fld id="{0C2C9624-8537-344B-A181-774C3CF89A66}" type="datetimeFigureOut">
              <a:rPr lang="en-US" smtClean="0"/>
              <a:pPr/>
              <a:t>6/15/23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F12122-570C-394B-A3C0-8A0DA37D738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a:t>Click to edit Master title style</a:t>
            </a:r>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dirty="0"/>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p>
            <a:fld id="{0C2C9624-8537-344B-A181-774C3CF89A66}" type="datetimeFigureOut">
              <a:rPr lang="en-US" smtClean="0"/>
              <a:pPr/>
              <a:t>6/15/23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F12122-570C-394B-A3C0-8A0DA37D738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a:t>Click to edit Master title style</a:t>
            </a:r>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0C2C9624-8537-344B-A181-774C3CF89A66}" type="datetimeFigureOut">
              <a:rPr lang="en-US" smtClean="0"/>
              <a:pPr/>
              <a:t>6/15/23</a:t>
            </a:fld>
            <a:endParaRPr lang="en-US" dirty="0"/>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4AF12122-570C-394B-A3C0-8A0DA37D738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56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4B10210D-E86D-FD17-6802-F9CEF0EE0ADA}"/>
              </a:ext>
            </a:extLst>
          </p:cNvPr>
          <p:cNvSpPr/>
          <p:nvPr/>
        </p:nvSpPr>
        <p:spPr>
          <a:xfrm>
            <a:off x="12704249" y="4096288"/>
            <a:ext cx="14269215" cy="11596927"/>
          </a:xfrm>
          <a:prstGeom prst="roundRect">
            <a:avLst>
              <a:gd name="adj" fmla="val 5740"/>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736936" y="5736585"/>
            <a:ext cx="11682013" cy="26632932"/>
          </a:xfrm>
          <a:prstGeom prst="rect">
            <a:avLst/>
          </a:prstGeom>
          <a:solidFill>
            <a:schemeClr val="accent4">
              <a:lumMod val="40000"/>
              <a:lumOff val="60000"/>
              <a:alpha val="68000"/>
            </a:schemeClr>
          </a:solidFill>
          <a:ln>
            <a:noFill/>
          </a:ln>
          <a:effectLst>
            <a:glow rad="101600">
              <a:schemeClr val="accent4">
                <a:lumMod val="20000"/>
                <a:lumOff val="80000"/>
                <a:alpha val="75000"/>
              </a:schemeClr>
            </a:glow>
            <a:outerShdw blurRad="441325" dist="774700" dir="2700000" algn="tl" rotWithShape="0">
              <a:schemeClr val="accent4">
                <a:lumMod val="20000"/>
                <a:lumOff val="80000"/>
                <a:alpha val="43000"/>
              </a:schemeClr>
            </a:outerShdw>
            <a:softEdge rad="381000"/>
          </a:effectLst>
        </p:spPr>
        <p:txBody>
          <a:bodyPr wrap="square" lIns="365760" tIns="274320" rIns="365760" bIns="274320">
            <a:spAutoFit/>
          </a:bodyPr>
          <a:lstStyle/>
          <a:p>
            <a:pPr marL="457200" indent="-457200">
              <a:buFont typeface="Arial" panose="020B0604020202020204" pitchFamily="34" charset="0"/>
              <a:buChar char="•"/>
            </a:pPr>
            <a:r>
              <a:rPr lang="en-US" sz="3200" b="1" dirty="0">
                <a:solidFill>
                  <a:srgbClr val="000000"/>
                </a:solidFill>
                <a:latin typeface="Arial" panose="020B0604020202020204" pitchFamily="34" charset="0"/>
                <a:ea typeface="Calibri" panose="020F0502020204030204" pitchFamily="34" charset="0"/>
                <a:cs typeface="Arial" panose="020B0604020202020204" pitchFamily="34" charset="0"/>
              </a:rPr>
              <a:t>H</a:t>
            </a:r>
            <a:r>
              <a:rPr lang="en-US" sz="3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ow does a macromolecular complex, encoded by     &gt;100 loci, experience both high rates of diversifying selection and essential functional conservation?</a:t>
            </a:r>
          </a:p>
          <a:p>
            <a:pPr marL="457200" indent="-457200">
              <a:buFont typeface="Arial" panose="020B0604020202020204" pitchFamily="34" charset="0"/>
              <a:buChar char="•"/>
            </a:pPr>
            <a:endPar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457200" indent="-457200">
              <a:buFont typeface="Arial" panose="020B0604020202020204" pitchFamily="34" charset="0"/>
              <a:buChar char="•"/>
            </a:pPr>
            <a: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kinetochore mediates the attachment of the chromosome to the microtubules during cell division</a:t>
            </a:r>
          </a:p>
          <a:p>
            <a:pPr marL="457200" indent="-457200">
              <a:buFont typeface="Arial" panose="020B0604020202020204" pitchFamily="34" charset="0"/>
              <a:buChar char="•"/>
            </a:pPr>
            <a:endParaRPr lang="en-US" sz="32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457200" indent="-457200">
              <a:buFont typeface="Arial" panose="020B0604020202020204" pitchFamily="34" charset="0"/>
              <a:buChar char="•"/>
            </a:pPr>
            <a: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Malfunction can lead to cancer</a:t>
            </a:r>
            <a:r>
              <a:rPr lang="en-US" sz="3200" baseline="30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a:t>
            </a:r>
            <a:r>
              <a:rPr lang="en-US" sz="3200" baseline="30000" dirty="0">
                <a:solidFill>
                  <a:srgbClr val="000000"/>
                </a:solidFill>
                <a:latin typeface="Arial" panose="020B0604020202020204" pitchFamily="34" charset="0"/>
                <a:ea typeface="Calibri" panose="020F0502020204030204" pitchFamily="34" charset="0"/>
                <a:cs typeface="Arial" panose="020B0604020202020204" pitchFamily="34" charset="0"/>
              </a:rPr>
              <a:t>-3</a:t>
            </a:r>
            <a: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growth </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disorders</a:t>
            </a:r>
            <a:r>
              <a:rPr lang="en-US" sz="3200" baseline="30000" dirty="0">
                <a:solidFill>
                  <a:srgbClr val="000000"/>
                </a:solidFill>
                <a:latin typeface="Arial" panose="020B0604020202020204" pitchFamily="34" charset="0"/>
                <a:ea typeface="Calibri" panose="020F0502020204030204" pitchFamily="34" charset="0"/>
                <a:cs typeface="Arial" panose="020B0604020202020204" pitchFamily="34" charset="0"/>
              </a:rPr>
              <a:t>4,5 </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and mental health issues</a:t>
            </a:r>
            <a:r>
              <a:rPr lang="en-US" sz="3200" baseline="30000" dirty="0">
                <a:solidFill>
                  <a:srgbClr val="000000"/>
                </a:solidFill>
                <a:latin typeface="Arial" panose="020B0604020202020204" pitchFamily="34" charset="0"/>
                <a:ea typeface="Calibri" panose="020F0502020204030204" pitchFamily="34" charset="0"/>
                <a:cs typeface="Arial" panose="020B0604020202020204" pitchFamily="34" charset="0"/>
              </a:rPr>
              <a:t>1</a:t>
            </a:r>
          </a:p>
          <a:p>
            <a:pPr marL="457200" indent="-457200">
              <a:buFont typeface="Arial" panose="020B0604020202020204" pitchFamily="34" charset="0"/>
              <a:buChar char="•"/>
            </a:pPr>
            <a:endParaRPr lang="en-US" sz="32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457200" indent="-457200">
              <a:buFont typeface="Arial" panose="020B0604020202020204" pitchFamily="34" charset="0"/>
              <a:buChar char="•"/>
            </a:pP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Evolutionary theory would suggest that the kinetochore should be subject to strong negative selection, reflective of its critical functional importance</a:t>
            </a:r>
          </a:p>
          <a:p>
            <a:pPr marL="457200" indent="-457200">
              <a:buFont typeface="Arial" panose="020B0604020202020204" pitchFamily="34" charset="0"/>
              <a:buChar char="•"/>
            </a:pPr>
            <a:endParaRPr lang="en-US" sz="32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457200" indent="-457200">
              <a:buFont typeface="Arial" panose="020B0604020202020204" pitchFamily="34" charset="0"/>
              <a:buChar char="•"/>
            </a:pP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However, while f</a:t>
            </a:r>
            <a: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unction is conserved across eukaryotes, the individual components that make up the structure evolve rapidly</a:t>
            </a:r>
            <a:r>
              <a:rPr lang="en-US" sz="3200" baseline="30000" dirty="0">
                <a:solidFill>
                  <a:srgbClr val="000000"/>
                </a:solidFill>
                <a:effectLst/>
                <a:latin typeface="Arial" panose="020B0604020202020204" pitchFamily="34" charset="0"/>
                <a:ea typeface="Calibri" panose="020F0502020204030204" pitchFamily="34" charset="0"/>
                <a:cs typeface="Arial" panose="020B0604020202020204" pitchFamily="34" charset="0"/>
              </a:rPr>
              <a:t>6,7</a:t>
            </a:r>
          </a:p>
          <a:p>
            <a:pPr marL="457200" indent="-457200">
              <a:buFont typeface="Arial" panose="020B0604020202020204" pitchFamily="34" charset="0"/>
              <a:buChar char="•"/>
            </a:pPr>
            <a:endParaRPr lang="en-US" sz="3200" baseline="30000" dirty="0">
              <a:solidFill>
                <a:srgbClr val="000000"/>
              </a:solidFill>
              <a:latin typeface="Arial" panose="020B0604020202020204" pitchFamily="34" charset="0"/>
              <a:ea typeface="Calibri" panose="020F0502020204030204" pitchFamily="34" charset="0"/>
              <a:cs typeface="Arial" panose="020B0604020202020204" pitchFamily="34" charset="0"/>
            </a:endParaRPr>
          </a:p>
          <a:p>
            <a:endParaRPr lang="en-US" sz="3200" baseline="30000" dirty="0">
              <a:solidFill>
                <a:srgbClr val="000000"/>
              </a:solidFill>
              <a:latin typeface="Arial" panose="020B0604020202020204" pitchFamily="34" charset="0"/>
              <a:cs typeface="Arial" panose="020B0604020202020204" pitchFamily="34" charset="0"/>
            </a:endParaRPr>
          </a:p>
          <a:p>
            <a:endParaRPr lang="en-US" sz="3200" baseline="30000" dirty="0">
              <a:solidFill>
                <a:srgbClr val="000000"/>
              </a:solidFill>
              <a:latin typeface="Arial" panose="020B0604020202020204" pitchFamily="34" charset="0"/>
              <a:cs typeface="Arial" panose="020B0604020202020204" pitchFamily="34" charset="0"/>
            </a:endParaRPr>
          </a:p>
          <a:p>
            <a:endParaRPr lang="en-US" sz="3200" baseline="30000" dirty="0">
              <a:solidFill>
                <a:srgbClr val="000000"/>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3200" baseline="30000" dirty="0">
              <a:solidFill>
                <a:srgbClr val="000000"/>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3000" dirty="0">
              <a:solidFill>
                <a:srgbClr val="000000"/>
              </a:solidFill>
              <a:latin typeface="Times New Roman" panose="02020603050405020304" pitchFamily="18" charset="0"/>
              <a:cs typeface="Times New Roman" panose="02020603050405020304" pitchFamily="18" charset="0"/>
            </a:endParaRPr>
          </a:p>
          <a:p>
            <a:endParaRPr lang="en-US" sz="3000" dirty="0">
              <a:solidFill>
                <a:srgbClr val="000000"/>
              </a:solidFill>
              <a:latin typeface="Times New Roman" panose="02020603050405020304" pitchFamily="18" charset="0"/>
              <a:cs typeface="Times New Roman" panose="02020603050405020304" pitchFamily="18" charset="0"/>
            </a:endParaRPr>
          </a:p>
          <a:p>
            <a:endParaRPr lang="en-US" sz="3000" dirty="0">
              <a:solidFill>
                <a:srgbClr val="000000"/>
              </a:solidFill>
              <a:latin typeface="Times New Roman" panose="02020603050405020304" pitchFamily="18" charset="0"/>
              <a:cs typeface="Times New Roman" panose="02020603050405020304" pitchFamily="18" charset="0"/>
            </a:endParaRPr>
          </a:p>
          <a:p>
            <a:endParaRPr lang="en-US" sz="3000" dirty="0">
              <a:solidFill>
                <a:srgbClr val="000000"/>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3000" dirty="0">
              <a:solidFill>
                <a:srgbClr val="000000"/>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3000" dirty="0">
              <a:solidFill>
                <a:srgbClr val="000000"/>
              </a:solidFill>
              <a:latin typeface="Times New Roman" panose="02020603050405020304" pitchFamily="18" charset="0"/>
              <a:cs typeface="Times New Roman" panose="02020603050405020304" pitchFamily="18" charset="0"/>
            </a:endParaRPr>
          </a:p>
          <a:p>
            <a:endParaRPr lang="en-US" sz="3200" dirty="0"/>
          </a:p>
          <a:p>
            <a:endParaRPr lang="en-US" sz="3200" dirty="0"/>
          </a:p>
          <a:p>
            <a:endParaRPr lang="en-US" sz="3200" dirty="0"/>
          </a:p>
          <a:p>
            <a:endParaRPr lang="en-US" sz="3200" dirty="0"/>
          </a:p>
          <a:p>
            <a:endParaRPr lang="en-US" sz="3200" dirty="0"/>
          </a:p>
          <a:p>
            <a:endParaRPr lang="en-US" sz="3200" dirty="0"/>
          </a:p>
          <a:p>
            <a:endParaRPr lang="en-US" sz="3200" dirty="0"/>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p:txBody>
      </p:sp>
      <p:sp>
        <p:nvSpPr>
          <p:cNvPr id="259" name="TextBox 258"/>
          <p:cNvSpPr txBox="1"/>
          <p:nvPr/>
        </p:nvSpPr>
        <p:spPr>
          <a:xfrm>
            <a:off x="654437" y="4154640"/>
            <a:ext cx="11506590" cy="1292662"/>
          </a:xfrm>
          <a:prstGeom prst="rect">
            <a:avLst/>
          </a:prstGeom>
          <a:solidFill>
            <a:schemeClr val="accent4">
              <a:lumMod val="75000"/>
            </a:schemeClr>
          </a:solidFill>
          <a:effectLst>
            <a:outerShdw blurRad="50800" dist="381000" dir="2700000" algn="tl" rotWithShape="0">
              <a:schemeClr val="accent4">
                <a:lumMod val="75000"/>
                <a:alpha val="43000"/>
              </a:schemeClr>
            </a:outerShdw>
          </a:effectLst>
          <a:scene3d>
            <a:camera prst="orthographicFront"/>
            <a:lightRig rig="threePt" dir="t"/>
          </a:scene3d>
          <a:sp3d>
            <a:bevelT/>
            <a:bevelB/>
          </a:sp3d>
        </p:spPr>
        <p:txBody>
          <a:bodyPr wrap="square" tIns="91440" bIns="365760" rtlCol="0">
            <a:spAutoFit/>
          </a:bodyPr>
          <a:lstStyle/>
          <a:p>
            <a:pPr algn="ctr"/>
            <a:r>
              <a:rPr lang="en-US" sz="5400" b="1" dirty="0">
                <a:solidFill>
                  <a:schemeClr val="bg1"/>
                </a:solidFill>
                <a:latin typeface="Times New Roman" panose="02020603050405020304" pitchFamily="18" charset="0"/>
                <a:cs typeface="Times New Roman" panose="02020603050405020304" pitchFamily="18" charset="0"/>
              </a:rPr>
              <a:t>Introduction</a:t>
            </a:r>
          </a:p>
        </p:txBody>
      </p:sp>
      <p:sp>
        <p:nvSpPr>
          <p:cNvPr id="261" name="TextBox 260"/>
          <p:cNvSpPr txBox="1"/>
          <p:nvPr/>
        </p:nvSpPr>
        <p:spPr>
          <a:xfrm>
            <a:off x="31662274" y="27731130"/>
            <a:ext cx="11728119" cy="954107"/>
          </a:xfrm>
          <a:prstGeom prst="rect">
            <a:avLst/>
          </a:prstGeom>
          <a:solidFill>
            <a:schemeClr val="accent4">
              <a:lumMod val="75000"/>
            </a:schemeClr>
          </a:solidFill>
          <a:effectLst>
            <a:outerShdw blurRad="50800" dist="381000" dir="2700000" algn="tl" rotWithShape="0">
              <a:schemeClr val="accent4">
                <a:lumMod val="75000"/>
                <a:alpha val="43000"/>
              </a:schemeClr>
            </a:outerShdw>
          </a:effectLst>
          <a:scene3d>
            <a:camera prst="orthographicFront"/>
            <a:lightRig rig="threePt" dir="t"/>
          </a:scene3d>
          <a:sp3d>
            <a:bevelT/>
            <a:bevelB/>
          </a:sp3d>
        </p:spPr>
        <p:txBody>
          <a:bodyPr wrap="square" rtlCol="0">
            <a:spAutoFit/>
          </a:bodyPr>
          <a:lstStyle/>
          <a:p>
            <a:pPr algn="ctr"/>
            <a:r>
              <a:rPr lang="en-US" sz="4400" b="1" dirty="0">
                <a:solidFill>
                  <a:schemeClr val="bg1"/>
                </a:solidFill>
                <a:latin typeface="Times New Roman" panose="02020603050405020304" pitchFamily="18" charset="0"/>
                <a:cs typeface="Times New Roman" panose="02020603050405020304" pitchFamily="18" charset="0"/>
              </a:rPr>
              <a:t>References/Acknowledgments</a:t>
            </a:r>
          </a:p>
          <a:p>
            <a:pPr algn="ctr"/>
            <a:endParaRPr lang="en-US" sz="1200" b="1" dirty="0">
              <a:solidFill>
                <a:schemeClr val="bg1"/>
              </a:solidFill>
            </a:endParaRPr>
          </a:p>
        </p:txBody>
      </p:sp>
      <p:sp>
        <p:nvSpPr>
          <p:cNvPr id="264" name="TextBox 263"/>
          <p:cNvSpPr txBox="1"/>
          <p:nvPr/>
        </p:nvSpPr>
        <p:spPr>
          <a:xfrm>
            <a:off x="522514" y="670870"/>
            <a:ext cx="42846172" cy="2954655"/>
          </a:xfrm>
          <a:prstGeom prst="rect">
            <a:avLst/>
          </a:prstGeom>
          <a:solidFill>
            <a:schemeClr val="accent4">
              <a:lumMod val="75000"/>
            </a:schemeClr>
          </a:solidFill>
          <a:effectLst>
            <a:glow>
              <a:schemeClr val="accent4">
                <a:lumMod val="40000"/>
                <a:lumOff val="60000"/>
              </a:schemeClr>
            </a:glow>
            <a:outerShdw blurRad="50800" dist="381000" dir="2700000" algn="tl" rotWithShape="0">
              <a:schemeClr val="accent4">
                <a:lumMod val="75000"/>
                <a:alpha val="43000"/>
              </a:schemeClr>
            </a:outerShdw>
            <a:softEdge rad="635000"/>
          </a:effectLst>
          <a:scene3d>
            <a:camera prst="orthographicFront"/>
            <a:lightRig rig="threePt" dir="t"/>
          </a:scene3d>
          <a:sp3d>
            <a:bevelT/>
            <a:bevelB/>
          </a:sp3d>
        </p:spPr>
        <p:txBody>
          <a:bodyPr wrap="square" rtlCol="0" anchor="ctr">
            <a:spAutoFit/>
          </a:bodyPr>
          <a:lstStyle/>
          <a:p>
            <a:pPr algn="ctr"/>
            <a:r>
              <a:rPr lang="en-US" sz="6600" b="1" dirty="0">
                <a:solidFill>
                  <a:schemeClr val="bg1"/>
                </a:solidFill>
                <a:latin typeface="Times New Roman" panose="02020603050405020304" pitchFamily="18" charset="0"/>
                <a:cs typeface="Times New Roman" panose="02020603050405020304" pitchFamily="18" charset="0"/>
              </a:rPr>
              <a:t>Structural constraints and drivers of molecular evolution in a macromolecular complex; the kinetochore</a:t>
            </a:r>
          </a:p>
          <a:p>
            <a:pPr algn="ctr"/>
            <a:r>
              <a:rPr lang="en-US" sz="4800" dirty="0">
                <a:solidFill>
                  <a:schemeClr val="bg1"/>
                </a:solidFill>
                <a:latin typeface="Times New Roman" panose="02020603050405020304" pitchFamily="18" charset="0"/>
                <a:cs typeface="Times New Roman" panose="02020603050405020304" pitchFamily="18" charset="0"/>
              </a:rPr>
              <a:t>Hannah Paré</a:t>
            </a:r>
            <a:r>
              <a:rPr lang="en-US" sz="4800" baseline="30000" dirty="0">
                <a:solidFill>
                  <a:schemeClr val="bg1"/>
                </a:solidFill>
                <a:latin typeface="Times New Roman" panose="02020603050405020304" pitchFamily="18" charset="0"/>
                <a:cs typeface="Times New Roman" panose="02020603050405020304" pitchFamily="18" charset="0"/>
              </a:rPr>
              <a:t>1</a:t>
            </a:r>
            <a:r>
              <a:rPr lang="en-US" sz="4800" dirty="0">
                <a:solidFill>
                  <a:schemeClr val="bg1"/>
                </a:solidFill>
                <a:latin typeface="Times New Roman" panose="02020603050405020304" pitchFamily="18" charset="0"/>
                <a:cs typeface="Times New Roman" panose="02020603050405020304" pitchFamily="18" charset="0"/>
              </a:rPr>
              <a:t>, Alexandra Nguyen</a:t>
            </a:r>
            <a:r>
              <a:rPr lang="en-US" sz="4800" baseline="30000" dirty="0">
                <a:solidFill>
                  <a:schemeClr val="bg1"/>
                </a:solidFill>
                <a:latin typeface="Times New Roman" panose="02020603050405020304" pitchFamily="18" charset="0"/>
                <a:cs typeface="Times New Roman" panose="02020603050405020304" pitchFamily="18" charset="0"/>
              </a:rPr>
              <a:t>2</a:t>
            </a:r>
            <a:r>
              <a:rPr lang="en-US" sz="4800" dirty="0">
                <a:solidFill>
                  <a:schemeClr val="bg1"/>
                </a:solidFill>
                <a:latin typeface="Times New Roman" panose="02020603050405020304" pitchFamily="18" charset="0"/>
                <a:cs typeface="Times New Roman" panose="02020603050405020304" pitchFamily="18" charset="0"/>
              </a:rPr>
              <a:t>, Iain Cheeseman </a:t>
            </a:r>
            <a:r>
              <a:rPr lang="en-US" sz="4800" baseline="30000" dirty="0">
                <a:solidFill>
                  <a:schemeClr val="bg1"/>
                </a:solidFill>
                <a:latin typeface="Times New Roman" panose="02020603050405020304" pitchFamily="18" charset="0"/>
                <a:cs typeface="Times New Roman" panose="02020603050405020304" pitchFamily="18" charset="0"/>
              </a:rPr>
              <a:t>2</a:t>
            </a:r>
            <a:r>
              <a:rPr lang="en-US" sz="4800" dirty="0">
                <a:solidFill>
                  <a:schemeClr val="bg1"/>
                </a:solidFill>
                <a:latin typeface="Times New Roman" panose="02020603050405020304" pitchFamily="18" charset="0"/>
                <a:cs typeface="Times New Roman" panose="02020603050405020304" pitchFamily="18" charset="0"/>
              </a:rPr>
              <a:t>, David Plachetzki</a:t>
            </a:r>
            <a:r>
              <a:rPr lang="en-US" sz="4800" baseline="30000" dirty="0">
                <a:solidFill>
                  <a:schemeClr val="bg1"/>
                </a:solidFill>
                <a:latin typeface="Times New Roman" panose="02020603050405020304" pitchFamily="18" charset="0"/>
                <a:cs typeface="Times New Roman" panose="02020603050405020304" pitchFamily="18" charset="0"/>
              </a:rPr>
              <a:t>1</a:t>
            </a:r>
            <a:endParaRPr lang="en-US" sz="4800" dirty="0">
              <a:solidFill>
                <a:schemeClr val="bg1"/>
              </a:solidFill>
              <a:latin typeface="Times New Roman" panose="02020603050405020304" pitchFamily="18" charset="0"/>
              <a:cs typeface="Times New Roman" panose="02020603050405020304" pitchFamily="18" charset="0"/>
            </a:endParaRPr>
          </a:p>
          <a:p>
            <a:pPr algn="ctr"/>
            <a:r>
              <a:rPr lang="en-US" sz="4800" dirty="0">
                <a:solidFill>
                  <a:schemeClr val="bg1"/>
                </a:solidFill>
                <a:latin typeface="Times New Roman" panose="02020603050405020304" pitchFamily="18" charset="0"/>
                <a:cs typeface="Times New Roman" panose="02020603050405020304" pitchFamily="18" charset="0"/>
              </a:rPr>
              <a:t>1. University of New Hampshire, Durham, NH, USA  2. Whitehead Institute for Biomedical Research, Cambridge, MA, USA</a:t>
            </a:r>
            <a:endParaRPr lang="en-US" sz="2000" dirty="0">
              <a:solidFill>
                <a:schemeClr val="bg1"/>
              </a:solidFill>
              <a:latin typeface="Times New Roman" panose="02020603050405020304" pitchFamily="18" charset="0"/>
              <a:cs typeface="Times New Roman" panose="02020603050405020304" pitchFamily="18" charset="0"/>
            </a:endParaRPr>
          </a:p>
          <a:p>
            <a:pPr algn="ctr"/>
            <a:endParaRPr lang="en-US" sz="1200" dirty="0">
              <a:solidFill>
                <a:schemeClr val="bg1"/>
              </a:solidFill>
              <a:latin typeface="Arial"/>
              <a:cs typeface="Arial"/>
            </a:endParaRPr>
          </a:p>
          <a:p>
            <a:pPr algn="ctr"/>
            <a:endParaRPr lang="en-US" sz="1200" dirty="0">
              <a:solidFill>
                <a:schemeClr val="bg1"/>
              </a:solidFill>
              <a:latin typeface="Arial"/>
              <a:cs typeface="Arial"/>
            </a:endParaRPr>
          </a:p>
        </p:txBody>
      </p:sp>
      <p:grpSp>
        <p:nvGrpSpPr>
          <p:cNvPr id="29" name="Group 28">
            <a:extLst>
              <a:ext uri="{FF2B5EF4-FFF2-40B4-BE49-F238E27FC236}">
                <a16:creationId xmlns:a16="http://schemas.microsoft.com/office/drawing/2014/main" id="{8891F0E2-5D46-3178-0928-E3C908D2E291}"/>
              </a:ext>
            </a:extLst>
          </p:cNvPr>
          <p:cNvGrpSpPr/>
          <p:nvPr/>
        </p:nvGrpSpPr>
        <p:grpSpPr>
          <a:xfrm>
            <a:off x="657876" y="14509151"/>
            <a:ext cx="11865808" cy="3332715"/>
            <a:chOff x="14887352" y="4758515"/>
            <a:chExt cx="12872419" cy="3285542"/>
          </a:xfrm>
        </p:grpSpPr>
        <p:sp>
          <p:nvSpPr>
            <p:cNvPr id="251" name="TextBox 250"/>
            <p:cNvSpPr txBox="1"/>
            <p:nvPr/>
          </p:nvSpPr>
          <p:spPr>
            <a:xfrm>
              <a:off x="14887352" y="4758515"/>
              <a:ext cx="12478997" cy="1274365"/>
            </a:xfrm>
            <a:prstGeom prst="rect">
              <a:avLst/>
            </a:prstGeom>
            <a:solidFill>
              <a:schemeClr val="accent4">
                <a:lumMod val="75000"/>
              </a:schemeClr>
            </a:solidFill>
            <a:effectLst>
              <a:outerShdw blurRad="50800" dist="381000" dir="2700000" algn="tl" rotWithShape="0">
                <a:schemeClr val="accent4">
                  <a:lumMod val="75000"/>
                  <a:alpha val="43000"/>
                </a:schemeClr>
              </a:outerShdw>
            </a:effectLst>
            <a:scene3d>
              <a:camera prst="orthographicFront"/>
              <a:lightRig rig="threePt" dir="t"/>
            </a:scene3d>
            <a:sp3d>
              <a:bevelT/>
              <a:bevelB/>
            </a:sp3d>
          </p:spPr>
          <p:txBody>
            <a:bodyPr wrap="square" tIns="91440" bIns="365760" rtlCol="0">
              <a:spAutoFit/>
            </a:bodyPr>
            <a:lstStyle/>
            <a:p>
              <a:pPr algn="ctr"/>
              <a:r>
                <a:rPr lang="en-US" sz="5400" b="1" dirty="0">
                  <a:solidFill>
                    <a:schemeClr val="bg1"/>
                  </a:solidFill>
                  <a:latin typeface="Times New Roman" panose="02020603050405020304" pitchFamily="18" charset="0"/>
                  <a:cs typeface="Times New Roman" panose="02020603050405020304" pitchFamily="18" charset="0"/>
                </a:rPr>
                <a:t>Objective</a:t>
              </a:r>
            </a:p>
          </p:txBody>
        </p:sp>
        <p:sp>
          <p:nvSpPr>
            <p:cNvPr id="272" name="Rectangle 271"/>
            <p:cNvSpPr/>
            <p:nvPr/>
          </p:nvSpPr>
          <p:spPr>
            <a:xfrm>
              <a:off x="15016233" y="6197398"/>
              <a:ext cx="12743538" cy="1846659"/>
            </a:xfrm>
            <a:prstGeom prst="rect">
              <a:avLst/>
            </a:prstGeom>
            <a:noFill/>
            <a:ln>
              <a:noFill/>
            </a:ln>
            <a:effectLst>
              <a:glow rad="101600">
                <a:schemeClr val="bg1">
                  <a:lumMod val="85000"/>
                  <a:alpha val="75000"/>
                </a:schemeClr>
              </a:glow>
              <a:outerShdw blurRad="441325" dist="774700" dir="2700000" algn="tl" rotWithShape="0">
                <a:schemeClr val="bg1">
                  <a:lumMod val="50000"/>
                  <a:alpha val="43000"/>
                </a:schemeClr>
              </a:outerShdw>
              <a:softEdge rad="381000"/>
            </a:effectLst>
          </p:spPr>
          <p:txBody>
            <a:bodyPr wrap="square" lIns="365760" tIns="182880" rIns="365760" bIns="182880">
              <a:spAutoFit/>
            </a:bodyPr>
            <a:lstStyle/>
            <a:p>
              <a:pPr marL="571500" indent="-571500">
                <a:buFont typeface="Arial" panose="020B0604020202020204" pitchFamily="34" charset="0"/>
                <a:buChar char="•"/>
              </a:pP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Investigate the evolutionary dynamics of the kinetochore and develop a model for the study of the evolutionary principles governing macro-molecular protein complexes</a:t>
              </a:r>
              <a:endPar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grpSp>
      <p:sp>
        <p:nvSpPr>
          <p:cNvPr id="276" name="Rectangle 275"/>
          <p:cNvSpPr/>
          <p:nvPr/>
        </p:nvSpPr>
        <p:spPr>
          <a:xfrm>
            <a:off x="31662275" y="29111495"/>
            <a:ext cx="11918143" cy="3554819"/>
          </a:xfrm>
          <a:prstGeom prst="rect">
            <a:avLst/>
          </a:prstGeom>
          <a:solidFill>
            <a:schemeClr val="accent4">
              <a:lumMod val="40000"/>
              <a:lumOff val="60000"/>
              <a:alpha val="68000"/>
            </a:schemeClr>
          </a:solidFill>
          <a:ln>
            <a:noFill/>
          </a:ln>
          <a:effectLst>
            <a:glow rad="101600">
              <a:schemeClr val="accent4">
                <a:lumMod val="20000"/>
                <a:lumOff val="80000"/>
                <a:alpha val="75000"/>
              </a:schemeClr>
            </a:glow>
            <a:outerShdw blurRad="441325" dist="774700" dir="2700000" algn="tl" rotWithShape="0">
              <a:schemeClr val="accent4">
                <a:lumMod val="20000"/>
                <a:lumOff val="80000"/>
                <a:alpha val="43000"/>
              </a:schemeClr>
            </a:outerShdw>
            <a:softEdge rad="381000"/>
          </a:effectLst>
        </p:spPr>
        <p:txBody>
          <a:bodyPr wrap="square" lIns="365760" tIns="228600" rIns="365760" bIns="274320">
            <a:spAutoFit/>
          </a:bodyPr>
          <a:lstStyle/>
          <a:p>
            <a:r>
              <a:rPr lang="en-US" sz="1800" dirty="0">
                <a:latin typeface="Arial" panose="020B0604020202020204" pitchFamily="34" charset="0"/>
                <a:cs typeface="Arial" panose="020B0604020202020204" pitchFamily="34" charset="0"/>
              </a:rPr>
              <a:t>We would like to acknowledge Lindy McKee and Stephen Mrenna for help with running the bioinformatic workflow and Dr. Sabrina Pankey for help with statistical analysis. This work was supported by the National Science Foundation under the grant number 2029868 and the Graduate School at the University of New Hampshire in collaboration with the Whitehead Institute for Biomedical Research. </a:t>
            </a:r>
          </a:p>
          <a:p>
            <a:r>
              <a:rPr lang="en-US" sz="1800" b="1" dirty="0">
                <a:latin typeface="Arial" panose="020B0604020202020204" pitchFamily="34" charset="0"/>
                <a:cs typeface="Arial" panose="020B0604020202020204" pitchFamily="34" charset="0"/>
              </a:rPr>
              <a:t>References:</a:t>
            </a:r>
            <a:r>
              <a:rPr lang="en-US" sz="1800" dirty="0">
                <a:latin typeface="Arial" panose="020B0604020202020204" pitchFamily="34" charset="0"/>
                <a:cs typeface="Arial" panose="020B0604020202020204" pitchFamily="34" charset="0"/>
              </a:rPr>
              <a:t> [1] Xie, M. &amp; Bu, Y. (2019). </a:t>
            </a:r>
            <a:r>
              <a:rPr lang="en-US" sz="1800" i="1" dirty="0">
                <a:latin typeface="Arial" panose="020B0604020202020204" pitchFamily="34" charset="0"/>
                <a:cs typeface="Arial" panose="020B0604020202020204" pitchFamily="34" charset="0"/>
              </a:rPr>
              <a:t>Genes and Diseases </a:t>
            </a:r>
            <a:r>
              <a:rPr lang="en-US" sz="1800" b="1" dirty="0">
                <a:latin typeface="Arial" panose="020B0604020202020204" pitchFamily="34" charset="0"/>
                <a:cs typeface="Arial" panose="020B0604020202020204" pitchFamily="34" charset="0"/>
              </a:rPr>
              <a:t>6</a:t>
            </a:r>
            <a:r>
              <a:rPr lang="en-US" sz="1800" dirty="0">
                <a:latin typeface="Arial" panose="020B0604020202020204" pitchFamily="34" charset="0"/>
                <a:cs typeface="Arial" panose="020B0604020202020204" pitchFamily="34" charset="0"/>
              </a:rPr>
              <a:t>(1): 25-30 [2] Jiang, J. </a:t>
            </a:r>
            <a:r>
              <a:rPr lang="en-US" sz="1800" i="1" dirty="0">
                <a:latin typeface="Arial" panose="020B0604020202020204" pitchFamily="34" charset="0"/>
                <a:cs typeface="Arial" panose="020B0604020202020204" pitchFamily="34" charset="0"/>
              </a:rPr>
              <a:t>et al</a:t>
            </a:r>
            <a:r>
              <a:rPr lang="en-US" sz="1800" dirty="0">
                <a:latin typeface="Arial" panose="020B0604020202020204" pitchFamily="34" charset="0"/>
                <a:cs typeface="Arial" panose="020B0604020202020204" pitchFamily="34" charset="0"/>
              </a:rPr>
              <a:t>. (2020). </a:t>
            </a:r>
            <a:r>
              <a:rPr lang="en-US" sz="1800" i="1" dirty="0">
                <a:latin typeface="Arial" panose="020B0604020202020204" pitchFamily="34" charset="0"/>
                <a:cs typeface="Arial" panose="020B0604020202020204" pitchFamily="34" charset="0"/>
              </a:rPr>
              <a:t>Exp Cell Res. </a:t>
            </a:r>
            <a:r>
              <a:rPr lang="en-US" sz="1800" b="1" dirty="0">
                <a:latin typeface="Arial" panose="020B0604020202020204" pitchFamily="34" charset="0"/>
                <a:cs typeface="Arial" panose="020B0604020202020204" pitchFamily="34" charset="0"/>
              </a:rPr>
              <a:t>395</a:t>
            </a:r>
            <a:r>
              <a:rPr lang="en-US" sz="1800" dirty="0">
                <a:latin typeface="Arial" panose="020B0604020202020204" pitchFamily="34" charset="0"/>
                <a:cs typeface="Arial" panose="020B0604020202020204" pitchFamily="34" charset="0"/>
              </a:rPr>
              <a:t>(1): 112181 [3] Lee, C. </a:t>
            </a:r>
            <a:r>
              <a:rPr lang="en-US" sz="1800" i="1" dirty="0">
                <a:latin typeface="Arial" panose="020B0604020202020204" pitchFamily="34" charset="0"/>
                <a:cs typeface="Arial" panose="020B0604020202020204" pitchFamily="34" charset="0"/>
              </a:rPr>
              <a:t>et al</a:t>
            </a:r>
            <a:r>
              <a:rPr lang="en-US" sz="1800" dirty="0">
                <a:latin typeface="Arial" panose="020B0604020202020204" pitchFamily="34" charset="0"/>
                <a:cs typeface="Arial" panose="020B0604020202020204" pitchFamily="34" charset="0"/>
              </a:rPr>
              <a:t>. (2014). </a:t>
            </a:r>
            <a:r>
              <a:rPr lang="en-US" sz="1800" i="1" dirty="0">
                <a:latin typeface="Arial" panose="020B0604020202020204" pitchFamily="34" charset="0"/>
                <a:cs typeface="Arial" panose="020B0604020202020204" pitchFamily="34" charset="0"/>
              </a:rPr>
              <a:t>Nat Genet</a:t>
            </a:r>
            <a:r>
              <a:rPr lang="en-US" sz="1800" dirty="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46</a:t>
            </a:r>
            <a:r>
              <a:rPr lang="en-US" sz="1800" dirty="0">
                <a:latin typeface="Arial" panose="020B0604020202020204" pitchFamily="34" charset="0"/>
                <a:cs typeface="Arial" panose="020B0604020202020204" pitchFamily="34" charset="0"/>
              </a:rPr>
              <a:t>(10): 1060-1062 [4] Carvalhal, S. </a:t>
            </a:r>
            <a:r>
              <a:rPr lang="en-US" sz="1800" i="1" dirty="0">
                <a:latin typeface="Arial" panose="020B0604020202020204" pitchFamily="34" charset="0"/>
                <a:cs typeface="Arial" panose="020B0604020202020204" pitchFamily="34" charset="0"/>
              </a:rPr>
              <a:t>et al</a:t>
            </a:r>
            <a:r>
              <a:rPr lang="en-US" sz="1800" dirty="0">
                <a:latin typeface="Arial" panose="020B0604020202020204" pitchFamily="34" charset="0"/>
                <a:cs typeface="Arial" panose="020B0604020202020204" pitchFamily="34" charset="0"/>
              </a:rPr>
              <a:t>. (2022). </a:t>
            </a:r>
            <a:r>
              <a:rPr lang="en-US" sz="1800" i="1" dirty="0">
                <a:latin typeface="Arial" panose="020B0604020202020204" pitchFamily="34" charset="0"/>
                <a:cs typeface="Arial" panose="020B0604020202020204" pitchFamily="34" charset="0"/>
              </a:rPr>
              <a:t>Sci Adv</a:t>
            </a:r>
            <a:r>
              <a:rPr lang="en-US" sz="1800" dirty="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8</a:t>
            </a:r>
            <a:r>
              <a:rPr lang="en-US" sz="1800" dirty="0">
                <a:latin typeface="Arial" panose="020B0604020202020204" pitchFamily="34" charset="0"/>
                <a:cs typeface="Arial" panose="020B0604020202020204" pitchFamily="34" charset="0"/>
              </a:rPr>
              <a:t>(3): eabk0114 [5] Hung, C. </a:t>
            </a:r>
            <a:r>
              <a:rPr lang="en-US" sz="1800" i="1" dirty="0">
                <a:latin typeface="Arial" panose="020B0604020202020204" pitchFamily="34" charset="0"/>
                <a:cs typeface="Arial" panose="020B0604020202020204" pitchFamily="34" charset="0"/>
              </a:rPr>
              <a:t>et al</a:t>
            </a:r>
            <a:r>
              <a:rPr lang="en-US" sz="1800" dirty="0">
                <a:latin typeface="Arial" panose="020B0604020202020204" pitchFamily="34" charset="0"/>
                <a:cs typeface="Arial" panose="020B0604020202020204" pitchFamily="34" charset="0"/>
              </a:rPr>
              <a:t>. (2017). </a:t>
            </a:r>
            <a:r>
              <a:rPr lang="en-US" sz="1800" i="1" dirty="0">
                <a:latin typeface="Arial" panose="020B0604020202020204" pitchFamily="34" charset="0"/>
                <a:cs typeface="Arial" panose="020B0604020202020204" pitchFamily="34" charset="0"/>
              </a:rPr>
              <a:t>PLoS One </a:t>
            </a:r>
            <a:r>
              <a:rPr lang="en-US" sz="1800" b="1" dirty="0">
                <a:latin typeface="Arial" panose="020B0604020202020204" pitchFamily="34" charset="0"/>
                <a:cs typeface="Arial" panose="020B0604020202020204" pitchFamily="34" charset="0"/>
              </a:rPr>
              <a:t>12</a:t>
            </a:r>
            <a:r>
              <a:rPr lang="en-US" sz="1800" dirty="0">
                <a:latin typeface="Arial" panose="020B0604020202020204" pitchFamily="34" charset="0"/>
                <a:cs typeface="Arial" panose="020B0604020202020204" pitchFamily="34" charset="0"/>
              </a:rPr>
              <a:t>(12): e0189324 [6] Pontremoli, C. </a:t>
            </a:r>
            <a:r>
              <a:rPr lang="en-US" sz="1800" i="1" dirty="0">
                <a:latin typeface="Arial" panose="020B0604020202020204" pitchFamily="34" charset="0"/>
                <a:cs typeface="Arial" panose="020B0604020202020204" pitchFamily="34" charset="0"/>
              </a:rPr>
              <a:t>et al</a:t>
            </a:r>
            <a:r>
              <a:rPr lang="en-US" sz="1800" dirty="0">
                <a:latin typeface="Arial" panose="020B0604020202020204" pitchFamily="34" charset="0"/>
                <a:cs typeface="Arial" panose="020B0604020202020204" pitchFamily="34" charset="0"/>
              </a:rPr>
              <a:t>. (2021). </a:t>
            </a:r>
            <a:r>
              <a:rPr lang="en-US" sz="1800" i="1" dirty="0">
                <a:latin typeface="Arial" panose="020B0604020202020204" pitchFamily="34" charset="0"/>
                <a:cs typeface="Arial" panose="020B0604020202020204" pitchFamily="34" charset="0"/>
              </a:rPr>
              <a:t>Mol Ecol</a:t>
            </a:r>
            <a:r>
              <a:rPr lang="en-US" sz="1800" dirty="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30</a:t>
            </a:r>
            <a:r>
              <a:rPr lang="en-US" sz="1800" dirty="0">
                <a:latin typeface="Arial" panose="020B0604020202020204" pitchFamily="34" charset="0"/>
                <a:cs typeface="Arial" panose="020B0604020202020204" pitchFamily="34" charset="0"/>
              </a:rPr>
              <a:t>(6): 1505-1515 [7] Drinnenberg, I. </a:t>
            </a:r>
            <a:r>
              <a:rPr lang="en-US" sz="1800" i="1" dirty="0">
                <a:latin typeface="Arial" panose="020B0604020202020204" pitchFamily="34" charset="0"/>
                <a:cs typeface="Arial" panose="020B0604020202020204" pitchFamily="34" charset="0"/>
              </a:rPr>
              <a:t>et al. </a:t>
            </a:r>
            <a:r>
              <a:rPr lang="en-US" sz="1800" dirty="0">
                <a:latin typeface="Arial" panose="020B0604020202020204" pitchFamily="34" charset="0"/>
                <a:cs typeface="Arial" panose="020B0604020202020204" pitchFamily="34" charset="0"/>
              </a:rPr>
              <a:t>(2016). </a:t>
            </a:r>
            <a:r>
              <a:rPr lang="en-US" sz="1800" i="1" dirty="0">
                <a:latin typeface="Arial" panose="020B0604020202020204" pitchFamily="34" charset="0"/>
                <a:cs typeface="Arial" panose="020B0604020202020204" pitchFamily="34" charset="0"/>
              </a:rPr>
              <a:t>Trends Cell Biol</a:t>
            </a:r>
            <a:r>
              <a:rPr lang="en-US" sz="1800" dirty="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26</a:t>
            </a:r>
            <a:r>
              <a:rPr lang="en-US" sz="1800" dirty="0">
                <a:latin typeface="Arial" panose="020B0604020202020204" pitchFamily="34" charset="0"/>
                <a:cs typeface="Arial" panose="020B0604020202020204" pitchFamily="34" charset="0"/>
              </a:rPr>
              <a:t>(7): 498-510 [8] Emms, D. &amp; Kelly, S. (2015). </a:t>
            </a:r>
            <a:r>
              <a:rPr lang="en-US" sz="1800" i="1" dirty="0">
                <a:latin typeface="Arial" panose="020B0604020202020204" pitchFamily="34" charset="0"/>
                <a:cs typeface="Arial" panose="020B0604020202020204" pitchFamily="34" charset="0"/>
              </a:rPr>
              <a:t>Genome Biol</a:t>
            </a:r>
            <a:r>
              <a:rPr lang="en-US" sz="1800" dirty="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16</a:t>
            </a:r>
            <a:r>
              <a:rPr lang="en-US" sz="1800" dirty="0">
                <a:latin typeface="Arial" panose="020B0604020202020204" pitchFamily="34" charset="0"/>
                <a:cs typeface="Arial" panose="020B0604020202020204" pitchFamily="34" charset="0"/>
              </a:rPr>
              <a:t>(1): 157 [9] Drozdetskiy, A. </a:t>
            </a:r>
            <a:r>
              <a:rPr lang="en-US" sz="1800" i="1" dirty="0">
                <a:latin typeface="Arial" panose="020B0604020202020204" pitchFamily="34" charset="0"/>
                <a:cs typeface="Arial" panose="020B0604020202020204" pitchFamily="34" charset="0"/>
              </a:rPr>
              <a:t>et al</a:t>
            </a:r>
            <a:r>
              <a:rPr lang="en-US" sz="1800" dirty="0">
                <a:latin typeface="Arial" panose="020B0604020202020204" pitchFamily="34" charset="0"/>
                <a:cs typeface="Arial" panose="020B0604020202020204" pitchFamily="34" charset="0"/>
              </a:rPr>
              <a:t>. (2015). </a:t>
            </a:r>
            <a:r>
              <a:rPr lang="en-US" sz="1800" i="1" dirty="0">
                <a:latin typeface="Arial" panose="020B0604020202020204" pitchFamily="34" charset="0"/>
                <a:cs typeface="Arial" panose="020B0604020202020204" pitchFamily="34" charset="0"/>
              </a:rPr>
              <a:t>Nucleic Acids Res</a:t>
            </a:r>
            <a:r>
              <a:rPr lang="en-US" sz="1800" dirty="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43</a:t>
            </a:r>
            <a:r>
              <a:rPr lang="en-US" sz="1800" dirty="0">
                <a:latin typeface="Arial" panose="020B0604020202020204" pitchFamily="34" charset="0"/>
                <a:cs typeface="Arial" panose="020B0604020202020204" pitchFamily="34" charset="0"/>
              </a:rPr>
              <a:t>(W1): W389-W394 [10] Nguyen, L. </a:t>
            </a:r>
            <a:r>
              <a:rPr lang="en-US" sz="1800" i="1" dirty="0">
                <a:latin typeface="Arial" panose="020B0604020202020204" pitchFamily="34" charset="0"/>
                <a:cs typeface="Arial" panose="020B0604020202020204" pitchFamily="34" charset="0"/>
              </a:rPr>
              <a:t>et al</a:t>
            </a:r>
            <a:r>
              <a:rPr lang="en-US" sz="1800" dirty="0">
                <a:latin typeface="Arial" panose="020B0604020202020204" pitchFamily="34" charset="0"/>
                <a:cs typeface="Arial" panose="020B0604020202020204" pitchFamily="34" charset="0"/>
              </a:rPr>
              <a:t>. (2015). </a:t>
            </a:r>
            <a:r>
              <a:rPr lang="en-US" sz="1800" i="1" dirty="0">
                <a:latin typeface="Arial" panose="020B0604020202020204" pitchFamily="34" charset="0"/>
                <a:cs typeface="Arial" panose="020B0604020202020204" pitchFamily="34" charset="0"/>
              </a:rPr>
              <a:t>Mol Biol Evol</a:t>
            </a:r>
            <a:r>
              <a:rPr lang="en-US" sz="1800" dirty="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32</a:t>
            </a:r>
            <a:r>
              <a:rPr lang="en-US" sz="1800" dirty="0">
                <a:latin typeface="Arial" panose="020B0604020202020204" pitchFamily="34" charset="0"/>
                <a:cs typeface="Arial" panose="020B0604020202020204" pitchFamily="34" charset="0"/>
              </a:rPr>
              <a:t>(1): 268-274 [11] Kosakovsky, S. </a:t>
            </a:r>
            <a:r>
              <a:rPr lang="en-US" sz="1800" i="1" dirty="0">
                <a:latin typeface="Arial" panose="020B0604020202020204" pitchFamily="34" charset="0"/>
                <a:cs typeface="Arial" panose="020B0604020202020204" pitchFamily="34" charset="0"/>
              </a:rPr>
              <a:t>et al</a:t>
            </a:r>
            <a:r>
              <a:rPr lang="en-US" sz="1800" dirty="0">
                <a:latin typeface="Arial" panose="020B0604020202020204" pitchFamily="34" charset="0"/>
                <a:cs typeface="Arial" panose="020B0604020202020204" pitchFamily="34" charset="0"/>
              </a:rPr>
              <a:t>. (2020). </a:t>
            </a:r>
            <a:r>
              <a:rPr lang="en-US" sz="1800" i="1" dirty="0">
                <a:latin typeface="Arial" panose="020B0604020202020204" pitchFamily="34" charset="0"/>
                <a:cs typeface="Arial" panose="020B0604020202020204" pitchFamily="34" charset="0"/>
              </a:rPr>
              <a:t>Mol Biol Evol</a:t>
            </a:r>
            <a:r>
              <a:rPr lang="en-US" sz="1800" dirty="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37</a:t>
            </a:r>
            <a:r>
              <a:rPr lang="en-US" sz="1800" dirty="0">
                <a:latin typeface="Arial" panose="020B0604020202020204" pitchFamily="34" charset="0"/>
                <a:cs typeface="Arial" panose="020B0604020202020204" pitchFamily="34" charset="0"/>
              </a:rPr>
              <a:t>(1): 295-299 [12] Smith, M. </a:t>
            </a:r>
            <a:r>
              <a:rPr lang="en-US" sz="1800" i="1" dirty="0">
                <a:latin typeface="Arial" panose="020B0604020202020204" pitchFamily="34" charset="0"/>
                <a:cs typeface="Arial" panose="020B0604020202020204" pitchFamily="34" charset="0"/>
              </a:rPr>
              <a:t>et al</a:t>
            </a:r>
            <a:r>
              <a:rPr lang="en-US" sz="1800" dirty="0">
                <a:latin typeface="Arial" panose="020B0604020202020204" pitchFamily="34" charset="0"/>
                <a:cs typeface="Arial" panose="020B0604020202020204" pitchFamily="34" charset="0"/>
              </a:rPr>
              <a:t>. (2015). </a:t>
            </a:r>
            <a:r>
              <a:rPr lang="en-US" sz="1800" i="1" dirty="0">
                <a:latin typeface="Arial" panose="020B0604020202020204" pitchFamily="34" charset="0"/>
                <a:cs typeface="Arial" panose="020B0604020202020204" pitchFamily="34" charset="0"/>
              </a:rPr>
              <a:t>Mol Biol Evol</a:t>
            </a:r>
            <a:r>
              <a:rPr lang="en-US" sz="1800" dirty="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32</a:t>
            </a:r>
            <a:r>
              <a:rPr lang="en-US" sz="1800" dirty="0">
                <a:latin typeface="Arial" panose="020B0604020202020204" pitchFamily="34" charset="0"/>
                <a:cs typeface="Arial" panose="020B0604020202020204" pitchFamily="34" charset="0"/>
              </a:rPr>
              <a:t>(5): 1342-1353</a:t>
            </a:r>
          </a:p>
        </p:txBody>
      </p:sp>
      <p:pic>
        <p:nvPicPr>
          <p:cNvPr id="31" name="Graphic 30">
            <a:extLst>
              <a:ext uri="{FF2B5EF4-FFF2-40B4-BE49-F238E27FC236}">
                <a16:creationId xmlns:a16="http://schemas.microsoft.com/office/drawing/2014/main" id="{67C43B99-DCEA-6AD5-3C6E-412DC6EF06B5}"/>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17156"/>
          <a:stretch/>
        </p:blipFill>
        <p:spPr>
          <a:xfrm>
            <a:off x="12552675" y="18294687"/>
            <a:ext cx="15434399" cy="12911876"/>
          </a:xfrm>
          <a:prstGeom prst="rect">
            <a:avLst/>
          </a:prstGeom>
        </p:spPr>
      </p:pic>
      <p:sp>
        <p:nvSpPr>
          <p:cNvPr id="17" name="TextBox 16">
            <a:extLst>
              <a:ext uri="{FF2B5EF4-FFF2-40B4-BE49-F238E27FC236}">
                <a16:creationId xmlns:a16="http://schemas.microsoft.com/office/drawing/2014/main" id="{55C5C2F9-ED68-021E-B8EC-E19763BAFD82}"/>
              </a:ext>
            </a:extLst>
          </p:cNvPr>
          <p:cNvSpPr txBox="1"/>
          <p:nvPr/>
        </p:nvSpPr>
        <p:spPr>
          <a:xfrm>
            <a:off x="12559515" y="31145751"/>
            <a:ext cx="18772170" cy="1569660"/>
          </a:xfrm>
          <a:prstGeom prst="rect">
            <a:avLst/>
          </a:prstGeom>
          <a:noFill/>
          <a:ln>
            <a:noFill/>
          </a:ln>
        </p:spPr>
        <p:txBody>
          <a:bodyPr wrap="square" rtlCol="0">
            <a:spAutoFit/>
          </a:bodyPr>
          <a:lstStyle/>
          <a:p>
            <a:r>
              <a:rPr lang="en-US" sz="2400" b="1" dirty="0">
                <a:latin typeface="Arial" panose="020B0604020202020204" pitchFamily="34" charset="0"/>
                <a:cs typeface="Arial" panose="020B0604020202020204" pitchFamily="34" charset="0"/>
              </a:rPr>
              <a:t>Figure 2. </a:t>
            </a:r>
            <a:r>
              <a:rPr lang="en-US" sz="2400" dirty="0">
                <a:latin typeface="Arial" panose="020B0604020202020204" pitchFamily="34" charset="0"/>
                <a:cs typeface="Arial" panose="020B0604020202020204" pitchFamily="34" charset="0"/>
              </a:rPr>
              <a:t>Lineage-specific comparison of the degree of episodic diversifying selection within each of the 57 kinetochore genes analyzed. The heatmap displays the percentage of sites under selection in a gene (column) for a particular species (row). Red dots are branches that were identified as being under selection according to aBSREL</a:t>
            </a:r>
            <a:r>
              <a:rPr lang="en-US" sz="2400" baseline="30000" dirty="0">
                <a:latin typeface="Arial" panose="020B0604020202020204" pitchFamily="34" charset="0"/>
                <a:cs typeface="Arial" panose="020B0604020202020204" pitchFamily="34" charset="0"/>
              </a:rPr>
              <a:t>12</a:t>
            </a:r>
            <a:r>
              <a:rPr lang="en-US" sz="2400" dirty="0">
                <a:latin typeface="Arial" panose="020B0604020202020204" pitchFamily="34" charset="0"/>
                <a:cs typeface="Arial" panose="020B0604020202020204" pitchFamily="34" charset="0"/>
              </a:rPr>
              <a:t>. Gray tiles highlight sequences that were present in the genome but were not analyzed for evidence of episodic selection; white tiles are genes that were not present in the genome of that species.</a:t>
            </a:r>
          </a:p>
        </p:txBody>
      </p:sp>
      <p:pic>
        <p:nvPicPr>
          <p:cNvPr id="36" name="Graphic 35">
            <a:extLst>
              <a:ext uri="{FF2B5EF4-FFF2-40B4-BE49-F238E27FC236}">
                <a16:creationId xmlns:a16="http://schemas.microsoft.com/office/drawing/2014/main" id="{7438E627-98CA-7E57-A013-81F62E7EA23F}"/>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12318" t="9661" r="8618" b="11489"/>
          <a:stretch/>
        </p:blipFill>
        <p:spPr>
          <a:xfrm>
            <a:off x="34706736" y="17238679"/>
            <a:ext cx="9041020" cy="8661701"/>
          </a:xfrm>
          <a:prstGeom prst="rect">
            <a:avLst/>
          </a:prstGeom>
        </p:spPr>
      </p:pic>
      <p:sp>
        <p:nvSpPr>
          <p:cNvPr id="24" name="TextBox 23">
            <a:extLst>
              <a:ext uri="{FF2B5EF4-FFF2-40B4-BE49-F238E27FC236}">
                <a16:creationId xmlns:a16="http://schemas.microsoft.com/office/drawing/2014/main" id="{BA412E7D-2235-ED66-0386-C8352138C4D5}"/>
              </a:ext>
            </a:extLst>
          </p:cNvPr>
          <p:cNvSpPr txBox="1"/>
          <p:nvPr/>
        </p:nvSpPr>
        <p:spPr>
          <a:xfrm>
            <a:off x="31159603" y="18947116"/>
            <a:ext cx="3390939" cy="5632311"/>
          </a:xfrm>
          <a:prstGeom prst="rect">
            <a:avLst/>
          </a:prstGeom>
          <a:noFill/>
          <a:ln>
            <a:noFill/>
          </a:ln>
        </p:spPr>
        <p:txBody>
          <a:bodyPr wrap="square" rtlCol="0">
            <a:spAutoFit/>
          </a:bodyPr>
          <a:lstStyle/>
          <a:p>
            <a:r>
              <a:rPr lang="en-US" sz="2400" b="1" dirty="0">
                <a:latin typeface="Arial" panose="020B0604020202020204" pitchFamily="34" charset="0"/>
                <a:cs typeface="Arial" panose="020B0604020202020204" pitchFamily="34" charset="0"/>
              </a:rPr>
              <a:t>Figure 4. </a:t>
            </a:r>
            <a:r>
              <a:rPr lang="en-US" sz="2400" dirty="0">
                <a:latin typeface="Arial" panose="020B0604020202020204" pitchFamily="34" charset="0"/>
                <a:cs typeface="Arial" panose="020B0604020202020204" pitchFamily="34" charset="0"/>
              </a:rPr>
              <a:t>Network diagram of corresponding sites. Edges represent a pair of sites between two proteins (nodes) for which the same group of three or more species are evolving under episodic diversifying selection. The color scheme corresponds to the functional groupings as described in Figure 1. </a:t>
            </a:r>
          </a:p>
        </p:txBody>
      </p:sp>
      <p:pic>
        <p:nvPicPr>
          <p:cNvPr id="22" name="Graphic 21">
            <a:extLst>
              <a:ext uri="{FF2B5EF4-FFF2-40B4-BE49-F238E27FC236}">
                <a16:creationId xmlns:a16="http://schemas.microsoft.com/office/drawing/2014/main" id="{CFC4B47B-A323-722D-D4CC-17B4E1B5963C}"/>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r="13766"/>
          <a:stretch/>
        </p:blipFill>
        <p:spPr>
          <a:xfrm>
            <a:off x="27875249" y="5582238"/>
            <a:ext cx="15209853" cy="9065574"/>
          </a:xfrm>
          <a:prstGeom prst="rect">
            <a:avLst/>
          </a:prstGeom>
        </p:spPr>
      </p:pic>
      <p:sp>
        <p:nvSpPr>
          <p:cNvPr id="13" name="TextBox 12">
            <a:extLst>
              <a:ext uri="{FF2B5EF4-FFF2-40B4-BE49-F238E27FC236}">
                <a16:creationId xmlns:a16="http://schemas.microsoft.com/office/drawing/2014/main" id="{AB9BF0DD-A1D7-E973-F8C0-795BC03EF24B}"/>
              </a:ext>
            </a:extLst>
          </p:cNvPr>
          <p:cNvSpPr txBox="1"/>
          <p:nvPr/>
        </p:nvSpPr>
        <p:spPr>
          <a:xfrm>
            <a:off x="27368790" y="14564098"/>
            <a:ext cx="16364794" cy="120032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dirty="0">
                <a:latin typeface="Arial" panose="020B0604020202020204" pitchFamily="34" charset="0"/>
                <a:cs typeface="Arial" panose="020B0604020202020204" pitchFamily="34" charset="0"/>
              </a:rPr>
              <a:t>Figure 3. </a:t>
            </a:r>
            <a:r>
              <a:rPr lang="en-US" sz="2400" dirty="0">
                <a:latin typeface="Arial" panose="020B0604020202020204" pitchFamily="34" charset="0"/>
                <a:cs typeface="Arial" panose="020B0604020202020204" pitchFamily="34" charset="0"/>
              </a:rPr>
              <a:t>Percentage of sites under selection within each gene grouped according to their functional characterization. Black squares represent the mean (least squares) for each functional category with the error bars highlighting the 95% confidence interval. Letters are significance groupings according to a Tukey all pair-wise comparison at alpha = 0.05.</a:t>
            </a:r>
          </a:p>
        </p:txBody>
      </p:sp>
      <p:sp>
        <p:nvSpPr>
          <p:cNvPr id="26" name="TextBox 25">
            <a:extLst>
              <a:ext uri="{FF2B5EF4-FFF2-40B4-BE49-F238E27FC236}">
                <a16:creationId xmlns:a16="http://schemas.microsoft.com/office/drawing/2014/main" id="{3C20C2CF-4F94-7618-B587-D3C8FC0D6010}"/>
              </a:ext>
            </a:extLst>
          </p:cNvPr>
          <p:cNvSpPr txBox="1"/>
          <p:nvPr/>
        </p:nvSpPr>
        <p:spPr>
          <a:xfrm>
            <a:off x="27368790" y="4154640"/>
            <a:ext cx="16535160" cy="1323439"/>
          </a:xfrm>
          <a:prstGeom prst="rect">
            <a:avLst/>
          </a:prstGeom>
          <a:noFill/>
        </p:spPr>
        <p:txBody>
          <a:bodyPr wrap="square" rtlCol="0">
            <a:spAutoFit/>
          </a:bodyPr>
          <a:lstStyle/>
          <a:p>
            <a:r>
              <a:rPr lang="en-US" sz="4000" b="1" u="sng" dirty="0">
                <a:latin typeface="Arial" panose="020B0604020202020204" pitchFamily="34" charset="0"/>
                <a:cs typeface="Arial" panose="020B0604020202020204" pitchFamily="34" charset="0"/>
              </a:rPr>
              <a:t>2. CCAN and outer kinetochore genes evolve rapidly, while checkpoint genes experience significantly more negative selection</a:t>
            </a:r>
            <a:endParaRPr lang="en-US" sz="4000" u="sng" dirty="0">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AAD9CF2E-212E-E45E-6580-EBECEC8E4CF7}"/>
              </a:ext>
            </a:extLst>
          </p:cNvPr>
          <p:cNvSpPr txBox="1"/>
          <p:nvPr/>
        </p:nvSpPr>
        <p:spPr>
          <a:xfrm>
            <a:off x="27368790" y="15977084"/>
            <a:ext cx="16535160" cy="1323439"/>
          </a:xfrm>
          <a:prstGeom prst="rect">
            <a:avLst/>
          </a:prstGeom>
          <a:noFill/>
        </p:spPr>
        <p:txBody>
          <a:bodyPr wrap="square" rtlCol="0">
            <a:spAutoFit/>
          </a:bodyPr>
          <a:lstStyle/>
          <a:p>
            <a:r>
              <a:rPr lang="en-US" sz="4000" b="1" u="sng" dirty="0">
                <a:latin typeface="Arial" panose="020B0604020202020204" pitchFamily="34" charset="0"/>
                <a:cs typeface="Arial" panose="020B0604020202020204" pitchFamily="34" charset="0"/>
              </a:rPr>
              <a:t>3. Sites in CENP-C, CENP-T, MIS18BP1 and TTK show corresponding trends in evolution with other genes among species  </a:t>
            </a:r>
          </a:p>
        </p:txBody>
      </p:sp>
      <p:sp>
        <p:nvSpPr>
          <p:cNvPr id="38" name="TextBox 37">
            <a:extLst>
              <a:ext uri="{FF2B5EF4-FFF2-40B4-BE49-F238E27FC236}">
                <a16:creationId xmlns:a16="http://schemas.microsoft.com/office/drawing/2014/main" id="{4CA51D36-D723-A27E-1A85-3639D1077C2A}"/>
              </a:ext>
            </a:extLst>
          </p:cNvPr>
          <p:cNvSpPr txBox="1"/>
          <p:nvPr/>
        </p:nvSpPr>
        <p:spPr>
          <a:xfrm>
            <a:off x="12704248" y="17225186"/>
            <a:ext cx="14515163" cy="1938992"/>
          </a:xfrm>
          <a:prstGeom prst="rect">
            <a:avLst/>
          </a:prstGeom>
          <a:noFill/>
        </p:spPr>
        <p:txBody>
          <a:bodyPr wrap="square" rtlCol="0">
            <a:spAutoFit/>
          </a:bodyPr>
          <a:lstStyle/>
          <a:p>
            <a:r>
              <a:rPr lang="en-US" sz="4000" b="1" u="sng" dirty="0">
                <a:latin typeface="Arial" panose="020B0604020202020204" pitchFamily="34" charset="0"/>
                <a:cs typeface="Arial" panose="020B0604020202020204" pitchFamily="34" charset="0"/>
              </a:rPr>
              <a:t>1. CCAN and outer kinetochore genes from afrotherians have significantly more sites under selection when compared to carnivores.</a:t>
            </a:r>
          </a:p>
        </p:txBody>
      </p:sp>
      <p:sp>
        <p:nvSpPr>
          <p:cNvPr id="41" name="TextBox 40">
            <a:extLst>
              <a:ext uri="{FF2B5EF4-FFF2-40B4-BE49-F238E27FC236}">
                <a16:creationId xmlns:a16="http://schemas.microsoft.com/office/drawing/2014/main" id="{808F8CC4-8F95-3935-501D-0296A09FEA0D}"/>
              </a:ext>
            </a:extLst>
          </p:cNvPr>
          <p:cNvSpPr txBox="1"/>
          <p:nvPr/>
        </p:nvSpPr>
        <p:spPr>
          <a:xfrm>
            <a:off x="657875" y="17989977"/>
            <a:ext cx="11503152" cy="1292662"/>
          </a:xfrm>
          <a:prstGeom prst="rect">
            <a:avLst/>
          </a:prstGeom>
          <a:solidFill>
            <a:schemeClr val="accent4">
              <a:lumMod val="75000"/>
            </a:schemeClr>
          </a:solidFill>
          <a:effectLst>
            <a:outerShdw blurRad="50800" dist="381000" dir="2700000" algn="tl" rotWithShape="0">
              <a:schemeClr val="accent4">
                <a:lumMod val="75000"/>
                <a:alpha val="43000"/>
              </a:schemeClr>
            </a:outerShdw>
          </a:effectLst>
          <a:scene3d>
            <a:camera prst="orthographicFront"/>
            <a:lightRig rig="threePt" dir="t"/>
          </a:scene3d>
          <a:sp3d>
            <a:bevelT/>
            <a:bevelB/>
          </a:sp3d>
        </p:spPr>
        <p:txBody>
          <a:bodyPr wrap="square" tIns="91440" bIns="365760" rtlCol="0">
            <a:spAutoFit/>
          </a:bodyPr>
          <a:lstStyle/>
          <a:p>
            <a:pPr algn="ctr"/>
            <a:r>
              <a:rPr lang="en-US" sz="5400" b="1" dirty="0">
                <a:solidFill>
                  <a:schemeClr val="bg1"/>
                </a:solidFill>
                <a:latin typeface="Times New Roman" panose="02020603050405020304" pitchFamily="18" charset="0"/>
                <a:cs typeface="Times New Roman" panose="02020603050405020304" pitchFamily="18" charset="0"/>
              </a:rPr>
              <a:t>Workflow</a:t>
            </a:r>
          </a:p>
        </p:txBody>
      </p:sp>
      <p:grpSp>
        <p:nvGrpSpPr>
          <p:cNvPr id="42" name="Group 41">
            <a:extLst>
              <a:ext uri="{FF2B5EF4-FFF2-40B4-BE49-F238E27FC236}">
                <a16:creationId xmlns:a16="http://schemas.microsoft.com/office/drawing/2014/main" id="{C55AA44B-6BA0-C8C2-23C0-A2EBF4552691}"/>
              </a:ext>
            </a:extLst>
          </p:cNvPr>
          <p:cNvGrpSpPr/>
          <p:nvPr/>
        </p:nvGrpSpPr>
        <p:grpSpPr>
          <a:xfrm>
            <a:off x="1352957" y="19776633"/>
            <a:ext cx="10109550" cy="12046294"/>
            <a:chOff x="1786258" y="17443408"/>
            <a:chExt cx="10109550" cy="12046294"/>
          </a:xfrm>
        </p:grpSpPr>
        <p:grpSp>
          <p:nvGrpSpPr>
            <p:cNvPr id="43" name="Group 42">
              <a:extLst>
                <a:ext uri="{FF2B5EF4-FFF2-40B4-BE49-F238E27FC236}">
                  <a16:creationId xmlns:a16="http://schemas.microsoft.com/office/drawing/2014/main" id="{6FBBF9F9-E8D1-1E9A-A7A6-22223F6CE180}"/>
                </a:ext>
              </a:extLst>
            </p:cNvPr>
            <p:cNvGrpSpPr/>
            <p:nvPr/>
          </p:nvGrpSpPr>
          <p:grpSpPr>
            <a:xfrm>
              <a:off x="1786258" y="17443408"/>
              <a:ext cx="10109550" cy="12046294"/>
              <a:chOff x="3551792" y="18821819"/>
              <a:chExt cx="10109550" cy="12046294"/>
            </a:xfrm>
          </p:grpSpPr>
          <p:sp>
            <p:nvSpPr>
              <p:cNvPr id="46" name="Down Arrow Callout 4">
                <a:extLst>
                  <a:ext uri="{FF2B5EF4-FFF2-40B4-BE49-F238E27FC236}">
                    <a16:creationId xmlns:a16="http://schemas.microsoft.com/office/drawing/2014/main" id="{1B81C491-8DD7-1EC3-7593-0213E56F3868}"/>
                  </a:ext>
                </a:extLst>
              </p:cNvPr>
              <p:cNvSpPr/>
              <p:nvPr/>
            </p:nvSpPr>
            <p:spPr>
              <a:xfrm>
                <a:off x="3551799" y="19313197"/>
                <a:ext cx="6045946" cy="2173281"/>
              </a:xfrm>
              <a:prstGeom prst="downArrowCallout">
                <a:avLst/>
              </a:prstGeom>
              <a:solidFill>
                <a:schemeClr val="accent4"/>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Genomic sequences for 70 mammalian species &amp; 4 outgroups</a:t>
                </a:r>
              </a:p>
            </p:txBody>
          </p:sp>
          <p:sp>
            <p:nvSpPr>
              <p:cNvPr id="47" name="Down Arrow Callout 5">
                <a:extLst>
                  <a:ext uri="{FF2B5EF4-FFF2-40B4-BE49-F238E27FC236}">
                    <a16:creationId xmlns:a16="http://schemas.microsoft.com/office/drawing/2014/main" id="{3A820109-BDAE-F75A-A6D3-545B1B85C8F9}"/>
                  </a:ext>
                </a:extLst>
              </p:cNvPr>
              <p:cNvSpPr/>
              <p:nvPr/>
            </p:nvSpPr>
            <p:spPr>
              <a:xfrm>
                <a:off x="3551794" y="21530460"/>
                <a:ext cx="6045947" cy="2173281"/>
              </a:xfrm>
              <a:prstGeom prst="downArrowCallout">
                <a:avLst/>
              </a:prstGeom>
              <a:solidFill>
                <a:schemeClr val="accent4"/>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OrthoFinder</a:t>
                </a:r>
                <a:r>
                  <a:rPr lang="en-US" sz="2800" baseline="30000" dirty="0">
                    <a:latin typeface="Arial" panose="020B0604020202020204" pitchFamily="34" charset="0"/>
                    <a:cs typeface="Arial" panose="020B0604020202020204" pitchFamily="34" charset="0"/>
                  </a:rPr>
                  <a:t>8</a:t>
                </a:r>
                <a:endParaRPr lang="en-US" sz="2800" dirty="0">
                  <a:latin typeface="Arial" panose="020B0604020202020204" pitchFamily="34" charset="0"/>
                  <a:cs typeface="Arial" panose="020B0604020202020204" pitchFamily="34" charset="0"/>
                </a:endParaRPr>
              </a:p>
            </p:txBody>
          </p:sp>
          <p:sp>
            <p:nvSpPr>
              <p:cNvPr id="48" name="Down Arrow Callout 7">
                <a:extLst>
                  <a:ext uri="{FF2B5EF4-FFF2-40B4-BE49-F238E27FC236}">
                    <a16:creationId xmlns:a16="http://schemas.microsoft.com/office/drawing/2014/main" id="{4BCEC1E4-5145-EB64-E762-0EF8EA11F5EA}"/>
                  </a:ext>
                </a:extLst>
              </p:cNvPr>
              <p:cNvSpPr/>
              <p:nvPr/>
            </p:nvSpPr>
            <p:spPr>
              <a:xfrm>
                <a:off x="3551792" y="23744332"/>
                <a:ext cx="6045950" cy="2173281"/>
              </a:xfrm>
              <a:prstGeom prst="downArrowCallout">
                <a:avLst/>
              </a:prstGeom>
              <a:solidFill>
                <a:schemeClr val="accent4"/>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Align and edit sequences for 57 kinetochore genes</a:t>
                </a:r>
              </a:p>
            </p:txBody>
          </p:sp>
          <p:sp>
            <p:nvSpPr>
              <p:cNvPr id="49" name="Down Arrow Callout 8">
                <a:extLst>
                  <a:ext uri="{FF2B5EF4-FFF2-40B4-BE49-F238E27FC236}">
                    <a16:creationId xmlns:a16="http://schemas.microsoft.com/office/drawing/2014/main" id="{DCD95322-517E-DAE8-147E-597BBFF88BAB}"/>
                  </a:ext>
                </a:extLst>
              </p:cNvPr>
              <p:cNvSpPr/>
              <p:nvPr/>
            </p:nvSpPr>
            <p:spPr>
              <a:xfrm>
                <a:off x="3551792" y="25983400"/>
                <a:ext cx="6045949" cy="2173281"/>
              </a:xfrm>
              <a:prstGeom prst="downArrowCallout">
                <a:avLst/>
              </a:prstGeom>
              <a:solidFill>
                <a:schemeClr val="accent4"/>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IQ-TREE</a:t>
                </a:r>
                <a:r>
                  <a:rPr lang="en-US" sz="2800" baseline="30000" dirty="0">
                    <a:latin typeface="Arial" panose="020B0604020202020204" pitchFamily="34" charset="0"/>
                    <a:cs typeface="Arial" panose="020B0604020202020204" pitchFamily="34" charset="0"/>
                  </a:rPr>
                  <a:t>10</a:t>
                </a:r>
                <a:endParaRPr lang="en-US" sz="2800" dirty="0">
                  <a:latin typeface="Arial" panose="020B06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3C508642-CF4B-ED92-C496-65BDB91FAB8F}"/>
                  </a:ext>
                </a:extLst>
              </p:cNvPr>
              <p:cNvSpPr/>
              <p:nvPr/>
            </p:nvSpPr>
            <p:spPr>
              <a:xfrm>
                <a:off x="3551792" y="28199577"/>
                <a:ext cx="10109550" cy="2668536"/>
              </a:xfrm>
              <a:prstGeom prst="rect">
                <a:avLst/>
              </a:prstGeom>
              <a:solidFill>
                <a:schemeClr val="accent4"/>
              </a:solidFill>
            </p:spPr>
            <p:style>
              <a:lnRef idx="1">
                <a:schemeClr val="accent4"/>
              </a:lnRef>
              <a:fillRef idx="3">
                <a:schemeClr val="accent4"/>
              </a:fillRef>
              <a:effectRef idx="2">
                <a:schemeClr val="accent4"/>
              </a:effectRef>
              <a:fontRef idx="minor">
                <a:schemeClr val="lt1"/>
              </a:fontRef>
            </p:style>
            <p:txBody>
              <a:bodyPr lIns="365760" rtlCol="0" anchor="ctr"/>
              <a:lstStyle/>
              <a:p>
                <a:pPr algn="ctr"/>
                <a:r>
                  <a:rPr lang="en-US" sz="2800" dirty="0">
                    <a:latin typeface="Arial" panose="020B0604020202020204" pitchFamily="34" charset="0"/>
                    <a:cs typeface="Arial" panose="020B0604020202020204" pitchFamily="34" charset="0"/>
                  </a:rPr>
                  <a:t>Selection analyses (HyPhy</a:t>
                </a:r>
                <a:r>
                  <a:rPr lang="en-US" sz="2800" baseline="30000" dirty="0">
                    <a:latin typeface="Arial" panose="020B0604020202020204" pitchFamily="34" charset="0"/>
                    <a:cs typeface="Arial" panose="020B0604020202020204" pitchFamily="34" charset="0"/>
                  </a:rPr>
                  <a:t>11</a:t>
                </a:r>
                <a:r>
                  <a:rPr lang="en-US" sz="2800" dirty="0">
                    <a:latin typeface="Arial" panose="020B0604020202020204" pitchFamily="34" charset="0"/>
                    <a:cs typeface="Arial" panose="020B0604020202020204" pitchFamily="34" charset="0"/>
                  </a:rPr>
                  <a:t>)</a:t>
                </a:r>
              </a:p>
              <a:p>
                <a:pPr marL="457200" indent="-457200">
                  <a:buFont typeface="Arial" panose="020B0604020202020204" pitchFamily="34" charset="0"/>
                  <a:buChar char="•"/>
                </a:pPr>
                <a:r>
                  <a:rPr lang="en-US" sz="2600" dirty="0">
                    <a:latin typeface="Arial" panose="020B0604020202020204" pitchFamily="34" charset="0"/>
                    <a:cs typeface="Arial" panose="020B0604020202020204" pitchFamily="34" charset="0"/>
                  </a:rPr>
                  <a:t>Identify sites under episodic diversifying selection</a:t>
                </a:r>
              </a:p>
              <a:p>
                <a:pPr marL="457200" indent="-457200">
                  <a:buFont typeface="Arial" panose="020B0604020202020204" pitchFamily="34" charset="0"/>
                  <a:buChar char="•"/>
                </a:pPr>
                <a:r>
                  <a:rPr lang="en-US" sz="2600" dirty="0">
                    <a:latin typeface="Arial" panose="020B0604020202020204" pitchFamily="34" charset="0"/>
                    <a:cs typeface="Arial" panose="020B0604020202020204" pitchFamily="34" charset="0"/>
                  </a:rPr>
                  <a:t>Identify branches under episodic diversifying selection</a:t>
                </a:r>
              </a:p>
              <a:p>
                <a:pPr marL="457200" indent="-457200">
                  <a:buFont typeface="Arial" panose="020B0604020202020204" pitchFamily="34" charset="0"/>
                  <a:buChar char="•"/>
                </a:pPr>
                <a:r>
                  <a:rPr lang="en-US" sz="2600" dirty="0">
                    <a:latin typeface="Arial" panose="020B0604020202020204" pitchFamily="34" charset="0"/>
                    <a:cs typeface="Arial" panose="020B0604020202020204" pitchFamily="34" charset="0"/>
                  </a:rPr>
                  <a:t>Identify sites under pervasive positive and negative selection</a:t>
                </a:r>
              </a:p>
            </p:txBody>
          </p:sp>
          <p:pic>
            <p:nvPicPr>
              <p:cNvPr id="51" name="Picture 50">
                <a:extLst>
                  <a:ext uri="{FF2B5EF4-FFF2-40B4-BE49-F238E27FC236}">
                    <a16:creationId xmlns:a16="http://schemas.microsoft.com/office/drawing/2014/main" id="{3C245211-6EF0-D62F-A628-1DB324161A19}"/>
                  </a:ext>
                </a:extLst>
              </p:cNvPr>
              <p:cNvPicPr>
                <a:picLocks noChangeAspect="1"/>
              </p:cNvPicPr>
              <p:nvPr/>
            </p:nvPicPr>
            <p:blipFill>
              <a:blip r:embed="rId9"/>
              <a:stretch>
                <a:fillRect/>
              </a:stretch>
            </p:blipFill>
            <p:spPr>
              <a:xfrm>
                <a:off x="3557899" y="18821819"/>
                <a:ext cx="6039845" cy="447396"/>
              </a:xfrm>
              <a:prstGeom prst="rect">
                <a:avLst/>
              </a:prstGeom>
            </p:spPr>
          </p:pic>
        </p:grpSp>
        <p:sp>
          <p:nvSpPr>
            <p:cNvPr id="44" name="Right Arrow 19">
              <a:extLst>
                <a:ext uri="{FF2B5EF4-FFF2-40B4-BE49-F238E27FC236}">
                  <a16:creationId xmlns:a16="http://schemas.microsoft.com/office/drawing/2014/main" id="{9F75E02A-A5EE-5AEE-C9E5-09AD70E694CE}"/>
                </a:ext>
              </a:extLst>
            </p:cNvPr>
            <p:cNvSpPr/>
            <p:nvPr/>
          </p:nvSpPr>
          <p:spPr>
            <a:xfrm>
              <a:off x="7861091" y="21552382"/>
              <a:ext cx="864174" cy="865018"/>
            </a:xfrm>
            <a:prstGeom prst="rightArrow">
              <a:avLst/>
            </a:prstGeom>
            <a:solidFill>
              <a:schemeClr val="accent4"/>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E9FFDCB8-A58F-5674-3C76-49FD23498CA8}"/>
                </a:ext>
              </a:extLst>
            </p:cNvPr>
            <p:cNvSpPr/>
            <p:nvPr/>
          </p:nvSpPr>
          <p:spPr>
            <a:xfrm>
              <a:off x="8792535" y="21372441"/>
              <a:ext cx="3103272" cy="1384995"/>
            </a:xfrm>
            <a:prstGeom prst="rect">
              <a:avLst/>
            </a:prstGeom>
            <a:solidFill>
              <a:schemeClr val="accent4"/>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JPred</a:t>
              </a:r>
              <a:r>
                <a:rPr lang="en-US" sz="2800" baseline="30000" dirty="0">
                  <a:latin typeface="Arial" panose="020B0604020202020204" pitchFamily="34" charset="0"/>
                  <a:cs typeface="Arial" panose="020B0604020202020204" pitchFamily="34" charset="0"/>
                </a:rPr>
                <a:t>9</a:t>
              </a:r>
              <a:endParaRPr lang="en-US" sz="2800" dirty="0">
                <a:latin typeface="Arial" panose="020B0604020202020204" pitchFamily="34" charset="0"/>
                <a:cs typeface="Arial" panose="020B0604020202020204" pitchFamily="34" charset="0"/>
              </a:endParaRPr>
            </a:p>
          </p:txBody>
        </p:sp>
      </p:grpSp>
      <p:sp>
        <p:nvSpPr>
          <p:cNvPr id="53" name="TextBox 52">
            <a:extLst>
              <a:ext uri="{FF2B5EF4-FFF2-40B4-BE49-F238E27FC236}">
                <a16:creationId xmlns:a16="http://schemas.microsoft.com/office/drawing/2014/main" id="{A160BEE2-221C-1595-0DF7-C33C43FF3530}"/>
              </a:ext>
            </a:extLst>
          </p:cNvPr>
          <p:cNvSpPr txBox="1"/>
          <p:nvPr/>
        </p:nvSpPr>
        <p:spPr>
          <a:xfrm>
            <a:off x="13099575" y="4270546"/>
            <a:ext cx="13564719" cy="1323439"/>
          </a:xfrm>
          <a:prstGeom prst="rect">
            <a:avLst/>
          </a:prstGeom>
          <a:noFill/>
        </p:spPr>
        <p:txBody>
          <a:bodyPr wrap="square">
            <a:spAutoFit/>
          </a:bodyPr>
          <a:lstStyle/>
          <a:p>
            <a:r>
              <a:rPr lang="en-US" sz="4000" b="1" dirty="0">
                <a:latin typeface="Arial" panose="020B0604020202020204" pitchFamily="34" charset="0"/>
                <a:cs typeface="Arial" panose="020B0604020202020204" pitchFamily="34" charset="0"/>
              </a:rPr>
              <a:t>57 genes were surveyed in this study representing five functional categories </a:t>
            </a:r>
          </a:p>
        </p:txBody>
      </p:sp>
      <p:pic>
        <p:nvPicPr>
          <p:cNvPr id="1026" name="Picture 2" descr="Logos | University of New Hampshire">
            <a:extLst>
              <a:ext uri="{FF2B5EF4-FFF2-40B4-BE49-F238E27FC236}">
                <a16:creationId xmlns:a16="http://schemas.microsoft.com/office/drawing/2014/main" id="{5B1BC8E4-B951-888F-A114-ECE7FFF850B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52958" y="1201375"/>
            <a:ext cx="1483876" cy="203891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048BD87-846D-C83D-E99F-E05B53328B83}"/>
              </a:ext>
            </a:extLst>
          </p:cNvPr>
          <p:cNvSpPr txBox="1"/>
          <p:nvPr/>
        </p:nvSpPr>
        <p:spPr>
          <a:xfrm>
            <a:off x="31168432" y="25656039"/>
            <a:ext cx="12579324" cy="1938992"/>
          </a:xfrm>
          <a:prstGeom prst="rect">
            <a:avLst/>
          </a:prstGeom>
          <a:noFill/>
        </p:spPr>
        <p:txBody>
          <a:bodyPr wrap="square" rtlCol="0">
            <a:spAutoFit/>
          </a:bodyPr>
          <a:lstStyle/>
          <a:p>
            <a:r>
              <a:rPr lang="en-US" sz="4000" b="1" u="sng" dirty="0">
                <a:latin typeface="Arial" panose="020B0604020202020204" pitchFamily="34" charset="0"/>
                <a:cs typeface="Arial" panose="020B0604020202020204" pitchFamily="34" charset="0"/>
              </a:rPr>
              <a:t>4. Positive selection is enriched in protein regions predicted to be unstructured and depleted in helices, sheets, and coils</a:t>
            </a:r>
          </a:p>
        </p:txBody>
      </p:sp>
      <p:grpSp>
        <p:nvGrpSpPr>
          <p:cNvPr id="12" name="Group 11">
            <a:extLst>
              <a:ext uri="{FF2B5EF4-FFF2-40B4-BE49-F238E27FC236}">
                <a16:creationId xmlns:a16="http://schemas.microsoft.com/office/drawing/2014/main" id="{D298892D-7256-A5E4-4CD5-1C68FA91343B}"/>
              </a:ext>
            </a:extLst>
          </p:cNvPr>
          <p:cNvGrpSpPr/>
          <p:nvPr/>
        </p:nvGrpSpPr>
        <p:grpSpPr>
          <a:xfrm>
            <a:off x="12962171" y="4765842"/>
            <a:ext cx="13958693" cy="10774234"/>
            <a:chOff x="14548194" y="7904164"/>
            <a:chExt cx="9176328" cy="8158787"/>
          </a:xfrm>
        </p:grpSpPr>
        <p:pic>
          <p:nvPicPr>
            <p:cNvPr id="10" name="Graphic 9">
              <a:extLst>
                <a:ext uri="{FF2B5EF4-FFF2-40B4-BE49-F238E27FC236}">
                  <a16:creationId xmlns:a16="http://schemas.microsoft.com/office/drawing/2014/main" id="{2A106C44-12CD-F179-D017-E2B205ED91EF}"/>
                </a:ext>
              </a:extLst>
            </p:cNvPr>
            <p:cNvPicPr>
              <a:picLocks noChangeAspect="1"/>
            </p:cNvPicPr>
            <p:nvPr/>
          </p:nvPicPr>
          <p:blipFill rotWithShape="1">
            <a:blip r:embed="rId11">
              <a:extLst>
                <a:ext uri="{96DAC541-7B7A-43D3-8B79-37D633B846F1}">
                  <asvg:svgBlip xmlns:asvg="http://schemas.microsoft.com/office/drawing/2016/SVG/main" r:embed="rId12"/>
                </a:ext>
              </a:extLst>
            </a:blip>
            <a:srcRect l="5831" t="5709" r="8444" b="45286"/>
            <a:stretch/>
          </p:blipFill>
          <p:spPr>
            <a:xfrm>
              <a:off x="14890024" y="7904164"/>
              <a:ext cx="8422429" cy="6230806"/>
            </a:xfrm>
            <a:prstGeom prst="rect">
              <a:avLst/>
            </a:prstGeom>
          </p:spPr>
        </p:pic>
        <p:sp>
          <p:nvSpPr>
            <p:cNvPr id="3" name="TextBox 2">
              <a:extLst>
                <a:ext uri="{FF2B5EF4-FFF2-40B4-BE49-F238E27FC236}">
                  <a16:creationId xmlns:a16="http://schemas.microsoft.com/office/drawing/2014/main" id="{03B973EB-B8DE-79D5-F501-0EB7DB972B71}"/>
                </a:ext>
              </a:extLst>
            </p:cNvPr>
            <p:cNvSpPr txBox="1"/>
            <p:nvPr/>
          </p:nvSpPr>
          <p:spPr>
            <a:xfrm>
              <a:off x="14548194" y="14035296"/>
              <a:ext cx="9176328" cy="2027655"/>
            </a:xfrm>
            <a:prstGeom prst="rect">
              <a:avLst/>
            </a:prstGeom>
            <a:noFill/>
            <a:ln>
              <a:noFill/>
            </a:ln>
          </p:spPr>
          <p:txBody>
            <a:bodyPr wrap="square" rtlCol="0">
              <a:spAutoFit/>
            </a:bodyPr>
            <a:lstStyle/>
            <a:p>
              <a:r>
                <a:rPr lang="en-US" sz="2400" b="1" dirty="0">
                  <a:latin typeface="Arial" panose="020B0604020202020204" pitchFamily="34" charset="0"/>
                  <a:cs typeface="Arial" panose="020B0604020202020204" pitchFamily="34" charset="0"/>
                </a:rPr>
                <a:t>Figure 1. </a:t>
              </a:r>
              <a:r>
                <a:rPr lang="en-US" sz="2400" dirty="0">
                  <a:latin typeface="Arial" panose="020B0604020202020204" pitchFamily="34" charset="0"/>
                  <a:cs typeface="Arial" panose="020B0604020202020204" pitchFamily="34" charset="0"/>
                </a:rPr>
                <a:t>The Constitutive Centromere-Associated Network (CCAN) assembles on centromeric DNA to form the foundation for kinetochore assembly. The outer kinetochore facilitates the attachment to the microtubules. Sub-complexes within the CCAN and outer kinetochore are circled. The Chromosomal Passenger Complex (CPC) regulates chromosome alignment and segregation, while checkpoint proteins monitor the process of cell division for errors in kinetochore-microtubule attachments. Proteins that did not fit into any one of these modules were classified as “miscellaneous”.</a:t>
              </a:r>
            </a:p>
          </p:txBody>
        </p:sp>
      </p:grpSp>
      <p:sp>
        <p:nvSpPr>
          <p:cNvPr id="8" name="TextBox 7">
            <a:extLst>
              <a:ext uri="{FF2B5EF4-FFF2-40B4-BE49-F238E27FC236}">
                <a16:creationId xmlns:a16="http://schemas.microsoft.com/office/drawing/2014/main" id="{344A21A0-8D58-447C-412C-7E37F59EC495}"/>
              </a:ext>
            </a:extLst>
          </p:cNvPr>
          <p:cNvSpPr txBox="1"/>
          <p:nvPr/>
        </p:nvSpPr>
        <p:spPr>
          <a:xfrm>
            <a:off x="12704248" y="15858089"/>
            <a:ext cx="13960045" cy="1124268"/>
          </a:xfrm>
          <a:prstGeom prst="rect">
            <a:avLst/>
          </a:prstGeom>
          <a:solidFill>
            <a:schemeClr val="accent4">
              <a:lumMod val="75000"/>
            </a:schemeClr>
          </a:solidFill>
          <a:effectLst>
            <a:outerShdw blurRad="63500" dist="317500" dir="2700000" algn="tl" rotWithShape="0">
              <a:schemeClr val="accent4">
                <a:lumMod val="75000"/>
                <a:alpha val="43000"/>
              </a:schemeClr>
            </a:outerShdw>
          </a:effectLst>
          <a:scene3d>
            <a:camera prst="orthographicFront"/>
            <a:lightRig rig="threePt" dir="t"/>
          </a:scene3d>
          <a:sp3d>
            <a:bevelT/>
            <a:bevelB/>
          </a:sp3d>
        </p:spPr>
        <p:txBody>
          <a:bodyPr wrap="square" tIns="91440" bIns="365760" rtlCol="0">
            <a:noAutofit/>
          </a:bodyPr>
          <a:lstStyle/>
          <a:p>
            <a:pPr algn="ctr"/>
            <a:r>
              <a:rPr lang="en-US" sz="4400" b="1" dirty="0">
                <a:solidFill>
                  <a:schemeClr val="bg1"/>
                </a:solidFill>
                <a:latin typeface="Times New Roman" panose="02020603050405020304" pitchFamily="18" charset="0"/>
                <a:cs typeface="Times New Roman" panose="02020603050405020304" pitchFamily="18" charset="0"/>
              </a:rPr>
              <a:t>Main Findings</a:t>
            </a:r>
          </a:p>
        </p:txBody>
      </p:sp>
      <p:pic>
        <p:nvPicPr>
          <p:cNvPr id="11" name="Graphic 10">
            <a:extLst>
              <a:ext uri="{FF2B5EF4-FFF2-40B4-BE49-F238E27FC236}">
                <a16:creationId xmlns:a16="http://schemas.microsoft.com/office/drawing/2014/main" id="{BD360CFE-35F3-8271-8779-F72290F123E9}"/>
              </a:ext>
            </a:extLst>
          </p:cNvPr>
          <p:cNvPicPr>
            <a:picLocks noChangeAspect="1"/>
          </p:cNvPicPr>
          <p:nvPr/>
        </p:nvPicPr>
        <p:blipFill rotWithShape="1">
          <a:blip r:embed="rId13">
            <a:extLst>
              <a:ext uri="{96DAC541-7B7A-43D3-8B79-37D633B846F1}">
                <asvg:svgBlip xmlns:asvg="http://schemas.microsoft.com/office/drawing/2016/SVG/main" r:embed="rId14"/>
              </a:ext>
            </a:extLst>
          </a:blip>
          <a:srcRect l="82922"/>
          <a:stretch/>
        </p:blipFill>
        <p:spPr>
          <a:xfrm>
            <a:off x="27987074" y="18294687"/>
            <a:ext cx="3181358" cy="1292279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5447</TotalTime>
  <Words>918</Words>
  <Application>Microsoft Macintosh PowerPoint</Application>
  <PresentationFormat>Custom</PresentationFormat>
  <Paragraphs>76</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Office Theme</vt:lpstr>
      <vt:lpstr>PowerPoint Presentation</vt:lpstr>
    </vt:vector>
  </TitlesOfParts>
  <Company>Rutgers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Julia Xia</dc:creator>
  <cp:lastModifiedBy>Hannah Pare</cp:lastModifiedBy>
  <cp:revision>142</cp:revision>
  <cp:lastPrinted>2012-08-01T17:44:46Z</cp:lastPrinted>
  <dcterms:created xsi:type="dcterms:W3CDTF">2014-03-07T20:19:06Z</dcterms:created>
  <dcterms:modified xsi:type="dcterms:W3CDTF">2023-06-15T15:05:44Z</dcterms:modified>
</cp:coreProperties>
</file>