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9" r:id="rId2"/>
  </p:sldIdLst>
  <p:sldSz cx="43891200" cy="32918400"/>
  <p:notesSz cx="6858000" cy="91440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ketee, Jess" initials="SJ" lastIdx="2" clrIdx="0">
    <p:extLst>
      <p:ext uri="{19B8F6BF-5375-455C-9EA6-DF929625EA0E}">
        <p15:presenceInfo xmlns:p15="http://schemas.microsoft.com/office/powerpoint/2012/main" userId="S::jksteketee@wildcats.unh.edu::9ae62049-ce8d-4095-a4d8-a778dad05f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0EB"/>
    <a:srgbClr val="C7C5D9"/>
    <a:srgbClr val="E0EEF5"/>
    <a:srgbClr val="EBE3EB"/>
    <a:srgbClr val="DCDDEB"/>
    <a:srgbClr val="CCDAEB"/>
    <a:srgbClr val="1670FB"/>
    <a:srgbClr val="4166FC"/>
    <a:srgbClr val="33A02C"/>
    <a:srgbClr val="B2BC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10" autoAdjust="0"/>
    <p:restoredTop sz="95170" autoAdjust="0"/>
  </p:normalViewPr>
  <p:slideViewPr>
    <p:cSldViewPr>
      <p:cViewPr>
        <p:scale>
          <a:sx n="100" d="100"/>
          <a:sy n="100" d="100"/>
        </p:scale>
        <p:origin x="-16408" y="-15472"/>
      </p:cViewPr>
      <p:guideLst>
        <p:guide orient="horz" pos="10368"/>
        <p:guide pos="13824"/>
      </p:guideLst>
    </p:cSldViewPr>
  </p:slideViewPr>
  <p:outlineViewPr>
    <p:cViewPr>
      <p:scale>
        <a:sx n="33" d="100"/>
        <a:sy n="33" d="100"/>
      </p:scale>
      <p:origin x="0" y="0"/>
    </p:cViewPr>
  </p:outlineViewPr>
  <p:notesTextViewPr>
    <p:cViewPr>
      <p:scale>
        <a:sx n="110" d="100"/>
        <a:sy n="110" d="100"/>
      </p:scale>
      <p:origin x="0" y="0"/>
    </p:cViewPr>
  </p:notesTextViewPr>
  <p:notesViewPr>
    <p:cSldViewPr showGuides="1">
      <p:cViewPr varScale="1">
        <p:scale>
          <a:sx n="100" d="100"/>
          <a:sy n="100" d="100"/>
        </p:scale>
        <p:origin x="3592"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BB7FC-3468-B54E-B471-CA16334B2092}" type="datetimeFigureOut">
              <a:rPr lang="en-US" smtClean="0"/>
              <a:pPr/>
              <a:t>4/9/24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B9642-D3DD-6148-8D0B-7E6EACC5D47A}" type="slidenum">
              <a:rPr lang="en-US" smtClean="0"/>
              <a:pPr/>
              <a:t>‹#›</a:t>
            </a:fld>
            <a:endParaRPr lang="en-US"/>
          </a:p>
        </p:txBody>
      </p:sp>
    </p:spTree>
    <p:extLst>
      <p:ext uri="{BB962C8B-B14F-4D97-AF65-F5344CB8AC3E}">
        <p14:creationId xmlns:p14="http://schemas.microsoft.com/office/powerpoint/2010/main" val="80638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dirty="0"/>
          </a:p>
        </p:txBody>
      </p:sp>
      <p:sp>
        <p:nvSpPr>
          <p:cNvPr id="4" name="Slide Number Placeholder 3"/>
          <p:cNvSpPr>
            <a:spLocks noGrp="1"/>
          </p:cNvSpPr>
          <p:nvPr>
            <p:ph type="sldNum" sz="quarter" idx="5"/>
          </p:nvPr>
        </p:nvSpPr>
        <p:spPr/>
        <p:txBody>
          <a:bodyPr/>
          <a:lstStyle/>
          <a:p>
            <a:fld id="{0ACB9642-D3DD-6148-8D0B-7E6EACC5D47A}" type="slidenum">
              <a:rPr lang="en-US" smtClean="0"/>
              <a:pPr/>
              <a:t>1</a:t>
            </a:fld>
            <a:endParaRPr lang="en-US"/>
          </a:p>
        </p:txBody>
      </p:sp>
    </p:spTree>
    <p:extLst>
      <p:ext uri="{BB962C8B-B14F-4D97-AF65-F5344CB8AC3E}">
        <p14:creationId xmlns:p14="http://schemas.microsoft.com/office/powerpoint/2010/main" val="3094566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E4714F-FF1A-4921-9FCD-8202B9D530E2}" type="datetimeFigureOut">
              <a:rPr lang="en-US" smtClean="0"/>
              <a:pPr/>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182576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E4714F-FF1A-4921-9FCD-8202B9D530E2}" type="datetimeFigureOut">
              <a:rPr lang="en-US" smtClean="0"/>
              <a:pPr/>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213306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E4714F-FF1A-4921-9FCD-8202B9D530E2}" type="datetimeFigureOut">
              <a:rPr lang="en-US" smtClean="0"/>
              <a:pPr/>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147918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E4714F-FF1A-4921-9FCD-8202B9D530E2}" type="datetimeFigureOut">
              <a:rPr lang="en-US" smtClean="0"/>
              <a:pPr/>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49263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E4714F-FF1A-4921-9FCD-8202B9D530E2}" type="datetimeFigureOut">
              <a:rPr lang="en-US" smtClean="0"/>
              <a:pPr/>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197196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E4714F-FF1A-4921-9FCD-8202B9D530E2}" type="datetimeFigureOut">
              <a:rPr lang="en-US" smtClean="0"/>
              <a:pPr/>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3072840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E4714F-FF1A-4921-9FCD-8202B9D530E2}" type="datetimeFigureOut">
              <a:rPr lang="en-US" smtClean="0"/>
              <a:pPr/>
              <a:t>4/9/24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426850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E4714F-FF1A-4921-9FCD-8202B9D530E2}" type="datetimeFigureOut">
              <a:rPr lang="en-US" smtClean="0"/>
              <a:pPr/>
              <a:t>4/9/24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343446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4714F-FF1A-4921-9FCD-8202B9D530E2}" type="datetimeFigureOut">
              <a:rPr lang="en-US" smtClean="0"/>
              <a:pPr/>
              <a:t>4/9/24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1925810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CEE4714F-FF1A-4921-9FCD-8202B9D530E2}" type="datetimeFigureOut">
              <a:rPr lang="en-US" smtClean="0"/>
              <a:pPr/>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371739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CEE4714F-FF1A-4921-9FCD-8202B9D530E2}" type="datetimeFigureOut">
              <a:rPr lang="en-US" smtClean="0"/>
              <a:pPr/>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016F-45AE-4006-AA5F-0F9D181DB634}" type="slidenum">
              <a:rPr lang="en-US" smtClean="0"/>
              <a:pPr/>
              <a:t>‹#›</a:t>
            </a:fld>
            <a:endParaRPr lang="en-US"/>
          </a:p>
        </p:txBody>
      </p:sp>
    </p:spTree>
    <p:extLst>
      <p:ext uri="{BB962C8B-B14F-4D97-AF65-F5344CB8AC3E}">
        <p14:creationId xmlns:p14="http://schemas.microsoft.com/office/powerpoint/2010/main" val="260345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CEE4714F-FF1A-4921-9FCD-8202B9D530E2}" type="datetimeFigureOut">
              <a:rPr lang="en-US" smtClean="0"/>
              <a:pPr/>
              <a:t>4/9/24</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FA01016F-45AE-4006-AA5F-0F9D181DB634}" type="slidenum">
              <a:rPr lang="en-US" smtClean="0"/>
              <a:pPr/>
              <a:t>‹#›</a:t>
            </a:fld>
            <a:endParaRPr lang="en-US"/>
          </a:p>
        </p:txBody>
      </p:sp>
    </p:spTree>
    <p:extLst>
      <p:ext uri="{BB962C8B-B14F-4D97-AF65-F5344CB8AC3E}">
        <p14:creationId xmlns:p14="http://schemas.microsoft.com/office/powerpoint/2010/main" val="326755440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anose="020B0604020202020204"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anose="020B0604020202020204"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anose="020B0604020202020204"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16.emf"/><Relationship Id="rId26" Type="http://schemas.openxmlformats.org/officeDocument/2006/relationships/image" Target="../media/image24.png"/><Relationship Id="rId21" Type="http://schemas.openxmlformats.org/officeDocument/2006/relationships/image" Target="../media/image19.emf"/><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emf"/><Relationship Id="rId25" Type="http://schemas.openxmlformats.org/officeDocument/2006/relationships/image" Target="../media/image23.emf"/><Relationship Id="rId33" Type="http://schemas.openxmlformats.org/officeDocument/2006/relationships/image" Target="../media/image31.png"/><Relationship Id="rId38"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emf"/><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emf"/><Relationship Id="rId32" Type="http://schemas.openxmlformats.org/officeDocument/2006/relationships/image" Target="../media/image30.png"/><Relationship Id="rId37" Type="http://schemas.openxmlformats.org/officeDocument/2006/relationships/image" Target="../media/image35.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emf"/><Relationship Id="rId28" Type="http://schemas.openxmlformats.org/officeDocument/2006/relationships/image" Target="../media/image26.png"/><Relationship Id="rId36" Type="http://schemas.openxmlformats.org/officeDocument/2006/relationships/image" Target="../media/image34.png"/><Relationship Id="rId10" Type="http://schemas.openxmlformats.org/officeDocument/2006/relationships/image" Target="../media/image8.jpg"/><Relationship Id="rId19" Type="http://schemas.openxmlformats.org/officeDocument/2006/relationships/image" Target="../media/image17.emf"/><Relationship Id="rId31" Type="http://schemas.openxmlformats.org/officeDocument/2006/relationships/image" Target="../media/image29.png"/><Relationship Id="rId4" Type="http://schemas.openxmlformats.org/officeDocument/2006/relationships/image" Target="../media/image2.jpg"/><Relationship Id="rId9" Type="http://schemas.openxmlformats.org/officeDocument/2006/relationships/image" Target="../media/image7.tiff"/><Relationship Id="rId14" Type="http://schemas.openxmlformats.org/officeDocument/2006/relationships/image" Target="../media/image12.emf"/><Relationship Id="rId22" Type="http://schemas.openxmlformats.org/officeDocument/2006/relationships/image" Target="../media/image20.emf"/><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8" Type="http://schemas.openxmlformats.org/officeDocument/2006/relationships/image" Target="../media/image6.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94" name="Picture 1393" descr="A graph of a line and a line&#10;&#10;Description automatically generated with medium confidence">
            <a:extLst>
              <a:ext uri="{FF2B5EF4-FFF2-40B4-BE49-F238E27FC236}">
                <a16:creationId xmlns:a16="http://schemas.microsoft.com/office/drawing/2014/main" id="{F718EF21-B85A-473A-8C89-9B5BE31A994B}"/>
              </a:ext>
            </a:extLst>
          </p:cNvPr>
          <p:cNvPicPr>
            <a:picLocks noChangeAspect="1"/>
          </p:cNvPicPr>
          <p:nvPr/>
        </p:nvPicPr>
        <p:blipFill rotWithShape="1">
          <a:blip r:embed="rId3">
            <a:extLst>
              <a:ext uri="{28A0092B-C50C-407E-A947-70E740481C1C}">
                <a14:useLocalDpi xmlns:a14="http://schemas.microsoft.com/office/drawing/2010/main" val="0"/>
              </a:ext>
            </a:extLst>
          </a:blip>
          <a:srcRect l="2352" t="910" r="51593" b="6053"/>
          <a:stretch/>
        </p:blipFill>
        <p:spPr>
          <a:xfrm>
            <a:off x="30482098" y="10036480"/>
            <a:ext cx="5941501" cy="5233641"/>
          </a:xfrm>
          <a:prstGeom prst="rect">
            <a:avLst/>
          </a:prstGeom>
        </p:spPr>
      </p:pic>
      <p:sp>
        <p:nvSpPr>
          <p:cNvPr id="1055" name="Rectangle 1054">
            <a:extLst>
              <a:ext uri="{FF2B5EF4-FFF2-40B4-BE49-F238E27FC236}">
                <a16:creationId xmlns:a16="http://schemas.microsoft.com/office/drawing/2014/main" id="{DDA23328-550A-E06A-F4B8-F83F1512BFE4}"/>
              </a:ext>
            </a:extLst>
          </p:cNvPr>
          <p:cNvSpPr/>
          <p:nvPr/>
        </p:nvSpPr>
        <p:spPr>
          <a:xfrm>
            <a:off x="33063156" y="10796408"/>
            <a:ext cx="809392" cy="2454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4146FEB1-2317-C4C9-58DF-E1C5077D5DCA}"/>
              </a:ext>
            </a:extLst>
          </p:cNvPr>
          <p:cNvSpPr/>
          <p:nvPr/>
        </p:nvSpPr>
        <p:spPr>
          <a:xfrm>
            <a:off x="31766604" y="13307240"/>
            <a:ext cx="809392" cy="2454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a:extLst>
              <a:ext uri="{FF2B5EF4-FFF2-40B4-BE49-F238E27FC236}">
                <a16:creationId xmlns:a16="http://schemas.microsoft.com/office/drawing/2014/main" id="{ABAD4DD4-0220-7D25-9376-E86007BF34EA}"/>
              </a:ext>
            </a:extLst>
          </p:cNvPr>
          <p:cNvSpPr/>
          <p:nvPr/>
        </p:nvSpPr>
        <p:spPr>
          <a:xfrm>
            <a:off x="31973921" y="13214143"/>
            <a:ext cx="602075" cy="6534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057">
            <a:extLst>
              <a:ext uri="{FF2B5EF4-FFF2-40B4-BE49-F238E27FC236}">
                <a16:creationId xmlns:a16="http://schemas.microsoft.com/office/drawing/2014/main" id="{8EB3CC18-F81C-B83B-35A4-2F8B0578B2C1}"/>
              </a:ext>
            </a:extLst>
          </p:cNvPr>
          <p:cNvSpPr/>
          <p:nvPr/>
        </p:nvSpPr>
        <p:spPr>
          <a:xfrm>
            <a:off x="31832295" y="13459638"/>
            <a:ext cx="602075" cy="6534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Bracket 24">
            <a:extLst>
              <a:ext uri="{FF2B5EF4-FFF2-40B4-BE49-F238E27FC236}">
                <a16:creationId xmlns:a16="http://schemas.microsoft.com/office/drawing/2014/main" id="{A915ABCA-6D68-BD57-4D6D-36FE45A55020}"/>
              </a:ext>
            </a:extLst>
          </p:cNvPr>
          <p:cNvSpPr/>
          <p:nvPr/>
        </p:nvSpPr>
        <p:spPr>
          <a:xfrm rot="16200000">
            <a:off x="31846465" y="10669285"/>
            <a:ext cx="45719" cy="1223951"/>
          </a:xfrm>
          <a:prstGeom prst="righ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ket 25">
            <a:extLst>
              <a:ext uri="{FF2B5EF4-FFF2-40B4-BE49-F238E27FC236}">
                <a16:creationId xmlns:a16="http://schemas.microsoft.com/office/drawing/2014/main" id="{95DB24A4-903A-FC0F-9023-FBBE1E86334F}"/>
              </a:ext>
            </a:extLst>
          </p:cNvPr>
          <p:cNvSpPr/>
          <p:nvPr/>
        </p:nvSpPr>
        <p:spPr>
          <a:xfrm rot="16200000">
            <a:off x="33026797" y="8644296"/>
            <a:ext cx="45719" cy="3581400"/>
          </a:xfrm>
          <a:prstGeom prst="righ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ket 26">
            <a:extLst>
              <a:ext uri="{FF2B5EF4-FFF2-40B4-BE49-F238E27FC236}">
                <a16:creationId xmlns:a16="http://schemas.microsoft.com/office/drawing/2014/main" id="{1830AEBD-75FF-51CB-DE35-152CA1020190}"/>
              </a:ext>
            </a:extLst>
          </p:cNvPr>
          <p:cNvSpPr/>
          <p:nvPr/>
        </p:nvSpPr>
        <p:spPr>
          <a:xfrm rot="16200000">
            <a:off x="33642729" y="7868586"/>
            <a:ext cx="45719" cy="4754023"/>
          </a:xfrm>
          <a:prstGeom prst="righ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FBAFEF93-C565-CC82-79D2-5AE6FD20AE5B}"/>
              </a:ext>
            </a:extLst>
          </p:cNvPr>
          <p:cNvSpPr txBox="1"/>
          <p:nvPr/>
        </p:nvSpPr>
        <p:spPr>
          <a:xfrm>
            <a:off x="31333440" y="11230530"/>
            <a:ext cx="1185642" cy="400110"/>
          </a:xfrm>
          <a:prstGeom prst="rect">
            <a:avLst/>
          </a:prstGeom>
          <a:noFill/>
        </p:spPr>
        <p:txBody>
          <a:bodyPr wrap="square" rtlCol="0">
            <a:spAutoFit/>
          </a:bodyPr>
          <a:lstStyle/>
          <a:p>
            <a:r>
              <a:rPr lang="en-US" sz="2000" dirty="0">
                <a:solidFill>
                  <a:srgbClr val="FF0000"/>
                </a:solidFill>
              </a:rPr>
              <a:t>p = 0.09</a:t>
            </a:r>
          </a:p>
        </p:txBody>
      </p:sp>
      <p:sp>
        <p:nvSpPr>
          <p:cNvPr id="32" name="TextBox 31">
            <a:extLst>
              <a:ext uri="{FF2B5EF4-FFF2-40B4-BE49-F238E27FC236}">
                <a16:creationId xmlns:a16="http://schemas.microsoft.com/office/drawing/2014/main" id="{32EBC7B3-7EA4-5E19-F87E-A2F476063A4B}"/>
              </a:ext>
            </a:extLst>
          </p:cNvPr>
          <p:cNvSpPr txBox="1"/>
          <p:nvPr/>
        </p:nvSpPr>
        <p:spPr>
          <a:xfrm>
            <a:off x="32454871" y="10369575"/>
            <a:ext cx="1012981" cy="400110"/>
          </a:xfrm>
          <a:prstGeom prst="rect">
            <a:avLst/>
          </a:prstGeom>
          <a:noFill/>
        </p:spPr>
        <p:txBody>
          <a:bodyPr wrap="square" rtlCol="0">
            <a:spAutoFit/>
          </a:bodyPr>
          <a:lstStyle/>
          <a:p>
            <a:r>
              <a:rPr lang="en-US" sz="2000" dirty="0">
                <a:solidFill>
                  <a:srgbClr val="FF0000"/>
                </a:solidFill>
              </a:rPr>
              <a:t>p = 0.06</a:t>
            </a:r>
          </a:p>
        </p:txBody>
      </p:sp>
      <p:sp>
        <p:nvSpPr>
          <p:cNvPr id="33" name="TextBox 32">
            <a:extLst>
              <a:ext uri="{FF2B5EF4-FFF2-40B4-BE49-F238E27FC236}">
                <a16:creationId xmlns:a16="http://schemas.microsoft.com/office/drawing/2014/main" id="{3FA54F1F-8D0D-59DC-5633-53F33E02FC2F}"/>
              </a:ext>
            </a:extLst>
          </p:cNvPr>
          <p:cNvSpPr txBox="1"/>
          <p:nvPr/>
        </p:nvSpPr>
        <p:spPr>
          <a:xfrm>
            <a:off x="34943549" y="10146538"/>
            <a:ext cx="1185393" cy="400110"/>
          </a:xfrm>
          <a:prstGeom prst="rect">
            <a:avLst/>
          </a:prstGeom>
          <a:noFill/>
        </p:spPr>
        <p:txBody>
          <a:bodyPr wrap="square" rtlCol="0">
            <a:spAutoFit/>
          </a:bodyPr>
          <a:lstStyle/>
          <a:p>
            <a:r>
              <a:rPr lang="en-US" sz="2000" dirty="0">
                <a:solidFill>
                  <a:srgbClr val="FF0000"/>
                </a:solidFill>
              </a:rPr>
              <a:t>p = 0.03</a:t>
            </a:r>
          </a:p>
        </p:txBody>
      </p:sp>
      <p:sp>
        <p:nvSpPr>
          <p:cNvPr id="1346" name="TextBox 1345">
            <a:extLst>
              <a:ext uri="{FF2B5EF4-FFF2-40B4-BE49-F238E27FC236}">
                <a16:creationId xmlns:a16="http://schemas.microsoft.com/office/drawing/2014/main" id="{BC9C79A0-09F7-215E-2270-1E6F0405FFA0}"/>
              </a:ext>
            </a:extLst>
          </p:cNvPr>
          <p:cNvSpPr txBox="1"/>
          <p:nvPr/>
        </p:nvSpPr>
        <p:spPr>
          <a:xfrm rot="16200000">
            <a:off x="28671068" y="12469016"/>
            <a:ext cx="3293209" cy="477054"/>
          </a:xfrm>
          <a:prstGeom prst="rect">
            <a:avLst/>
          </a:prstGeom>
          <a:noFill/>
        </p:spPr>
        <p:txBody>
          <a:bodyPr wrap="square" rtlCol="0">
            <a:spAutoFit/>
          </a:bodyPr>
          <a:lstStyle/>
          <a:p>
            <a:r>
              <a:rPr lang="en-US" sz="2500" dirty="0">
                <a:solidFill>
                  <a:schemeClr val="bg1"/>
                </a:solidFill>
              </a:rPr>
              <a:t>Corticosterone (Pg/mg)</a:t>
            </a:r>
          </a:p>
        </p:txBody>
      </p:sp>
      <p:sp>
        <p:nvSpPr>
          <p:cNvPr id="1395" name="Rectangle 1394">
            <a:extLst>
              <a:ext uri="{FF2B5EF4-FFF2-40B4-BE49-F238E27FC236}">
                <a16:creationId xmlns:a16="http://schemas.microsoft.com/office/drawing/2014/main" id="{B25F5670-AFD0-507F-5A8A-541C8ACCD6A9}"/>
              </a:ext>
            </a:extLst>
          </p:cNvPr>
          <p:cNvSpPr/>
          <p:nvPr/>
        </p:nvSpPr>
        <p:spPr>
          <a:xfrm>
            <a:off x="30130606" y="10052330"/>
            <a:ext cx="6327758" cy="557784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A54988C7-11D5-0346-B13C-7DA534E63B31}"/>
              </a:ext>
            </a:extLst>
          </p:cNvPr>
          <p:cNvSpPr txBox="1"/>
          <p:nvPr/>
        </p:nvSpPr>
        <p:spPr>
          <a:xfrm>
            <a:off x="31333440" y="12032428"/>
            <a:ext cx="639108" cy="400110"/>
          </a:xfrm>
          <a:prstGeom prst="rect">
            <a:avLst/>
          </a:prstGeom>
          <a:solidFill>
            <a:schemeClr val="tx1"/>
          </a:solidFill>
        </p:spPr>
        <p:txBody>
          <a:bodyPr wrap="square" rtlCol="0">
            <a:spAutoFit/>
          </a:bodyPr>
          <a:lstStyle/>
          <a:p>
            <a:pPr algn="r"/>
            <a:r>
              <a:rPr lang="en-US" sz="2000" dirty="0">
                <a:latin typeface="Franklin Gothic Medium" panose="020B0603020102020204" pitchFamily="34" charset="0"/>
              </a:rPr>
              <a:t> </a:t>
            </a:r>
          </a:p>
        </p:txBody>
      </p:sp>
      <p:sp>
        <p:nvSpPr>
          <p:cNvPr id="18" name="TextBox 17"/>
          <p:cNvSpPr txBox="1"/>
          <p:nvPr/>
        </p:nvSpPr>
        <p:spPr>
          <a:xfrm>
            <a:off x="30132683" y="29524983"/>
            <a:ext cx="12831800" cy="2862322"/>
          </a:xfrm>
          <a:prstGeom prst="rect">
            <a:avLst/>
          </a:prstGeom>
          <a:solidFill>
            <a:schemeClr val="tx2"/>
          </a:solidFill>
          <a:ln>
            <a:solidFill>
              <a:schemeClr val="accent2">
                <a:lumMod val="50000"/>
              </a:schemeClr>
            </a:solidFill>
          </a:ln>
        </p:spPr>
        <p:txBody>
          <a:bodyPr wrap="square" rtlCol="0">
            <a:spAutoFit/>
          </a:bodyPr>
          <a:lstStyle/>
          <a:p>
            <a:r>
              <a:rPr lang="en-US" sz="4000" u="sng" dirty="0">
                <a:solidFill>
                  <a:schemeClr val="accent2">
                    <a:lumMod val="50000"/>
                  </a:schemeClr>
                </a:solidFill>
                <a:latin typeface="Franklin Gothic Medium" panose="020B0603020102020204" pitchFamily="34" charset="0"/>
              </a:rPr>
              <a:t>Acknowledgements</a:t>
            </a:r>
          </a:p>
          <a:p>
            <a:r>
              <a:rPr lang="en-US" sz="2800" dirty="0">
                <a:solidFill>
                  <a:schemeClr val="bg1"/>
                </a:solidFill>
                <a:latin typeface="Franklin Gothic Medium" panose="020B0603020102020204" pitchFamily="34" charset="0"/>
              </a:rPr>
              <a:t>This work is funded by NSF Polar Programs, Arctic System Science (1603777), a Grant-in-Aid from the American Society of </a:t>
            </a:r>
            <a:r>
              <a:rPr lang="en-US" sz="2800" dirty="0" err="1">
                <a:solidFill>
                  <a:schemeClr val="bg1"/>
                </a:solidFill>
                <a:latin typeface="Franklin Gothic Medium" panose="020B0603020102020204" pitchFamily="34" charset="0"/>
              </a:rPr>
              <a:t>Mammalogists</a:t>
            </a:r>
            <a:r>
              <a:rPr lang="en-US" sz="2800" dirty="0">
                <a:solidFill>
                  <a:schemeClr val="bg1"/>
                </a:solidFill>
                <a:latin typeface="Franklin Gothic Medium" panose="020B0603020102020204" pitchFamily="34" charset="0"/>
              </a:rPr>
              <a:t>, and the UNH NRESS Program. Many thanks to numerous field technicians and Team Vole collaborators, </a:t>
            </a:r>
            <a:r>
              <a:rPr lang="en-US" sz="2800" b="0" i="0" dirty="0" err="1">
                <a:solidFill>
                  <a:schemeClr val="bg1"/>
                </a:solidFill>
                <a:effectLst/>
                <a:latin typeface="Franklin Gothic Medium" panose="020B0603020102020204" pitchFamily="34" charset="0"/>
              </a:rPr>
              <a:t>Ukpeaġvik</a:t>
            </a:r>
            <a:r>
              <a:rPr lang="en-US" sz="2800" b="0" i="0" dirty="0">
                <a:solidFill>
                  <a:schemeClr val="bg1"/>
                </a:solidFill>
                <a:effectLst/>
                <a:latin typeface="Franklin Gothic Medium" panose="020B0603020102020204" pitchFamily="34" charset="0"/>
              </a:rPr>
              <a:t> </a:t>
            </a:r>
            <a:r>
              <a:rPr lang="en-US" sz="2800" b="0" i="0" dirty="0" err="1">
                <a:solidFill>
                  <a:schemeClr val="bg1"/>
                </a:solidFill>
                <a:effectLst/>
                <a:latin typeface="Franklin Gothic Medium" panose="020B0603020102020204" pitchFamily="34" charset="0"/>
              </a:rPr>
              <a:t>Iñupiat</a:t>
            </a:r>
            <a:r>
              <a:rPr lang="en-US" sz="2800" b="0" i="0" dirty="0">
                <a:solidFill>
                  <a:schemeClr val="bg1"/>
                </a:solidFill>
                <a:effectLst/>
                <a:latin typeface="Franklin Gothic Medium" panose="020B0603020102020204" pitchFamily="34" charset="0"/>
              </a:rPr>
              <a:t> </a:t>
            </a:r>
            <a:r>
              <a:rPr lang="en-US" sz="2800" dirty="0">
                <a:solidFill>
                  <a:schemeClr val="bg1"/>
                </a:solidFill>
                <a:latin typeface="Franklin Gothic Medium" panose="020B0603020102020204" pitchFamily="34" charset="0"/>
              </a:rPr>
              <a:t>Corporation, Battelle Arctic Research Operations, Owl Research Institute (ORI) and the Museum of Vertebrate Zoology. </a:t>
            </a:r>
          </a:p>
        </p:txBody>
      </p:sp>
      <p:pic>
        <p:nvPicPr>
          <p:cNvPr id="59" name="Google Shape;494;p53">
            <a:extLst>
              <a:ext uri="{FF2B5EF4-FFF2-40B4-BE49-F238E27FC236}">
                <a16:creationId xmlns:a16="http://schemas.microsoft.com/office/drawing/2014/main" id="{9232772B-AB16-6DE9-4ECE-34CB10175906}"/>
              </a:ext>
            </a:extLst>
          </p:cNvPr>
          <p:cNvPicPr preferRelativeResize="0">
            <a:picLocks noChangeAspect="1"/>
          </p:cNvPicPr>
          <p:nvPr/>
        </p:nvPicPr>
        <p:blipFill rotWithShape="1">
          <a:blip r:embed="rId4">
            <a:alphaModFix/>
          </a:blip>
          <a:srcRect l="1285" t="53542" r="6037" b="18795"/>
          <a:stretch/>
        </p:blipFill>
        <p:spPr>
          <a:xfrm>
            <a:off x="14626124" y="28969180"/>
            <a:ext cx="14704070" cy="3410673"/>
          </a:xfrm>
          <a:prstGeom prst="rect">
            <a:avLst/>
          </a:prstGeom>
          <a:noFill/>
          <a:ln>
            <a:solidFill>
              <a:schemeClr val="bg1"/>
            </a:solidFill>
          </a:ln>
        </p:spPr>
      </p:pic>
      <p:pic>
        <p:nvPicPr>
          <p:cNvPr id="61" name="Picture 60" descr="A graph of a line and a line&#10;&#10;Description automatically generated with medium confidence">
            <a:extLst>
              <a:ext uri="{FF2B5EF4-FFF2-40B4-BE49-F238E27FC236}">
                <a16:creationId xmlns:a16="http://schemas.microsoft.com/office/drawing/2014/main" id="{DA004D00-DF03-B3F7-7FB4-C568481B3E76}"/>
              </a:ext>
            </a:extLst>
          </p:cNvPr>
          <p:cNvPicPr>
            <a:picLocks noChangeAspect="1"/>
          </p:cNvPicPr>
          <p:nvPr/>
        </p:nvPicPr>
        <p:blipFill rotWithShape="1">
          <a:blip r:embed="rId3">
            <a:extLst>
              <a:ext uri="{28A0092B-C50C-407E-A947-70E740481C1C}">
                <a14:useLocalDpi xmlns:a14="http://schemas.microsoft.com/office/drawing/2010/main" val="0"/>
              </a:ext>
            </a:extLst>
          </a:blip>
          <a:srcRect l="53322" t="910" r="66" b="6053"/>
          <a:stretch/>
        </p:blipFill>
        <p:spPr>
          <a:xfrm>
            <a:off x="36963478" y="10038788"/>
            <a:ext cx="6013322" cy="5233641"/>
          </a:xfrm>
          <a:prstGeom prst="rect">
            <a:avLst/>
          </a:prstGeom>
        </p:spPr>
      </p:pic>
      <p:sp>
        <p:nvSpPr>
          <p:cNvPr id="1345" name="TextBox 1344">
            <a:extLst>
              <a:ext uri="{FF2B5EF4-FFF2-40B4-BE49-F238E27FC236}">
                <a16:creationId xmlns:a16="http://schemas.microsoft.com/office/drawing/2014/main" id="{0E83F9F3-12A2-612A-E304-5FDC506451F9}"/>
              </a:ext>
            </a:extLst>
          </p:cNvPr>
          <p:cNvSpPr txBox="1"/>
          <p:nvPr/>
        </p:nvSpPr>
        <p:spPr>
          <a:xfrm>
            <a:off x="39479622" y="15182837"/>
            <a:ext cx="3192378" cy="492443"/>
          </a:xfrm>
          <a:prstGeom prst="rect">
            <a:avLst/>
          </a:prstGeom>
          <a:noFill/>
        </p:spPr>
        <p:txBody>
          <a:bodyPr wrap="square" rtlCol="0">
            <a:spAutoFit/>
          </a:bodyPr>
          <a:lstStyle/>
          <a:p>
            <a:r>
              <a:rPr lang="en-US" sz="2600" dirty="0">
                <a:solidFill>
                  <a:schemeClr val="bg1"/>
                </a:solidFill>
              </a:rPr>
              <a:t>Julian Date</a:t>
            </a:r>
          </a:p>
        </p:txBody>
      </p:sp>
      <p:sp>
        <p:nvSpPr>
          <p:cNvPr id="1113" name="TextBox 1112">
            <a:extLst>
              <a:ext uri="{FF2B5EF4-FFF2-40B4-BE49-F238E27FC236}">
                <a16:creationId xmlns:a16="http://schemas.microsoft.com/office/drawing/2014/main" id="{08784077-5172-373F-2917-E0DD8DB0A9EF}"/>
              </a:ext>
            </a:extLst>
          </p:cNvPr>
          <p:cNvSpPr txBox="1"/>
          <p:nvPr/>
        </p:nvSpPr>
        <p:spPr>
          <a:xfrm>
            <a:off x="28073047" y="32045501"/>
            <a:ext cx="2053292" cy="338554"/>
          </a:xfrm>
          <a:prstGeom prst="rect">
            <a:avLst/>
          </a:prstGeom>
          <a:noFill/>
        </p:spPr>
        <p:txBody>
          <a:bodyPr wrap="square" rtlCol="0">
            <a:spAutoFit/>
          </a:bodyPr>
          <a:lstStyle/>
          <a:p>
            <a:r>
              <a:rPr lang="en-US" sz="1600" dirty="0"/>
              <a:t>Earl Johnson</a:t>
            </a:r>
          </a:p>
        </p:txBody>
      </p:sp>
      <p:pic>
        <p:nvPicPr>
          <p:cNvPr id="37" name="Google Shape;403;p44">
            <a:extLst>
              <a:ext uri="{FF2B5EF4-FFF2-40B4-BE49-F238E27FC236}">
                <a16:creationId xmlns:a16="http://schemas.microsoft.com/office/drawing/2014/main" id="{BF671526-4667-BB22-95B6-6C1E0C87936C}"/>
              </a:ext>
            </a:extLst>
          </p:cNvPr>
          <p:cNvPicPr preferRelativeResize="0">
            <a:picLocks noChangeAspect="1"/>
          </p:cNvPicPr>
          <p:nvPr/>
        </p:nvPicPr>
        <p:blipFill rotWithShape="1">
          <a:blip r:embed="rId5">
            <a:alphaModFix/>
          </a:blip>
          <a:srcRect l="23351" t="754" r="29401" b="1246"/>
          <a:stretch/>
        </p:blipFill>
        <p:spPr>
          <a:xfrm>
            <a:off x="6624441" y="13239739"/>
            <a:ext cx="7277539" cy="8096261"/>
          </a:xfrm>
          <a:prstGeom prst="rect">
            <a:avLst/>
          </a:prstGeom>
          <a:solidFill>
            <a:schemeClr val="bg1"/>
          </a:solidFill>
          <a:ln>
            <a:solidFill>
              <a:schemeClr val="bg1"/>
            </a:solidFill>
          </a:ln>
        </p:spPr>
      </p:pic>
      <p:sp>
        <p:nvSpPr>
          <p:cNvPr id="24" name="TextBox 23"/>
          <p:cNvSpPr txBox="1"/>
          <p:nvPr/>
        </p:nvSpPr>
        <p:spPr>
          <a:xfrm>
            <a:off x="14630400" y="12966680"/>
            <a:ext cx="14699794" cy="3416320"/>
          </a:xfrm>
          <a:prstGeom prst="rect">
            <a:avLst/>
          </a:prstGeom>
          <a:solidFill>
            <a:schemeClr val="tx2"/>
          </a:solidFill>
          <a:ln w="12700">
            <a:solidFill>
              <a:schemeClr val="accent2">
                <a:lumMod val="50000"/>
              </a:schemeClr>
            </a:solidFill>
          </a:ln>
        </p:spPr>
        <p:txBody>
          <a:bodyPr wrap="square" rtlCol="0">
            <a:spAutoFit/>
          </a:bodyPr>
          <a:lstStyle/>
          <a:p>
            <a:r>
              <a:rPr lang="en-US" sz="4000" u="sng" dirty="0">
                <a:solidFill>
                  <a:schemeClr val="accent2">
                    <a:lumMod val="50000"/>
                  </a:schemeClr>
                </a:solidFill>
                <a:latin typeface="Franklin Gothic Medium" panose="020B0603020102020204" pitchFamily="34" charset="0"/>
                <a:cs typeface="Arial" panose="020B0604020202020204" pitchFamily="34" charset="0"/>
                <a:sym typeface="Wingdings" pitchFamily="2" charset="2"/>
              </a:rPr>
              <a:t>Results</a:t>
            </a:r>
            <a:r>
              <a:rPr lang="en-US" sz="4000" u="sng" dirty="0">
                <a:solidFill>
                  <a:schemeClr val="accent2">
                    <a:lumMod val="50000"/>
                  </a:schemeClr>
                </a:solidFill>
                <a:latin typeface="Franklin Gothic Medium" panose="020B0603020102020204" pitchFamily="34" charset="0"/>
                <a:cs typeface="Arial" panose="020B0604020202020204" pitchFamily="34" charset="0"/>
              </a:rPr>
              <a:t> –</a:t>
            </a:r>
            <a:r>
              <a:rPr lang="en-US" sz="4000" u="sng" dirty="0">
                <a:solidFill>
                  <a:schemeClr val="accent2">
                    <a:lumMod val="50000"/>
                  </a:schemeClr>
                </a:solidFill>
                <a:latin typeface="Franklin Gothic Medium" panose="020B0603020102020204" pitchFamily="34" charset="0"/>
                <a:cs typeface="Arial" panose="020B0604020202020204" pitchFamily="34" charset="0"/>
                <a:sym typeface="Wingdings" pitchFamily="2" charset="2"/>
              </a:rPr>
              <a:t>Effects of Age, Sex &amp; Reproductive Status on Hair CORT </a:t>
            </a:r>
          </a:p>
          <a:p>
            <a:r>
              <a:rPr lang="en-US" sz="2800" dirty="0">
                <a:solidFill>
                  <a:schemeClr val="bg1"/>
                </a:solidFill>
                <a:latin typeface="Franklin Gothic Medium" panose="020B0603020102020204" pitchFamily="34" charset="0"/>
                <a:cs typeface="Arial" panose="020B0604020202020204" pitchFamily="34" charset="0"/>
              </a:rPr>
              <a:t>Brown lemming abundance varied substantially over 5 years, suggesting a full population cycle occurred. Seasonally, abundance increased from early to late summer.</a:t>
            </a:r>
          </a:p>
          <a:p>
            <a:pPr marL="0" lvl="1"/>
            <a:endParaRPr lang="en-US" sz="800" dirty="0">
              <a:solidFill>
                <a:schemeClr val="bg1"/>
              </a:solidFill>
              <a:latin typeface="Franklin Gothic Medium" panose="020B0603020102020204" pitchFamily="34" charset="0"/>
              <a:cs typeface="Arial" panose="020B0604020202020204" pitchFamily="34" charset="0"/>
            </a:endParaRPr>
          </a:p>
          <a:p>
            <a:pPr marL="0" lvl="1"/>
            <a:r>
              <a:rPr lang="en-US" sz="2800" dirty="0">
                <a:solidFill>
                  <a:schemeClr val="bg1"/>
                </a:solidFill>
                <a:latin typeface="Franklin Gothic Medium" panose="020B0603020102020204" pitchFamily="34" charset="0"/>
                <a:cs typeface="Arial" panose="020B0604020202020204" pitchFamily="34" charset="0"/>
              </a:rPr>
              <a:t> </a:t>
            </a:r>
            <a:r>
              <a:rPr lang="en-US" sz="2800" b="1" dirty="0">
                <a:solidFill>
                  <a:schemeClr val="bg1"/>
                </a:solidFill>
                <a:latin typeface="Franklin Gothic Medium" panose="020B0603020102020204" pitchFamily="34" charset="0"/>
                <a:cs typeface="Arial" panose="020B0604020202020204" pitchFamily="34" charset="0"/>
                <a:sym typeface="Wingdings" pitchFamily="2" charset="2"/>
              </a:rPr>
              <a:t>Intrinsic Effects</a:t>
            </a:r>
          </a:p>
          <a:p>
            <a:pPr marL="457200"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Hair CORT was greater in females than males (p=</a:t>
            </a:r>
            <a:r>
              <a:rPr lang="en-US" sz="2800" i="0" dirty="0">
                <a:solidFill>
                  <a:schemeClr val="bg1"/>
                </a:solidFill>
                <a:effectLst/>
                <a:latin typeface="Franklin Gothic Medium" panose="020B0603020102020204" pitchFamily="34" charset="0"/>
              </a:rPr>
              <a:t>0.001</a:t>
            </a:r>
            <a:r>
              <a:rPr lang="en-US" sz="2800" dirty="0">
                <a:solidFill>
                  <a:schemeClr val="bg1"/>
                </a:solidFill>
                <a:latin typeface="Franklin Gothic Medium" panose="020B0603020102020204" pitchFamily="34" charset="0"/>
                <a:cs typeface="Arial" panose="020B0604020202020204" pitchFamily="34" charset="0"/>
              </a:rPr>
              <a:t>)</a:t>
            </a:r>
          </a:p>
          <a:p>
            <a:pPr marL="457200"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Hair CORT increased with age (p&lt;0.001) </a:t>
            </a:r>
          </a:p>
          <a:p>
            <a:pPr marL="457200"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Reproductive status increased hair CORT of breeding males (p = 0.003) but not of females</a:t>
            </a:r>
          </a:p>
        </p:txBody>
      </p:sp>
      <p:sp>
        <p:nvSpPr>
          <p:cNvPr id="1035" name="AutoShape 14" descr="Image result for ammospermophilus leucu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ranklin Gothic Medium" panose="020B0603020102020204" pitchFamily="34" charset="0"/>
              <a:cs typeface="Arial" panose="020B0604020202020204" pitchFamily="34" charset="0"/>
            </a:endParaRPr>
          </a:p>
        </p:txBody>
      </p:sp>
      <p:sp>
        <p:nvSpPr>
          <p:cNvPr id="1037" name="AutoShape 16" descr="Image result for ammospermophilus leucur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ranklin Gothic Medium" panose="020B0603020102020204" pitchFamily="34" charset="0"/>
              <a:cs typeface="Arial" panose="020B0604020202020204" pitchFamily="34" charset="0"/>
            </a:endParaRPr>
          </a:p>
        </p:txBody>
      </p:sp>
      <p:sp>
        <p:nvSpPr>
          <p:cNvPr id="23" name="TextBox 22"/>
          <p:cNvSpPr txBox="1"/>
          <p:nvPr/>
        </p:nvSpPr>
        <p:spPr>
          <a:xfrm>
            <a:off x="905659" y="22984697"/>
            <a:ext cx="9284407" cy="9396735"/>
          </a:xfrm>
          <a:prstGeom prst="rect">
            <a:avLst/>
          </a:prstGeom>
          <a:solidFill>
            <a:schemeClr val="tx2"/>
          </a:solidFill>
          <a:ln>
            <a:solidFill>
              <a:schemeClr val="accent2">
                <a:lumMod val="50000"/>
              </a:schemeClr>
            </a:solidFill>
          </a:ln>
        </p:spPr>
        <p:txBody>
          <a:bodyPr wrap="square" rtlCol="0">
            <a:spAutoFit/>
          </a:bodyPr>
          <a:lstStyle/>
          <a:p>
            <a:pPr marL="0" lvl="1"/>
            <a:r>
              <a:rPr lang="en-US" sz="4000" u="sng" dirty="0">
                <a:solidFill>
                  <a:schemeClr val="accent2">
                    <a:lumMod val="50000"/>
                  </a:schemeClr>
                </a:solidFill>
                <a:latin typeface="Franklin Gothic Medium" panose="020B0603020102020204" pitchFamily="34" charset="0"/>
                <a:cs typeface="Arial" panose="020B0604020202020204" pitchFamily="34" charset="0"/>
              </a:rPr>
              <a:t>Methods</a:t>
            </a:r>
          </a:p>
          <a:p>
            <a:pPr marL="0" lvl="1"/>
            <a:r>
              <a:rPr lang="en-US" sz="2800" b="1" dirty="0">
                <a:solidFill>
                  <a:schemeClr val="bg1"/>
                </a:solidFill>
                <a:latin typeface="Franklin Gothic Medium" panose="020B0603020102020204" pitchFamily="34" charset="0"/>
                <a:cs typeface="Arial" panose="020B0604020202020204" pitchFamily="34" charset="0"/>
              </a:rPr>
              <a:t>Mark-Recapture Surveys</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3 grids surveyed late June (at snowmelt) and late August 2018 – 2022</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sym typeface="Wingdings" pitchFamily="2" charset="2"/>
              </a:rPr>
              <a:t>Estimated abundance with zero-augmented Bayesian closed population models</a:t>
            </a:r>
          </a:p>
          <a:p>
            <a:pPr marL="457200" lvl="1" indent="-457200">
              <a:buFont typeface="Arial" panose="020B0604020202020204" pitchFamily="34" charset="0"/>
              <a:buChar char="•"/>
            </a:pPr>
            <a:endParaRPr lang="en-US" sz="1100" dirty="0">
              <a:solidFill>
                <a:schemeClr val="bg1"/>
              </a:solidFill>
              <a:latin typeface="Franklin Gothic Medium" panose="020B0603020102020204" pitchFamily="34" charset="0"/>
              <a:cs typeface="Arial" panose="020B0604020202020204" pitchFamily="34" charset="0"/>
            </a:endParaRPr>
          </a:p>
          <a:p>
            <a:pPr marL="0" lvl="1"/>
            <a:r>
              <a:rPr lang="en-US" sz="2800" b="1" dirty="0">
                <a:solidFill>
                  <a:schemeClr val="bg1"/>
                </a:solidFill>
                <a:latin typeface="Franklin Gothic Medium" panose="020B0603020102020204" pitchFamily="34" charset="0"/>
                <a:cs typeface="Arial" panose="020B0604020202020204" pitchFamily="34" charset="0"/>
              </a:rPr>
              <a:t>Collaboration with the Owl Research Institute</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Annual Snowy Owl counts (as a predator index)</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Provided additional hair samples from long term study</a:t>
            </a:r>
          </a:p>
          <a:p>
            <a:pPr marL="457200" lvl="1" indent="-457200">
              <a:buFont typeface="Arial" panose="020B0604020202020204" pitchFamily="34" charset="0"/>
              <a:buChar char="•"/>
            </a:pPr>
            <a:endParaRPr lang="en-US" sz="800" dirty="0">
              <a:solidFill>
                <a:schemeClr val="bg1"/>
              </a:solidFill>
              <a:latin typeface="Franklin Gothic Medium" panose="020B0603020102020204" pitchFamily="34" charset="0"/>
              <a:cs typeface="Arial" panose="020B0604020202020204" pitchFamily="34" charset="0"/>
            </a:endParaRPr>
          </a:p>
          <a:p>
            <a:pPr marL="0" lvl="1"/>
            <a:r>
              <a:rPr lang="en-US" sz="2800" b="1" dirty="0">
                <a:solidFill>
                  <a:schemeClr val="bg1"/>
                </a:solidFill>
                <a:latin typeface="Franklin Gothic Medium" panose="020B0603020102020204" pitchFamily="34" charset="0"/>
                <a:cs typeface="Arial" panose="020B0604020202020204" pitchFamily="34" charset="0"/>
              </a:rPr>
              <a:t>Weather Data</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NOAA weather station &amp; NEON snow camera data to  characterize environmental conditions</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Examined correlations &amp; reduced variables </a:t>
            </a:r>
          </a:p>
          <a:p>
            <a:pPr marL="571500" lvl="1" indent="-571500">
              <a:buFont typeface="Arial" panose="020B0604020202020204" pitchFamily="34" charset="0"/>
              <a:buChar char="•"/>
            </a:pPr>
            <a:endParaRPr lang="en-US" sz="800" dirty="0">
              <a:solidFill>
                <a:schemeClr val="bg1"/>
              </a:solidFill>
              <a:latin typeface="Franklin Gothic Medium" panose="020B0603020102020204" pitchFamily="34" charset="0"/>
              <a:cs typeface="Arial" panose="020B0604020202020204" pitchFamily="34" charset="0"/>
            </a:endParaRPr>
          </a:p>
          <a:p>
            <a:pPr marL="0" lvl="1"/>
            <a:r>
              <a:rPr lang="en-US" sz="2800" b="1" dirty="0">
                <a:solidFill>
                  <a:schemeClr val="bg1"/>
                </a:solidFill>
                <a:latin typeface="Franklin Gothic Medium" panose="020B0603020102020204" pitchFamily="34" charset="0"/>
                <a:cs typeface="Arial" panose="020B0604020202020204" pitchFamily="34" charset="0"/>
              </a:rPr>
              <a:t>Corticosterone Analysis</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Washed, cut &amp; extracted 3.5 mg hair over 24 </a:t>
            </a:r>
            <a:r>
              <a:rPr lang="en-US" sz="2800" dirty="0" err="1">
                <a:solidFill>
                  <a:schemeClr val="bg1"/>
                </a:solidFill>
                <a:latin typeface="Franklin Gothic Medium" panose="020B0603020102020204" pitchFamily="34" charset="0"/>
                <a:cs typeface="Arial" panose="020B0604020202020204" pitchFamily="34" charset="0"/>
              </a:rPr>
              <a:t>hrs</a:t>
            </a:r>
            <a:r>
              <a:rPr lang="en-US" sz="2800" dirty="0">
                <a:solidFill>
                  <a:schemeClr val="bg1"/>
                </a:solidFill>
                <a:latin typeface="Franklin Gothic Medium" panose="020B0603020102020204" pitchFamily="34" charset="0"/>
                <a:cs typeface="Arial" panose="020B0604020202020204" pitchFamily="34" charset="0"/>
              </a:rPr>
              <a:t>, dried &amp; stored at -80 before reconstituting in buffer</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Arbor Assays corticosterone enzyme immunoassay kits</a:t>
            </a:r>
          </a:p>
          <a:p>
            <a:pPr marL="457200" lvl="1" indent="-457200">
              <a:buFont typeface="Arial" panose="020B0604020202020204" pitchFamily="34" charset="0"/>
              <a:buChar char="•"/>
            </a:pPr>
            <a:endParaRPr lang="en-US" sz="800" dirty="0">
              <a:solidFill>
                <a:schemeClr val="bg1"/>
              </a:solidFill>
              <a:latin typeface="Franklin Gothic Medium" panose="020B0603020102020204" pitchFamily="34" charset="0"/>
              <a:cs typeface="Arial" panose="020B0604020202020204" pitchFamily="34" charset="0"/>
            </a:endParaRPr>
          </a:p>
          <a:p>
            <a:pPr marL="0" lvl="1"/>
            <a:r>
              <a:rPr lang="en-US" sz="2800" b="1" dirty="0">
                <a:solidFill>
                  <a:schemeClr val="bg1"/>
                </a:solidFill>
                <a:latin typeface="Franklin Gothic Medium" panose="020B0603020102020204" pitchFamily="34" charset="0"/>
                <a:cs typeface="Arial" panose="020B0604020202020204" pitchFamily="34" charset="0"/>
              </a:rPr>
              <a:t>Statistical Analyses</a:t>
            </a:r>
          </a:p>
          <a:p>
            <a:pPr marL="571500" lvl="1" indent="-5715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Mixed effects models, multiple linear regression models, and Tukey post hoc tests </a:t>
            </a:r>
          </a:p>
        </p:txBody>
      </p:sp>
      <p:sp>
        <p:nvSpPr>
          <p:cNvPr id="15" name="TextBox 14"/>
          <p:cNvSpPr txBox="1"/>
          <p:nvPr/>
        </p:nvSpPr>
        <p:spPr>
          <a:xfrm>
            <a:off x="914400" y="794739"/>
            <a:ext cx="42050084" cy="4582152"/>
          </a:xfrm>
          <a:prstGeom prst="rect">
            <a:avLst/>
          </a:prstGeom>
          <a:solidFill>
            <a:schemeClr val="tx2"/>
          </a:solidFill>
          <a:ln w="15875">
            <a:solidFill>
              <a:schemeClr val="accent2">
                <a:lumMod val="50000"/>
              </a:schemeClr>
            </a:solidFill>
          </a:ln>
        </p:spPr>
        <p:txBody>
          <a:bodyPr wrap="square" rtlCol="0">
            <a:spAutoFit/>
          </a:bodyPr>
          <a:lstStyle/>
          <a:p>
            <a:pPr algn="ctr"/>
            <a:r>
              <a:rPr lang="en-US" sz="8700" b="1" kern="0" dirty="0">
                <a:solidFill>
                  <a:schemeClr val="accent2">
                    <a:lumMod val="50000"/>
                  </a:schemeClr>
                </a:solidFill>
                <a:effectLst/>
                <a:latin typeface="Franklin Gothic Medium" panose="020B0603020102020204" pitchFamily="34" charset="0"/>
                <a:ea typeface="Aptos" panose="020B0004020202020204" pitchFamily="34" charset="0"/>
              </a:rPr>
              <a:t>Intrinsic and extrinsic drivers of brown lemming</a:t>
            </a:r>
          </a:p>
          <a:p>
            <a:pPr algn="ctr"/>
            <a:r>
              <a:rPr lang="en-US" sz="8700" b="1" kern="0" dirty="0">
                <a:solidFill>
                  <a:schemeClr val="accent2">
                    <a:lumMod val="50000"/>
                  </a:schemeClr>
                </a:solidFill>
                <a:effectLst/>
                <a:latin typeface="Franklin Gothic Medium" panose="020B0603020102020204" pitchFamily="34" charset="0"/>
                <a:ea typeface="Aptos" panose="020B0004020202020204" pitchFamily="34" charset="0"/>
              </a:rPr>
              <a:t> stress hormone levels in Utqiaġvik, Alaska</a:t>
            </a:r>
            <a:endParaRPr lang="en-US" sz="8400" b="1" dirty="0">
              <a:solidFill>
                <a:schemeClr val="accent2">
                  <a:lumMod val="50000"/>
                </a:schemeClr>
              </a:solidFill>
              <a:latin typeface="Franklin Gothic Medium" panose="020B0603020102020204" pitchFamily="34" charset="0"/>
            </a:endParaRPr>
          </a:p>
          <a:p>
            <a:pPr algn="ctr">
              <a:spcAft>
                <a:spcPts val="600"/>
              </a:spcAft>
            </a:pPr>
            <a:endParaRPr lang="en-US" sz="600" dirty="0">
              <a:solidFill>
                <a:schemeClr val="bg1"/>
              </a:solidFill>
              <a:latin typeface="Franklin Gothic Medium" panose="020B0603020102020204" pitchFamily="34" charset="0"/>
              <a:cs typeface="Arial" panose="020B0604020202020204" pitchFamily="34" charset="0"/>
            </a:endParaRPr>
          </a:p>
          <a:p>
            <a:pPr algn="ctr"/>
            <a:r>
              <a:rPr lang="en-US" sz="5400" b="1" dirty="0">
                <a:solidFill>
                  <a:schemeClr val="bg1"/>
                </a:solidFill>
                <a:latin typeface="Franklin Gothic Medium" panose="020B0603020102020204" pitchFamily="34" charset="0"/>
              </a:rPr>
              <a:t>Jess Steketee</a:t>
            </a:r>
            <a:r>
              <a:rPr lang="en-US" sz="5400" baseline="30000" dirty="0">
                <a:solidFill>
                  <a:schemeClr val="bg1"/>
                </a:solidFill>
                <a:latin typeface="Franklin Gothic Medium" panose="020B0603020102020204" pitchFamily="34" charset="0"/>
              </a:rPr>
              <a:t>1</a:t>
            </a:r>
            <a:r>
              <a:rPr lang="en-US" sz="5400" b="1" dirty="0">
                <a:solidFill>
                  <a:schemeClr val="bg1"/>
                </a:solidFill>
                <a:latin typeface="Franklin Gothic Medium" panose="020B0603020102020204" pitchFamily="34" charset="0"/>
              </a:rPr>
              <a:t>, Michael Sheriff</a:t>
            </a:r>
            <a:r>
              <a:rPr lang="en-US" sz="5400" baseline="30000" dirty="0">
                <a:solidFill>
                  <a:schemeClr val="bg1"/>
                </a:solidFill>
                <a:latin typeface="Franklin Gothic Medium" panose="020B0603020102020204" pitchFamily="34" charset="0"/>
              </a:rPr>
              <a:t>2</a:t>
            </a:r>
            <a:r>
              <a:rPr lang="en-US" sz="5400" b="1" dirty="0">
                <a:solidFill>
                  <a:schemeClr val="bg1"/>
                </a:solidFill>
                <a:latin typeface="Franklin Gothic Medium" panose="020B0603020102020204" pitchFamily="34" charset="0"/>
              </a:rPr>
              <a:t>, Thomas Foxall</a:t>
            </a:r>
            <a:r>
              <a:rPr lang="en-US" sz="5400" b="1" baseline="30000" dirty="0">
                <a:solidFill>
                  <a:schemeClr val="bg1"/>
                </a:solidFill>
                <a:latin typeface="Franklin Gothic Medium" panose="020B0603020102020204" pitchFamily="34" charset="0"/>
              </a:rPr>
              <a:t>3</a:t>
            </a:r>
            <a:r>
              <a:rPr lang="en-US" sz="5400" b="1" dirty="0">
                <a:solidFill>
                  <a:schemeClr val="bg1"/>
                </a:solidFill>
                <a:latin typeface="Franklin Gothic Medium" panose="020B0603020102020204" pitchFamily="34" charset="0"/>
              </a:rPr>
              <a:t> and Rebecca J. Rowe</a:t>
            </a:r>
            <a:r>
              <a:rPr lang="en-US" sz="5400" baseline="30000" dirty="0">
                <a:solidFill>
                  <a:schemeClr val="bg1"/>
                </a:solidFill>
                <a:latin typeface="Franklin Gothic Medium" panose="020B0603020102020204" pitchFamily="34" charset="0"/>
              </a:rPr>
              <a:t>1</a:t>
            </a:r>
          </a:p>
          <a:p>
            <a:pPr algn="ctr">
              <a:spcAft>
                <a:spcPts val="600"/>
              </a:spcAft>
            </a:pPr>
            <a:endParaRPr lang="en-US" sz="600" dirty="0">
              <a:solidFill>
                <a:schemeClr val="bg1"/>
              </a:solidFill>
              <a:latin typeface="Franklin Gothic Medium" panose="020B0603020102020204" pitchFamily="34" charset="0"/>
              <a:cs typeface="Arial" panose="020B0604020202020204" pitchFamily="34" charset="0"/>
            </a:endParaRPr>
          </a:p>
          <a:p>
            <a:pPr algn="ctr">
              <a:lnSpc>
                <a:spcPct val="107000"/>
              </a:lnSpc>
              <a:spcAft>
                <a:spcPts val="600"/>
              </a:spcAft>
            </a:pPr>
            <a:r>
              <a:rPr lang="en-US" sz="4200" i="1" dirty="0">
                <a:solidFill>
                  <a:schemeClr val="bg1"/>
                </a:solidFill>
                <a:latin typeface="Franklin Gothic Medium" panose="020B0603020102020204" pitchFamily="34" charset="0"/>
                <a:ea typeface="Calibri" panose="020F0502020204030204" pitchFamily="34" charset="0"/>
                <a:cs typeface="Arial" panose="020B0604020202020204" pitchFamily="34" charset="0"/>
              </a:rPr>
              <a:t>1. Natural Resources and the Environment, University of New Hampshire  2. Biology, University of Massachusetts Dartmouth. 3. Biological Sciences, University of New Hampshire  </a:t>
            </a:r>
            <a:endParaRPr lang="en-US" sz="4200" dirty="0">
              <a:solidFill>
                <a:schemeClr val="bg1"/>
              </a:solidFill>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A2813D8-C29E-46F5-9A1F-B19899318A8F}"/>
              </a:ext>
            </a:extLst>
          </p:cNvPr>
          <p:cNvSpPr txBox="1"/>
          <p:nvPr/>
        </p:nvSpPr>
        <p:spPr>
          <a:xfrm>
            <a:off x="14630399" y="22574071"/>
            <a:ext cx="14702058" cy="1200329"/>
          </a:xfrm>
          <a:prstGeom prst="rect">
            <a:avLst/>
          </a:prstGeom>
          <a:solidFill>
            <a:schemeClr val="tx2"/>
          </a:solidFill>
          <a:ln>
            <a:solidFill>
              <a:schemeClr val="accent2">
                <a:lumMod val="50000"/>
              </a:schemeClr>
            </a:solidFill>
          </a:ln>
        </p:spPr>
        <p:txBody>
          <a:bodyPr wrap="square" rtlCol="0">
            <a:spAutoFit/>
          </a:bodyPr>
          <a:lstStyle/>
          <a:p>
            <a:r>
              <a:rPr lang="en-US" sz="2400" b="1" dirty="0">
                <a:solidFill>
                  <a:schemeClr val="bg1"/>
                </a:solidFill>
                <a:latin typeface="Franklin Gothic Medium" panose="020B0603020102020204" pitchFamily="34" charset="0"/>
                <a:cs typeface="Arial" panose="020B0604020202020204" pitchFamily="34" charset="0"/>
              </a:rPr>
              <a:t>Figure 3. </a:t>
            </a:r>
            <a:r>
              <a:rPr lang="en-US" sz="2400" dirty="0">
                <a:solidFill>
                  <a:schemeClr val="bg1"/>
                </a:solidFill>
                <a:latin typeface="Franklin Gothic Medium" panose="020B0603020102020204" pitchFamily="34" charset="0"/>
                <a:cs typeface="Arial" panose="020B0604020202020204" pitchFamily="34" charset="0"/>
              </a:rPr>
              <a:t>(Left) Brown lemming abundance from 2018-2022, in early and late summer with 95% credible intervals. (Right) Brown lemming hair corticosterone concentration in adults and sub-adults 2018-2022. Boxplots represent median, 25</a:t>
            </a:r>
            <a:r>
              <a:rPr lang="en-US" sz="2400" baseline="30000" dirty="0">
                <a:solidFill>
                  <a:schemeClr val="bg1"/>
                </a:solidFill>
                <a:latin typeface="Franklin Gothic Medium" panose="020B0603020102020204" pitchFamily="34" charset="0"/>
                <a:cs typeface="Arial" panose="020B0604020202020204" pitchFamily="34" charset="0"/>
              </a:rPr>
              <a:t>th</a:t>
            </a:r>
            <a:r>
              <a:rPr lang="en-US" sz="2400" dirty="0">
                <a:solidFill>
                  <a:schemeClr val="bg1"/>
                </a:solidFill>
                <a:latin typeface="Franklin Gothic Medium" panose="020B0603020102020204" pitchFamily="34" charset="0"/>
                <a:cs typeface="Arial" panose="020B0604020202020204" pitchFamily="34" charset="0"/>
              </a:rPr>
              <a:t>-75</a:t>
            </a:r>
            <a:r>
              <a:rPr lang="en-US" sz="2400" baseline="30000" dirty="0">
                <a:solidFill>
                  <a:schemeClr val="bg1"/>
                </a:solidFill>
                <a:latin typeface="Franklin Gothic Medium" panose="020B0603020102020204" pitchFamily="34" charset="0"/>
                <a:cs typeface="Arial" panose="020B0604020202020204" pitchFamily="34" charset="0"/>
              </a:rPr>
              <a:t>th</a:t>
            </a:r>
            <a:r>
              <a:rPr lang="en-US" sz="2400" dirty="0">
                <a:solidFill>
                  <a:schemeClr val="bg1"/>
                </a:solidFill>
                <a:latin typeface="Franklin Gothic Medium" panose="020B0603020102020204" pitchFamily="34" charset="0"/>
                <a:cs typeface="Arial" panose="020B0604020202020204" pitchFamily="34" charset="0"/>
              </a:rPr>
              <a:t> interquartile range and whiskers are 1.5*IQR. </a:t>
            </a:r>
          </a:p>
        </p:txBody>
      </p:sp>
      <p:sp>
        <p:nvSpPr>
          <p:cNvPr id="31" name="TextBox 30">
            <a:extLst>
              <a:ext uri="{FF2B5EF4-FFF2-40B4-BE49-F238E27FC236}">
                <a16:creationId xmlns:a16="http://schemas.microsoft.com/office/drawing/2014/main" id="{9A71702C-1F45-4E21-8403-1D24B4AE45F2}"/>
              </a:ext>
            </a:extLst>
          </p:cNvPr>
          <p:cNvSpPr txBox="1"/>
          <p:nvPr/>
        </p:nvSpPr>
        <p:spPr>
          <a:xfrm>
            <a:off x="30132683" y="5922618"/>
            <a:ext cx="12809465" cy="3724096"/>
          </a:xfrm>
          <a:prstGeom prst="rect">
            <a:avLst/>
          </a:prstGeom>
          <a:solidFill>
            <a:schemeClr val="tx2"/>
          </a:solidFill>
          <a:ln w="12700">
            <a:solidFill>
              <a:schemeClr val="accent2">
                <a:lumMod val="50000"/>
              </a:schemeClr>
            </a:solidFill>
          </a:ln>
        </p:spPr>
        <p:txBody>
          <a:bodyPr wrap="square" rtlCol="0">
            <a:spAutoFit/>
          </a:bodyPr>
          <a:lstStyle/>
          <a:p>
            <a:r>
              <a:rPr lang="en-US" sz="4000" u="sng" dirty="0">
                <a:solidFill>
                  <a:schemeClr val="accent2">
                    <a:lumMod val="50000"/>
                  </a:schemeClr>
                </a:solidFill>
                <a:latin typeface="Franklin Gothic Medium" panose="020B0603020102020204" pitchFamily="34" charset="0"/>
                <a:cs typeface="Arial" panose="020B0604020202020204" pitchFamily="34" charset="0"/>
              </a:rPr>
              <a:t>Results – Phase, Abundance &amp; Environmental variables</a:t>
            </a:r>
            <a:endParaRPr lang="en-US" sz="2800" b="1" dirty="0">
              <a:solidFill>
                <a:schemeClr val="accent2">
                  <a:lumMod val="50000"/>
                </a:schemeClr>
              </a:solidFill>
              <a:latin typeface="Franklin Gothic Medium" panose="020B0603020102020204" pitchFamily="34" charset="0"/>
              <a:cs typeface="Arial" panose="020B0604020202020204" pitchFamily="34" charset="0"/>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Hair CORT levels were lower in the decline phase &amp; did not appear to be linked to population phase </a:t>
            </a:r>
            <a:endParaRPr lang="en-US" sz="2800" dirty="0">
              <a:solidFill>
                <a:srgbClr val="FF0000"/>
              </a:solidFill>
              <a:latin typeface="Franklin Gothic Medium" panose="020B0603020102020204" pitchFamily="34" charset="0"/>
              <a:cs typeface="Arial" panose="020B0604020202020204" pitchFamily="34" charset="0"/>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Julian date had a weak but significant negative effect on hair CORT (p = 0.03)</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Abundance and Summer Warmth Index were highly correlated; both increased hair CORT levels (p=0.001)</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Winter temperature was negatively associated with hair CORT (p = 0.02)</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No effect of predator index or snow variables on hair CORT concentration</a:t>
            </a:r>
            <a:endParaRPr lang="en-US" sz="2800" dirty="0">
              <a:solidFill>
                <a:srgbClr val="FF0000"/>
              </a:solidFill>
              <a:latin typeface="Franklin Gothic Medium" panose="020B06030201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342831BD-B95E-4543-ABC7-F5AE9AEC273A}"/>
              </a:ext>
            </a:extLst>
          </p:cNvPr>
          <p:cNvSpPr txBox="1"/>
          <p:nvPr/>
        </p:nvSpPr>
        <p:spPr>
          <a:xfrm>
            <a:off x="14630181" y="11875363"/>
            <a:ext cx="14702494" cy="830997"/>
          </a:xfrm>
          <a:prstGeom prst="rect">
            <a:avLst/>
          </a:prstGeom>
          <a:solidFill>
            <a:schemeClr val="tx2"/>
          </a:solidFill>
          <a:ln>
            <a:solidFill>
              <a:schemeClr val="accent2">
                <a:lumMod val="50000"/>
              </a:schemeClr>
            </a:solidFill>
          </a:ln>
        </p:spPr>
        <p:txBody>
          <a:bodyPr wrap="square" rtlCol="0">
            <a:spAutoFit/>
          </a:bodyPr>
          <a:lstStyle/>
          <a:p>
            <a:r>
              <a:rPr lang="en-US" sz="2400" b="1" dirty="0">
                <a:solidFill>
                  <a:schemeClr val="bg1"/>
                </a:solidFill>
                <a:latin typeface="Franklin Gothic Medium" panose="020B0603020102020204" pitchFamily="34" charset="0"/>
                <a:cs typeface="Arial" panose="020B0604020202020204" pitchFamily="34" charset="0"/>
              </a:rPr>
              <a:t>Figure 2</a:t>
            </a:r>
            <a:r>
              <a:rPr lang="en-US" sz="2400" dirty="0">
                <a:solidFill>
                  <a:schemeClr val="bg1"/>
                </a:solidFill>
                <a:latin typeface="Franklin Gothic Medium" panose="020B0603020102020204" pitchFamily="34" charset="0"/>
                <a:cs typeface="Arial" panose="020B0604020202020204" pitchFamily="34" charset="0"/>
              </a:rPr>
              <a:t>: (Left) Brown lemming (</a:t>
            </a:r>
            <a:r>
              <a:rPr lang="en-US" sz="2400" i="1" dirty="0">
                <a:solidFill>
                  <a:schemeClr val="bg1"/>
                </a:solidFill>
                <a:latin typeface="Franklin Gothic Medium" panose="020B0603020102020204" pitchFamily="34" charset="0"/>
                <a:cs typeface="Arial" panose="020B0604020202020204" pitchFamily="34" charset="0"/>
              </a:rPr>
              <a:t>Lemmus trimucronatus)</a:t>
            </a:r>
            <a:r>
              <a:rPr lang="en-US" sz="2400" dirty="0">
                <a:solidFill>
                  <a:schemeClr val="bg1"/>
                </a:solidFill>
                <a:latin typeface="Franklin Gothic Medium" panose="020B0603020102020204" pitchFamily="34" charset="0"/>
                <a:cs typeface="Arial" panose="020B0604020202020204" pitchFamily="34" charset="0"/>
              </a:rPr>
              <a:t> in Utqia</a:t>
            </a:r>
            <a:r>
              <a:rPr lang="en-US" sz="2400" dirty="0">
                <a:solidFill>
                  <a:schemeClr val="bg1"/>
                </a:solidFill>
                <a:latin typeface="Franklin Gothic Medium" panose="020B0603020102020204" pitchFamily="34" charset="0"/>
              </a:rPr>
              <a:t>ġ</a:t>
            </a:r>
            <a:r>
              <a:rPr lang="en-US" sz="2400" dirty="0">
                <a:solidFill>
                  <a:schemeClr val="bg1"/>
                </a:solidFill>
                <a:latin typeface="Franklin Gothic Medium" panose="020B0603020102020204" pitchFamily="34" charset="0"/>
                <a:cs typeface="Arial" panose="020B0604020202020204" pitchFamily="34" charset="0"/>
              </a:rPr>
              <a:t>vik AK. (Right) High centered polygonal tundra characteristic of the coastal plain. </a:t>
            </a:r>
          </a:p>
        </p:txBody>
      </p:sp>
      <p:sp>
        <p:nvSpPr>
          <p:cNvPr id="82" name="TextBox 81">
            <a:extLst>
              <a:ext uri="{FF2B5EF4-FFF2-40B4-BE49-F238E27FC236}">
                <a16:creationId xmlns:a16="http://schemas.microsoft.com/office/drawing/2014/main" id="{10C5BB11-9BBE-044D-AF86-38259774A56C}"/>
              </a:ext>
            </a:extLst>
          </p:cNvPr>
          <p:cNvSpPr txBox="1"/>
          <p:nvPr/>
        </p:nvSpPr>
        <p:spPr>
          <a:xfrm>
            <a:off x="934854" y="21725420"/>
            <a:ext cx="12973082" cy="830997"/>
          </a:xfrm>
          <a:prstGeom prst="rect">
            <a:avLst/>
          </a:prstGeom>
          <a:solidFill>
            <a:schemeClr val="tx2"/>
          </a:solidFill>
          <a:ln>
            <a:solidFill>
              <a:schemeClr val="accent2">
                <a:lumMod val="50000"/>
              </a:schemeClr>
            </a:solidFill>
          </a:ln>
        </p:spPr>
        <p:txBody>
          <a:bodyPr wrap="square" rtlCol="0">
            <a:spAutoFit/>
          </a:bodyPr>
          <a:lstStyle/>
          <a:p>
            <a:r>
              <a:rPr lang="en-US" sz="2400" b="1" dirty="0">
                <a:solidFill>
                  <a:schemeClr val="bg1"/>
                </a:solidFill>
                <a:latin typeface="Franklin Gothic Medium" panose="020B0603020102020204" pitchFamily="34" charset="0"/>
                <a:cs typeface="Arial" panose="020B0604020202020204" pitchFamily="34" charset="0"/>
              </a:rPr>
              <a:t>Figure 1. </a:t>
            </a:r>
            <a:r>
              <a:rPr lang="en-US" sz="2400" dirty="0">
                <a:solidFill>
                  <a:schemeClr val="bg1"/>
                </a:solidFill>
                <a:latin typeface="Franklin Gothic Medium" panose="020B0603020102020204" pitchFamily="34" charset="0"/>
                <a:cs typeface="Arial" panose="020B0604020202020204" pitchFamily="34" charset="0"/>
              </a:rPr>
              <a:t>(Left) Map of three mark-recapture grids with 120 traps ea. in Utqiaġvik (formerly Barrow), Alaska. (Right) Photo of trapping grid; Sherman trap under tar paper roof for cover. </a:t>
            </a:r>
            <a:endParaRPr lang="en-US" sz="2400" dirty="0">
              <a:solidFill>
                <a:schemeClr val="bg1"/>
              </a:solidFill>
              <a:latin typeface="Franklin Gothic Medium" panose="020B0603020102020204" pitchFamily="34" charset="0"/>
            </a:endParaRPr>
          </a:p>
        </p:txBody>
      </p:sp>
      <p:pic>
        <p:nvPicPr>
          <p:cNvPr id="79" name="Picture 78">
            <a:extLst>
              <a:ext uri="{FF2B5EF4-FFF2-40B4-BE49-F238E27FC236}">
                <a16:creationId xmlns:a16="http://schemas.microsoft.com/office/drawing/2014/main" id="{B5CE509B-702A-FE44-957B-47D1C1400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46222" y="1908400"/>
            <a:ext cx="3505200" cy="2282275"/>
          </a:xfrm>
          <a:prstGeom prst="rect">
            <a:avLst/>
          </a:prstGeom>
          <a:ln>
            <a:solidFill>
              <a:schemeClr val="bg1"/>
            </a:solidFill>
          </a:ln>
        </p:spPr>
      </p:pic>
      <mc:AlternateContent xmlns:mc="http://schemas.openxmlformats.org/markup-compatibility/2006">
        <mc:Choice xmlns:a14="http://schemas.microsoft.com/office/drawing/2010/main" Requires="a14">
          <p:sp>
            <p:nvSpPr>
              <p:cNvPr id="109" name="TextBox 108">
                <a:extLst>
                  <a:ext uri="{FF2B5EF4-FFF2-40B4-BE49-F238E27FC236}">
                    <a16:creationId xmlns:a16="http://schemas.microsoft.com/office/drawing/2014/main" id="{E355C5D5-B3DE-9648-89CF-0E275CCC45FE}"/>
                  </a:ext>
                </a:extLst>
              </p:cNvPr>
              <p:cNvSpPr txBox="1"/>
              <p:nvPr/>
            </p:nvSpPr>
            <p:spPr>
              <a:xfrm>
                <a:off x="30144514" y="21793200"/>
                <a:ext cx="12819969" cy="1569660"/>
              </a:xfrm>
              <a:prstGeom prst="rect">
                <a:avLst/>
              </a:prstGeom>
              <a:solidFill>
                <a:schemeClr val="tx2"/>
              </a:solidFill>
              <a:ln>
                <a:solidFill>
                  <a:schemeClr val="accent2">
                    <a:lumMod val="50000"/>
                  </a:schemeClr>
                </a:solidFill>
              </a:ln>
            </p:spPr>
            <p:txBody>
              <a:bodyPr wrap="square" rtlCol="0">
                <a:spAutoFit/>
              </a:bodyPr>
              <a:lstStyle/>
              <a:p>
                <a:r>
                  <a:rPr lang="en-US" sz="2400" b="1" dirty="0">
                    <a:solidFill>
                      <a:schemeClr val="bg1"/>
                    </a:solidFill>
                    <a:latin typeface="Franklin Gothic Medium" panose="020B0603020102020204" pitchFamily="34" charset="0"/>
                    <a:cs typeface="Arial" panose="020B0604020202020204" pitchFamily="34" charset="0"/>
                  </a:rPr>
                  <a:t>Figure 5. </a:t>
                </a:r>
                <a:r>
                  <a:rPr lang="en-US" sz="2400" dirty="0">
                    <a:solidFill>
                      <a:schemeClr val="bg1"/>
                    </a:solidFill>
                    <a:latin typeface="Franklin Gothic Medium" panose="020B0603020102020204" pitchFamily="34" charset="0"/>
                    <a:cs typeface="Arial" panose="020B0604020202020204" pitchFamily="34" charset="0"/>
                  </a:rPr>
                  <a:t>(Top Left)</a:t>
                </a:r>
                <a:r>
                  <a:rPr lang="en-US" sz="2400" dirty="0">
                    <a:solidFill>
                      <a:schemeClr val="bg1"/>
                    </a:solidFill>
                    <a:latin typeface="Franklin Gothic Medium" panose="020B0603020102020204" pitchFamily="34" charset="0"/>
                  </a:rPr>
                  <a:t> Marginal effect of year on lemming hair CORT concentration.</a:t>
                </a:r>
                <a:r>
                  <a:rPr lang="en-US" sz="2400" dirty="0">
                    <a:solidFill>
                      <a:schemeClr val="bg1"/>
                    </a:solidFill>
                    <a:latin typeface="Franklin Gothic Medium" panose="020B0603020102020204" pitchFamily="34" charset="0"/>
                    <a:cs typeface="Arial" panose="020B0604020202020204" pitchFamily="34" charset="0"/>
                  </a:rPr>
                  <a:t> (Top Right) Marginal effect of Julian date on lemming hair CORT concentration (Bottom Left) Marginal effect of lemming abundance on lemming hair CORT concentration by age. (Bottom Right) Marginal effect of average winter temperature (</a:t>
                </a:r>
                <a14:m>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m:t>
                    </m:r>
                  </m:oMath>
                </a14:m>
                <a:r>
                  <a:rPr lang="en-US" sz="2400" dirty="0">
                    <a:solidFill>
                      <a:schemeClr val="bg1"/>
                    </a:solidFill>
                    <a:latin typeface="Franklin Gothic Medium" panose="020B0603020102020204" pitchFamily="34" charset="0"/>
                    <a:cs typeface="Arial" panose="020B0604020202020204" pitchFamily="34" charset="0"/>
                  </a:rPr>
                  <a:t>) on </a:t>
                </a:r>
                <a:r>
                  <a:rPr lang="en-US" sz="2400" dirty="0">
                    <a:solidFill>
                      <a:schemeClr val="bg1"/>
                    </a:solidFill>
                    <a:latin typeface="Franklin Gothic Medium" panose="020B0603020102020204" pitchFamily="34" charset="0"/>
                  </a:rPr>
                  <a:t>hair CORT concentration by age</a:t>
                </a:r>
                <a:r>
                  <a:rPr lang="en-US" sz="2400" dirty="0">
                    <a:solidFill>
                      <a:schemeClr val="bg1"/>
                    </a:solidFill>
                    <a:latin typeface="Franklin Gothic Medium" panose="020B0603020102020204" pitchFamily="34" charset="0"/>
                    <a:cs typeface="Arial" panose="020B0604020202020204" pitchFamily="34" charset="0"/>
                  </a:rPr>
                  <a:t>. </a:t>
                </a:r>
              </a:p>
            </p:txBody>
          </p:sp>
        </mc:Choice>
        <mc:Fallback>
          <p:sp>
            <p:nvSpPr>
              <p:cNvPr id="109" name="TextBox 108">
                <a:extLst>
                  <a:ext uri="{FF2B5EF4-FFF2-40B4-BE49-F238E27FC236}">
                    <a16:creationId xmlns:a16="http://schemas.microsoft.com/office/drawing/2014/main" id="{E355C5D5-B3DE-9648-89CF-0E275CCC45FE}"/>
                  </a:ext>
                </a:extLst>
              </p:cNvPr>
              <p:cNvSpPr txBox="1">
                <a:spLocks noRot="1" noChangeAspect="1" noMove="1" noResize="1" noEditPoints="1" noAdjustHandles="1" noChangeArrowheads="1" noChangeShapeType="1" noTextEdit="1"/>
              </p:cNvSpPr>
              <p:nvPr/>
            </p:nvSpPr>
            <p:spPr>
              <a:xfrm>
                <a:off x="30144514" y="21793200"/>
                <a:ext cx="12819969" cy="1569660"/>
              </a:xfrm>
              <a:prstGeom prst="rect">
                <a:avLst/>
              </a:prstGeom>
              <a:blipFill>
                <a:blip r:embed="rId7"/>
                <a:stretch>
                  <a:fillRect l="-791" t="-2400" r="-791" b="-8800"/>
                </a:stretch>
              </a:blipFill>
              <a:ln>
                <a:solidFill>
                  <a:schemeClr val="accent2">
                    <a:lumMod val="50000"/>
                  </a:schemeClr>
                </a:solidFill>
              </a:ln>
            </p:spPr>
            <p:txBody>
              <a:bodyPr/>
              <a:lstStyle/>
              <a:p>
                <a:r>
                  <a:rPr lang="en-US">
                    <a:noFill/>
                  </a:rPr>
                  <a:t> </a:t>
                </a:r>
              </a:p>
            </p:txBody>
          </p:sp>
        </mc:Fallback>
      </mc:AlternateContent>
      <p:sp>
        <p:nvSpPr>
          <p:cNvPr id="56" name="TextBox 55">
            <a:extLst>
              <a:ext uri="{FF2B5EF4-FFF2-40B4-BE49-F238E27FC236}">
                <a16:creationId xmlns:a16="http://schemas.microsoft.com/office/drawing/2014/main" id="{882A0638-E8B6-D74A-938B-6E8DB3E9FA52}"/>
              </a:ext>
            </a:extLst>
          </p:cNvPr>
          <p:cNvSpPr txBox="1"/>
          <p:nvPr/>
        </p:nvSpPr>
        <p:spPr>
          <a:xfrm>
            <a:off x="905659" y="5919817"/>
            <a:ext cx="12996321" cy="6740307"/>
          </a:xfrm>
          <a:prstGeom prst="rect">
            <a:avLst/>
          </a:prstGeom>
          <a:solidFill>
            <a:schemeClr val="tx2"/>
          </a:solidFill>
          <a:ln w="12700">
            <a:solidFill>
              <a:schemeClr val="accent2">
                <a:lumMod val="50000"/>
              </a:schemeClr>
            </a:solidFill>
          </a:ln>
        </p:spPr>
        <p:txBody>
          <a:bodyPr wrap="square" rtlCol="0">
            <a:spAutoFit/>
          </a:bodyPr>
          <a:lstStyle/>
          <a:p>
            <a:pPr marL="0" lvl="1"/>
            <a:r>
              <a:rPr lang="en-US" sz="4000" b="1" u="sng" dirty="0">
                <a:solidFill>
                  <a:schemeClr val="accent2">
                    <a:lumMod val="50000"/>
                  </a:schemeClr>
                </a:solidFill>
                <a:latin typeface="Franklin Gothic Medium" panose="020B0603020102020204" pitchFamily="34" charset="0"/>
              </a:rPr>
              <a:t>Introduction</a:t>
            </a: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rPr>
              <a:t>Arctic rodents </a:t>
            </a:r>
            <a:r>
              <a:rPr lang="en-US" sz="2800" dirty="0">
                <a:solidFill>
                  <a:schemeClr val="bg1"/>
                </a:solidFill>
                <a:latin typeface="Franklin Gothic Medium" panose="020B0603020102020204" pitchFamily="34" charset="0"/>
                <a:cs typeface="Arial" panose="020B0604020202020204" pitchFamily="34" charset="0"/>
              </a:rPr>
              <a:t>exhibit dramatic 3–5 year cyclic fluctuations in density.</a:t>
            </a:r>
            <a:endParaRPr lang="en-US" sz="2800" dirty="0">
              <a:solidFill>
                <a:schemeClr val="bg1"/>
              </a:solidFill>
              <a:latin typeface="Franklin Gothic Medium" panose="020B0603020102020204" pitchFamily="34" charset="0"/>
            </a:endParaRPr>
          </a:p>
          <a:p>
            <a:pPr marL="457200" lvl="1" indent="-457200">
              <a:buFont typeface="Arial" panose="020B0604020202020204" pitchFamily="34" charset="0"/>
              <a:buChar char="•"/>
            </a:pPr>
            <a:r>
              <a:rPr lang="en-US" sz="2800" dirty="0">
                <a:solidFill>
                  <a:schemeClr val="bg1"/>
                </a:solidFill>
                <a:latin typeface="Franklin Gothic Medium" panose="020B0603020102020204" pitchFamily="34" charset="0"/>
                <a:cs typeface="Arial" panose="020B0604020202020204" pitchFamily="34" charset="0"/>
              </a:rPr>
              <a:t>The relative drivers of these fluctuations remain unclear with multiple proposed drivers, both extrinsic (</a:t>
            </a:r>
            <a:r>
              <a:rPr lang="en-US" sz="2800" dirty="0">
                <a:solidFill>
                  <a:schemeClr val="bg1"/>
                </a:solidFill>
                <a:latin typeface="Franklin Gothic Medium" panose="020B0603020102020204" pitchFamily="34" charset="0"/>
              </a:rPr>
              <a:t>food quality and quantity, predation, and weather)</a:t>
            </a:r>
            <a:r>
              <a:rPr lang="en-US" sz="2800" dirty="0">
                <a:solidFill>
                  <a:schemeClr val="bg1"/>
                </a:solidFill>
                <a:latin typeface="Franklin Gothic Medium" panose="020B0603020102020204" pitchFamily="34" charset="0"/>
                <a:cs typeface="Arial" panose="020B0604020202020204" pitchFamily="34" charset="0"/>
              </a:rPr>
              <a:t> and intrinsic (</a:t>
            </a:r>
            <a:r>
              <a:rPr lang="en-US" sz="2800" dirty="0">
                <a:solidFill>
                  <a:schemeClr val="bg1"/>
                </a:solidFill>
                <a:latin typeface="Franklin Gothic Medium" panose="020B0603020102020204" pitchFamily="34" charset="0"/>
              </a:rPr>
              <a:t>behavior, genetics and stress response)</a:t>
            </a:r>
            <a:r>
              <a:rPr lang="en-US" sz="2800" dirty="0">
                <a:solidFill>
                  <a:schemeClr val="bg1"/>
                </a:solidFill>
                <a:latin typeface="Franklin Gothic Medium" panose="020B0603020102020204" pitchFamily="34" charset="0"/>
                <a:cs typeface="Arial" panose="020B0604020202020204" pitchFamily="34" charset="0"/>
              </a:rPr>
              <a:t>. </a:t>
            </a:r>
          </a:p>
          <a:p>
            <a:pPr marL="0" lvl="1"/>
            <a:endParaRPr lang="en-US" sz="2800" b="1" dirty="0">
              <a:solidFill>
                <a:schemeClr val="bg1"/>
              </a:solidFill>
              <a:latin typeface="Franklin Gothic Medium" panose="020B0603020102020204" pitchFamily="34" charset="0"/>
            </a:endParaRPr>
          </a:p>
          <a:p>
            <a:pPr marL="0" lvl="1"/>
            <a:r>
              <a:rPr lang="en-US" sz="2800" b="1" dirty="0">
                <a:solidFill>
                  <a:schemeClr val="bg1"/>
                </a:solidFill>
                <a:latin typeface="Franklin Gothic Medium" panose="020B0603020102020204" pitchFamily="34" charset="0"/>
              </a:rPr>
              <a:t>Our research examines corticosterone levels as an intrinsic driver of population cycles. Chronic stress can impact fitness and dampen population growth resulting in multiple low years after each peak.</a:t>
            </a:r>
          </a:p>
          <a:p>
            <a:pPr marL="0" lvl="1"/>
            <a:endParaRPr lang="en-US" sz="2800" dirty="0">
              <a:solidFill>
                <a:schemeClr val="bg1"/>
              </a:solidFill>
              <a:latin typeface="Franklin Gothic Medium" panose="020B0603020102020204" pitchFamily="34" charset="0"/>
            </a:endParaRPr>
          </a:p>
          <a:p>
            <a:pPr marL="0" lvl="1"/>
            <a:r>
              <a:rPr lang="en-US" sz="2800" dirty="0">
                <a:solidFill>
                  <a:schemeClr val="bg1"/>
                </a:solidFill>
                <a:latin typeface="Franklin Gothic Medium" panose="020B0603020102020204" pitchFamily="34" charset="0"/>
              </a:rPr>
              <a:t>Using brown lemming hair samples collected over 5 years, we ask:</a:t>
            </a:r>
          </a:p>
          <a:p>
            <a:pPr marL="514350" lvl="1" indent="-514350">
              <a:buAutoNum type="arabicPeriod"/>
            </a:pPr>
            <a:r>
              <a:rPr lang="en-US" sz="2800" dirty="0">
                <a:solidFill>
                  <a:schemeClr val="bg1"/>
                </a:solidFill>
                <a:latin typeface="Franklin Gothic Medium" panose="020B0603020102020204" pitchFamily="34" charset="0"/>
              </a:rPr>
              <a:t>How do biological factors (age, sex, reproductive status) influence lemming stress hormone levels? </a:t>
            </a:r>
          </a:p>
          <a:p>
            <a:pPr marL="514350" lvl="1" indent="-514350">
              <a:buAutoNum type="arabicPeriod"/>
            </a:pPr>
            <a:r>
              <a:rPr lang="en-US" sz="2800" dirty="0">
                <a:solidFill>
                  <a:schemeClr val="bg1"/>
                </a:solidFill>
                <a:latin typeface="Franklin Gothic Medium" panose="020B0603020102020204" pitchFamily="34" charset="0"/>
              </a:rPr>
              <a:t>Do lemming stress hormone levels reflect population phase, abundance or        </a:t>
            </a:r>
          </a:p>
          <a:p>
            <a:pPr marL="0" lvl="1"/>
            <a:r>
              <a:rPr lang="en-US" sz="2800" dirty="0">
                <a:solidFill>
                  <a:schemeClr val="bg1"/>
                </a:solidFill>
                <a:latin typeface="Franklin Gothic Medium" panose="020B0603020102020204" pitchFamily="34" charset="0"/>
              </a:rPr>
              <a:t>      environmental conditions?</a:t>
            </a:r>
          </a:p>
        </p:txBody>
      </p:sp>
      <p:sp>
        <p:nvSpPr>
          <p:cNvPr id="2" name="TextBox 1">
            <a:extLst>
              <a:ext uri="{FF2B5EF4-FFF2-40B4-BE49-F238E27FC236}">
                <a16:creationId xmlns:a16="http://schemas.microsoft.com/office/drawing/2014/main" id="{FC70EB00-26B5-444A-B13C-8341249F56AE}"/>
              </a:ext>
            </a:extLst>
          </p:cNvPr>
          <p:cNvSpPr txBox="1"/>
          <p:nvPr/>
        </p:nvSpPr>
        <p:spPr>
          <a:xfrm>
            <a:off x="8813800" y="76200"/>
            <a:ext cx="184731" cy="1415772"/>
          </a:xfrm>
          <a:prstGeom prst="rect">
            <a:avLst/>
          </a:prstGeom>
          <a:noFill/>
        </p:spPr>
        <p:txBody>
          <a:bodyPr wrap="none" rtlCol="0">
            <a:spAutoFit/>
          </a:bodyPr>
          <a:lstStyle/>
          <a:p>
            <a:endParaRPr lang="en-US" dirty="0"/>
          </a:p>
        </p:txBody>
      </p:sp>
      <p:pic>
        <p:nvPicPr>
          <p:cNvPr id="65" name="Picture 2">
            <a:extLst>
              <a:ext uri="{FF2B5EF4-FFF2-40B4-BE49-F238E27FC236}">
                <a16:creationId xmlns:a16="http://schemas.microsoft.com/office/drawing/2014/main" id="{C8780042-9E4F-A147-BE40-7FBAC9C3C7B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409" t="16471" r="20631" b="15438"/>
          <a:stretch/>
        </p:blipFill>
        <p:spPr bwMode="auto">
          <a:xfrm>
            <a:off x="4157576" y="1989802"/>
            <a:ext cx="2075058" cy="226905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762E410-A812-004D-9049-729622A8F8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1600" y="1981200"/>
            <a:ext cx="2256783" cy="2267712"/>
          </a:xfrm>
          <a:prstGeom prst="rect">
            <a:avLst/>
          </a:prstGeom>
          <a:solidFill>
            <a:schemeClr val="bg2"/>
          </a:solidFill>
          <a:ln>
            <a:solidFill>
              <a:schemeClr val="bg1"/>
            </a:solidFill>
          </a:ln>
        </p:spPr>
      </p:pic>
      <p:sp>
        <p:nvSpPr>
          <p:cNvPr id="80" name="TextBox 79">
            <a:extLst>
              <a:ext uri="{FF2B5EF4-FFF2-40B4-BE49-F238E27FC236}">
                <a16:creationId xmlns:a16="http://schemas.microsoft.com/office/drawing/2014/main" id="{CAB08F03-785A-054E-AE65-6BD8812EA5F8}"/>
              </a:ext>
            </a:extLst>
          </p:cNvPr>
          <p:cNvSpPr txBox="1"/>
          <p:nvPr/>
        </p:nvSpPr>
        <p:spPr>
          <a:xfrm>
            <a:off x="30132682" y="23722310"/>
            <a:ext cx="12831801" cy="5386090"/>
          </a:xfrm>
          <a:prstGeom prst="rect">
            <a:avLst/>
          </a:prstGeom>
          <a:solidFill>
            <a:schemeClr val="tx2"/>
          </a:solidFill>
          <a:ln>
            <a:solidFill>
              <a:schemeClr val="accent2">
                <a:lumMod val="50000"/>
              </a:schemeClr>
            </a:solidFill>
          </a:ln>
        </p:spPr>
        <p:txBody>
          <a:bodyPr wrap="square" rtlCol="0">
            <a:spAutoFit/>
          </a:bodyPr>
          <a:lstStyle/>
          <a:p>
            <a:r>
              <a:rPr lang="en-US" sz="4000" b="1" u="sng" dirty="0">
                <a:solidFill>
                  <a:schemeClr val="accent2">
                    <a:lumMod val="50000"/>
                  </a:schemeClr>
                </a:solidFill>
                <a:latin typeface="Franklin Gothic Medium" panose="020B0603020102020204" pitchFamily="34" charset="0"/>
              </a:rPr>
              <a:t>Conclusions</a:t>
            </a:r>
            <a:endParaRPr lang="en-US" sz="2800" dirty="0">
              <a:solidFill>
                <a:schemeClr val="accent2">
                  <a:lumMod val="50000"/>
                </a:schemeClr>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Multiple factors influence lemming lemming stress hormone levels (e.g., season, age, sex, reproductive status). Despite the positive influence of lemming abundance on hair corticosterone levels, our results suggest that changes in stress hormone levels may not be an intrinsic driver of lemming population cycles. </a:t>
            </a:r>
          </a:p>
          <a:p>
            <a:endParaRPr lang="en-US" sz="2800" dirty="0">
              <a:solidFill>
                <a:schemeClr val="bg1"/>
              </a:solidFill>
              <a:latin typeface="Franklin Gothic Medium" panose="020B0603020102020204" pitchFamily="34" charset="0"/>
            </a:endParaRPr>
          </a:p>
          <a:p>
            <a:r>
              <a:rPr lang="en-US" sz="2800" b="1" dirty="0">
                <a:solidFill>
                  <a:schemeClr val="bg1"/>
                </a:solidFill>
                <a:latin typeface="Franklin Gothic Medium" panose="020B0603020102020204" pitchFamily="34" charset="0"/>
              </a:rPr>
              <a:t>Next Steps</a:t>
            </a:r>
          </a:p>
          <a:p>
            <a:pPr marL="457200" indent="-457200">
              <a:buFont typeface="Arial" panose="020B0604020202020204" pitchFamily="34" charset="0"/>
              <a:buChar char="•"/>
            </a:pPr>
            <a:r>
              <a:rPr lang="en-US" sz="2800" dirty="0">
                <a:solidFill>
                  <a:schemeClr val="bg1"/>
                </a:solidFill>
                <a:latin typeface="Franklin Gothic Medium" panose="020B0603020102020204" pitchFamily="34" charset="0"/>
              </a:rPr>
              <a:t>Examine hair corticosterone levels across multiple historical population cycles</a:t>
            </a:r>
          </a:p>
          <a:p>
            <a:endParaRPr lang="en-US" sz="2400" dirty="0">
              <a:solidFill>
                <a:schemeClr val="bg1"/>
              </a:solidFill>
              <a:latin typeface="Franklin Gothic Medium" panose="020B0603020102020204" pitchFamily="34" charset="0"/>
            </a:endParaRPr>
          </a:p>
          <a:p>
            <a:r>
              <a:rPr lang="en-US" sz="2800" b="1" dirty="0">
                <a:solidFill>
                  <a:schemeClr val="bg1"/>
                </a:solidFill>
                <a:latin typeface="Franklin Gothic Medium" panose="020B0603020102020204" pitchFamily="34" charset="0"/>
              </a:rPr>
              <a:t>Challenges</a:t>
            </a:r>
          </a:p>
          <a:p>
            <a:pPr marL="457200" indent="-457200">
              <a:buFont typeface="Arial" panose="020B0604020202020204" pitchFamily="34" charset="0"/>
              <a:buChar char="•"/>
            </a:pPr>
            <a:r>
              <a:rPr lang="en-US" sz="2800" dirty="0">
                <a:solidFill>
                  <a:schemeClr val="bg1"/>
                </a:solidFill>
                <a:latin typeface="Franklin Gothic Medium" panose="020B0603020102020204" pitchFamily="34" charset="0"/>
              </a:rPr>
              <a:t>Limited sample size during crash phase &amp; only 1 population cycle examined</a:t>
            </a:r>
          </a:p>
          <a:p>
            <a:pPr marL="457200" indent="-457200">
              <a:buFont typeface="Arial" panose="020B0604020202020204" pitchFamily="34" charset="0"/>
              <a:buChar char="•"/>
            </a:pPr>
            <a:r>
              <a:rPr lang="en-US" sz="2800" dirty="0">
                <a:solidFill>
                  <a:schemeClr val="bg1"/>
                </a:solidFill>
                <a:latin typeface="Franklin Gothic Medium" panose="020B0603020102020204" pitchFamily="34" charset="0"/>
              </a:rPr>
              <a:t>Snowy owl abundance may not be representative of total predator pressure</a:t>
            </a:r>
          </a:p>
        </p:txBody>
      </p:sp>
      <p:pic>
        <p:nvPicPr>
          <p:cNvPr id="11" name="Picture 10" descr="A brown rodent in grass&#10;&#10;Description automatically generated with low confidence">
            <a:extLst>
              <a:ext uri="{FF2B5EF4-FFF2-40B4-BE49-F238E27FC236}">
                <a16:creationId xmlns:a16="http://schemas.microsoft.com/office/drawing/2014/main" id="{38B26BDE-F634-7A58-2EF5-49A8EF405B36}"/>
              </a:ext>
            </a:extLst>
          </p:cNvPr>
          <p:cNvPicPr>
            <a:picLocks noChangeAspect="1"/>
          </p:cNvPicPr>
          <p:nvPr/>
        </p:nvPicPr>
        <p:blipFill rotWithShape="1">
          <a:blip r:embed="rId10"/>
          <a:srcRect l="27622" t="21270" r="31039" b="15676"/>
          <a:stretch/>
        </p:blipFill>
        <p:spPr>
          <a:xfrm rot="5400000">
            <a:off x="15047716" y="5518306"/>
            <a:ext cx="5714027" cy="6536847"/>
          </a:xfrm>
          <a:prstGeom prst="rect">
            <a:avLst/>
          </a:prstGeom>
          <a:solidFill>
            <a:schemeClr val="tx2">
              <a:lumMod val="90000"/>
            </a:schemeClr>
          </a:solidFill>
          <a:ln>
            <a:solidFill>
              <a:schemeClr val="bg1"/>
            </a:solidFill>
          </a:ln>
        </p:spPr>
      </p:pic>
      <p:pic>
        <p:nvPicPr>
          <p:cNvPr id="38" name="Google Shape;434;p46">
            <a:extLst>
              <a:ext uri="{FF2B5EF4-FFF2-40B4-BE49-F238E27FC236}">
                <a16:creationId xmlns:a16="http://schemas.microsoft.com/office/drawing/2014/main" id="{F1747F41-FD7D-C5F0-8954-4BED78583CC2}"/>
              </a:ext>
            </a:extLst>
          </p:cNvPr>
          <p:cNvPicPr>
            <a:picLocks noChangeAspect="1"/>
          </p:cNvPicPr>
          <p:nvPr/>
        </p:nvPicPr>
        <p:blipFill rotWithShape="1">
          <a:blip r:embed="rId11">
            <a:alphaModFix/>
          </a:blip>
          <a:srcRect l="2430" t="4458" r="489" b="659"/>
          <a:stretch/>
        </p:blipFill>
        <p:spPr>
          <a:xfrm>
            <a:off x="10587888" y="22995331"/>
            <a:ext cx="3320048" cy="3534567"/>
          </a:xfrm>
          <a:prstGeom prst="rect">
            <a:avLst/>
          </a:prstGeom>
          <a:noFill/>
          <a:ln>
            <a:solidFill>
              <a:schemeClr val="bg1"/>
            </a:solidFill>
          </a:ln>
        </p:spPr>
      </p:pic>
      <p:pic>
        <p:nvPicPr>
          <p:cNvPr id="53" name="Picture 52" descr="A picture containing wall, indoor, white&#10;&#10;Description automatically generated">
            <a:extLst>
              <a:ext uri="{FF2B5EF4-FFF2-40B4-BE49-F238E27FC236}">
                <a16:creationId xmlns:a16="http://schemas.microsoft.com/office/drawing/2014/main" id="{6AF9C43F-FAF2-EF4C-423D-91CD7E77F730}"/>
              </a:ext>
            </a:extLst>
          </p:cNvPr>
          <p:cNvPicPr>
            <a:picLocks noChangeAspect="1"/>
          </p:cNvPicPr>
          <p:nvPr/>
        </p:nvPicPr>
        <p:blipFill rotWithShape="1">
          <a:blip r:embed="rId12"/>
          <a:srcRect l="25922" t="5007" r="35407" b="34550"/>
          <a:stretch/>
        </p:blipFill>
        <p:spPr>
          <a:xfrm rot="5400000">
            <a:off x="10833395" y="26511474"/>
            <a:ext cx="2829033" cy="3316797"/>
          </a:xfrm>
          <a:prstGeom prst="rect">
            <a:avLst/>
          </a:prstGeom>
          <a:ln>
            <a:solidFill>
              <a:schemeClr val="bg1"/>
            </a:solidFill>
          </a:ln>
        </p:spPr>
      </p:pic>
      <p:sp>
        <p:nvSpPr>
          <p:cNvPr id="87" name="TextBox 86">
            <a:extLst>
              <a:ext uri="{FF2B5EF4-FFF2-40B4-BE49-F238E27FC236}">
                <a16:creationId xmlns:a16="http://schemas.microsoft.com/office/drawing/2014/main" id="{0A16C5D6-FA04-78F8-C5DB-9A13249BEA9A}"/>
              </a:ext>
            </a:extLst>
          </p:cNvPr>
          <p:cNvSpPr txBox="1"/>
          <p:nvPr/>
        </p:nvSpPr>
        <p:spPr>
          <a:xfrm rot="16200000">
            <a:off x="31647953" y="18964103"/>
            <a:ext cx="1120620" cy="523220"/>
          </a:xfrm>
          <a:prstGeom prst="rect">
            <a:avLst/>
          </a:prstGeom>
          <a:noFill/>
        </p:spPr>
        <p:txBody>
          <a:bodyPr wrap="square" rtlCol="0">
            <a:spAutoFit/>
          </a:bodyPr>
          <a:lstStyle/>
          <a:p>
            <a:r>
              <a:rPr lang="en-US" sz="2800" dirty="0">
                <a:solidFill>
                  <a:schemeClr val="bg1"/>
                </a:solidFill>
              </a:rPr>
              <a:t>Peak?</a:t>
            </a:r>
          </a:p>
        </p:txBody>
      </p:sp>
      <p:sp>
        <p:nvSpPr>
          <p:cNvPr id="88" name="TextBox 87">
            <a:extLst>
              <a:ext uri="{FF2B5EF4-FFF2-40B4-BE49-F238E27FC236}">
                <a16:creationId xmlns:a16="http://schemas.microsoft.com/office/drawing/2014/main" id="{3F62BD53-5330-C30B-B4E5-B965DAA6D4A6}"/>
              </a:ext>
            </a:extLst>
          </p:cNvPr>
          <p:cNvSpPr txBox="1"/>
          <p:nvPr/>
        </p:nvSpPr>
        <p:spPr>
          <a:xfrm rot="16200000">
            <a:off x="34260566" y="19247060"/>
            <a:ext cx="1120620" cy="523220"/>
          </a:xfrm>
          <a:prstGeom prst="rect">
            <a:avLst/>
          </a:prstGeom>
          <a:noFill/>
        </p:spPr>
        <p:txBody>
          <a:bodyPr wrap="square" rtlCol="0">
            <a:spAutoFit/>
          </a:bodyPr>
          <a:lstStyle/>
          <a:p>
            <a:r>
              <a:rPr lang="en-US" sz="2800" dirty="0">
                <a:solidFill>
                  <a:schemeClr val="bg1"/>
                </a:solidFill>
              </a:rPr>
              <a:t>Peak</a:t>
            </a:r>
          </a:p>
        </p:txBody>
      </p:sp>
      <p:sp>
        <p:nvSpPr>
          <p:cNvPr id="89" name="TextBox 88">
            <a:extLst>
              <a:ext uri="{FF2B5EF4-FFF2-40B4-BE49-F238E27FC236}">
                <a16:creationId xmlns:a16="http://schemas.microsoft.com/office/drawing/2014/main" id="{AD2988A8-8CB6-C27F-1C48-0C5EB3B64EEC}"/>
              </a:ext>
            </a:extLst>
          </p:cNvPr>
          <p:cNvSpPr txBox="1"/>
          <p:nvPr/>
        </p:nvSpPr>
        <p:spPr>
          <a:xfrm rot="16200000">
            <a:off x="35344296" y="19655918"/>
            <a:ext cx="1120620" cy="523220"/>
          </a:xfrm>
          <a:prstGeom prst="rect">
            <a:avLst/>
          </a:prstGeom>
          <a:noFill/>
        </p:spPr>
        <p:txBody>
          <a:bodyPr wrap="square" rtlCol="0">
            <a:spAutoFit/>
          </a:bodyPr>
          <a:lstStyle/>
          <a:p>
            <a:r>
              <a:rPr lang="en-US" sz="2800" dirty="0">
                <a:solidFill>
                  <a:schemeClr val="bg1"/>
                </a:solidFill>
              </a:rPr>
              <a:t>Peak?</a:t>
            </a:r>
          </a:p>
        </p:txBody>
      </p:sp>
      <p:pic>
        <p:nvPicPr>
          <p:cNvPr id="104" name="Picture 103" descr="A picture containing rectangle, art, light, design&#10;&#10;Description automatically generated">
            <a:extLst>
              <a:ext uri="{FF2B5EF4-FFF2-40B4-BE49-F238E27FC236}">
                <a16:creationId xmlns:a16="http://schemas.microsoft.com/office/drawing/2014/main" id="{7813B7F0-2FE1-E051-3953-2A3C6026B0F0}"/>
              </a:ext>
            </a:extLst>
          </p:cNvPr>
          <p:cNvPicPr>
            <a:picLocks noChangeAspect="1"/>
          </p:cNvPicPr>
          <p:nvPr/>
        </p:nvPicPr>
        <p:blipFill rotWithShape="1">
          <a:blip r:embed="rId13">
            <a:extLst>
              <a:ext uri="{28A0092B-C50C-407E-A947-70E740481C1C}">
                <a14:useLocalDpi xmlns:a14="http://schemas.microsoft.com/office/drawing/2010/main" val="0"/>
              </a:ext>
            </a:extLst>
          </a:blip>
          <a:srcRect l="34826" t="13631" r="20874" b="41519"/>
          <a:stretch/>
        </p:blipFill>
        <p:spPr>
          <a:xfrm>
            <a:off x="10546771" y="29809848"/>
            <a:ext cx="3369708" cy="2558403"/>
          </a:xfrm>
          <a:prstGeom prst="rect">
            <a:avLst/>
          </a:prstGeom>
          <a:ln>
            <a:solidFill>
              <a:schemeClr val="bg1"/>
            </a:solidFill>
          </a:ln>
        </p:spPr>
      </p:pic>
      <p:sp>
        <p:nvSpPr>
          <p:cNvPr id="63" name="TextBox 62">
            <a:extLst>
              <a:ext uri="{FF2B5EF4-FFF2-40B4-BE49-F238E27FC236}">
                <a16:creationId xmlns:a16="http://schemas.microsoft.com/office/drawing/2014/main" id="{E50D3C76-492C-4C2A-EF0E-14783244FC87}"/>
              </a:ext>
            </a:extLst>
          </p:cNvPr>
          <p:cNvSpPr txBox="1"/>
          <p:nvPr/>
        </p:nvSpPr>
        <p:spPr>
          <a:xfrm>
            <a:off x="14636306" y="27542399"/>
            <a:ext cx="14710878" cy="1200329"/>
          </a:xfrm>
          <a:prstGeom prst="rect">
            <a:avLst/>
          </a:prstGeom>
          <a:solidFill>
            <a:schemeClr val="tx2"/>
          </a:solidFill>
          <a:ln>
            <a:solidFill>
              <a:schemeClr val="accent2">
                <a:lumMod val="50000"/>
              </a:schemeClr>
            </a:solidFill>
          </a:ln>
        </p:spPr>
        <p:txBody>
          <a:bodyPr wrap="square" rtlCol="0">
            <a:spAutoFit/>
          </a:bodyPr>
          <a:lstStyle/>
          <a:p>
            <a:r>
              <a:rPr lang="en-US" sz="2400" dirty="0">
                <a:solidFill>
                  <a:schemeClr val="bg1"/>
                </a:solidFill>
                <a:latin typeface="Franklin Gothic Medium" panose="020B0603020102020204" pitchFamily="34" charset="0"/>
                <a:cs typeface="Arial" panose="020B0604020202020204" pitchFamily="34" charset="0"/>
              </a:rPr>
              <a:t>Figure 4.</a:t>
            </a:r>
            <a:r>
              <a:rPr lang="en-US" sz="2400" b="1" dirty="0">
                <a:solidFill>
                  <a:schemeClr val="bg1"/>
                </a:solidFill>
                <a:latin typeface="Franklin Gothic Medium" panose="020B0603020102020204" pitchFamily="34" charset="0"/>
                <a:cs typeface="Arial" panose="020B0604020202020204" pitchFamily="34" charset="0"/>
              </a:rPr>
              <a:t> Extrinsic variables: </a:t>
            </a:r>
            <a:r>
              <a:rPr lang="en-US" sz="2400" dirty="0">
                <a:solidFill>
                  <a:schemeClr val="bg1"/>
                </a:solidFill>
                <a:latin typeface="Franklin Gothic Medium" panose="020B0603020102020204" pitchFamily="34" charset="0"/>
                <a:cs typeface="Arial" panose="020B0604020202020204" pitchFamily="34" charset="0"/>
              </a:rPr>
              <a:t>Top</a:t>
            </a:r>
            <a:r>
              <a:rPr lang="en-US" sz="2400" b="1" dirty="0">
                <a:solidFill>
                  <a:schemeClr val="bg1"/>
                </a:solidFill>
                <a:latin typeface="Franklin Gothic Medium" panose="020B0603020102020204" pitchFamily="34" charset="0"/>
                <a:cs typeface="Arial" panose="020B0604020202020204" pitchFamily="34" charset="0"/>
              </a:rPr>
              <a:t>: </a:t>
            </a:r>
            <a:r>
              <a:rPr lang="en-US" sz="2400" dirty="0">
                <a:solidFill>
                  <a:schemeClr val="bg1"/>
                </a:solidFill>
                <a:latin typeface="Franklin Gothic Medium" panose="020B0603020102020204" pitchFamily="34" charset="0"/>
                <a:cs typeface="Arial" panose="020B0604020202020204" pitchFamily="34" charset="0"/>
              </a:rPr>
              <a:t>(Left) A</a:t>
            </a:r>
            <a:r>
              <a:rPr lang="en-US" sz="2400" dirty="0">
                <a:solidFill>
                  <a:schemeClr val="bg1"/>
                </a:solidFill>
                <a:effectLst/>
                <a:latin typeface="Franklin Gothic Medium" panose="020B0603020102020204" pitchFamily="34" charset="0"/>
                <a:ea typeface="Aptos" panose="020B0004020202020204" pitchFamily="34" charset="0"/>
              </a:rPr>
              <a:t>nnual sum of monthly air temperatures above 0</a:t>
            </a:r>
            <a:r>
              <a:rPr lang="en-US" sz="2400" dirty="0">
                <a:solidFill>
                  <a:schemeClr val="bg1"/>
                </a:solidFill>
                <a:effectLst/>
                <a:latin typeface="Franklin Gothic Medium" panose="020B0603020102020204" pitchFamily="34" charset="0"/>
                <a:ea typeface="Times New Roman" panose="02020603050405020304" pitchFamily="18" charset="0"/>
                <a:cs typeface="Times New Roman" panose="02020603050405020304" pitchFamily="18" charset="0"/>
                <a:sym typeface="Symbol" pitchFamily="2" charset="2"/>
              </a:rPr>
              <a:t></a:t>
            </a:r>
            <a:r>
              <a:rPr lang="en-US" sz="2400" dirty="0">
                <a:solidFill>
                  <a:schemeClr val="bg1"/>
                </a:solidFill>
                <a:effectLst/>
                <a:latin typeface="Franklin Gothic Medium" panose="020B0603020102020204" pitchFamily="34" charset="0"/>
                <a:ea typeface="Aptos" panose="020B0004020202020204" pitchFamily="34" charset="0"/>
              </a:rPr>
              <a:t>C</a:t>
            </a:r>
            <a:r>
              <a:rPr lang="en-US" sz="2400" dirty="0">
                <a:solidFill>
                  <a:schemeClr val="bg1"/>
                </a:solidFill>
                <a:effectLst/>
                <a:latin typeface="Franklin Gothic Medium" panose="020B0603020102020204" pitchFamily="34" charset="0"/>
              </a:rPr>
              <a:t> </a:t>
            </a:r>
            <a:r>
              <a:rPr lang="en-US" sz="2400" dirty="0">
                <a:solidFill>
                  <a:schemeClr val="bg1"/>
                </a:solidFill>
                <a:latin typeface="Franklin Gothic Medium" panose="020B0603020102020204" pitchFamily="34" charset="0"/>
                <a:cs typeface="Arial" panose="020B0604020202020204" pitchFamily="34" charset="0"/>
              </a:rPr>
              <a:t>. (Middle Left) Average winter (Dec-Feb) air temperature. (Middle Right) Number of days snow depth &gt; 30 cm. (Right) Days air temperature reached (6</a:t>
            </a:r>
            <a:r>
              <a:rPr lang="en-US" sz="2400" dirty="0">
                <a:solidFill>
                  <a:schemeClr val="bg1"/>
                </a:solidFill>
                <a:effectLst/>
                <a:latin typeface="Franklin Gothic Medium" panose="020B0603020102020204" pitchFamily="34" charset="0"/>
                <a:ea typeface="Times New Roman" panose="02020603050405020304" pitchFamily="18" charset="0"/>
                <a:cs typeface="Times New Roman" panose="02020603050405020304" pitchFamily="18" charset="0"/>
                <a:sym typeface="Symbol" pitchFamily="2" charset="2"/>
              </a:rPr>
              <a:t></a:t>
            </a:r>
            <a:r>
              <a:rPr lang="en-US" sz="2400" dirty="0">
                <a:solidFill>
                  <a:schemeClr val="bg1"/>
                </a:solidFill>
                <a:effectLst/>
                <a:latin typeface="Franklin Gothic Medium" panose="020B0603020102020204" pitchFamily="34" charset="0"/>
                <a:ea typeface="Aptos" panose="020B0004020202020204" pitchFamily="34" charset="0"/>
              </a:rPr>
              <a:t>C</a:t>
            </a:r>
            <a:r>
              <a:rPr lang="en-US" sz="2400" dirty="0">
                <a:solidFill>
                  <a:schemeClr val="bg1"/>
                </a:solidFill>
                <a:effectLst/>
                <a:latin typeface="Franklin Gothic Medium" panose="020B0603020102020204" pitchFamily="34" charset="0"/>
              </a:rPr>
              <a:t> </a:t>
            </a:r>
            <a:r>
              <a:rPr lang="en-US" sz="2400" dirty="0">
                <a:solidFill>
                  <a:schemeClr val="bg1"/>
                </a:solidFill>
                <a:latin typeface="Franklin Gothic Medium" panose="020B0603020102020204" pitchFamily="34" charset="0"/>
                <a:cs typeface="Arial" panose="020B0604020202020204" pitchFamily="34" charset="0"/>
              </a:rPr>
              <a:t>) prior to subnivean formation. Bottom:  Abundance of snowy owls by year from ORI. </a:t>
            </a:r>
          </a:p>
        </p:txBody>
      </p:sp>
      <p:pic>
        <p:nvPicPr>
          <p:cNvPr id="1036" name="Picture 1035">
            <a:extLst>
              <a:ext uri="{FF2B5EF4-FFF2-40B4-BE49-F238E27FC236}">
                <a16:creationId xmlns:a16="http://schemas.microsoft.com/office/drawing/2014/main" id="{234987E8-7197-30BC-701D-E05DDAEBFA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717195" y="16940775"/>
            <a:ext cx="5814981" cy="4908238"/>
          </a:xfrm>
          <a:prstGeom prst="rect">
            <a:avLst/>
          </a:prstGeom>
          <a:ln>
            <a:solidFill>
              <a:schemeClr val="bg1"/>
            </a:solidFill>
          </a:ln>
        </p:spPr>
      </p:pic>
      <p:grpSp>
        <p:nvGrpSpPr>
          <p:cNvPr id="1315" name="Group 1314">
            <a:extLst>
              <a:ext uri="{FF2B5EF4-FFF2-40B4-BE49-F238E27FC236}">
                <a16:creationId xmlns:a16="http://schemas.microsoft.com/office/drawing/2014/main" id="{CE198B90-3719-885E-40E2-4E78ED88E57B}"/>
              </a:ext>
            </a:extLst>
          </p:cNvPr>
          <p:cNvGrpSpPr/>
          <p:nvPr/>
        </p:nvGrpSpPr>
        <p:grpSpPr>
          <a:xfrm>
            <a:off x="905659" y="13239739"/>
            <a:ext cx="5577840" cy="8019910"/>
            <a:chOff x="914400" y="13304520"/>
            <a:chExt cx="5577840" cy="8019910"/>
          </a:xfrm>
        </p:grpSpPr>
        <p:pic>
          <p:nvPicPr>
            <p:cNvPr id="6" name="Google Shape;404;p44">
              <a:extLst>
                <a:ext uri="{FF2B5EF4-FFF2-40B4-BE49-F238E27FC236}">
                  <a16:creationId xmlns:a16="http://schemas.microsoft.com/office/drawing/2014/main" id="{2071745D-2870-330D-0D8D-571ED4686B5C}"/>
                </a:ext>
              </a:extLst>
            </p:cNvPr>
            <p:cNvPicPr preferRelativeResize="0">
              <a:picLocks noChangeAspect="1"/>
            </p:cNvPicPr>
            <p:nvPr/>
          </p:nvPicPr>
          <p:blipFill rotWithShape="1">
            <a:blip r:embed="rId15">
              <a:alphaModFix/>
            </a:blip>
            <a:srcRect t="494" r="1487" b="46278"/>
            <a:stretch/>
          </p:blipFill>
          <p:spPr>
            <a:xfrm>
              <a:off x="914400" y="13304520"/>
              <a:ext cx="5577840" cy="4572000"/>
            </a:xfrm>
            <a:prstGeom prst="rect">
              <a:avLst/>
            </a:prstGeom>
            <a:noFill/>
            <a:ln>
              <a:solidFill>
                <a:schemeClr val="bg1"/>
              </a:solidFill>
            </a:ln>
          </p:spPr>
        </p:pic>
        <p:pic>
          <p:nvPicPr>
            <p:cNvPr id="75" name="Picture 74" descr="A blue dots on a white surface&#10;&#10;Description automatically generated">
              <a:extLst>
                <a:ext uri="{FF2B5EF4-FFF2-40B4-BE49-F238E27FC236}">
                  <a16:creationId xmlns:a16="http://schemas.microsoft.com/office/drawing/2014/main" id="{EDB529ED-82F1-A074-816F-0A21E9ACBCE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7793" y="18623363"/>
              <a:ext cx="4523473" cy="2701067"/>
            </a:xfrm>
            <a:prstGeom prst="rect">
              <a:avLst/>
            </a:prstGeom>
            <a:ln>
              <a:solidFill>
                <a:schemeClr val="bg1"/>
              </a:solidFill>
            </a:ln>
          </p:spPr>
        </p:pic>
        <p:grpSp>
          <p:nvGrpSpPr>
            <p:cNvPr id="1046" name="Group 1045">
              <a:extLst>
                <a:ext uri="{FF2B5EF4-FFF2-40B4-BE49-F238E27FC236}">
                  <a16:creationId xmlns:a16="http://schemas.microsoft.com/office/drawing/2014/main" id="{D8E9CE11-2B20-4F60-E5BF-FE438E9E5B15}"/>
                </a:ext>
              </a:extLst>
            </p:cNvPr>
            <p:cNvGrpSpPr/>
            <p:nvPr/>
          </p:nvGrpSpPr>
          <p:grpSpPr>
            <a:xfrm>
              <a:off x="1016735" y="13393320"/>
              <a:ext cx="2071844" cy="1999105"/>
              <a:chOff x="1016735" y="13393320"/>
              <a:chExt cx="2071844" cy="1999105"/>
            </a:xfrm>
          </p:grpSpPr>
          <p:grpSp>
            <p:nvGrpSpPr>
              <p:cNvPr id="71" name="Group 70">
                <a:extLst>
                  <a:ext uri="{FF2B5EF4-FFF2-40B4-BE49-F238E27FC236}">
                    <a16:creationId xmlns:a16="http://schemas.microsoft.com/office/drawing/2014/main" id="{1E45808E-D514-6164-9E0D-82DF52BB009A}"/>
                  </a:ext>
                </a:extLst>
              </p:cNvPr>
              <p:cNvGrpSpPr/>
              <p:nvPr/>
            </p:nvGrpSpPr>
            <p:grpSpPr>
              <a:xfrm>
                <a:off x="1016735" y="13393320"/>
                <a:ext cx="2071844" cy="1999105"/>
                <a:chOff x="1016735" y="14155295"/>
                <a:chExt cx="2071844" cy="1999105"/>
              </a:xfrm>
            </p:grpSpPr>
            <p:pic>
              <p:nvPicPr>
                <p:cNvPr id="8" name="Picture 7">
                  <a:extLst>
                    <a:ext uri="{FF2B5EF4-FFF2-40B4-BE49-F238E27FC236}">
                      <a16:creationId xmlns:a16="http://schemas.microsoft.com/office/drawing/2014/main" id="{06F5FC11-B215-B9A0-5E97-F7E75CE517DA}"/>
                    </a:ext>
                  </a:extLst>
                </p:cNvPr>
                <p:cNvPicPr>
                  <a:picLocks noChangeAspect="1"/>
                </p:cNvPicPr>
                <p:nvPr/>
              </p:nvPicPr>
              <p:blipFill rotWithShape="1">
                <a:blip r:embed="rId17"/>
                <a:srcRect l="14898" r="17441"/>
                <a:stretch/>
              </p:blipFill>
              <p:spPr>
                <a:xfrm>
                  <a:off x="1016735" y="14155295"/>
                  <a:ext cx="2071844" cy="1999105"/>
                </a:xfrm>
                <a:prstGeom prst="rect">
                  <a:avLst/>
                </a:prstGeom>
                <a:solidFill>
                  <a:schemeClr val="tx1"/>
                </a:solidFill>
                <a:ln w="25400">
                  <a:solidFill>
                    <a:schemeClr val="tx1"/>
                  </a:solidFill>
                </a:ln>
              </p:spPr>
            </p:pic>
            <p:sp>
              <p:nvSpPr>
                <p:cNvPr id="10" name="Rectangle 9">
                  <a:extLst>
                    <a:ext uri="{FF2B5EF4-FFF2-40B4-BE49-F238E27FC236}">
                      <a16:creationId xmlns:a16="http://schemas.microsoft.com/office/drawing/2014/main" id="{40BFDE7F-A59C-8712-0AAF-BD9C91FF1993}"/>
                    </a:ext>
                  </a:extLst>
                </p:cNvPr>
                <p:cNvSpPr/>
                <p:nvPr/>
              </p:nvSpPr>
              <p:spPr>
                <a:xfrm>
                  <a:off x="1836125" y="14243477"/>
                  <a:ext cx="302204" cy="180344"/>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5" name="Oval 1044">
                <a:extLst>
                  <a:ext uri="{FF2B5EF4-FFF2-40B4-BE49-F238E27FC236}">
                    <a16:creationId xmlns:a16="http://schemas.microsoft.com/office/drawing/2014/main" id="{7E9776D5-CFF3-9CEC-50AF-33734CFF9F2E}"/>
                  </a:ext>
                </a:extLst>
              </p:cNvPr>
              <p:cNvSpPr/>
              <p:nvPr/>
            </p:nvSpPr>
            <p:spPr>
              <a:xfrm>
                <a:off x="2209800" y="13732426"/>
                <a:ext cx="152400" cy="226781"/>
              </a:xfrm>
              <a:prstGeom prst="ellipse">
                <a:avLst/>
              </a:prstGeom>
              <a:solidFill>
                <a:srgbClr val="33A0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48" name="Straight Connector 1047">
              <a:extLst>
                <a:ext uri="{FF2B5EF4-FFF2-40B4-BE49-F238E27FC236}">
                  <a16:creationId xmlns:a16="http://schemas.microsoft.com/office/drawing/2014/main" id="{A443923D-D053-207D-1046-16B4B5585B3B}"/>
                </a:ext>
              </a:extLst>
            </p:cNvPr>
            <p:cNvCxnSpPr>
              <a:cxnSpLocks/>
            </p:cNvCxnSpPr>
            <p:nvPr/>
          </p:nvCxnSpPr>
          <p:spPr>
            <a:xfrm flipV="1">
              <a:off x="1600200" y="16947892"/>
              <a:ext cx="3406959" cy="2433988"/>
            </a:xfrm>
            <a:prstGeom prst="line">
              <a:avLst/>
            </a:prstGeom>
          </p:spPr>
          <p:style>
            <a:lnRef idx="2">
              <a:schemeClr val="dk1"/>
            </a:lnRef>
            <a:fillRef idx="0">
              <a:schemeClr val="dk1"/>
            </a:fillRef>
            <a:effectRef idx="1">
              <a:schemeClr val="dk1"/>
            </a:effectRef>
            <a:fontRef idx="minor">
              <a:schemeClr val="tx1"/>
            </a:fontRef>
          </p:style>
        </p:cxnSp>
        <p:cxnSp>
          <p:nvCxnSpPr>
            <p:cNvPr id="1050" name="Straight Connector 1049">
              <a:extLst>
                <a:ext uri="{FF2B5EF4-FFF2-40B4-BE49-F238E27FC236}">
                  <a16:creationId xmlns:a16="http://schemas.microsoft.com/office/drawing/2014/main" id="{B4DBB258-4F17-E062-C41C-476FB3EF3941}"/>
                </a:ext>
              </a:extLst>
            </p:cNvPr>
            <p:cNvCxnSpPr>
              <a:cxnSpLocks/>
            </p:cNvCxnSpPr>
            <p:nvPr/>
          </p:nvCxnSpPr>
          <p:spPr>
            <a:xfrm flipV="1">
              <a:off x="4734899" y="16954834"/>
              <a:ext cx="272260" cy="2123880"/>
            </a:xfrm>
            <a:prstGeom prst="line">
              <a:avLst/>
            </a:prstGeom>
          </p:spPr>
          <p:style>
            <a:lnRef idx="2">
              <a:schemeClr val="dk1"/>
            </a:lnRef>
            <a:fillRef idx="0">
              <a:schemeClr val="dk1"/>
            </a:fillRef>
            <a:effectRef idx="1">
              <a:schemeClr val="dk1"/>
            </a:effectRef>
            <a:fontRef idx="minor">
              <a:schemeClr val="tx1"/>
            </a:fontRef>
          </p:style>
        </p:cxnSp>
      </p:grpSp>
      <p:pic>
        <p:nvPicPr>
          <p:cNvPr id="1152" name="Picture 1151">
            <a:extLst>
              <a:ext uri="{FF2B5EF4-FFF2-40B4-BE49-F238E27FC236}">
                <a16:creationId xmlns:a16="http://schemas.microsoft.com/office/drawing/2014/main" id="{1C5A18AE-D250-D6FD-1078-7090EA249D9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960475" y="17071485"/>
            <a:ext cx="5786601" cy="4890245"/>
          </a:xfrm>
          <a:prstGeom prst="rect">
            <a:avLst/>
          </a:prstGeom>
          <a:ln>
            <a:solidFill>
              <a:schemeClr val="bg1"/>
            </a:solidFill>
          </a:ln>
        </p:spPr>
      </p:pic>
      <p:sp>
        <p:nvSpPr>
          <p:cNvPr id="1119" name="TextBox 1118">
            <a:extLst>
              <a:ext uri="{FF2B5EF4-FFF2-40B4-BE49-F238E27FC236}">
                <a16:creationId xmlns:a16="http://schemas.microsoft.com/office/drawing/2014/main" id="{7EFC3BD8-B5CA-67F4-783B-5C5E88A213DD}"/>
              </a:ext>
            </a:extLst>
          </p:cNvPr>
          <p:cNvSpPr txBox="1"/>
          <p:nvPr/>
        </p:nvSpPr>
        <p:spPr>
          <a:xfrm>
            <a:off x="25250080" y="17272938"/>
            <a:ext cx="3503530" cy="1938992"/>
          </a:xfrm>
          <a:prstGeom prst="rect">
            <a:avLst/>
          </a:prstGeom>
          <a:noFill/>
        </p:spPr>
        <p:txBody>
          <a:bodyPr wrap="square" rtlCol="0">
            <a:spAutoFit/>
          </a:bodyPr>
          <a:lstStyle/>
          <a:p>
            <a:r>
              <a:rPr lang="en-US" sz="2400" dirty="0">
                <a:solidFill>
                  <a:schemeClr val="accent2">
                    <a:lumMod val="50000"/>
                  </a:schemeClr>
                </a:solidFill>
                <a:highlight>
                  <a:srgbClr val="FFFF00"/>
                </a:highlight>
              </a:rPr>
              <a:t>Use different colors; not orange/pink,</a:t>
            </a:r>
          </a:p>
          <a:p>
            <a:r>
              <a:rPr lang="en-US" sz="2400" dirty="0">
                <a:solidFill>
                  <a:schemeClr val="accent2">
                    <a:lumMod val="50000"/>
                  </a:schemeClr>
                </a:solidFill>
                <a:highlight>
                  <a:srgbClr val="FFFF00"/>
                </a:highlight>
              </a:rPr>
              <a:t> not green</a:t>
            </a:r>
          </a:p>
          <a:p>
            <a:r>
              <a:rPr lang="en-US" sz="2400" dirty="0">
                <a:solidFill>
                  <a:schemeClr val="accent2">
                    <a:lumMod val="50000"/>
                  </a:schemeClr>
                </a:solidFill>
                <a:highlight>
                  <a:srgbClr val="FFFF00"/>
                </a:highlight>
              </a:rPr>
              <a:t>Not blue (dark blue = okay)</a:t>
            </a:r>
            <a:endParaRPr lang="en-US" dirty="0">
              <a:solidFill>
                <a:schemeClr val="accent2">
                  <a:lumMod val="50000"/>
                </a:schemeClr>
              </a:solidFill>
              <a:highlight>
                <a:srgbClr val="FFFF00"/>
              </a:highlight>
            </a:endParaRPr>
          </a:p>
        </p:txBody>
      </p:sp>
      <p:pic>
        <p:nvPicPr>
          <p:cNvPr id="1213" name="Picture 1212">
            <a:extLst>
              <a:ext uri="{FF2B5EF4-FFF2-40B4-BE49-F238E27FC236}">
                <a16:creationId xmlns:a16="http://schemas.microsoft.com/office/drawing/2014/main" id="{DFC7BD31-2742-D12F-BC03-0CCD73A1F41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108714" y="16940775"/>
            <a:ext cx="6955276" cy="5196239"/>
          </a:xfrm>
          <a:prstGeom prst="rect">
            <a:avLst/>
          </a:prstGeom>
          <a:ln>
            <a:solidFill>
              <a:schemeClr val="bg1"/>
            </a:solidFill>
          </a:ln>
        </p:spPr>
      </p:pic>
      <p:pic>
        <p:nvPicPr>
          <p:cNvPr id="1244" name="Picture 1243">
            <a:extLst>
              <a:ext uri="{FF2B5EF4-FFF2-40B4-BE49-F238E27FC236}">
                <a16:creationId xmlns:a16="http://schemas.microsoft.com/office/drawing/2014/main" id="{4C470EE3-E8C7-824B-8488-28EDDCCC7B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543778" y="17074767"/>
            <a:ext cx="5794761" cy="4826445"/>
          </a:xfrm>
          <a:prstGeom prst="rect">
            <a:avLst/>
          </a:prstGeom>
          <a:ln>
            <a:solidFill>
              <a:schemeClr val="bg1"/>
            </a:solidFill>
          </a:ln>
        </p:spPr>
      </p:pic>
      <p:pic>
        <p:nvPicPr>
          <p:cNvPr id="1284" name="Picture 1283">
            <a:extLst>
              <a:ext uri="{FF2B5EF4-FFF2-40B4-BE49-F238E27FC236}">
                <a16:creationId xmlns:a16="http://schemas.microsoft.com/office/drawing/2014/main" id="{3B3703AA-500E-13AA-5BFA-5C9809B711F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113627" y="17340451"/>
            <a:ext cx="5273969" cy="4471409"/>
          </a:xfrm>
          <a:prstGeom prst="rect">
            <a:avLst/>
          </a:prstGeom>
          <a:ln>
            <a:solidFill>
              <a:schemeClr val="bg1"/>
            </a:solidFill>
          </a:ln>
        </p:spPr>
      </p:pic>
      <p:pic>
        <p:nvPicPr>
          <p:cNvPr id="1325" name="Picture 1324">
            <a:extLst>
              <a:ext uri="{FF2B5EF4-FFF2-40B4-BE49-F238E27FC236}">
                <a16:creationId xmlns:a16="http://schemas.microsoft.com/office/drawing/2014/main" id="{CC2A9362-9BFA-4F46-5ECC-583B062F79D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160687" y="17760259"/>
            <a:ext cx="4412357" cy="3740911"/>
          </a:xfrm>
          <a:prstGeom prst="rect">
            <a:avLst/>
          </a:prstGeom>
          <a:ln>
            <a:solidFill>
              <a:schemeClr val="bg1"/>
            </a:solidFill>
          </a:ln>
        </p:spPr>
      </p:pic>
      <p:pic>
        <p:nvPicPr>
          <p:cNvPr id="1327" name="Picture 1326">
            <a:extLst>
              <a:ext uri="{FF2B5EF4-FFF2-40B4-BE49-F238E27FC236}">
                <a16:creationId xmlns:a16="http://schemas.microsoft.com/office/drawing/2014/main" id="{92069B9F-1D10-0125-4B44-EA33D3682FD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531868" y="16626205"/>
            <a:ext cx="6805132" cy="5700719"/>
          </a:xfrm>
          <a:prstGeom prst="rect">
            <a:avLst/>
          </a:prstGeom>
          <a:ln>
            <a:solidFill>
              <a:schemeClr val="bg1"/>
            </a:solidFill>
          </a:ln>
        </p:spPr>
      </p:pic>
      <p:pic>
        <p:nvPicPr>
          <p:cNvPr id="1357" name="Picture 1356">
            <a:extLst>
              <a:ext uri="{FF2B5EF4-FFF2-40B4-BE49-F238E27FC236}">
                <a16:creationId xmlns:a16="http://schemas.microsoft.com/office/drawing/2014/main" id="{4E08979F-7383-C7E3-BDCE-743B105F3FB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400416" y="17118138"/>
            <a:ext cx="6438861" cy="4773638"/>
          </a:xfrm>
          <a:prstGeom prst="rect">
            <a:avLst/>
          </a:prstGeom>
          <a:ln>
            <a:solidFill>
              <a:schemeClr val="bg1"/>
            </a:solidFill>
          </a:ln>
        </p:spPr>
      </p:pic>
      <p:pic>
        <p:nvPicPr>
          <p:cNvPr id="1359" name="Picture 1358">
            <a:extLst>
              <a:ext uri="{FF2B5EF4-FFF2-40B4-BE49-F238E27FC236}">
                <a16:creationId xmlns:a16="http://schemas.microsoft.com/office/drawing/2014/main" id="{EFDE6EBE-1217-6A97-FF58-FE6A2B98D53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43886" y="16640515"/>
            <a:ext cx="7681558" cy="5694948"/>
          </a:xfrm>
          <a:prstGeom prst="rect">
            <a:avLst/>
          </a:prstGeom>
          <a:ln>
            <a:solidFill>
              <a:schemeClr val="bg1"/>
            </a:solidFill>
          </a:ln>
        </p:spPr>
      </p:pic>
      <p:pic>
        <p:nvPicPr>
          <p:cNvPr id="1363" name="Picture 1362" descr="A grassy field with a puddle of water&#10;&#10;Description automatically generated">
            <a:extLst>
              <a:ext uri="{FF2B5EF4-FFF2-40B4-BE49-F238E27FC236}">
                <a16:creationId xmlns:a16="http://schemas.microsoft.com/office/drawing/2014/main" id="{64A42FF8-AC9D-03BF-796C-0A15A9A10E64}"/>
              </a:ext>
            </a:extLst>
          </p:cNvPr>
          <p:cNvPicPr>
            <a:picLocks noChangeAspect="1"/>
          </p:cNvPicPr>
          <p:nvPr/>
        </p:nvPicPr>
        <p:blipFill rotWithShape="1">
          <a:blip r:embed="rId26">
            <a:extLst>
              <a:ext uri="{28A0092B-C50C-407E-A947-70E740481C1C}">
                <a14:useLocalDpi xmlns:a14="http://schemas.microsoft.com/office/drawing/2010/main" val="0"/>
              </a:ext>
            </a:extLst>
          </a:blip>
          <a:srcRect r="4689"/>
          <a:stretch/>
        </p:blipFill>
        <p:spPr>
          <a:xfrm>
            <a:off x="21353129" y="5926798"/>
            <a:ext cx="7977064" cy="5714987"/>
          </a:xfrm>
          <a:prstGeom prst="rect">
            <a:avLst/>
          </a:prstGeom>
          <a:ln>
            <a:solidFill>
              <a:schemeClr val="bg1"/>
            </a:solidFill>
          </a:ln>
        </p:spPr>
      </p:pic>
      <p:pic>
        <p:nvPicPr>
          <p:cNvPr id="40" name="Picture 39" descr="A graph of different colored lines&#10;&#10;Description automatically generated">
            <a:extLst>
              <a:ext uri="{FF2B5EF4-FFF2-40B4-BE49-F238E27FC236}">
                <a16:creationId xmlns:a16="http://schemas.microsoft.com/office/drawing/2014/main" id="{778CE6DE-1DD8-E65D-911A-0948EABB21C2}"/>
              </a:ext>
            </a:extLst>
          </p:cNvPr>
          <p:cNvPicPr>
            <a:picLocks noChangeAspect="1"/>
          </p:cNvPicPr>
          <p:nvPr/>
        </p:nvPicPr>
        <p:blipFill rotWithShape="1">
          <a:blip r:embed="rId27">
            <a:extLst>
              <a:ext uri="{28A0092B-C50C-407E-A947-70E740481C1C}">
                <a14:useLocalDpi xmlns:a14="http://schemas.microsoft.com/office/drawing/2010/main" val="0"/>
              </a:ext>
            </a:extLst>
          </a:blip>
          <a:srcRect t="6253" r="22955"/>
          <a:stretch/>
        </p:blipFill>
        <p:spPr>
          <a:xfrm>
            <a:off x="37333458" y="16296545"/>
            <a:ext cx="5450728" cy="4710004"/>
          </a:xfrm>
          <a:prstGeom prst="rect">
            <a:avLst/>
          </a:prstGeom>
        </p:spPr>
      </p:pic>
      <p:pic>
        <p:nvPicPr>
          <p:cNvPr id="13" name="Picture 12" descr="A diagram of a number of squares&#10;&#10;Description automatically generated with medium confidence">
            <a:extLst>
              <a:ext uri="{FF2B5EF4-FFF2-40B4-BE49-F238E27FC236}">
                <a16:creationId xmlns:a16="http://schemas.microsoft.com/office/drawing/2014/main" id="{ED3ACFD4-ADE6-535C-6E65-70B9EA048D6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72301" y="16166020"/>
            <a:ext cx="1358900" cy="1428750"/>
          </a:xfrm>
          <a:prstGeom prst="rect">
            <a:avLst/>
          </a:prstGeom>
        </p:spPr>
      </p:pic>
      <p:sp>
        <p:nvSpPr>
          <p:cNvPr id="21" name="TextBox 20">
            <a:extLst>
              <a:ext uri="{FF2B5EF4-FFF2-40B4-BE49-F238E27FC236}">
                <a16:creationId xmlns:a16="http://schemas.microsoft.com/office/drawing/2014/main" id="{001B8CB7-0DBD-657C-5B5F-7074736AF249}"/>
              </a:ext>
            </a:extLst>
          </p:cNvPr>
          <p:cNvSpPr txBox="1"/>
          <p:nvPr/>
        </p:nvSpPr>
        <p:spPr>
          <a:xfrm>
            <a:off x="25782015" y="24014086"/>
            <a:ext cx="3631185" cy="461665"/>
          </a:xfrm>
          <a:prstGeom prst="rect">
            <a:avLst/>
          </a:prstGeom>
          <a:solidFill>
            <a:schemeClr val="bg2"/>
          </a:solidFill>
          <a:ln>
            <a:noFill/>
          </a:ln>
          <a:effectLst>
            <a:outerShdw sx="1000" sy="1000" algn="ctr" rotWithShape="0">
              <a:schemeClr val="tx1"/>
            </a:outerShdw>
          </a:effectLst>
        </p:spPr>
        <p:txBody>
          <a:bodyPr wrap="square" rtlCol="0">
            <a:spAutoFit/>
          </a:bodyPr>
          <a:lstStyle/>
          <a:p>
            <a:pPr algn="ctr"/>
            <a:r>
              <a:rPr lang="en-US" sz="2400" dirty="0">
                <a:solidFill>
                  <a:schemeClr val="bg1"/>
                </a:solidFill>
                <a:latin typeface="Franklin Gothic Medium" panose="020B0603020102020204" pitchFamily="34" charset="0"/>
                <a:cs typeface="Arial" panose="020B0604020202020204" pitchFamily="34" charset="0"/>
              </a:rPr>
              <a:t>Autumn Harshness Index</a:t>
            </a:r>
          </a:p>
        </p:txBody>
      </p:sp>
      <p:pic>
        <p:nvPicPr>
          <p:cNvPr id="1351" name="Picture 1350" descr="A comparison of different colored lines&#10;&#10;Description automatically generated">
            <a:extLst>
              <a:ext uri="{FF2B5EF4-FFF2-40B4-BE49-F238E27FC236}">
                <a16:creationId xmlns:a16="http://schemas.microsoft.com/office/drawing/2014/main" id="{03DBFA47-63D5-ADAB-1688-6413E76FA76F}"/>
              </a:ext>
            </a:extLst>
          </p:cNvPr>
          <p:cNvPicPr>
            <a:picLocks noChangeAspect="1"/>
          </p:cNvPicPr>
          <p:nvPr/>
        </p:nvPicPr>
        <p:blipFill rotWithShape="1">
          <a:blip r:embed="rId29">
            <a:extLst>
              <a:ext uri="{28A0092B-C50C-407E-A947-70E740481C1C}">
                <a14:useLocalDpi xmlns:a14="http://schemas.microsoft.com/office/drawing/2010/main" val="0"/>
              </a:ext>
            </a:extLst>
          </a:blip>
          <a:srcRect l="4119" t="9014" r="51877"/>
          <a:stretch/>
        </p:blipFill>
        <p:spPr>
          <a:xfrm>
            <a:off x="30545136" y="16009613"/>
            <a:ext cx="5878464" cy="5002541"/>
          </a:xfrm>
          <a:prstGeom prst="rect">
            <a:avLst/>
          </a:prstGeom>
        </p:spPr>
      </p:pic>
      <mc:AlternateContent xmlns:mc="http://schemas.openxmlformats.org/markup-compatibility/2006">
        <mc:Choice xmlns:a14="http://schemas.microsoft.com/office/drawing/2010/main" Requires="a14">
          <p:sp>
            <p:nvSpPr>
              <p:cNvPr id="1353" name="TextBox 1352">
                <a:extLst>
                  <a:ext uri="{FF2B5EF4-FFF2-40B4-BE49-F238E27FC236}">
                    <a16:creationId xmlns:a16="http://schemas.microsoft.com/office/drawing/2014/main" id="{7C73C708-E6E3-FF52-590B-E2A5416F972F}"/>
                  </a:ext>
                </a:extLst>
              </p:cNvPr>
              <p:cNvSpPr txBox="1"/>
              <p:nvPr/>
            </p:nvSpPr>
            <p:spPr>
              <a:xfrm>
                <a:off x="37913795" y="20995957"/>
                <a:ext cx="4910605" cy="492443"/>
              </a:xfrm>
              <a:prstGeom prst="rect">
                <a:avLst/>
              </a:prstGeom>
              <a:solidFill>
                <a:schemeClr val="tx1"/>
              </a:solidFill>
            </p:spPr>
            <p:txBody>
              <a:bodyPr wrap="square" rtlCol="0">
                <a:spAutoFit/>
              </a:bodyPr>
              <a:lstStyle/>
              <a:p>
                <a:r>
                  <a:rPr lang="en-US" sz="2600" dirty="0">
                    <a:solidFill>
                      <a:schemeClr val="bg1"/>
                    </a:solidFill>
                  </a:rPr>
                  <a:t>Average Winter Temperature (</a:t>
                </a:r>
                <a14:m>
                  <m:oMath xmlns:m="http://schemas.openxmlformats.org/officeDocument/2006/math">
                    <m:r>
                      <a:rPr lang="en-US" sz="2600" i="1" smtClean="0">
                        <a:solidFill>
                          <a:schemeClr val="bg1"/>
                        </a:solidFill>
                        <a:latin typeface="Cambria Math" panose="02040503050406030204" pitchFamily="18" charset="0"/>
                        <a:ea typeface="Cambria Math" panose="02040503050406030204" pitchFamily="18" charset="0"/>
                      </a:rPr>
                      <m:t>℃</m:t>
                    </m:r>
                  </m:oMath>
                </a14:m>
                <a:r>
                  <a:rPr lang="en-US" sz="2600" dirty="0">
                    <a:solidFill>
                      <a:schemeClr val="bg1"/>
                    </a:solidFill>
                  </a:rPr>
                  <a:t>)</a:t>
                </a:r>
              </a:p>
            </p:txBody>
          </p:sp>
        </mc:Choice>
        <mc:Fallback>
          <p:sp>
            <p:nvSpPr>
              <p:cNvPr id="1353" name="TextBox 1352">
                <a:extLst>
                  <a:ext uri="{FF2B5EF4-FFF2-40B4-BE49-F238E27FC236}">
                    <a16:creationId xmlns:a16="http://schemas.microsoft.com/office/drawing/2014/main" id="{7C73C708-E6E3-FF52-590B-E2A5416F972F}"/>
                  </a:ext>
                </a:extLst>
              </p:cNvPr>
              <p:cNvSpPr txBox="1">
                <a:spLocks noRot="1" noChangeAspect="1" noMove="1" noResize="1" noEditPoints="1" noAdjustHandles="1" noChangeArrowheads="1" noChangeShapeType="1" noTextEdit="1"/>
              </p:cNvSpPr>
              <p:nvPr/>
            </p:nvSpPr>
            <p:spPr>
              <a:xfrm>
                <a:off x="37913795" y="20995957"/>
                <a:ext cx="4910605" cy="492443"/>
              </a:xfrm>
              <a:prstGeom prst="rect">
                <a:avLst/>
              </a:prstGeom>
              <a:blipFill>
                <a:blip r:embed="rId30"/>
                <a:stretch>
                  <a:fillRect l="-2320" t="-12500" b="-27500"/>
                </a:stretch>
              </a:blipFill>
            </p:spPr>
            <p:txBody>
              <a:bodyPr/>
              <a:lstStyle/>
              <a:p>
                <a:r>
                  <a:rPr lang="en-US">
                    <a:noFill/>
                  </a:rPr>
                  <a:t> </a:t>
                </a:r>
              </a:p>
            </p:txBody>
          </p:sp>
        </mc:Fallback>
      </mc:AlternateContent>
      <p:sp>
        <p:nvSpPr>
          <p:cNvPr id="1361" name="TextBox 1360">
            <a:extLst>
              <a:ext uri="{FF2B5EF4-FFF2-40B4-BE49-F238E27FC236}">
                <a16:creationId xmlns:a16="http://schemas.microsoft.com/office/drawing/2014/main" id="{0E6F8DEC-AFA3-E888-137C-DAEFB019AA64}"/>
              </a:ext>
            </a:extLst>
          </p:cNvPr>
          <p:cNvSpPr txBox="1"/>
          <p:nvPr/>
        </p:nvSpPr>
        <p:spPr>
          <a:xfrm rot="16200000">
            <a:off x="35133650" y="12486249"/>
            <a:ext cx="3293209" cy="477054"/>
          </a:xfrm>
          <a:prstGeom prst="rect">
            <a:avLst/>
          </a:prstGeom>
          <a:noFill/>
        </p:spPr>
        <p:txBody>
          <a:bodyPr wrap="square" rtlCol="0">
            <a:spAutoFit/>
          </a:bodyPr>
          <a:lstStyle/>
          <a:p>
            <a:r>
              <a:rPr lang="en-US" sz="2500" dirty="0">
                <a:solidFill>
                  <a:schemeClr val="bg1"/>
                </a:solidFill>
              </a:rPr>
              <a:t>Corticosterone (Pg/mg)</a:t>
            </a:r>
          </a:p>
        </p:txBody>
      </p:sp>
      <p:pic>
        <p:nvPicPr>
          <p:cNvPr id="12" name="Picture 11" descr="A diagram of a number of squares&#10;&#10;Description automatically generated with medium confidence">
            <a:extLst>
              <a:ext uri="{FF2B5EF4-FFF2-40B4-BE49-F238E27FC236}">
                <a16:creationId xmlns:a16="http://schemas.microsoft.com/office/drawing/2014/main" id="{9BFFCD00-8006-B68D-21F8-DE2390F292B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1425285" y="16084817"/>
            <a:ext cx="1358900" cy="1428750"/>
          </a:xfrm>
          <a:prstGeom prst="rect">
            <a:avLst/>
          </a:prstGeom>
        </p:spPr>
      </p:pic>
      <p:pic>
        <p:nvPicPr>
          <p:cNvPr id="1367" name="Picture 1366" descr="A line graph with dots&#10;&#10;Description automatically generated">
            <a:extLst>
              <a:ext uri="{FF2B5EF4-FFF2-40B4-BE49-F238E27FC236}">
                <a16:creationId xmlns:a16="http://schemas.microsoft.com/office/drawing/2014/main" id="{894F6C2E-F41F-A41F-9C68-74144AED0AAE}"/>
              </a:ext>
            </a:extLst>
          </p:cNvPr>
          <p:cNvPicPr>
            <a:picLocks/>
          </p:cNvPicPr>
          <p:nvPr/>
        </p:nvPicPr>
        <p:blipFill rotWithShape="1">
          <a:blip r:embed="rId31">
            <a:extLst>
              <a:ext uri="{28A0092B-C50C-407E-A947-70E740481C1C}">
                <a14:useLocalDpi xmlns:a14="http://schemas.microsoft.com/office/drawing/2010/main" val="0"/>
              </a:ext>
            </a:extLst>
          </a:blip>
          <a:srcRect r="2084"/>
          <a:stretch/>
        </p:blipFill>
        <p:spPr>
          <a:xfrm>
            <a:off x="25755599" y="24440512"/>
            <a:ext cx="3581401" cy="256032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6E8C775-3455-A97A-BF93-A0171F9FBEE3}"/>
                  </a:ext>
                </a:extLst>
              </p:cNvPr>
              <p:cNvSpPr txBox="1"/>
              <p:nvPr/>
            </p:nvSpPr>
            <p:spPr>
              <a:xfrm>
                <a:off x="14630400" y="24006100"/>
                <a:ext cx="3633164" cy="446276"/>
              </a:xfrm>
              <a:prstGeom prst="rect">
                <a:avLst/>
              </a:prstGeom>
              <a:solidFill>
                <a:schemeClr val="bg2"/>
              </a:solidFill>
              <a:ln>
                <a:noFill/>
              </a:ln>
              <a:effectLst>
                <a:outerShdw sx="1000" sy="1000" algn="ctr" rotWithShape="0">
                  <a:schemeClr val="tx1"/>
                </a:outerShdw>
              </a:effectLst>
            </p:spPr>
            <p:txBody>
              <a:bodyPr wrap="square" rtlCol="0">
                <a:spAutoFit/>
              </a:bodyPr>
              <a:lstStyle/>
              <a:p>
                <a:pPr algn="ctr"/>
                <a:r>
                  <a:rPr lang="en-US" sz="2300" dirty="0">
                    <a:solidFill>
                      <a:schemeClr val="bg1"/>
                    </a:solidFill>
                    <a:latin typeface="Franklin Gothic Medium" panose="020B0603020102020204" pitchFamily="34" charset="0"/>
                    <a:cs typeface="Times New Roman" panose="02020603050405020304" pitchFamily="18" charset="0"/>
                  </a:rPr>
                  <a:t>Summer Warmth Index (</a:t>
                </a:r>
                <a14:m>
                  <m:oMath xmlns:m="http://schemas.openxmlformats.org/officeDocument/2006/math">
                    <m:r>
                      <a:rPr lang="en-US" sz="23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2300" b="0" i="0" smtClean="0">
                        <a:solidFill>
                          <a:schemeClr val="bg1"/>
                        </a:solidFill>
                        <a:latin typeface="Cambria Math" panose="02040503050406030204" pitchFamily="18" charset="0"/>
                        <a:ea typeface="Cambria Math" panose="02040503050406030204" pitchFamily="18" charset="0"/>
                        <a:cs typeface="Arial" panose="020B0604020202020204" pitchFamily="34" charset="0"/>
                      </a:rPr>
                      <m:t>C</m:t>
                    </m:r>
                  </m:oMath>
                </a14:m>
                <a:r>
                  <a:rPr lang="en-US" sz="2300" dirty="0">
                    <a:solidFill>
                      <a:schemeClr val="bg1"/>
                    </a:solidFill>
                    <a:latin typeface="Franklin Gothic Medium" panose="020B0603020102020204" pitchFamily="34" charset="0"/>
                    <a:cs typeface="Times New Roman" panose="02020603050405020304" pitchFamily="18" charset="0"/>
                  </a:rPr>
                  <a:t>)</a:t>
                </a:r>
              </a:p>
            </p:txBody>
          </p:sp>
        </mc:Choice>
        <mc:Fallback xmlns="">
          <p:sp>
            <p:nvSpPr>
              <p:cNvPr id="19" name="TextBox 18">
                <a:extLst>
                  <a:ext uri="{FF2B5EF4-FFF2-40B4-BE49-F238E27FC236}">
                    <a16:creationId xmlns:a16="http://schemas.microsoft.com/office/drawing/2014/main" id="{E6E8C775-3455-A97A-BF93-A0171F9FBEE3}"/>
                  </a:ext>
                </a:extLst>
              </p:cNvPr>
              <p:cNvSpPr txBox="1">
                <a:spLocks noRot="1" noChangeAspect="1" noMove="1" noResize="1" noEditPoints="1" noAdjustHandles="1" noChangeArrowheads="1" noChangeShapeType="1" noTextEdit="1"/>
              </p:cNvSpPr>
              <p:nvPr/>
            </p:nvSpPr>
            <p:spPr>
              <a:xfrm>
                <a:off x="14630400" y="24006100"/>
                <a:ext cx="3633164" cy="446276"/>
              </a:xfrm>
              <a:prstGeom prst="rect">
                <a:avLst/>
              </a:prstGeom>
              <a:blipFill>
                <a:blip r:embed="rId32"/>
                <a:stretch>
                  <a:fillRect l="-2439" t="-11111" r="-2091" b="-25000"/>
                </a:stretch>
              </a:blipFill>
              <a:ln>
                <a:noFill/>
              </a:ln>
              <a:effectLst>
                <a:outerShdw sx="1000" sy="1000" algn="ctr" rotWithShape="0">
                  <a:schemeClr val="tx1"/>
                </a:outerShdw>
              </a:effectLst>
            </p:spPr>
            <p:txBody>
              <a:bodyPr/>
              <a:lstStyle/>
              <a:p>
                <a:r>
                  <a:rPr lang="en-US">
                    <a:noFill/>
                  </a:rPr>
                  <a:t> </a:t>
                </a:r>
              </a:p>
            </p:txBody>
          </p:sp>
        </mc:Fallback>
      </mc:AlternateContent>
      <p:sp>
        <p:nvSpPr>
          <p:cNvPr id="28" name="TextBox 27">
            <a:extLst>
              <a:ext uri="{FF2B5EF4-FFF2-40B4-BE49-F238E27FC236}">
                <a16:creationId xmlns:a16="http://schemas.microsoft.com/office/drawing/2014/main" id="{2ECDF7C0-1184-A677-52AE-5D1EB56783DB}"/>
              </a:ext>
            </a:extLst>
          </p:cNvPr>
          <p:cNvSpPr txBox="1"/>
          <p:nvPr/>
        </p:nvSpPr>
        <p:spPr>
          <a:xfrm>
            <a:off x="14782800" y="26974617"/>
            <a:ext cx="3553102" cy="369332"/>
          </a:xfrm>
          <a:prstGeom prst="rect">
            <a:avLst/>
          </a:prstGeom>
          <a:noFill/>
        </p:spPr>
        <p:txBody>
          <a:bodyPr wrap="square" rtlCol="0">
            <a:spAutoFit/>
          </a:bodyPr>
          <a:lstStyle/>
          <a:p>
            <a:r>
              <a:rPr lang="en-US" sz="1800" dirty="0">
                <a:solidFill>
                  <a:schemeClr val="tx1">
                    <a:lumMod val="50000"/>
                  </a:schemeClr>
                </a:solidFill>
              </a:rPr>
              <a:t>2018     2019    2020     2021    2022</a:t>
            </a:r>
          </a:p>
        </p:txBody>
      </p:sp>
      <p:pic>
        <p:nvPicPr>
          <p:cNvPr id="1371" name="Picture 1370" descr="A graph with a line and dots&#10;&#10;Description automatically generated">
            <a:extLst>
              <a:ext uri="{FF2B5EF4-FFF2-40B4-BE49-F238E27FC236}">
                <a16:creationId xmlns:a16="http://schemas.microsoft.com/office/drawing/2014/main" id="{7D372C03-A393-E19F-A96E-18B20A7587CE}"/>
              </a:ext>
            </a:extLst>
          </p:cNvPr>
          <p:cNvPicPr>
            <a:picLocks/>
          </p:cNvPicPr>
          <p:nvPr/>
        </p:nvPicPr>
        <p:blipFill rotWithShape="1">
          <a:blip r:embed="rId33">
            <a:extLst>
              <a:ext uri="{28A0092B-C50C-407E-A947-70E740481C1C}">
                <a14:useLocalDpi xmlns:a14="http://schemas.microsoft.com/office/drawing/2010/main" val="0"/>
              </a:ext>
            </a:extLst>
          </a:blip>
          <a:srcRect r="2857"/>
          <a:stretch/>
        </p:blipFill>
        <p:spPr>
          <a:xfrm>
            <a:off x="14598150" y="24471456"/>
            <a:ext cx="3553102" cy="2560320"/>
          </a:xfrm>
          <a:prstGeom prst="rect">
            <a:avLst/>
          </a:prstGeom>
        </p:spPr>
      </p:pic>
      <p:sp>
        <p:nvSpPr>
          <p:cNvPr id="1378" name="Rectangle 1377">
            <a:extLst>
              <a:ext uri="{FF2B5EF4-FFF2-40B4-BE49-F238E27FC236}">
                <a16:creationId xmlns:a16="http://schemas.microsoft.com/office/drawing/2014/main" id="{D41BBCE5-2889-45D3-8777-20A19A93B04C}"/>
              </a:ext>
            </a:extLst>
          </p:cNvPr>
          <p:cNvSpPr/>
          <p:nvPr/>
        </p:nvSpPr>
        <p:spPr>
          <a:xfrm>
            <a:off x="14626713" y="24020311"/>
            <a:ext cx="3581400" cy="3335489"/>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82" name="TextBox 1081">
                <a:extLst>
                  <a:ext uri="{FF2B5EF4-FFF2-40B4-BE49-F238E27FC236}">
                    <a16:creationId xmlns:a16="http://schemas.microsoft.com/office/drawing/2014/main" id="{5F370836-E79D-9EAB-899D-9A4B3BD3FB81}"/>
                  </a:ext>
                </a:extLst>
              </p:cNvPr>
              <p:cNvSpPr txBox="1"/>
              <p:nvPr/>
            </p:nvSpPr>
            <p:spPr>
              <a:xfrm>
                <a:off x="18620269" y="24020311"/>
                <a:ext cx="3292369" cy="461665"/>
              </a:xfrm>
              <a:prstGeom prst="rect">
                <a:avLst/>
              </a:prstGeom>
              <a:solidFill>
                <a:schemeClr val="bg2"/>
              </a:solidFill>
              <a:ln>
                <a:noFill/>
              </a:ln>
              <a:effectLst>
                <a:outerShdw sx="1000" sy="1000" algn="ctr" rotWithShape="0">
                  <a:schemeClr val="tx1"/>
                </a:outerShdw>
              </a:effectLst>
            </p:spPr>
            <p:txBody>
              <a:bodyPr wrap="square" rtlCol="0">
                <a:spAutoFit/>
              </a:bodyPr>
              <a:lstStyle/>
              <a:p>
                <a:pPr algn="ctr"/>
                <a:r>
                  <a:rPr lang="en-US" sz="2400" dirty="0">
                    <a:solidFill>
                      <a:schemeClr val="bg1"/>
                    </a:solidFill>
                    <a:latin typeface="Franklin Gothic Medium" panose="020B0603020102020204" pitchFamily="34" charset="0"/>
                    <a:cs typeface="Times New Roman" panose="02020603050405020304" pitchFamily="18" charset="0"/>
                  </a:rPr>
                  <a:t>Mean Winter Temp (</a:t>
                </a:r>
                <a14:m>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2400" b="0" i="0" smtClean="0">
                        <a:solidFill>
                          <a:schemeClr val="bg1"/>
                        </a:solidFill>
                        <a:latin typeface="Cambria Math" panose="02040503050406030204" pitchFamily="18" charset="0"/>
                        <a:ea typeface="Cambria Math" panose="02040503050406030204" pitchFamily="18" charset="0"/>
                        <a:cs typeface="Arial" panose="020B0604020202020204" pitchFamily="34" charset="0"/>
                      </a:rPr>
                      <m:t>C</m:t>
                    </m:r>
                  </m:oMath>
                </a14:m>
                <a:r>
                  <a:rPr lang="en-US" sz="2400" dirty="0">
                    <a:solidFill>
                      <a:schemeClr val="bg1"/>
                    </a:solidFill>
                    <a:latin typeface="Franklin Gothic Medium" panose="020B0603020102020204" pitchFamily="34" charset="0"/>
                    <a:cs typeface="Times New Roman" panose="02020603050405020304" pitchFamily="18" charset="0"/>
                  </a:rPr>
                  <a:t>)</a:t>
                </a:r>
              </a:p>
            </p:txBody>
          </p:sp>
        </mc:Choice>
        <mc:Fallback xmlns="">
          <p:sp>
            <p:nvSpPr>
              <p:cNvPr id="1082" name="TextBox 1081">
                <a:extLst>
                  <a:ext uri="{FF2B5EF4-FFF2-40B4-BE49-F238E27FC236}">
                    <a16:creationId xmlns:a16="http://schemas.microsoft.com/office/drawing/2014/main" id="{5F370836-E79D-9EAB-899D-9A4B3BD3FB81}"/>
                  </a:ext>
                </a:extLst>
              </p:cNvPr>
              <p:cNvSpPr txBox="1">
                <a:spLocks noRot="1" noChangeAspect="1" noMove="1" noResize="1" noEditPoints="1" noAdjustHandles="1" noChangeArrowheads="1" noChangeShapeType="1" noTextEdit="1"/>
              </p:cNvSpPr>
              <p:nvPr/>
            </p:nvSpPr>
            <p:spPr>
              <a:xfrm>
                <a:off x="18620269" y="24020311"/>
                <a:ext cx="3292369" cy="461665"/>
              </a:xfrm>
              <a:prstGeom prst="rect">
                <a:avLst/>
              </a:prstGeom>
              <a:blipFill>
                <a:blip r:embed="rId34"/>
                <a:stretch>
                  <a:fillRect l="-1538" t="-10811" r="-1154" b="-29730"/>
                </a:stretch>
              </a:blipFill>
              <a:ln>
                <a:noFill/>
              </a:ln>
              <a:effectLst>
                <a:outerShdw sx="1000" sy="1000" algn="ctr" rotWithShape="0">
                  <a:schemeClr val="tx1"/>
                </a:outerShdw>
              </a:effectLst>
            </p:spPr>
            <p:txBody>
              <a:bodyPr/>
              <a:lstStyle/>
              <a:p>
                <a:r>
                  <a:rPr lang="en-US">
                    <a:noFill/>
                  </a:rPr>
                  <a:t> </a:t>
                </a:r>
              </a:p>
            </p:txBody>
          </p:sp>
        </mc:Fallback>
      </mc:AlternateContent>
      <p:pic>
        <p:nvPicPr>
          <p:cNvPr id="1373" name="Picture 1372" descr="A graph with a line and dots&#10;&#10;Description automatically generated">
            <a:extLst>
              <a:ext uri="{FF2B5EF4-FFF2-40B4-BE49-F238E27FC236}">
                <a16:creationId xmlns:a16="http://schemas.microsoft.com/office/drawing/2014/main" id="{701F6F7B-6055-8B1B-CE93-4821401302F1}"/>
              </a:ext>
            </a:extLst>
          </p:cNvPr>
          <p:cNvPicPr>
            <a:picLocks/>
          </p:cNvPicPr>
          <p:nvPr/>
        </p:nvPicPr>
        <p:blipFill rotWithShape="1">
          <a:blip r:embed="rId35">
            <a:extLst>
              <a:ext uri="{28A0092B-C50C-407E-A947-70E740481C1C}">
                <a14:useLocalDpi xmlns:a14="http://schemas.microsoft.com/office/drawing/2010/main" val="0"/>
              </a:ext>
            </a:extLst>
          </a:blip>
          <a:srcRect r="2084"/>
          <a:stretch/>
        </p:blipFill>
        <p:spPr>
          <a:xfrm>
            <a:off x="18288000" y="24515542"/>
            <a:ext cx="3581399" cy="2535275"/>
          </a:xfrm>
          <a:prstGeom prst="rect">
            <a:avLst/>
          </a:prstGeom>
        </p:spPr>
      </p:pic>
      <p:sp>
        <p:nvSpPr>
          <p:cNvPr id="1379" name="Rectangle 1378">
            <a:extLst>
              <a:ext uri="{FF2B5EF4-FFF2-40B4-BE49-F238E27FC236}">
                <a16:creationId xmlns:a16="http://schemas.microsoft.com/office/drawing/2014/main" id="{C6AECE9E-100A-45FB-D3B2-7AD46248BF83}"/>
              </a:ext>
            </a:extLst>
          </p:cNvPr>
          <p:cNvSpPr/>
          <p:nvPr/>
        </p:nvSpPr>
        <p:spPr>
          <a:xfrm>
            <a:off x="18288000" y="24020128"/>
            <a:ext cx="3631184" cy="3335489"/>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TextBox 1379">
            <a:extLst>
              <a:ext uri="{FF2B5EF4-FFF2-40B4-BE49-F238E27FC236}">
                <a16:creationId xmlns:a16="http://schemas.microsoft.com/office/drawing/2014/main" id="{9F8A6D1A-37D5-383F-F37A-87C2DFE124AD}"/>
              </a:ext>
            </a:extLst>
          </p:cNvPr>
          <p:cNvSpPr txBox="1"/>
          <p:nvPr/>
        </p:nvSpPr>
        <p:spPr>
          <a:xfrm>
            <a:off x="18544898" y="26974617"/>
            <a:ext cx="3398992" cy="369332"/>
          </a:xfrm>
          <a:prstGeom prst="rect">
            <a:avLst/>
          </a:prstGeom>
          <a:noFill/>
        </p:spPr>
        <p:txBody>
          <a:bodyPr wrap="square" rtlCol="0">
            <a:spAutoFit/>
          </a:bodyPr>
          <a:lstStyle/>
          <a:p>
            <a:r>
              <a:rPr lang="en-US" sz="1800" dirty="0">
                <a:solidFill>
                  <a:schemeClr val="tx1">
                    <a:lumMod val="50000"/>
                  </a:schemeClr>
                </a:solidFill>
              </a:rPr>
              <a:t>2018    2019    2020     2021    2022</a:t>
            </a:r>
          </a:p>
        </p:txBody>
      </p:sp>
      <p:sp>
        <p:nvSpPr>
          <p:cNvPr id="1083" name="TextBox 1082">
            <a:extLst>
              <a:ext uri="{FF2B5EF4-FFF2-40B4-BE49-F238E27FC236}">
                <a16:creationId xmlns:a16="http://schemas.microsoft.com/office/drawing/2014/main" id="{92FE5D92-867A-65F8-9FFF-75733B55128C}"/>
              </a:ext>
            </a:extLst>
          </p:cNvPr>
          <p:cNvSpPr txBox="1"/>
          <p:nvPr/>
        </p:nvSpPr>
        <p:spPr>
          <a:xfrm>
            <a:off x="22256116" y="23987536"/>
            <a:ext cx="3292370" cy="461665"/>
          </a:xfrm>
          <a:prstGeom prst="rect">
            <a:avLst/>
          </a:prstGeom>
          <a:solidFill>
            <a:schemeClr val="bg2"/>
          </a:solidFill>
          <a:ln>
            <a:noFill/>
          </a:ln>
          <a:effectLst>
            <a:outerShdw sx="1000" sy="1000" algn="ctr" rotWithShape="0">
              <a:schemeClr val="tx1"/>
            </a:outerShdw>
          </a:effectLst>
        </p:spPr>
        <p:txBody>
          <a:bodyPr wrap="square" rtlCol="0">
            <a:spAutoFit/>
          </a:bodyPr>
          <a:lstStyle/>
          <a:p>
            <a:pPr algn="ctr"/>
            <a:r>
              <a:rPr lang="en-US" sz="2400" dirty="0">
                <a:solidFill>
                  <a:schemeClr val="bg1"/>
                </a:solidFill>
                <a:latin typeface="Franklin Gothic Medium" panose="020B0603020102020204" pitchFamily="34" charset="0"/>
                <a:cs typeface="Arial" panose="020B0604020202020204" pitchFamily="34" charset="0"/>
              </a:rPr>
              <a:t>Duration of Snow Cover</a:t>
            </a:r>
          </a:p>
        </p:txBody>
      </p:sp>
      <p:pic>
        <p:nvPicPr>
          <p:cNvPr id="1369" name="Picture 1368" descr="A graph with a line and dots&#10;&#10;Description automatically generated">
            <a:extLst>
              <a:ext uri="{FF2B5EF4-FFF2-40B4-BE49-F238E27FC236}">
                <a16:creationId xmlns:a16="http://schemas.microsoft.com/office/drawing/2014/main" id="{4C3421E4-E3C1-260F-E52A-8B0754AADE71}"/>
              </a:ext>
            </a:extLst>
          </p:cNvPr>
          <p:cNvPicPr>
            <a:picLocks/>
          </p:cNvPicPr>
          <p:nvPr/>
        </p:nvPicPr>
        <p:blipFill rotWithShape="1">
          <a:blip r:embed="rId36">
            <a:extLst>
              <a:ext uri="{28A0092B-C50C-407E-A947-70E740481C1C}">
                <a14:useLocalDpi xmlns:a14="http://schemas.microsoft.com/office/drawing/2010/main" val="0"/>
              </a:ext>
            </a:extLst>
          </a:blip>
          <a:srcRect r="2857"/>
          <a:stretch/>
        </p:blipFill>
        <p:spPr>
          <a:xfrm>
            <a:off x="22050098" y="24460017"/>
            <a:ext cx="3553102" cy="2560320"/>
          </a:xfrm>
          <a:prstGeom prst="rect">
            <a:avLst/>
          </a:prstGeom>
        </p:spPr>
      </p:pic>
      <p:sp>
        <p:nvSpPr>
          <p:cNvPr id="1381" name="Rectangle 1380">
            <a:extLst>
              <a:ext uri="{FF2B5EF4-FFF2-40B4-BE49-F238E27FC236}">
                <a16:creationId xmlns:a16="http://schemas.microsoft.com/office/drawing/2014/main" id="{9F517406-3260-2A35-C80C-E609724129F1}"/>
              </a:ext>
            </a:extLst>
          </p:cNvPr>
          <p:cNvSpPr/>
          <p:nvPr/>
        </p:nvSpPr>
        <p:spPr>
          <a:xfrm>
            <a:off x="22021800" y="24020128"/>
            <a:ext cx="3631185" cy="3335489"/>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TextBox 1381">
            <a:extLst>
              <a:ext uri="{FF2B5EF4-FFF2-40B4-BE49-F238E27FC236}">
                <a16:creationId xmlns:a16="http://schemas.microsoft.com/office/drawing/2014/main" id="{D85F5DFE-4E54-7476-D955-F136E6E5D0AA}"/>
              </a:ext>
            </a:extLst>
          </p:cNvPr>
          <p:cNvSpPr txBox="1"/>
          <p:nvPr/>
        </p:nvSpPr>
        <p:spPr>
          <a:xfrm>
            <a:off x="22326600" y="26974617"/>
            <a:ext cx="3398993" cy="369332"/>
          </a:xfrm>
          <a:prstGeom prst="rect">
            <a:avLst/>
          </a:prstGeom>
          <a:noFill/>
        </p:spPr>
        <p:txBody>
          <a:bodyPr wrap="square" rtlCol="0">
            <a:spAutoFit/>
          </a:bodyPr>
          <a:lstStyle/>
          <a:p>
            <a:r>
              <a:rPr lang="en-US" sz="1800" dirty="0">
                <a:solidFill>
                  <a:schemeClr val="tx1">
                    <a:lumMod val="50000"/>
                  </a:schemeClr>
                </a:solidFill>
              </a:rPr>
              <a:t>2018    2019     2020     2021   2022</a:t>
            </a:r>
          </a:p>
        </p:txBody>
      </p:sp>
      <p:sp>
        <p:nvSpPr>
          <p:cNvPr id="1383" name="Rectangle 1382">
            <a:extLst>
              <a:ext uri="{FF2B5EF4-FFF2-40B4-BE49-F238E27FC236}">
                <a16:creationId xmlns:a16="http://schemas.microsoft.com/office/drawing/2014/main" id="{6ABC6E48-FC70-CAB8-E25A-DACCCB2F283E}"/>
              </a:ext>
            </a:extLst>
          </p:cNvPr>
          <p:cNvSpPr/>
          <p:nvPr/>
        </p:nvSpPr>
        <p:spPr>
          <a:xfrm>
            <a:off x="25755600" y="24020128"/>
            <a:ext cx="3574593" cy="3335489"/>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7" name="TextBox 1386">
            <a:extLst>
              <a:ext uri="{FF2B5EF4-FFF2-40B4-BE49-F238E27FC236}">
                <a16:creationId xmlns:a16="http://schemas.microsoft.com/office/drawing/2014/main" id="{B099AE98-9149-C829-D148-2D9D2FDED3D7}"/>
              </a:ext>
            </a:extLst>
          </p:cNvPr>
          <p:cNvSpPr txBox="1"/>
          <p:nvPr/>
        </p:nvSpPr>
        <p:spPr>
          <a:xfrm>
            <a:off x="26014207" y="26974617"/>
            <a:ext cx="3398993" cy="369332"/>
          </a:xfrm>
          <a:prstGeom prst="rect">
            <a:avLst/>
          </a:prstGeom>
          <a:noFill/>
        </p:spPr>
        <p:txBody>
          <a:bodyPr wrap="square" rtlCol="0">
            <a:spAutoFit/>
          </a:bodyPr>
          <a:lstStyle/>
          <a:p>
            <a:r>
              <a:rPr lang="en-US" sz="1800" dirty="0">
                <a:solidFill>
                  <a:schemeClr val="tx1">
                    <a:lumMod val="50000"/>
                  </a:schemeClr>
                </a:solidFill>
              </a:rPr>
              <a:t>2018    2019     2020     2021   2022</a:t>
            </a:r>
          </a:p>
        </p:txBody>
      </p:sp>
      <p:grpSp>
        <p:nvGrpSpPr>
          <p:cNvPr id="1399" name="Group 1398">
            <a:extLst>
              <a:ext uri="{FF2B5EF4-FFF2-40B4-BE49-F238E27FC236}">
                <a16:creationId xmlns:a16="http://schemas.microsoft.com/office/drawing/2014/main" id="{883D641A-5F31-1729-EADC-6DE74844FC7F}"/>
              </a:ext>
            </a:extLst>
          </p:cNvPr>
          <p:cNvGrpSpPr/>
          <p:nvPr/>
        </p:nvGrpSpPr>
        <p:grpSpPr>
          <a:xfrm>
            <a:off x="14655011" y="29007562"/>
            <a:ext cx="3709189" cy="3352800"/>
            <a:chOff x="14779113" y="28956000"/>
            <a:chExt cx="3709189" cy="3352800"/>
          </a:xfrm>
        </p:grpSpPr>
        <p:sp>
          <p:nvSpPr>
            <p:cNvPr id="1388" name="Rectangle 1387">
              <a:extLst>
                <a:ext uri="{FF2B5EF4-FFF2-40B4-BE49-F238E27FC236}">
                  <a16:creationId xmlns:a16="http://schemas.microsoft.com/office/drawing/2014/main" id="{823D2345-5730-FBDD-DD5E-65998B93D63E}"/>
                </a:ext>
              </a:extLst>
            </p:cNvPr>
            <p:cNvSpPr/>
            <p:nvPr/>
          </p:nvSpPr>
          <p:spPr>
            <a:xfrm>
              <a:off x="14779113" y="28956000"/>
              <a:ext cx="3581400" cy="333548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TextBox 1364">
              <a:extLst>
                <a:ext uri="{FF2B5EF4-FFF2-40B4-BE49-F238E27FC236}">
                  <a16:creationId xmlns:a16="http://schemas.microsoft.com/office/drawing/2014/main" id="{566788C3-0EBE-A09D-3807-B00B657C7854}"/>
                </a:ext>
              </a:extLst>
            </p:cNvPr>
            <p:cNvSpPr txBox="1"/>
            <p:nvPr/>
          </p:nvSpPr>
          <p:spPr>
            <a:xfrm>
              <a:off x="14939809" y="29035680"/>
              <a:ext cx="3372229" cy="461665"/>
            </a:xfrm>
            <a:prstGeom prst="rect">
              <a:avLst/>
            </a:prstGeom>
            <a:solidFill>
              <a:schemeClr val="bg2"/>
            </a:solidFill>
            <a:ln>
              <a:noFill/>
            </a:ln>
            <a:effectLst>
              <a:outerShdw sx="1000" sy="1000" algn="ctr" rotWithShape="0">
                <a:schemeClr val="tx1"/>
              </a:outerShdw>
            </a:effectLst>
          </p:spPr>
          <p:txBody>
            <a:bodyPr wrap="square" rtlCol="0">
              <a:spAutoFit/>
            </a:bodyPr>
            <a:lstStyle/>
            <a:p>
              <a:pPr algn="ctr"/>
              <a:r>
                <a:rPr lang="en-US" sz="2400" dirty="0">
                  <a:solidFill>
                    <a:schemeClr val="bg1"/>
                  </a:solidFill>
                  <a:latin typeface="Franklin Gothic Medium" panose="020B0603020102020204" pitchFamily="34" charset="0"/>
                  <a:cs typeface="Arial" panose="020B0604020202020204" pitchFamily="34" charset="0"/>
                </a:rPr>
                <a:t>Snowy Owl Abundance</a:t>
              </a:r>
            </a:p>
          </p:txBody>
        </p:sp>
        <p:pic>
          <p:nvPicPr>
            <p:cNvPr id="1375" name="Picture 1374" descr="A diagram of a line with dots&#10;&#10;Description automatically generated with medium confidence">
              <a:extLst>
                <a:ext uri="{FF2B5EF4-FFF2-40B4-BE49-F238E27FC236}">
                  <a16:creationId xmlns:a16="http://schemas.microsoft.com/office/drawing/2014/main" id="{080B7BB7-2EBF-CDE2-D004-E48FDB7645EB}"/>
                </a:ext>
              </a:extLst>
            </p:cNvPr>
            <p:cNvPicPr>
              <a:picLocks/>
            </p:cNvPicPr>
            <p:nvPr/>
          </p:nvPicPr>
          <p:blipFill rotWithShape="1">
            <a:blip r:embed="rId37">
              <a:extLst>
                <a:ext uri="{28A0092B-C50C-407E-A947-70E740481C1C}">
                  <a14:useLocalDpi xmlns:a14="http://schemas.microsoft.com/office/drawing/2010/main" val="0"/>
                </a:ext>
              </a:extLst>
            </a:blip>
            <a:srcRect r="2694"/>
            <a:stretch/>
          </p:blipFill>
          <p:spPr>
            <a:xfrm>
              <a:off x="14793476" y="29438247"/>
              <a:ext cx="3470088" cy="2560320"/>
            </a:xfrm>
            <a:prstGeom prst="rect">
              <a:avLst/>
            </a:prstGeom>
          </p:spPr>
        </p:pic>
        <p:sp>
          <p:nvSpPr>
            <p:cNvPr id="1389" name="TextBox 1388">
              <a:extLst>
                <a:ext uri="{FF2B5EF4-FFF2-40B4-BE49-F238E27FC236}">
                  <a16:creationId xmlns:a16="http://schemas.microsoft.com/office/drawing/2014/main" id="{EC45FB87-0BB9-C947-44F7-215B59F2FFD3}"/>
                </a:ext>
              </a:extLst>
            </p:cNvPr>
            <p:cNvSpPr txBox="1"/>
            <p:nvPr/>
          </p:nvSpPr>
          <p:spPr>
            <a:xfrm>
              <a:off x="14935200" y="31939468"/>
              <a:ext cx="3553102" cy="369332"/>
            </a:xfrm>
            <a:prstGeom prst="rect">
              <a:avLst/>
            </a:prstGeom>
            <a:noFill/>
          </p:spPr>
          <p:txBody>
            <a:bodyPr wrap="square" rtlCol="0">
              <a:spAutoFit/>
            </a:bodyPr>
            <a:lstStyle/>
            <a:p>
              <a:r>
                <a:rPr lang="en-US" sz="1800" dirty="0">
                  <a:solidFill>
                    <a:schemeClr val="tx1">
                      <a:lumMod val="50000"/>
                    </a:schemeClr>
                  </a:solidFill>
                </a:rPr>
                <a:t>2018     2019     2020     2021    2022</a:t>
              </a:r>
            </a:p>
          </p:txBody>
        </p:sp>
      </p:grpSp>
      <p:sp>
        <p:nvSpPr>
          <p:cNvPr id="1352" name="TextBox 1351">
            <a:extLst>
              <a:ext uri="{FF2B5EF4-FFF2-40B4-BE49-F238E27FC236}">
                <a16:creationId xmlns:a16="http://schemas.microsoft.com/office/drawing/2014/main" id="{551DD154-2BE3-963C-FDF4-8F13AF1ACB64}"/>
              </a:ext>
            </a:extLst>
          </p:cNvPr>
          <p:cNvSpPr txBox="1"/>
          <p:nvPr/>
        </p:nvSpPr>
        <p:spPr>
          <a:xfrm>
            <a:off x="31387169" y="20995957"/>
            <a:ext cx="4399349" cy="492443"/>
          </a:xfrm>
          <a:prstGeom prst="rect">
            <a:avLst/>
          </a:prstGeom>
          <a:noFill/>
        </p:spPr>
        <p:txBody>
          <a:bodyPr wrap="square" rtlCol="0">
            <a:spAutoFit/>
          </a:bodyPr>
          <a:lstStyle/>
          <a:p>
            <a:r>
              <a:rPr lang="en-US" sz="2600" dirty="0">
                <a:solidFill>
                  <a:schemeClr val="bg1"/>
                </a:solidFill>
              </a:rPr>
              <a:t>Average Landscape Abundance</a:t>
            </a:r>
          </a:p>
        </p:txBody>
      </p:sp>
      <p:sp>
        <p:nvSpPr>
          <p:cNvPr id="1356" name="TextBox 1355">
            <a:extLst>
              <a:ext uri="{FF2B5EF4-FFF2-40B4-BE49-F238E27FC236}">
                <a16:creationId xmlns:a16="http://schemas.microsoft.com/office/drawing/2014/main" id="{2AD94FA7-8E6D-C484-D38A-784C0BC23499}"/>
              </a:ext>
            </a:extLst>
          </p:cNvPr>
          <p:cNvSpPr txBox="1"/>
          <p:nvPr/>
        </p:nvSpPr>
        <p:spPr>
          <a:xfrm rot="16200000">
            <a:off x="28503603" y="18197541"/>
            <a:ext cx="3758878" cy="477054"/>
          </a:xfrm>
          <a:prstGeom prst="rect">
            <a:avLst/>
          </a:prstGeom>
          <a:solidFill>
            <a:schemeClr val="tx1"/>
          </a:solidFill>
        </p:spPr>
        <p:txBody>
          <a:bodyPr wrap="square" rtlCol="0">
            <a:spAutoFit/>
          </a:bodyPr>
          <a:lstStyle/>
          <a:p>
            <a:r>
              <a:rPr lang="en-US" sz="2500" dirty="0">
                <a:solidFill>
                  <a:schemeClr val="bg1"/>
                </a:solidFill>
              </a:rPr>
              <a:t>Corticosterone (Pg/mg)</a:t>
            </a:r>
          </a:p>
        </p:txBody>
      </p:sp>
      <p:pic>
        <p:nvPicPr>
          <p:cNvPr id="1362" name="Picture 1361" descr="A diagram of a number of squares&#10;&#10;Description automatically generated with medium confidence">
            <a:extLst>
              <a:ext uri="{FF2B5EF4-FFF2-40B4-BE49-F238E27FC236}">
                <a16:creationId xmlns:a16="http://schemas.microsoft.com/office/drawing/2014/main" id="{54824B6B-7AFE-50BA-3CB4-97A5BECDC5B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170488" y="16124503"/>
            <a:ext cx="1358900" cy="1428750"/>
          </a:xfrm>
          <a:prstGeom prst="rect">
            <a:avLst/>
          </a:prstGeom>
        </p:spPr>
      </p:pic>
      <p:sp>
        <p:nvSpPr>
          <p:cNvPr id="1391" name="Rectangle 1390">
            <a:extLst>
              <a:ext uri="{FF2B5EF4-FFF2-40B4-BE49-F238E27FC236}">
                <a16:creationId xmlns:a16="http://schemas.microsoft.com/office/drawing/2014/main" id="{4A972DF8-0A0B-9F2F-D2D2-B0107FAD7D69}"/>
              </a:ext>
            </a:extLst>
          </p:cNvPr>
          <p:cNvSpPr/>
          <p:nvPr/>
        </p:nvSpPr>
        <p:spPr>
          <a:xfrm>
            <a:off x="36649042" y="15859403"/>
            <a:ext cx="6327758" cy="557784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2" name="Picture 1391" descr="A comparison of different colored lines&#10;&#10;Description automatically generated">
            <a:extLst>
              <a:ext uri="{FF2B5EF4-FFF2-40B4-BE49-F238E27FC236}">
                <a16:creationId xmlns:a16="http://schemas.microsoft.com/office/drawing/2014/main" id="{A51501BE-2AAD-4A28-16D7-3B2993CD1023}"/>
              </a:ext>
            </a:extLst>
          </p:cNvPr>
          <p:cNvPicPr>
            <a:picLocks noChangeAspect="1"/>
          </p:cNvPicPr>
          <p:nvPr/>
        </p:nvPicPr>
        <p:blipFill rotWithShape="1">
          <a:blip r:embed="rId29">
            <a:extLst>
              <a:ext uri="{28A0092B-C50C-407E-A947-70E740481C1C}">
                <a14:useLocalDpi xmlns:a14="http://schemas.microsoft.com/office/drawing/2010/main" val="0"/>
              </a:ext>
            </a:extLst>
          </a:blip>
          <a:srcRect l="53963" t="9014" r="1234" b="1478"/>
          <a:stretch/>
        </p:blipFill>
        <p:spPr>
          <a:xfrm>
            <a:off x="36957001" y="16027371"/>
            <a:ext cx="5985147" cy="4921286"/>
          </a:xfrm>
          <a:prstGeom prst="rect">
            <a:avLst/>
          </a:prstGeom>
        </p:spPr>
      </p:pic>
      <p:sp>
        <p:nvSpPr>
          <p:cNvPr id="1358" name="TextBox 1357">
            <a:extLst>
              <a:ext uri="{FF2B5EF4-FFF2-40B4-BE49-F238E27FC236}">
                <a16:creationId xmlns:a16="http://schemas.microsoft.com/office/drawing/2014/main" id="{D3E371A6-A506-37EF-F853-9E13CAEC8839}"/>
              </a:ext>
            </a:extLst>
          </p:cNvPr>
          <p:cNvSpPr txBox="1"/>
          <p:nvPr/>
        </p:nvSpPr>
        <p:spPr>
          <a:xfrm rot="16200000">
            <a:off x="35077535" y="18272355"/>
            <a:ext cx="3565075" cy="477054"/>
          </a:xfrm>
          <a:prstGeom prst="rect">
            <a:avLst/>
          </a:prstGeom>
          <a:noFill/>
        </p:spPr>
        <p:txBody>
          <a:bodyPr wrap="square" rtlCol="0">
            <a:spAutoFit/>
          </a:bodyPr>
          <a:lstStyle/>
          <a:p>
            <a:r>
              <a:rPr lang="en-US" sz="2500" dirty="0">
                <a:solidFill>
                  <a:schemeClr val="bg1"/>
                </a:solidFill>
              </a:rPr>
              <a:t>Corticosterone (Pg/mg)</a:t>
            </a:r>
          </a:p>
        </p:txBody>
      </p:sp>
      <p:sp>
        <p:nvSpPr>
          <p:cNvPr id="1393" name="Rectangle 1392">
            <a:extLst>
              <a:ext uri="{FF2B5EF4-FFF2-40B4-BE49-F238E27FC236}">
                <a16:creationId xmlns:a16="http://schemas.microsoft.com/office/drawing/2014/main" id="{D1C3473A-E88E-8716-780A-7E75682F52A2}"/>
              </a:ext>
            </a:extLst>
          </p:cNvPr>
          <p:cNvSpPr/>
          <p:nvPr/>
        </p:nvSpPr>
        <p:spPr>
          <a:xfrm>
            <a:off x="36644919" y="10047691"/>
            <a:ext cx="6327758" cy="557784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8" name="Rectangle 1397">
            <a:extLst>
              <a:ext uri="{FF2B5EF4-FFF2-40B4-BE49-F238E27FC236}">
                <a16:creationId xmlns:a16="http://schemas.microsoft.com/office/drawing/2014/main" id="{20E9BE75-E250-951B-D00D-416170DA0722}"/>
              </a:ext>
            </a:extLst>
          </p:cNvPr>
          <p:cNvSpPr>
            <a:spLocks/>
          </p:cNvSpPr>
          <p:nvPr/>
        </p:nvSpPr>
        <p:spPr>
          <a:xfrm>
            <a:off x="30137468" y="15858852"/>
            <a:ext cx="6327648" cy="557784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1" name="Picture 1400" descr="A graph with blue squares and numbers&#10;&#10;Description automatically generated">
            <a:extLst>
              <a:ext uri="{FF2B5EF4-FFF2-40B4-BE49-F238E27FC236}">
                <a16:creationId xmlns:a16="http://schemas.microsoft.com/office/drawing/2014/main" id="{4ACABFC3-A4FA-C5D0-C059-12079235537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2509260" y="16609719"/>
            <a:ext cx="6885440" cy="5793081"/>
          </a:xfrm>
          <a:prstGeom prst="rect">
            <a:avLst/>
          </a:prstGeom>
        </p:spPr>
      </p:pic>
      <p:sp>
        <p:nvSpPr>
          <p:cNvPr id="1402" name="TextBox 1401">
            <a:extLst>
              <a:ext uri="{FF2B5EF4-FFF2-40B4-BE49-F238E27FC236}">
                <a16:creationId xmlns:a16="http://schemas.microsoft.com/office/drawing/2014/main" id="{EEB4F137-844D-DA8F-60AE-0773D4FA7DBD}"/>
              </a:ext>
            </a:extLst>
          </p:cNvPr>
          <p:cNvSpPr txBox="1"/>
          <p:nvPr/>
        </p:nvSpPr>
        <p:spPr>
          <a:xfrm>
            <a:off x="33289447" y="15163581"/>
            <a:ext cx="3192378" cy="492443"/>
          </a:xfrm>
          <a:prstGeom prst="rect">
            <a:avLst/>
          </a:prstGeom>
          <a:noFill/>
        </p:spPr>
        <p:txBody>
          <a:bodyPr wrap="square" rtlCol="0">
            <a:spAutoFit/>
          </a:bodyPr>
          <a:lstStyle/>
          <a:p>
            <a:r>
              <a:rPr lang="en-US" sz="2600" dirty="0">
                <a:solidFill>
                  <a:schemeClr val="bg1"/>
                </a:solidFill>
              </a:rPr>
              <a:t>Year</a:t>
            </a:r>
          </a:p>
        </p:txBody>
      </p:sp>
    </p:spTree>
    <p:extLst>
      <p:ext uri="{BB962C8B-B14F-4D97-AF65-F5344CB8AC3E}">
        <p14:creationId xmlns:p14="http://schemas.microsoft.com/office/powerpoint/2010/main" val="2101334384"/>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FFFFFF"/>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63719</TotalTime>
  <Words>1007</Words>
  <Application>Microsoft Macintosh PowerPoint</Application>
  <PresentationFormat>Custom</PresentationFormat>
  <Paragraphs>94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Cambria Math</vt:lpstr>
      <vt:lpstr>Franklin Gothic Medium</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rowelab</dc:creator>
  <cp:lastModifiedBy>Jess Steketee</cp:lastModifiedBy>
  <cp:revision>628</cp:revision>
  <cp:lastPrinted>2019-01-04T23:31:46Z</cp:lastPrinted>
  <dcterms:created xsi:type="dcterms:W3CDTF">2016-03-25T18:29:07Z</dcterms:created>
  <dcterms:modified xsi:type="dcterms:W3CDTF">2024-04-09T15:27:01Z</dcterms:modified>
</cp:coreProperties>
</file>