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43891200" cy="32918400"/>
  <p:notesSz cx="7023100" cy="9309100"/>
  <p:defaultTextStyle>
    <a:defPPr>
      <a:defRPr lang="en-US"/>
    </a:defPPr>
    <a:lvl1pPr marL="0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1pPr>
    <a:lvl2pPr marL="1935491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2pPr>
    <a:lvl3pPr marL="3870983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3pPr>
    <a:lvl4pPr marL="5806474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4pPr>
    <a:lvl5pPr marL="7741966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5pPr>
    <a:lvl6pPr marL="9677457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6pPr>
    <a:lvl7pPr marL="11612948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7pPr>
    <a:lvl8pPr marL="13548440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8pPr>
    <a:lvl9pPr marL="15483931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16">
          <p15:clr>
            <a:srgbClr val="A4A3A4"/>
          </p15:clr>
        </p15:guide>
        <p15:guide id="2" pos="11520">
          <p15:clr>
            <a:srgbClr val="A4A3A4"/>
          </p15:clr>
        </p15:guide>
        <p15:guide id="3" orient="horz" pos="10368">
          <p15:clr>
            <a:srgbClr val="A4A3A4"/>
          </p15:clr>
        </p15:guide>
        <p15:guide id="4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34" autoAdjust="0"/>
    <p:restoredTop sz="93985" autoAdjust="0"/>
  </p:normalViewPr>
  <p:slideViewPr>
    <p:cSldViewPr snapToGrid="0">
      <p:cViewPr>
        <p:scale>
          <a:sx n="40" d="100"/>
          <a:sy n="40" d="100"/>
        </p:scale>
        <p:origin x="48" y="96"/>
      </p:cViewPr>
      <p:guideLst>
        <p:guide orient="horz" pos="9216"/>
        <p:guide pos="11520"/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C08A7-DFAF-FD43-9E3C-807146A1895C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D3C8B-BD3D-394C-A4CD-8FEE0D547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7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D3C8B-BD3D-394C-A4CD-8FEE0D547F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4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8"/>
          </a:xfrm>
        </p:spPr>
        <p:txBody>
          <a:bodyPr/>
          <a:lstStyle>
            <a:lvl1pPr marL="0" indent="0" algn="ctr">
              <a:buNone/>
              <a:defRPr sz="11200"/>
            </a:lvl1pPr>
            <a:lvl2pPr marL="2133478" indent="0" algn="ctr">
              <a:buNone/>
              <a:defRPr sz="9300"/>
            </a:lvl2pPr>
            <a:lvl3pPr marL="4266956" indent="0" algn="ctr">
              <a:buNone/>
              <a:defRPr sz="8400"/>
            </a:lvl3pPr>
            <a:lvl4pPr marL="6400434" indent="0" algn="ctr">
              <a:buNone/>
              <a:defRPr sz="7500"/>
            </a:lvl4pPr>
            <a:lvl5pPr marL="8533912" indent="0" algn="ctr">
              <a:buNone/>
              <a:defRPr sz="7500"/>
            </a:lvl5pPr>
            <a:lvl6pPr marL="10667390" indent="0" algn="ctr">
              <a:buNone/>
              <a:defRPr sz="7500"/>
            </a:lvl6pPr>
            <a:lvl7pPr marL="12800868" indent="0" algn="ctr">
              <a:buNone/>
              <a:defRPr sz="7500"/>
            </a:lvl7pPr>
            <a:lvl8pPr marL="14934347" indent="0" algn="ctr">
              <a:buNone/>
              <a:defRPr sz="7500"/>
            </a:lvl8pPr>
            <a:lvl9pPr marL="17067825" indent="0" algn="ctr">
              <a:buNone/>
              <a:defRPr sz="7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8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1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1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1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0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8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200">
                <a:solidFill>
                  <a:schemeClr val="tx1"/>
                </a:solidFill>
              </a:defRPr>
            </a:lvl1pPr>
            <a:lvl2pPr marL="2133478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266956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640043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4pPr>
            <a:lvl5pPr marL="8533912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5pPr>
            <a:lvl6pPr marL="1066739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6pPr>
            <a:lvl7pPr marL="12800868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7pPr>
            <a:lvl8pPr marL="14934347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8pPr>
            <a:lvl9pPr marL="17067825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7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4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8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33478" indent="0">
              <a:buNone/>
              <a:defRPr sz="9300" b="1"/>
            </a:lvl2pPr>
            <a:lvl3pPr marL="4266956" indent="0">
              <a:buNone/>
              <a:defRPr sz="8400" b="1"/>
            </a:lvl3pPr>
            <a:lvl4pPr marL="6400434" indent="0">
              <a:buNone/>
              <a:defRPr sz="7500" b="1"/>
            </a:lvl4pPr>
            <a:lvl5pPr marL="8533912" indent="0">
              <a:buNone/>
              <a:defRPr sz="7500" b="1"/>
            </a:lvl5pPr>
            <a:lvl6pPr marL="10667390" indent="0">
              <a:buNone/>
              <a:defRPr sz="7500" b="1"/>
            </a:lvl6pPr>
            <a:lvl7pPr marL="12800868" indent="0">
              <a:buNone/>
              <a:defRPr sz="7500" b="1"/>
            </a:lvl7pPr>
            <a:lvl8pPr marL="14934347" indent="0">
              <a:buNone/>
              <a:defRPr sz="7500" b="1"/>
            </a:lvl8pPr>
            <a:lvl9pPr marL="17067825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33478" indent="0">
              <a:buNone/>
              <a:defRPr sz="9300" b="1"/>
            </a:lvl2pPr>
            <a:lvl3pPr marL="4266956" indent="0">
              <a:buNone/>
              <a:defRPr sz="8400" b="1"/>
            </a:lvl3pPr>
            <a:lvl4pPr marL="6400434" indent="0">
              <a:buNone/>
              <a:defRPr sz="7500" b="1"/>
            </a:lvl4pPr>
            <a:lvl5pPr marL="8533912" indent="0">
              <a:buNone/>
              <a:defRPr sz="7500" b="1"/>
            </a:lvl5pPr>
            <a:lvl6pPr marL="10667390" indent="0">
              <a:buNone/>
              <a:defRPr sz="7500" b="1"/>
            </a:lvl6pPr>
            <a:lvl7pPr marL="12800868" indent="0">
              <a:buNone/>
              <a:defRPr sz="7500" b="1"/>
            </a:lvl7pPr>
            <a:lvl8pPr marL="14934347" indent="0">
              <a:buNone/>
              <a:defRPr sz="7500" b="1"/>
            </a:lvl8pPr>
            <a:lvl9pPr marL="17067825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1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8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4900"/>
            </a:lvl1pPr>
            <a:lvl2pPr>
              <a:defRPr sz="131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1"/>
            <a:ext cx="14156054" cy="18295622"/>
          </a:xfrm>
        </p:spPr>
        <p:txBody>
          <a:bodyPr/>
          <a:lstStyle>
            <a:lvl1pPr marL="0" indent="0">
              <a:buNone/>
              <a:defRPr sz="7500"/>
            </a:lvl1pPr>
            <a:lvl2pPr marL="2133478" indent="0">
              <a:buNone/>
              <a:defRPr sz="6500"/>
            </a:lvl2pPr>
            <a:lvl3pPr marL="4266956" indent="0">
              <a:buNone/>
              <a:defRPr sz="5600"/>
            </a:lvl3pPr>
            <a:lvl4pPr marL="6400434" indent="0">
              <a:buNone/>
              <a:defRPr sz="4700"/>
            </a:lvl4pPr>
            <a:lvl5pPr marL="8533912" indent="0">
              <a:buNone/>
              <a:defRPr sz="4700"/>
            </a:lvl5pPr>
            <a:lvl6pPr marL="10667390" indent="0">
              <a:buNone/>
              <a:defRPr sz="4700"/>
            </a:lvl6pPr>
            <a:lvl7pPr marL="12800868" indent="0">
              <a:buNone/>
              <a:defRPr sz="4700"/>
            </a:lvl7pPr>
            <a:lvl8pPr marL="14934347" indent="0">
              <a:buNone/>
              <a:defRPr sz="4700"/>
            </a:lvl8pPr>
            <a:lvl9pPr marL="17067825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5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4900"/>
            </a:lvl1pPr>
            <a:lvl2pPr marL="2133478" indent="0">
              <a:buNone/>
              <a:defRPr sz="13100"/>
            </a:lvl2pPr>
            <a:lvl3pPr marL="4266956" indent="0">
              <a:buNone/>
              <a:defRPr sz="11200"/>
            </a:lvl3pPr>
            <a:lvl4pPr marL="6400434" indent="0">
              <a:buNone/>
              <a:defRPr sz="9300"/>
            </a:lvl4pPr>
            <a:lvl5pPr marL="8533912" indent="0">
              <a:buNone/>
              <a:defRPr sz="9300"/>
            </a:lvl5pPr>
            <a:lvl6pPr marL="10667390" indent="0">
              <a:buNone/>
              <a:defRPr sz="9300"/>
            </a:lvl6pPr>
            <a:lvl7pPr marL="12800868" indent="0">
              <a:buNone/>
              <a:defRPr sz="9300"/>
            </a:lvl7pPr>
            <a:lvl8pPr marL="14934347" indent="0">
              <a:buNone/>
              <a:defRPr sz="9300"/>
            </a:lvl8pPr>
            <a:lvl9pPr marL="17067825" indent="0">
              <a:buNone/>
              <a:defRPr sz="9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1"/>
            <a:ext cx="14156054" cy="18295622"/>
          </a:xfrm>
        </p:spPr>
        <p:txBody>
          <a:bodyPr/>
          <a:lstStyle>
            <a:lvl1pPr marL="0" indent="0">
              <a:buNone/>
              <a:defRPr sz="7500"/>
            </a:lvl1pPr>
            <a:lvl2pPr marL="2133478" indent="0">
              <a:buNone/>
              <a:defRPr sz="6500"/>
            </a:lvl2pPr>
            <a:lvl3pPr marL="4266956" indent="0">
              <a:buNone/>
              <a:defRPr sz="5600"/>
            </a:lvl3pPr>
            <a:lvl4pPr marL="6400434" indent="0">
              <a:buNone/>
              <a:defRPr sz="4700"/>
            </a:lvl4pPr>
            <a:lvl5pPr marL="8533912" indent="0">
              <a:buNone/>
              <a:defRPr sz="4700"/>
            </a:lvl5pPr>
            <a:lvl6pPr marL="10667390" indent="0">
              <a:buNone/>
              <a:defRPr sz="4700"/>
            </a:lvl6pPr>
            <a:lvl7pPr marL="12800868" indent="0">
              <a:buNone/>
              <a:defRPr sz="4700"/>
            </a:lvl7pPr>
            <a:lvl8pPr marL="14934347" indent="0">
              <a:buNone/>
              <a:defRPr sz="4700"/>
            </a:lvl8pPr>
            <a:lvl9pPr marL="17067825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6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8"/>
            <a:ext cx="37856160" cy="6362702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FB2A3-5D2A-4800-BDD6-A639736406AC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266956" rtl="0" eaLnBrk="1" latinLnBrk="0" hangingPunct="1">
        <a:lnSpc>
          <a:spcPct val="90000"/>
        </a:lnSpc>
        <a:spcBef>
          <a:spcPct val="0"/>
        </a:spcBef>
        <a:buNone/>
        <a:defRPr sz="2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6739" indent="-1066739" algn="l" defTabSz="4266956" rtl="0" eaLnBrk="1" latinLnBrk="0" hangingPunct="1">
        <a:lnSpc>
          <a:spcPct val="90000"/>
        </a:lnSpc>
        <a:spcBef>
          <a:spcPts val="4666"/>
        </a:spcBef>
        <a:buFont typeface="Arial" panose="020B0604020202020204" pitchFamily="34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1pPr>
      <a:lvl2pPr marL="3200217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33695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467173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9600651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34129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3867608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086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8134564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33478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66956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434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33912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7390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0868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34347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67825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row of green plants with roots&#10;&#10;Description automatically generated">
            <a:extLst>
              <a:ext uri="{FF2B5EF4-FFF2-40B4-BE49-F238E27FC236}">
                <a16:creationId xmlns:a16="http://schemas.microsoft.com/office/drawing/2014/main" id="{61149F01-7959-0079-2F6C-5DA7F33EE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3488" y="9407819"/>
            <a:ext cx="9756648" cy="5780602"/>
          </a:xfrm>
          <a:prstGeom prst="rect">
            <a:avLst/>
          </a:prstGeom>
        </p:spPr>
      </p:pic>
      <p:pic>
        <p:nvPicPr>
          <p:cNvPr id="13" name="Picture 12" descr="A diagram of a plant with a root system&#10;&#10;Description automatically generated">
            <a:extLst>
              <a:ext uri="{FF2B5EF4-FFF2-40B4-BE49-F238E27FC236}">
                <a16:creationId xmlns:a16="http://schemas.microsoft.com/office/drawing/2014/main" id="{08F274E0-1FF4-21AA-01BF-7C93924B9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4" r="17848"/>
          <a:stretch/>
        </p:blipFill>
        <p:spPr>
          <a:xfrm>
            <a:off x="10679119" y="2493694"/>
            <a:ext cx="22545962" cy="267744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08654" y="198768"/>
            <a:ext cx="28673891" cy="349325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ROLE OF THE MICROBIOME IN THE NATURAL SUPPRESSION OF PYTHIUM-ROOT ROT IN WOOD-FIBER SUBSTRATES</a:t>
            </a:r>
          </a:p>
          <a:p>
            <a:r>
              <a:rPr lang="en-US" sz="6000" b="1" dirty="0">
                <a:latin typeface="+mj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234" y="5597236"/>
            <a:ext cx="9759230" cy="75404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Background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234" y="13271146"/>
            <a:ext cx="9759230" cy="75404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Wood Fiber is On The Rise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99200" y="3467868"/>
            <a:ext cx="16021094" cy="346248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Hypothesis: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Plants grown in amended substrates will have less severe root rot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WF amendments change the microbial composition of the rhizosphere, helping to suppress disease </a:t>
            </a:r>
          </a:p>
          <a:p>
            <a:endParaRPr lang="en-US" sz="42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872557" y="24661455"/>
            <a:ext cx="9756648" cy="75404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106674" tIns="53337" rIns="106674" bIns="53337" rtlCol="0">
            <a:spAutoFit/>
          </a:bodyPr>
          <a:lstStyle/>
          <a:p>
            <a:pPr algn="r"/>
            <a:r>
              <a:rPr lang="en-US" sz="4200" b="1" dirty="0">
                <a:solidFill>
                  <a:schemeClr val="bg1"/>
                </a:solidFill>
              </a:rPr>
              <a:t>Up Next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9071" y="3877187"/>
            <a:ext cx="11336296" cy="1554266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US" sz="4700" dirty="0">
                <a:latin typeface="+mj-lt"/>
              </a:rPr>
              <a:t>Isabella Borrero, University of New Hampshire</a:t>
            </a:r>
          </a:p>
          <a:p>
            <a:r>
              <a:rPr lang="en-US" sz="4700" dirty="0">
                <a:latin typeface="+mj-lt"/>
              </a:rPr>
              <a:t>Masters in Agricultural Sciences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513118" y="30912245"/>
            <a:ext cx="10297464" cy="75404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414" y="11506672"/>
            <a:ext cx="7927561" cy="1301348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pPr algn="ctr"/>
            <a:r>
              <a:rPr lang="en-US" sz="4000" dirty="0"/>
              <a:t>Most greenhouse growers produce plants using soilless substrates.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567" y="728196"/>
            <a:ext cx="3272592" cy="3940794"/>
          </a:xfrm>
          <a:prstGeom prst="rect">
            <a:avLst/>
          </a:prstGeom>
        </p:spPr>
      </p:pic>
      <p:pic>
        <p:nvPicPr>
          <p:cNvPr id="16" name="Picture 15" descr="A diagram of a plant growing system&#10;&#10;Description automatically generated with medium confidence">
            <a:extLst>
              <a:ext uri="{FF2B5EF4-FFF2-40B4-BE49-F238E27FC236}">
                <a16:creationId xmlns:a16="http://schemas.microsoft.com/office/drawing/2014/main" id="{C83E66A2-5C05-C684-AD22-3FECD35A23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28997" r="67618" b="58522"/>
          <a:stretch/>
        </p:blipFill>
        <p:spPr bwMode="auto">
          <a:xfrm>
            <a:off x="33225081" y="6024969"/>
            <a:ext cx="7706092" cy="3139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CF3EA3-A28E-D6A6-E367-3644A0DD457F}"/>
              </a:ext>
            </a:extLst>
          </p:cNvPr>
          <p:cNvSpPr txBox="1"/>
          <p:nvPr/>
        </p:nvSpPr>
        <p:spPr>
          <a:xfrm>
            <a:off x="37035035" y="31018336"/>
            <a:ext cx="5206221" cy="1362903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r>
              <a:rPr lang="en-US" sz="2800" dirty="0"/>
              <a:t>Community composition analysis via amplicon sequencing; 16S for bacteria and ITS for fungi</a:t>
            </a:r>
          </a:p>
        </p:txBody>
      </p:sp>
      <p:pic>
        <p:nvPicPr>
          <p:cNvPr id="18" name="Picture 10" descr="http://www.valleybrook.com/wp-content/gallery/nursery-both/A-Colour-Craze-1.jpg">
            <a:extLst>
              <a:ext uri="{FF2B5EF4-FFF2-40B4-BE49-F238E27FC236}">
                <a16:creationId xmlns:a16="http://schemas.microsoft.com/office/drawing/2014/main" id="{1EC7225D-B41C-DFA3-29E8-B8F840BCD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12303"/>
          <a:stretch/>
        </p:blipFill>
        <p:spPr bwMode="auto">
          <a:xfrm>
            <a:off x="538234" y="6317370"/>
            <a:ext cx="9756648" cy="493842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AA5BF2-4D6C-D48C-5FF5-CBEB8D8D39F2}"/>
              </a:ext>
            </a:extLst>
          </p:cNvPr>
          <p:cNvSpPr txBox="1"/>
          <p:nvPr/>
        </p:nvSpPr>
        <p:spPr>
          <a:xfrm>
            <a:off x="381414" y="14230692"/>
            <a:ext cx="96080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Shortages in peat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Increased interest in wood fiber</a:t>
            </a:r>
            <a:endParaRPr lang="en-US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Plants grown in WF substrates had less disease when inoculated with </a:t>
            </a:r>
            <a:r>
              <a:rPr lang="en-US" sz="4000" b="1" i="1" dirty="0"/>
              <a:t>Rhizoctonia </a:t>
            </a:r>
            <a:r>
              <a:rPr lang="en-US" sz="4000" b="1" i="1" dirty="0" err="1"/>
              <a:t>Solani</a:t>
            </a:r>
            <a:endParaRPr lang="en-US" sz="4000" b="1" i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CDAFA47-9055-BDCB-2A2A-A6A6747FB91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32" r="9524" b="-2"/>
          <a:stretch/>
        </p:blipFill>
        <p:spPr>
          <a:xfrm>
            <a:off x="298739" y="18561397"/>
            <a:ext cx="9756648" cy="39267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" name="Picture 39" descr="A screenshot of a computer&#10;&#10;Description automatically generated">
            <a:extLst>
              <a:ext uri="{FF2B5EF4-FFF2-40B4-BE49-F238E27FC236}">
                <a16:creationId xmlns:a16="http://schemas.microsoft.com/office/drawing/2014/main" id="{27B4EA6D-27AD-71CA-2674-C1DC739D5B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570" y="25184561"/>
            <a:ext cx="11368503" cy="795795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22AB9EF-B801-10AF-DD1F-F3A7346D89C9}"/>
              </a:ext>
            </a:extLst>
          </p:cNvPr>
          <p:cNvSpPr txBox="1"/>
          <p:nvPr/>
        </p:nvSpPr>
        <p:spPr>
          <a:xfrm>
            <a:off x="274800" y="23984627"/>
            <a:ext cx="10030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Casual pathogen of root rot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Wide host range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Limited management strategies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66" name="Curved Down Arrow 65">
            <a:extLst>
              <a:ext uri="{FF2B5EF4-FFF2-40B4-BE49-F238E27FC236}">
                <a16:creationId xmlns:a16="http://schemas.microsoft.com/office/drawing/2014/main" id="{712127DB-F5F0-E65E-5B3B-9AD53DFAC8C0}"/>
              </a:ext>
            </a:extLst>
          </p:cNvPr>
          <p:cNvSpPr/>
          <p:nvPr/>
        </p:nvSpPr>
        <p:spPr>
          <a:xfrm rot="11425027">
            <a:off x="26639151" y="29804789"/>
            <a:ext cx="6145033" cy="2298942"/>
          </a:xfrm>
          <a:prstGeom prst="curved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B56143-6D0F-2658-7751-22256284AE5D}"/>
              </a:ext>
            </a:extLst>
          </p:cNvPr>
          <p:cNvSpPr txBox="1"/>
          <p:nvPr/>
        </p:nvSpPr>
        <p:spPr>
          <a:xfrm>
            <a:off x="37497816" y="15188421"/>
            <a:ext cx="3161502" cy="501129"/>
          </a:xfrm>
          <a:prstGeom prst="rect">
            <a:avLst/>
          </a:prstGeom>
          <a:noFill/>
        </p:spPr>
        <p:txBody>
          <a:bodyPr wrap="none" lIns="69562" tIns="34781" rIns="69562" bIns="34781" rtlCol="0">
            <a:spAutoFit/>
          </a:bodyPr>
          <a:lstStyle/>
          <a:p>
            <a:r>
              <a:rPr lang="en-US" sz="2800" b="1" dirty="0"/>
              <a:t>Disease Rating Scale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BDC4EA-93B1-7814-C2D5-D92C680A73F2}"/>
              </a:ext>
            </a:extLst>
          </p:cNvPr>
          <p:cNvSpPr txBox="1"/>
          <p:nvPr/>
        </p:nvSpPr>
        <p:spPr>
          <a:xfrm>
            <a:off x="10513117" y="31814012"/>
            <a:ext cx="17408739" cy="932016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r>
              <a:rPr lang="en-US" sz="2800" b="1" dirty="0"/>
              <a:t>MacFarland Research Greenhouse; Committee Members: Dr. Anissa Poleatewich, Dr. Anna O’Brien, Dr. Brian Jackson, Dr. Maria Carlota Dao ; O’Brien Lab Members; Poleatewich Lab Members; Funding Sources: NHAES Hatch Project</a:t>
            </a:r>
          </a:p>
        </p:txBody>
      </p:sp>
      <p:pic>
        <p:nvPicPr>
          <p:cNvPr id="21" name="Picture 20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91D94309-DA56-B69B-3ED3-CA26B072F3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557" y="16836093"/>
            <a:ext cx="9756648" cy="7552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082E9D-9777-2494-0589-1BE124A5096C}"/>
              </a:ext>
            </a:extLst>
          </p:cNvPr>
          <p:cNvSpPr txBox="1"/>
          <p:nvPr/>
        </p:nvSpPr>
        <p:spPr>
          <a:xfrm>
            <a:off x="33933488" y="4822085"/>
            <a:ext cx="9756648" cy="75404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106674" tIns="53337" rIns="106674" bIns="53337" rtlCol="0">
            <a:spAutoFit/>
          </a:bodyPr>
          <a:lstStyle/>
          <a:p>
            <a:pPr algn="r"/>
            <a:r>
              <a:rPr lang="en-US" sz="4200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CABCD-8789-432F-C42D-AE3AA955AEFD}"/>
              </a:ext>
            </a:extLst>
          </p:cNvPr>
          <p:cNvSpPr txBox="1"/>
          <p:nvPr/>
        </p:nvSpPr>
        <p:spPr>
          <a:xfrm>
            <a:off x="33933488" y="16043350"/>
            <a:ext cx="9756648" cy="75404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106674" tIns="53337" rIns="106674" bIns="53337" rtlCol="0">
            <a:spAutoFit/>
          </a:bodyPr>
          <a:lstStyle/>
          <a:p>
            <a:pPr algn="r"/>
            <a:r>
              <a:rPr lang="en-US" sz="4200" b="1" dirty="0">
                <a:solidFill>
                  <a:schemeClr val="bg1"/>
                </a:solidFill>
              </a:rPr>
              <a:t>Preliminary Results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EC820-D25B-F079-9751-36A83FB1EE9D}"/>
              </a:ext>
            </a:extLst>
          </p:cNvPr>
          <p:cNvSpPr txBox="1"/>
          <p:nvPr/>
        </p:nvSpPr>
        <p:spPr>
          <a:xfrm>
            <a:off x="235233" y="23037755"/>
            <a:ext cx="9759230" cy="78482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Pythium </a:t>
            </a:r>
            <a:r>
              <a:rPr lang="en-US" sz="4400" b="1" dirty="0" err="1">
                <a:solidFill>
                  <a:schemeClr val="bg1"/>
                </a:solidFill>
              </a:rPr>
              <a:t>Ultimum</a:t>
            </a:r>
            <a:r>
              <a:rPr lang="en-US" sz="4400" b="1" dirty="0">
                <a:solidFill>
                  <a:schemeClr val="bg1"/>
                </a:solidFill>
              </a:rPr>
              <a:t>: The Universal Killer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A0329F-A9F9-1466-4FAD-6D40D071ECC4}"/>
              </a:ext>
            </a:extLst>
          </p:cNvPr>
          <p:cNvSpPr txBox="1"/>
          <p:nvPr/>
        </p:nvSpPr>
        <p:spPr>
          <a:xfrm>
            <a:off x="40840614" y="7277414"/>
            <a:ext cx="2241890" cy="932016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r>
              <a:rPr lang="en-US" sz="2800" b="1" dirty="0"/>
              <a:t>X 4 blocks X 3 replicates </a:t>
            </a:r>
          </a:p>
        </p:txBody>
      </p:sp>
      <p:pic>
        <p:nvPicPr>
          <p:cNvPr id="23" name="Picture 22" descr="A close-up of a petri dish&#10;&#10;Description automatically generated">
            <a:extLst>
              <a:ext uri="{FF2B5EF4-FFF2-40B4-BE49-F238E27FC236}">
                <a16:creationId xmlns:a16="http://schemas.microsoft.com/office/drawing/2014/main" id="{64F77153-149D-E6E3-7B65-0B95CF2940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2" y="26601030"/>
            <a:ext cx="9702471" cy="50462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D15A7D8-BBE2-8263-E700-A8DBFED5381E}"/>
              </a:ext>
            </a:extLst>
          </p:cNvPr>
          <p:cNvSpPr txBox="1"/>
          <p:nvPr/>
        </p:nvSpPr>
        <p:spPr>
          <a:xfrm>
            <a:off x="599072" y="19975584"/>
            <a:ext cx="92970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               Ex             HM</a:t>
            </a:r>
          </a:p>
        </p:txBody>
      </p:sp>
    </p:spTree>
    <p:extLst>
      <p:ext uri="{BB962C8B-B14F-4D97-AF65-F5344CB8AC3E}">
        <p14:creationId xmlns:p14="http://schemas.microsoft.com/office/powerpoint/2010/main" val="89316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1316</TotalTime>
  <Words>183</Words>
  <Application>Microsoft Macintosh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Greg Taylor-Power</dc:creator>
  <cp:keywords/>
  <dc:description/>
  <cp:lastModifiedBy>Isabella Borrero</cp:lastModifiedBy>
  <cp:revision>84</cp:revision>
  <cp:lastPrinted>2015-11-20T18:54:22Z</cp:lastPrinted>
  <dcterms:created xsi:type="dcterms:W3CDTF">2015-11-17T19:25:36Z</dcterms:created>
  <dcterms:modified xsi:type="dcterms:W3CDTF">2024-04-08T20:05:58Z</dcterms:modified>
  <cp:category/>
</cp:coreProperties>
</file>