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65" r:id="rId4"/>
    <p:sldId id="261" r:id="rId5"/>
    <p:sldId id="275" r:id="rId6"/>
    <p:sldId id="273" r:id="rId7"/>
    <p:sldId id="262" r:id="rId8"/>
    <p:sldId id="269" r:id="rId9"/>
    <p:sldId id="276" r:id="rId10"/>
    <p:sldId id="277" r:id="rId11"/>
    <p:sldId id="279"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02"/>
    <p:restoredTop sz="95595"/>
  </p:normalViewPr>
  <p:slideViewPr>
    <p:cSldViewPr snapToGrid="0">
      <p:cViewPr varScale="1">
        <p:scale>
          <a:sx n="95" d="100"/>
          <a:sy n="95" d="100"/>
        </p:scale>
        <p:origin x="192" y="304"/>
      </p:cViewPr>
      <p:guideLst/>
    </p:cSldViewPr>
  </p:slideViewPr>
  <p:notesTextViewPr>
    <p:cViewPr>
      <p:scale>
        <a:sx n="1" d="1"/>
        <a:sy n="1" d="1"/>
      </p:scale>
      <p:origin x="0" y="0"/>
    </p:cViewPr>
  </p:notesTextViewPr>
  <p:notesViewPr>
    <p:cSldViewPr snapToGrid="0">
      <p:cViewPr varScale="1">
        <p:scale>
          <a:sx n="80" d="100"/>
          <a:sy n="80" d="100"/>
        </p:scale>
        <p:origin x="256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5085A-AA1D-4C3C-8E2E-485383593E1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384E0A7-6267-4AC9-846A-9E555091A98B}">
      <dgm:prSet/>
      <dgm:spPr/>
      <dgm:t>
        <a:bodyPr/>
        <a:lstStyle/>
        <a:p>
          <a:r>
            <a:rPr lang="en-US" dirty="0"/>
            <a:t>Baumiester &amp; Leary (1995) a sense of belongingness is a core motivation</a:t>
          </a:r>
        </a:p>
      </dgm:t>
    </dgm:pt>
    <dgm:pt modelId="{8C78711C-7916-4913-8AAC-E6C68B3CA036}" type="parTrans" cxnId="{4D6EC4C4-6E14-4919-88A3-39549A73391D}">
      <dgm:prSet/>
      <dgm:spPr/>
      <dgm:t>
        <a:bodyPr/>
        <a:lstStyle/>
        <a:p>
          <a:endParaRPr lang="en-US"/>
        </a:p>
      </dgm:t>
    </dgm:pt>
    <dgm:pt modelId="{4ECE1423-08F2-4244-8D93-B6353E415A3B}" type="sibTrans" cxnId="{4D6EC4C4-6E14-4919-88A3-39549A73391D}">
      <dgm:prSet/>
      <dgm:spPr/>
      <dgm:t>
        <a:bodyPr/>
        <a:lstStyle/>
        <a:p>
          <a:endParaRPr lang="en-US"/>
        </a:p>
      </dgm:t>
    </dgm:pt>
    <dgm:pt modelId="{29928BB9-8578-4897-B2DB-73947744C8D8}">
      <dgm:prSet/>
      <dgm:spPr/>
      <dgm:t>
        <a:bodyPr/>
        <a:lstStyle/>
        <a:p>
          <a:r>
            <a:rPr lang="en-US" dirty="0"/>
            <a:t>Friendships (humans have a need for affectively pleasing and temporally stable relationships). Friendships are personally supportive communities (Takasaki, 2017)</a:t>
          </a:r>
        </a:p>
      </dgm:t>
    </dgm:pt>
    <dgm:pt modelId="{1EEE72D8-C27C-4324-977C-2135F2027B42}" type="parTrans" cxnId="{C002739E-66E0-4E19-A66F-F4D5EFCAE0D4}">
      <dgm:prSet/>
      <dgm:spPr/>
      <dgm:t>
        <a:bodyPr/>
        <a:lstStyle/>
        <a:p>
          <a:endParaRPr lang="en-US"/>
        </a:p>
      </dgm:t>
    </dgm:pt>
    <dgm:pt modelId="{3E7A128F-56DC-4509-9DA3-2C9A34734B1D}" type="sibTrans" cxnId="{C002739E-66E0-4E19-A66F-F4D5EFCAE0D4}">
      <dgm:prSet/>
      <dgm:spPr/>
      <dgm:t>
        <a:bodyPr/>
        <a:lstStyle/>
        <a:p>
          <a:endParaRPr lang="en-US"/>
        </a:p>
      </dgm:t>
    </dgm:pt>
    <dgm:pt modelId="{A95505DE-C99C-46B4-9387-1CCBC676E49B}">
      <dgm:prSet/>
      <dgm:spPr/>
      <dgm:t>
        <a:bodyPr/>
        <a:lstStyle/>
        <a:p>
          <a:r>
            <a:rPr lang="en-US" dirty="0"/>
            <a:t>When humans do not develop a sense of belonging the evidence shows negative impacts including diminished cognition, loneliness, depression, poor health outcomes, and a major decrease in happiness (Baumiester &amp; Leary, 1995) </a:t>
          </a:r>
        </a:p>
      </dgm:t>
    </dgm:pt>
    <dgm:pt modelId="{0981F18C-0CC2-4A42-91D3-8ED3AE7A5873}" type="parTrans" cxnId="{48704605-D81C-4299-8A94-06E6422578AC}">
      <dgm:prSet/>
      <dgm:spPr/>
      <dgm:t>
        <a:bodyPr/>
        <a:lstStyle/>
        <a:p>
          <a:endParaRPr lang="en-US"/>
        </a:p>
      </dgm:t>
    </dgm:pt>
    <dgm:pt modelId="{E73E57B3-CFBB-4BDC-862E-9D15457A907F}" type="sibTrans" cxnId="{48704605-D81C-4299-8A94-06E6422578AC}">
      <dgm:prSet/>
      <dgm:spPr/>
      <dgm:t>
        <a:bodyPr/>
        <a:lstStyle/>
        <a:p>
          <a:endParaRPr lang="en-US"/>
        </a:p>
      </dgm:t>
    </dgm:pt>
    <dgm:pt modelId="{ABF337CC-DF94-47FB-86E7-6EDE6C3B964B}">
      <dgm:prSet/>
      <dgm:spPr/>
      <dgm:t>
        <a:bodyPr/>
        <a:lstStyle/>
        <a:p>
          <a:r>
            <a:rPr lang="en-US" dirty="0"/>
            <a:t>Development of belongingness (new friendships) is vitally important in transition (Weiss, 1971) </a:t>
          </a:r>
        </a:p>
      </dgm:t>
    </dgm:pt>
    <dgm:pt modelId="{CEED9011-6B57-446D-B928-4434907ACF5E}" type="parTrans" cxnId="{57E92385-3524-49D1-9908-86152D0B0EB4}">
      <dgm:prSet/>
      <dgm:spPr/>
      <dgm:t>
        <a:bodyPr/>
        <a:lstStyle/>
        <a:p>
          <a:endParaRPr lang="en-US"/>
        </a:p>
      </dgm:t>
    </dgm:pt>
    <dgm:pt modelId="{E6AA5C6E-1957-4715-B2A3-4AC45C0C4679}" type="sibTrans" cxnId="{57E92385-3524-49D1-9908-86152D0B0EB4}">
      <dgm:prSet/>
      <dgm:spPr/>
      <dgm:t>
        <a:bodyPr/>
        <a:lstStyle/>
        <a:p>
          <a:endParaRPr lang="en-US"/>
        </a:p>
      </dgm:t>
    </dgm:pt>
    <dgm:pt modelId="{C9229288-CE9F-4945-8A4B-130AA4A633FC}" type="pres">
      <dgm:prSet presAssocID="{4C95085A-AA1D-4C3C-8E2E-485383593E1D}" presName="vert0" presStyleCnt="0">
        <dgm:presLayoutVars>
          <dgm:dir/>
          <dgm:animOne val="branch"/>
          <dgm:animLvl val="lvl"/>
        </dgm:presLayoutVars>
      </dgm:prSet>
      <dgm:spPr/>
    </dgm:pt>
    <dgm:pt modelId="{46A24A49-31E4-8749-809F-B2292BAA6938}" type="pres">
      <dgm:prSet presAssocID="{A384E0A7-6267-4AC9-846A-9E555091A98B}" presName="thickLine" presStyleLbl="alignNode1" presStyleIdx="0" presStyleCnt="4"/>
      <dgm:spPr/>
    </dgm:pt>
    <dgm:pt modelId="{EFB44B29-E55E-3E4E-AD90-9EF6D1812B28}" type="pres">
      <dgm:prSet presAssocID="{A384E0A7-6267-4AC9-846A-9E555091A98B}" presName="horz1" presStyleCnt="0"/>
      <dgm:spPr/>
    </dgm:pt>
    <dgm:pt modelId="{6545CF4B-C304-7240-8AA1-4B6C64E3F100}" type="pres">
      <dgm:prSet presAssocID="{A384E0A7-6267-4AC9-846A-9E555091A98B}" presName="tx1" presStyleLbl="revTx" presStyleIdx="0" presStyleCnt="4"/>
      <dgm:spPr/>
    </dgm:pt>
    <dgm:pt modelId="{C7354A9E-1D8A-A345-9F0F-087C7EAF7DC8}" type="pres">
      <dgm:prSet presAssocID="{A384E0A7-6267-4AC9-846A-9E555091A98B}" presName="vert1" presStyleCnt="0"/>
      <dgm:spPr/>
    </dgm:pt>
    <dgm:pt modelId="{406E5BFE-7008-1C44-B37F-BCE63EAFB37A}" type="pres">
      <dgm:prSet presAssocID="{29928BB9-8578-4897-B2DB-73947744C8D8}" presName="thickLine" presStyleLbl="alignNode1" presStyleIdx="1" presStyleCnt="4"/>
      <dgm:spPr/>
    </dgm:pt>
    <dgm:pt modelId="{59011469-9010-E844-86E6-BA017BA33069}" type="pres">
      <dgm:prSet presAssocID="{29928BB9-8578-4897-B2DB-73947744C8D8}" presName="horz1" presStyleCnt="0"/>
      <dgm:spPr/>
    </dgm:pt>
    <dgm:pt modelId="{893B7B75-77D3-7A46-807B-FCB9150C1B13}" type="pres">
      <dgm:prSet presAssocID="{29928BB9-8578-4897-B2DB-73947744C8D8}" presName="tx1" presStyleLbl="revTx" presStyleIdx="1" presStyleCnt="4"/>
      <dgm:spPr/>
    </dgm:pt>
    <dgm:pt modelId="{8C86D387-CA5D-E448-8F78-469106304EF6}" type="pres">
      <dgm:prSet presAssocID="{29928BB9-8578-4897-B2DB-73947744C8D8}" presName="vert1" presStyleCnt="0"/>
      <dgm:spPr/>
    </dgm:pt>
    <dgm:pt modelId="{2C5E6444-B792-2244-9E5D-BB854BF37B3C}" type="pres">
      <dgm:prSet presAssocID="{A95505DE-C99C-46B4-9387-1CCBC676E49B}" presName="thickLine" presStyleLbl="alignNode1" presStyleIdx="2" presStyleCnt="4"/>
      <dgm:spPr/>
    </dgm:pt>
    <dgm:pt modelId="{DF2B82BA-9422-F543-AB1A-34EB6044E08E}" type="pres">
      <dgm:prSet presAssocID="{A95505DE-C99C-46B4-9387-1CCBC676E49B}" presName="horz1" presStyleCnt="0"/>
      <dgm:spPr/>
    </dgm:pt>
    <dgm:pt modelId="{CD79A3C1-E618-5A43-A4BA-79646605112B}" type="pres">
      <dgm:prSet presAssocID="{A95505DE-C99C-46B4-9387-1CCBC676E49B}" presName="tx1" presStyleLbl="revTx" presStyleIdx="2" presStyleCnt="4"/>
      <dgm:spPr/>
    </dgm:pt>
    <dgm:pt modelId="{6FC794A0-4DE6-814B-8665-B2023B39B0BA}" type="pres">
      <dgm:prSet presAssocID="{A95505DE-C99C-46B4-9387-1CCBC676E49B}" presName="vert1" presStyleCnt="0"/>
      <dgm:spPr/>
    </dgm:pt>
    <dgm:pt modelId="{3A6BF30F-FC0D-D342-B090-D8CC59E19E06}" type="pres">
      <dgm:prSet presAssocID="{ABF337CC-DF94-47FB-86E7-6EDE6C3B964B}" presName="thickLine" presStyleLbl="alignNode1" presStyleIdx="3" presStyleCnt="4"/>
      <dgm:spPr/>
    </dgm:pt>
    <dgm:pt modelId="{77993B69-E2C1-F447-8CCC-25B1C73A6720}" type="pres">
      <dgm:prSet presAssocID="{ABF337CC-DF94-47FB-86E7-6EDE6C3B964B}" presName="horz1" presStyleCnt="0"/>
      <dgm:spPr/>
    </dgm:pt>
    <dgm:pt modelId="{4C518228-ECE1-C649-9C2B-C4E343534B96}" type="pres">
      <dgm:prSet presAssocID="{ABF337CC-DF94-47FB-86E7-6EDE6C3B964B}" presName="tx1" presStyleLbl="revTx" presStyleIdx="3" presStyleCnt="4"/>
      <dgm:spPr/>
    </dgm:pt>
    <dgm:pt modelId="{9F1A3D05-108C-E84C-9EBC-9E133456F996}" type="pres">
      <dgm:prSet presAssocID="{ABF337CC-DF94-47FB-86E7-6EDE6C3B964B}" presName="vert1" presStyleCnt="0"/>
      <dgm:spPr/>
    </dgm:pt>
  </dgm:ptLst>
  <dgm:cxnLst>
    <dgm:cxn modelId="{48704605-D81C-4299-8A94-06E6422578AC}" srcId="{4C95085A-AA1D-4C3C-8E2E-485383593E1D}" destId="{A95505DE-C99C-46B4-9387-1CCBC676E49B}" srcOrd="2" destOrd="0" parTransId="{0981F18C-0CC2-4A42-91D3-8ED3AE7A5873}" sibTransId="{E73E57B3-CFBB-4BDC-862E-9D15457A907F}"/>
    <dgm:cxn modelId="{826E7D45-6287-DC46-B415-CBD44A56B116}" type="presOf" srcId="{29928BB9-8578-4897-B2DB-73947744C8D8}" destId="{893B7B75-77D3-7A46-807B-FCB9150C1B13}" srcOrd="0" destOrd="0" presId="urn:microsoft.com/office/officeart/2008/layout/LinedList"/>
    <dgm:cxn modelId="{9226136D-2EC1-4748-9DE7-F96BC661A267}" type="presOf" srcId="{A384E0A7-6267-4AC9-846A-9E555091A98B}" destId="{6545CF4B-C304-7240-8AA1-4B6C64E3F100}" srcOrd="0" destOrd="0" presId="urn:microsoft.com/office/officeart/2008/layout/LinedList"/>
    <dgm:cxn modelId="{66646082-4C12-FE49-83A2-09CA996339E4}" type="presOf" srcId="{4C95085A-AA1D-4C3C-8E2E-485383593E1D}" destId="{C9229288-CE9F-4945-8A4B-130AA4A633FC}" srcOrd="0" destOrd="0" presId="urn:microsoft.com/office/officeart/2008/layout/LinedList"/>
    <dgm:cxn modelId="{57E92385-3524-49D1-9908-86152D0B0EB4}" srcId="{4C95085A-AA1D-4C3C-8E2E-485383593E1D}" destId="{ABF337CC-DF94-47FB-86E7-6EDE6C3B964B}" srcOrd="3" destOrd="0" parTransId="{CEED9011-6B57-446D-B928-4434907ACF5E}" sibTransId="{E6AA5C6E-1957-4715-B2A3-4AC45C0C4679}"/>
    <dgm:cxn modelId="{C002739E-66E0-4E19-A66F-F4D5EFCAE0D4}" srcId="{4C95085A-AA1D-4C3C-8E2E-485383593E1D}" destId="{29928BB9-8578-4897-B2DB-73947744C8D8}" srcOrd="1" destOrd="0" parTransId="{1EEE72D8-C27C-4324-977C-2135F2027B42}" sibTransId="{3E7A128F-56DC-4509-9DA3-2C9A34734B1D}"/>
    <dgm:cxn modelId="{4578C3AD-1EC0-8D40-ACAC-66CB432228F0}" type="presOf" srcId="{A95505DE-C99C-46B4-9387-1CCBC676E49B}" destId="{CD79A3C1-E618-5A43-A4BA-79646605112B}" srcOrd="0" destOrd="0" presId="urn:microsoft.com/office/officeart/2008/layout/LinedList"/>
    <dgm:cxn modelId="{4D6EC4C4-6E14-4919-88A3-39549A73391D}" srcId="{4C95085A-AA1D-4C3C-8E2E-485383593E1D}" destId="{A384E0A7-6267-4AC9-846A-9E555091A98B}" srcOrd="0" destOrd="0" parTransId="{8C78711C-7916-4913-8AAC-E6C68B3CA036}" sibTransId="{4ECE1423-08F2-4244-8D93-B6353E415A3B}"/>
    <dgm:cxn modelId="{B7C67AC6-1146-6C49-A52A-140851647F8C}" type="presOf" srcId="{ABF337CC-DF94-47FB-86E7-6EDE6C3B964B}" destId="{4C518228-ECE1-C649-9C2B-C4E343534B96}" srcOrd="0" destOrd="0" presId="urn:microsoft.com/office/officeart/2008/layout/LinedList"/>
    <dgm:cxn modelId="{9EBFA1AD-56EF-2241-A319-DA35B065DE37}" type="presParOf" srcId="{C9229288-CE9F-4945-8A4B-130AA4A633FC}" destId="{46A24A49-31E4-8749-809F-B2292BAA6938}" srcOrd="0" destOrd="0" presId="urn:microsoft.com/office/officeart/2008/layout/LinedList"/>
    <dgm:cxn modelId="{E6107D21-3CD8-A34F-808E-A567A507A7F3}" type="presParOf" srcId="{C9229288-CE9F-4945-8A4B-130AA4A633FC}" destId="{EFB44B29-E55E-3E4E-AD90-9EF6D1812B28}" srcOrd="1" destOrd="0" presId="urn:microsoft.com/office/officeart/2008/layout/LinedList"/>
    <dgm:cxn modelId="{E0CA4BAD-DF21-FC4B-B3BD-CCF2CCBA4233}" type="presParOf" srcId="{EFB44B29-E55E-3E4E-AD90-9EF6D1812B28}" destId="{6545CF4B-C304-7240-8AA1-4B6C64E3F100}" srcOrd="0" destOrd="0" presId="urn:microsoft.com/office/officeart/2008/layout/LinedList"/>
    <dgm:cxn modelId="{AA2CADD6-43D0-454E-B1F7-80884C87CF0C}" type="presParOf" srcId="{EFB44B29-E55E-3E4E-AD90-9EF6D1812B28}" destId="{C7354A9E-1D8A-A345-9F0F-087C7EAF7DC8}" srcOrd="1" destOrd="0" presId="urn:microsoft.com/office/officeart/2008/layout/LinedList"/>
    <dgm:cxn modelId="{6FA6E45C-4762-514A-8E0A-15B366C9764B}" type="presParOf" srcId="{C9229288-CE9F-4945-8A4B-130AA4A633FC}" destId="{406E5BFE-7008-1C44-B37F-BCE63EAFB37A}" srcOrd="2" destOrd="0" presId="urn:microsoft.com/office/officeart/2008/layout/LinedList"/>
    <dgm:cxn modelId="{9929233F-BDB4-E64E-87DE-01F889F2CE1D}" type="presParOf" srcId="{C9229288-CE9F-4945-8A4B-130AA4A633FC}" destId="{59011469-9010-E844-86E6-BA017BA33069}" srcOrd="3" destOrd="0" presId="urn:microsoft.com/office/officeart/2008/layout/LinedList"/>
    <dgm:cxn modelId="{589BCD03-2359-124D-8F1A-477762CA0CD1}" type="presParOf" srcId="{59011469-9010-E844-86E6-BA017BA33069}" destId="{893B7B75-77D3-7A46-807B-FCB9150C1B13}" srcOrd="0" destOrd="0" presId="urn:microsoft.com/office/officeart/2008/layout/LinedList"/>
    <dgm:cxn modelId="{A06DBB75-3B88-4A48-8501-1956B2FE1BF3}" type="presParOf" srcId="{59011469-9010-E844-86E6-BA017BA33069}" destId="{8C86D387-CA5D-E448-8F78-469106304EF6}" srcOrd="1" destOrd="0" presId="urn:microsoft.com/office/officeart/2008/layout/LinedList"/>
    <dgm:cxn modelId="{16F1D160-22C2-7842-80FA-C170F497636E}" type="presParOf" srcId="{C9229288-CE9F-4945-8A4B-130AA4A633FC}" destId="{2C5E6444-B792-2244-9E5D-BB854BF37B3C}" srcOrd="4" destOrd="0" presId="urn:microsoft.com/office/officeart/2008/layout/LinedList"/>
    <dgm:cxn modelId="{BBDFEB7E-6BEF-4743-A2A7-5CA5BD957D5C}" type="presParOf" srcId="{C9229288-CE9F-4945-8A4B-130AA4A633FC}" destId="{DF2B82BA-9422-F543-AB1A-34EB6044E08E}" srcOrd="5" destOrd="0" presId="urn:microsoft.com/office/officeart/2008/layout/LinedList"/>
    <dgm:cxn modelId="{8F03AE59-E802-B046-B519-8E95154B33AA}" type="presParOf" srcId="{DF2B82BA-9422-F543-AB1A-34EB6044E08E}" destId="{CD79A3C1-E618-5A43-A4BA-79646605112B}" srcOrd="0" destOrd="0" presId="urn:microsoft.com/office/officeart/2008/layout/LinedList"/>
    <dgm:cxn modelId="{34D30122-8810-C04E-BB4F-6A9512A229C8}" type="presParOf" srcId="{DF2B82BA-9422-F543-AB1A-34EB6044E08E}" destId="{6FC794A0-4DE6-814B-8665-B2023B39B0BA}" srcOrd="1" destOrd="0" presId="urn:microsoft.com/office/officeart/2008/layout/LinedList"/>
    <dgm:cxn modelId="{E2DB62D4-8F55-A643-A83D-E492B264383A}" type="presParOf" srcId="{C9229288-CE9F-4945-8A4B-130AA4A633FC}" destId="{3A6BF30F-FC0D-D342-B090-D8CC59E19E06}" srcOrd="6" destOrd="0" presId="urn:microsoft.com/office/officeart/2008/layout/LinedList"/>
    <dgm:cxn modelId="{0320BF20-5AA6-E043-B9D5-D97707293A91}" type="presParOf" srcId="{C9229288-CE9F-4945-8A4B-130AA4A633FC}" destId="{77993B69-E2C1-F447-8CCC-25B1C73A6720}" srcOrd="7" destOrd="0" presId="urn:microsoft.com/office/officeart/2008/layout/LinedList"/>
    <dgm:cxn modelId="{4C8F4C84-86F7-124E-BD45-4FC3BF8781FC}" type="presParOf" srcId="{77993B69-E2C1-F447-8CCC-25B1C73A6720}" destId="{4C518228-ECE1-C649-9C2B-C4E343534B96}" srcOrd="0" destOrd="0" presId="urn:microsoft.com/office/officeart/2008/layout/LinedList"/>
    <dgm:cxn modelId="{4A500BB4-F269-2542-8529-DBBA71FD9AE6}" type="presParOf" srcId="{77993B69-E2C1-F447-8CCC-25B1C73A6720}" destId="{9F1A3D05-108C-E84C-9EBC-9E133456F9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24A49-31E4-8749-809F-B2292BAA6938}">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5CF4B-C304-7240-8AA1-4B6C64E3F100}">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Baumiester &amp; Leary (1995) a sense of belongingness is a core motivation</a:t>
          </a:r>
        </a:p>
      </dsp:txBody>
      <dsp:txXfrm>
        <a:off x="0" y="0"/>
        <a:ext cx="10515600" cy="1088136"/>
      </dsp:txXfrm>
    </dsp:sp>
    <dsp:sp modelId="{406E5BFE-7008-1C44-B37F-BCE63EAFB37A}">
      <dsp:nvSpPr>
        <dsp:cNvPr id="0" name=""/>
        <dsp:cNvSpPr/>
      </dsp:nvSpPr>
      <dsp:spPr>
        <a:xfrm>
          <a:off x="0" y="108813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B7B75-77D3-7A46-807B-FCB9150C1B13}">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Friendships (humans have a need for affectively pleasing and temporally stable relationships). Friendships are personally supportive communities (Takasaki, 2017)</a:t>
          </a:r>
        </a:p>
      </dsp:txBody>
      <dsp:txXfrm>
        <a:off x="0" y="1088136"/>
        <a:ext cx="10515600" cy="1088136"/>
      </dsp:txXfrm>
    </dsp:sp>
    <dsp:sp modelId="{2C5E6444-B792-2244-9E5D-BB854BF37B3C}">
      <dsp:nvSpPr>
        <dsp:cNvPr id="0" name=""/>
        <dsp:cNvSpPr/>
      </dsp:nvSpPr>
      <dsp:spPr>
        <a:xfrm>
          <a:off x="0" y="217627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9A3C1-E618-5A43-A4BA-79646605112B}">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When humans do not develop a sense of belonging the evidence shows negative impacts including diminished cognition, loneliness, depression, poor health outcomes, and a major decrease in happiness (Baumiester &amp; Leary, 1995) </a:t>
          </a:r>
        </a:p>
      </dsp:txBody>
      <dsp:txXfrm>
        <a:off x="0" y="2176272"/>
        <a:ext cx="10515600" cy="1088136"/>
      </dsp:txXfrm>
    </dsp:sp>
    <dsp:sp modelId="{3A6BF30F-FC0D-D342-B090-D8CC59E19E06}">
      <dsp:nvSpPr>
        <dsp:cNvPr id="0" name=""/>
        <dsp:cNvSpPr/>
      </dsp:nvSpPr>
      <dsp:spPr>
        <a:xfrm>
          <a:off x="0" y="326440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18228-ECE1-C649-9C2B-C4E343534B96}">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Development of belongingness (new friendships) is vitally important in transition (Weiss, 1971) </a:t>
          </a:r>
        </a:p>
      </dsp:txBody>
      <dsp:txXfrm>
        <a:off x="0" y="3264408"/>
        <a:ext cx="10515600" cy="10881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BD017-9761-4E46-824E-50D2344E6CB7}" type="datetimeFigureOut">
              <a:rPr lang="en-US" smtClean="0"/>
              <a:t>4/5/24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24D55-C962-4143-ABDD-DEBBDF4BC82A}" type="slidenum">
              <a:rPr lang="en-US" smtClean="0"/>
              <a:t>‹#›</a:t>
            </a:fld>
            <a:endParaRPr lang="en-US"/>
          </a:p>
        </p:txBody>
      </p:sp>
    </p:spTree>
    <p:extLst>
      <p:ext uri="{BB962C8B-B14F-4D97-AF65-F5344CB8AC3E}">
        <p14:creationId xmlns:p14="http://schemas.microsoft.com/office/powerpoint/2010/main" val="63666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45924D55-C962-4143-ABDD-DEBBDF4BC82A}" type="slidenum">
              <a:rPr lang="en-US" smtClean="0"/>
              <a:t>1</a:t>
            </a:fld>
            <a:endParaRPr lang="en-US"/>
          </a:p>
        </p:txBody>
      </p:sp>
    </p:spTree>
    <p:extLst>
      <p:ext uri="{BB962C8B-B14F-4D97-AF65-F5344CB8AC3E}">
        <p14:creationId xmlns:p14="http://schemas.microsoft.com/office/powerpoint/2010/main" val="127528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 Lit Review </a:t>
            </a:r>
          </a:p>
        </p:txBody>
      </p:sp>
      <p:sp>
        <p:nvSpPr>
          <p:cNvPr id="4" name="Slide Number Placeholder 3"/>
          <p:cNvSpPr>
            <a:spLocks noGrp="1"/>
          </p:cNvSpPr>
          <p:nvPr>
            <p:ph type="sldNum" sz="quarter" idx="5"/>
          </p:nvPr>
        </p:nvSpPr>
        <p:spPr/>
        <p:txBody>
          <a:bodyPr/>
          <a:lstStyle/>
          <a:p>
            <a:fld id="{45924D55-C962-4143-ABDD-DEBBDF4BC82A}" type="slidenum">
              <a:rPr lang="en-US" smtClean="0"/>
              <a:t>2</a:t>
            </a:fld>
            <a:endParaRPr lang="en-US"/>
          </a:p>
        </p:txBody>
      </p:sp>
    </p:spTree>
    <p:extLst>
      <p:ext uri="{BB962C8B-B14F-4D97-AF65-F5344CB8AC3E}">
        <p14:creationId xmlns:p14="http://schemas.microsoft.com/office/powerpoint/2010/main" val="150440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5"/>
          </p:nvPr>
        </p:nvSpPr>
        <p:spPr/>
        <p:txBody>
          <a:bodyPr/>
          <a:lstStyle/>
          <a:p>
            <a:fld id="{AE81F659-76F3-B84C-A061-31F99709B976}" type="slidenum">
              <a:rPr lang="en-US" smtClean="0"/>
              <a:t>3</a:t>
            </a:fld>
            <a:endParaRPr lang="en-US"/>
          </a:p>
        </p:txBody>
      </p:sp>
    </p:spTree>
    <p:extLst>
      <p:ext uri="{BB962C8B-B14F-4D97-AF65-F5344CB8AC3E}">
        <p14:creationId xmlns:p14="http://schemas.microsoft.com/office/powerpoint/2010/main" val="61931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Trevor</a:t>
            </a:r>
          </a:p>
        </p:txBody>
      </p:sp>
      <p:sp>
        <p:nvSpPr>
          <p:cNvPr id="4" name="Slide Number Placeholder 3"/>
          <p:cNvSpPr>
            <a:spLocks noGrp="1"/>
          </p:cNvSpPr>
          <p:nvPr>
            <p:ph type="sldNum" sz="quarter" idx="5"/>
          </p:nvPr>
        </p:nvSpPr>
        <p:spPr/>
        <p:txBody>
          <a:bodyPr/>
          <a:lstStyle/>
          <a:p>
            <a:fld id="{45924D55-C962-4143-ABDD-DEBBDF4BC82A}" type="slidenum">
              <a:rPr lang="en-US" smtClean="0"/>
              <a:t>4</a:t>
            </a:fld>
            <a:endParaRPr lang="en-US"/>
          </a:p>
        </p:txBody>
      </p:sp>
    </p:spTree>
    <p:extLst>
      <p:ext uri="{BB962C8B-B14F-4D97-AF65-F5344CB8AC3E}">
        <p14:creationId xmlns:p14="http://schemas.microsoft.com/office/powerpoint/2010/main" val="344352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a:t>
            </a:r>
          </a:p>
        </p:txBody>
      </p:sp>
      <p:sp>
        <p:nvSpPr>
          <p:cNvPr id="4" name="Slide Number Placeholder 3"/>
          <p:cNvSpPr>
            <a:spLocks noGrp="1"/>
          </p:cNvSpPr>
          <p:nvPr>
            <p:ph type="sldNum" sz="quarter" idx="5"/>
          </p:nvPr>
        </p:nvSpPr>
        <p:spPr/>
        <p:txBody>
          <a:bodyPr/>
          <a:lstStyle/>
          <a:p>
            <a:fld id="{45924D55-C962-4143-ABDD-DEBBDF4BC82A}" type="slidenum">
              <a:rPr lang="en-US" smtClean="0"/>
              <a:t>5</a:t>
            </a:fld>
            <a:endParaRPr lang="en-US"/>
          </a:p>
        </p:txBody>
      </p:sp>
    </p:spTree>
    <p:extLst>
      <p:ext uri="{BB962C8B-B14F-4D97-AF65-F5344CB8AC3E}">
        <p14:creationId xmlns:p14="http://schemas.microsoft.com/office/powerpoint/2010/main" val="286798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Trevor</a:t>
            </a:r>
          </a:p>
        </p:txBody>
      </p:sp>
      <p:sp>
        <p:nvSpPr>
          <p:cNvPr id="4" name="Slide Number Placeholder 3"/>
          <p:cNvSpPr>
            <a:spLocks noGrp="1"/>
          </p:cNvSpPr>
          <p:nvPr>
            <p:ph type="sldNum" sz="quarter" idx="5"/>
          </p:nvPr>
        </p:nvSpPr>
        <p:spPr/>
        <p:txBody>
          <a:bodyPr/>
          <a:lstStyle/>
          <a:p>
            <a:fld id="{45924D55-C962-4143-ABDD-DEBBDF4BC82A}" type="slidenum">
              <a:rPr lang="en-US" smtClean="0"/>
              <a:t>6</a:t>
            </a:fld>
            <a:endParaRPr lang="en-US"/>
          </a:p>
        </p:txBody>
      </p:sp>
    </p:spTree>
    <p:extLst>
      <p:ext uri="{BB962C8B-B14F-4D97-AF65-F5344CB8AC3E}">
        <p14:creationId xmlns:p14="http://schemas.microsoft.com/office/powerpoint/2010/main" val="20079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Katriana ---CLARK, Trevor Elinore, BRENT –ADRIENE the RAFTER  and LANI Hawaii</a:t>
            </a:r>
          </a:p>
        </p:txBody>
      </p:sp>
      <p:sp>
        <p:nvSpPr>
          <p:cNvPr id="4" name="Slide Number Placeholder 3"/>
          <p:cNvSpPr>
            <a:spLocks noGrp="1"/>
          </p:cNvSpPr>
          <p:nvPr>
            <p:ph type="sldNum" sz="quarter" idx="5"/>
          </p:nvPr>
        </p:nvSpPr>
        <p:spPr/>
        <p:txBody>
          <a:bodyPr/>
          <a:lstStyle/>
          <a:p>
            <a:fld id="{45924D55-C962-4143-ABDD-DEBBDF4BC82A}" type="slidenum">
              <a:rPr lang="en-US" smtClean="0"/>
              <a:t>7</a:t>
            </a:fld>
            <a:endParaRPr lang="en-US"/>
          </a:p>
        </p:txBody>
      </p:sp>
    </p:spTree>
    <p:extLst>
      <p:ext uri="{BB962C8B-B14F-4D97-AF65-F5344CB8AC3E}">
        <p14:creationId xmlns:p14="http://schemas.microsoft.com/office/powerpoint/2010/main" val="37741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Katriana and Trevor</a:t>
            </a:r>
          </a:p>
        </p:txBody>
      </p:sp>
      <p:sp>
        <p:nvSpPr>
          <p:cNvPr id="4" name="Slide Number Placeholder 3"/>
          <p:cNvSpPr>
            <a:spLocks noGrp="1"/>
          </p:cNvSpPr>
          <p:nvPr>
            <p:ph type="sldNum" sz="quarter" idx="5"/>
          </p:nvPr>
        </p:nvSpPr>
        <p:spPr/>
        <p:txBody>
          <a:bodyPr/>
          <a:lstStyle/>
          <a:p>
            <a:fld id="{45924D55-C962-4143-ABDD-DEBBDF4BC82A}" type="slidenum">
              <a:rPr lang="en-US" smtClean="0"/>
              <a:t>9</a:t>
            </a:fld>
            <a:endParaRPr lang="en-US"/>
          </a:p>
        </p:txBody>
      </p:sp>
    </p:spTree>
    <p:extLst>
      <p:ext uri="{BB962C8B-B14F-4D97-AF65-F5344CB8AC3E}">
        <p14:creationId xmlns:p14="http://schemas.microsoft.com/office/powerpoint/2010/main" val="35705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share one big </a:t>
            </a:r>
            <a:r>
              <a:rPr lang="en-US" dirty="0" err="1"/>
              <a:t>pont</a:t>
            </a:r>
            <a:endParaRPr lang="en-US" dirty="0"/>
          </a:p>
        </p:txBody>
      </p:sp>
      <p:sp>
        <p:nvSpPr>
          <p:cNvPr id="4" name="Slide Number Placeholder 3"/>
          <p:cNvSpPr>
            <a:spLocks noGrp="1"/>
          </p:cNvSpPr>
          <p:nvPr>
            <p:ph type="sldNum" sz="quarter" idx="5"/>
          </p:nvPr>
        </p:nvSpPr>
        <p:spPr/>
        <p:txBody>
          <a:bodyPr/>
          <a:lstStyle/>
          <a:p>
            <a:fld id="{45924D55-C962-4143-ABDD-DEBBDF4BC82A}" type="slidenum">
              <a:rPr lang="en-US" smtClean="0"/>
              <a:t>10</a:t>
            </a:fld>
            <a:endParaRPr lang="en-US"/>
          </a:p>
        </p:txBody>
      </p:sp>
    </p:spTree>
    <p:extLst>
      <p:ext uri="{BB962C8B-B14F-4D97-AF65-F5344CB8AC3E}">
        <p14:creationId xmlns:p14="http://schemas.microsoft.com/office/powerpoint/2010/main" val="173277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2059-158B-4D30-0F33-3D0FFC521A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A1BC0-8491-37A3-89EC-FD2B7E2FC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6425EE-B52E-C6D1-5313-7BBBEE33CC69}"/>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5" name="Footer Placeholder 4">
            <a:extLst>
              <a:ext uri="{FF2B5EF4-FFF2-40B4-BE49-F238E27FC236}">
                <a16:creationId xmlns:a16="http://schemas.microsoft.com/office/drawing/2014/main" id="{11F1310C-8240-D4BF-60B5-E7F208D52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59C21-7DB5-A330-66BB-55BC19498100}"/>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77678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6678-D5AD-A62C-423E-74D5AFE891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67059-C6AD-82C9-F7B0-63FD2241E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F506B-F635-C71B-15CD-0D97055C60D1}"/>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5" name="Footer Placeholder 4">
            <a:extLst>
              <a:ext uri="{FF2B5EF4-FFF2-40B4-BE49-F238E27FC236}">
                <a16:creationId xmlns:a16="http://schemas.microsoft.com/office/drawing/2014/main" id="{34408844-453D-13C6-0B34-4E8D33635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8F9D9-0E52-6F1D-8913-E2B189B5C961}"/>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2264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BE376-1D80-3103-8BB6-05BF3A3FAE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E37FB-6AE7-8476-F087-DC405811A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C027A-F472-F6F9-8299-0866891B3285}"/>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5" name="Footer Placeholder 4">
            <a:extLst>
              <a:ext uri="{FF2B5EF4-FFF2-40B4-BE49-F238E27FC236}">
                <a16:creationId xmlns:a16="http://schemas.microsoft.com/office/drawing/2014/main" id="{0A6FF8A1-5DDF-5776-975C-39F1E2578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11F22-B9B1-F1EA-951C-A3072852F3D9}"/>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195089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F6DA-0651-4A5B-637B-C269CC4DB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DEEEC-9975-2C32-75D1-6884DF97E9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13A7C-6798-8309-ED05-8E5E35A58C2C}"/>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5" name="Footer Placeholder 4">
            <a:extLst>
              <a:ext uri="{FF2B5EF4-FFF2-40B4-BE49-F238E27FC236}">
                <a16:creationId xmlns:a16="http://schemas.microsoft.com/office/drawing/2014/main" id="{D31290B5-D157-DBA3-07D6-A81DA1D25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6B647-3587-95FF-C008-7C9D0960ADE3}"/>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42782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F1BD-3D3A-5D3B-C87A-0E06824266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5118BA-73FD-A478-6476-2477F7AC5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EB28E-D1CD-0521-FA99-496E10E984EF}"/>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5" name="Footer Placeholder 4">
            <a:extLst>
              <a:ext uri="{FF2B5EF4-FFF2-40B4-BE49-F238E27FC236}">
                <a16:creationId xmlns:a16="http://schemas.microsoft.com/office/drawing/2014/main" id="{93474152-53A3-0FC3-5001-B30209FC3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BDAB6-129F-FF8A-64AE-8B01BFD2CB40}"/>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313897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F7A6-B558-9C20-D04A-53CC2D224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12BE8-F7A6-5011-47A2-E19C7C104C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A3530-8023-847B-6CE9-D89873DCCA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841C2-29BB-1D0C-A1ED-8093FC14A950}"/>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6" name="Footer Placeholder 5">
            <a:extLst>
              <a:ext uri="{FF2B5EF4-FFF2-40B4-BE49-F238E27FC236}">
                <a16:creationId xmlns:a16="http://schemas.microsoft.com/office/drawing/2014/main" id="{632658CF-CF6C-AE26-DDE2-ED09476A7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8CBBA-98F7-C856-358A-697BA1A6705E}"/>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312634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1F7F-5157-3D47-B60F-4E6006354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BA5F3F-F661-66F7-D0D2-7A0A2E231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8080D9-D525-9852-F529-6C2C7DEA2B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7F08F-FB54-6B16-8A0E-621F69552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7E673E-DD49-E5D6-F2FF-B85F52D79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E3DE97-56A5-3FF1-F81A-F6E0B859DCD0}"/>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8" name="Footer Placeholder 7">
            <a:extLst>
              <a:ext uri="{FF2B5EF4-FFF2-40B4-BE49-F238E27FC236}">
                <a16:creationId xmlns:a16="http://schemas.microsoft.com/office/drawing/2014/main" id="{9EC4B453-4ADD-CC2C-BA98-89876F68F1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12CB6-96F9-1F49-0558-F650AD267939}"/>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41187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EAB7-095D-3108-E199-BDA4B420E2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4B4673-4059-D3A1-C8D3-793E76CBF505}"/>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4" name="Footer Placeholder 3">
            <a:extLst>
              <a:ext uri="{FF2B5EF4-FFF2-40B4-BE49-F238E27FC236}">
                <a16:creationId xmlns:a16="http://schemas.microsoft.com/office/drawing/2014/main" id="{99F2D3F8-5B1F-ECFA-6231-864EF94B5F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C3241F-7530-0F6D-C796-5F1D083A6458}"/>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7083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88829-496A-9C73-A1B8-C316F92797EF}"/>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3" name="Footer Placeholder 2">
            <a:extLst>
              <a:ext uri="{FF2B5EF4-FFF2-40B4-BE49-F238E27FC236}">
                <a16:creationId xmlns:a16="http://schemas.microsoft.com/office/drawing/2014/main" id="{B741D731-3E05-08C4-BB5C-FBCC72221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09718-1BBA-6290-E391-7B8EF3A36499}"/>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80390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93B6-D73C-AD20-A67E-07FFE72E1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8CF3A-76C8-1CC8-C455-72D094A9E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FFA57-10A4-E21B-0BFB-FA603D08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4D887-13D4-DD33-018D-26C1A5492677}"/>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6" name="Footer Placeholder 5">
            <a:extLst>
              <a:ext uri="{FF2B5EF4-FFF2-40B4-BE49-F238E27FC236}">
                <a16:creationId xmlns:a16="http://schemas.microsoft.com/office/drawing/2014/main" id="{9B618BF6-DE1F-624B-0BB2-795257B5E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7F421-424F-11EA-B759-E0823E775EC0}"/>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171067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CE40-980E-C6A9-2B76-AC7F1A612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CA539-7D60-0DD0-C61A-14A76941B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0556B4-E21C-BE1C-D05B-73B5C6C8D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0AA1A-EFC4-52B5-6517-2A8DADC93D9E}"/>
              </a:ext>
            </a:extLst>
          </p:cNvPr>
          <p:cNvSpPr>
            <a:spLocks noGrp="1"/>
          </p:cNvSpPr>
          <p:nvPr>
            <p:ph type="dt" sz="half" idx="10"/>
          </p:nvPr>
        </p:nvSpPr>
        <p:spPr/>
        <p:txBody>
          <a:bodyPr/>
          <a:lstStyle/>
          <a:p>
            <a:fld id="{0EB2E16E-3854-A843-BDFC-0EC7FF51BF88}" type="datetimeFigureOut">
              <a:rPr lang="en-US" smtClean="0"/>
              <a:t>4/5/24</a:t>
            </a:fld>
            <a:endParaRPr lang="en-US"/>
          </a:p>
        </p:txBody>
      </p:sp>
      <p:sp>
        <p:nvSpPr>
          <p:cNvPr id="6" name="Footer Placeholder 5">
            <a:extLst>
              <a:ext uri="{FF2B5EF4-FFF2-40B4-BE49-F238E27FC236}">
                <a16:creationId xmlns:a16="http://schemas.microsoft.com/office/drawing/2014/main" id="{179B7146-2425-B221-BB5D-7047A1288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5B3DA-EA3A-2197-B1C1-D2E4B7A18E41}"/>
              </a:ext>
            </a:extLst>
          </p:cNvPr>
          <p:cNvSpPr>
            <a:spLocks noGrp="1"/>
          </p:cNvSpPr>
          <p:nvPr>
            <p:ph type="sldNum" sz="quarter" idx="12"/>
          </p:nvPr>
        </p:nvSpPr>
        <p:spPr/>
        <p:txBody>
          <a:bodyPr/>
          <a:lstStyle/>
          <a:p>
            <a:fld id="{DE38C778-CE6E-7A43-A4A3-136777E70706}" type="slidenum">
              <a:rPr lang="en-US" smtClean="0"/>
              <a:t>‹#›</a:t>
            </a:fld>
            <a:endParaRPr lang="en-US"/>
          </a:p>
        </p:txBody>
      </p:sp>
    </p:spTree>
    <p:extLst>
      <p:ext uri="{BB962C8B-B14F-4D97-AF65-F5344CB8AC3E}">
        <p14:creationId xmlns:p14="http://schemas.microsoft.com/office/powerpoint/2010/main" val="379113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C9B2C-25DF-D093-1928-CC16213342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44BAA-01D4-D92E-059E-B0CB74243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8ADDC-DBCF-BF83-85D9-6A235D683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2E16E-3854-A843-BDFC-0EC7FF51BF88}" type="datetimeFigureOut">
              <a:rPr lang="en-US" smtClean="0"/>
              <a:t>4/5/24</a:t>
            </a:fld>
            <a:endParaRPr lang="en-US"/>
          </a:p>
        </p:txBody>
      </p:sp>
      <p:sp>
        <p:nvSpPr>
          <p:cNvPr id="5" name="Footer Placeholder 4">
            <a:extLst>
              <a:ext uri="{FF2B5EF4-FFF2-40B4-BE49-F238E27FC236}">
                <a16:creationId xmlns:a16="http://schemas.microsoft.com/office/drawing/2014/main" id="{9AC6BA17-7E15-A782-D162-2D406BC5C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7BCCB8-9DA3-4244-67EC-DB6DA6427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8C778-CE6E-7A43-A4A3-136777E70706}" type="slidenum">
              <a:rPr lang="en-US" smtClean="0"/>
              <a:t>‹#›</a:t>
            </a:fld>
            <a:endParaRPr lang="en-US"/>
          </a:p>
        </p:txBody>
      </p:sp>
    </p:spTree>
    <p:extLst>
      <p:ext uri="{BB962C8B-B14F-4D97-AF65-F5344CB8AC3E}">
        <p14:creationId xmlns:p14="http://schemas.microsoft.com/office/powerpoint/2010/main" val="227655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Brent.Bell@unh.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87F1C-9906-AD33-4160-3E129F5B710A}"/>
              </a:ext>
            </a:extLst>
          </p:cNvPr>
          <p:cNvSpPr>
            <a:spLocks noGrp="1"/>
          </p:cNvSpPr>
          <p:nvPr>
            <p:ph type="ctrTitle"/>
          </p:nvPr>
        </p:nvSpPr>
        <p:spPr>
          <a:xfrm>
            <a:off x="1285241" y="1008993"/>
            <a:ext cx="9231410" cy="3542045"/>
          </a:xfrm>
        </p:spPr>
        <p:txBody>
          <a:bodyPr vert="horz" lIns="91440" tIns="45720" rIns="91440" bIns="45720" rtlCol="0" anchor="b">
            <a:normAutofit/>
          </a:bodyPr>
          <a:lstStyle/>
          <a:p>
            <a:pPr algn="l"/>
            <a:r>
              <a:rPr lang="en-US" kern="1200" dirty="0">
                <a:latin typeface="Avenir Book" panose="02000503020000020003" pitchFamily="2" charset="0"/>
              </a:rPr>
              <a:t>A Lack of Belongingness on an Outdoor Orientation Program</a:t>
            </a:r>
          </a:p>
        </p:txBody>
      </p:sp>
      <p:sp>
        <p:nvSpPr>
          <p:cNvPr id="3" name="Subtitle 2">
            <a:extLst>
              <a:ext uri="{FF2B5EF4-FFF2-40B4-BE49-F238E27FC236}">
                <a16:creationId xmlns:a16="http://schemas.microsoft.com/office/drawing/2014/main" id="{3807DB86-01D5-5EB3-9E5A-50BD99036FCC}"/>
              </a:ext>
            </a:extLst>
          </p:cNvPr>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sz="2200"/>
              <a:t>Dr. Brent Bell, Trevor Guilmette &amp; Katriana Kivari</a:t>
            </a:r>
          </a:p>
          <a:p>
            <a:pPr algn="l"/>
            <a:r>
              <a:rPr lang="en-US" sz="2200"/>
              <a:t>University of New Hampshire </a:t>
            </a:r>
          </a:p>
          <a:p>
            <a:pPr algn="l"/>
            <a:r>
              <a:rPr lang="en-US" sz="2200" err="1"/>
              <a:t>Jorich</a:t>
            </a:r>
            <a:r>
              <a:rPr lang="en-US" sz="2200"/>
              <a:t> Horner Kalamazoo College</a:t>
            </a:r>
          </a:p>
        </p:txBody>
      </p:sp>
    </p:spTree>
    <p:extLst>
      <p:ext uri="{BB962C8B-B14F-4D97-AF65-F5344CB8AC3E}">
        <p14:creationId xmlns:p14="http://schemas.microsoft.com/office/powerpoint/2010/main" val="91483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683E8-9535-D52F-7BBF-5541B4612016}"/>
              </a:ext>
            </a:extLst>
          </p:cNvPr>
          <p:cNvSpPr>
            <a:spLocks noGrp="1"/>
          </p:cNvSpPr>
          <p:nvPr>
            <p:ph type="title"/>
          </p:nvPr>
        </p:nvSpPr>
        <p:spPr>
          <a:xfrm>
            <a:off x="1043631" y="809898"/>
            <a:ext cx="9942716" cy="1554480"/>
          </a:xfrm>
        </p:spPr>
        <p:txBody>
          <a:bodyPr anchor="ctr">
            <a:normAutofit/>
          </a:bodyPr>
          <a:lstStyle/>
          <a:p>
            <a:r>
              <a:rPr lang="en-US" sz="4800" dirty="0">
                <a:latin typeface="Avenir Book" panose="02000503020000020003" pitchFamily="2" charset="0"/>
              </a:rPr>
              <a:t>What does this mean?</a:t>
            </a:r>
          </a:p>
        </p:txBody>
      </p:sp>
      <p:sp>
        <p:nvSpPr>
          <p:cNvPr id="3" name="Content Placeholder 2">
            <a:extLst>
              <a:ext uri="{FF2B5EF4-FFF2-40B4-BE49-F238E27FC236}">
                <a16:creationId xmlns:a16="http://schemas.microsoft.com/office/drawing/2014/main" id="{79D71A3B-D29C-376E-286C-F39F894F6942}"/>
              </a:ext>
            </a:extLst>
          </p:cNvPr>
          <p:cNvSpPr>
            <a:spLocks noGrp="1"/>
          </p:cNvSpPr>
          <p:nvPr>
            <p:ph idx="1"/>
          </p:nvPr>
        </p:nvSpPr>
        <p:spPr>
          <a:xfrm>
            <a:off x="1045028" y="3017522"/>
            <a:ext cx="9941319" cy="3124658"/>
          </a:xfrm>
        </p:spPr>
        <p:txBody>
          <a:bodyPr anchor="ctr">
            <a:noAutofit/>
          </a:bodyPr>
          <a:lstStyle/>
          <a:p>
            <a:r>
              <a:rPr lang="en-US" sz="2200" dirty="0"/>
              <a:t>Most of the interviewees took a position that was bridgeable and isolated. A lack of belongingness to a group was rare and they hoped to create belongingness, even with a group that had not successfully included them. </a:t>
            </a:r>
          </a:p>
          <a:p>
            <a:r>
              <a:rPr lang="en-US" sz="2200" dirty="0"/>
              <a:t>It is likely that some Leader interventions would impact and may quickly resolve the lack of belongingness of bridgeable/isolated.</a:t>
            </a:r>
          </a:p>
          <a:p>
            <a:r>
              <a:rPr lang="en-US" sz="2200" dirty="0"/>
              <a:t>Some participants may be unable to develop a sense of belonging due to an </a:t>
            </a:r>
            <a:r>
              <a:rPr lang="en-US" sz="2200" i="1" dirty="0"/>
              <a:t>impenetrable personality </a:t>
            </a:r>
            <a:r>
              <a:rPr lang="en-US" sz="2200" dirty="0"/>
              <a:t>or a desire to hold grudges. </a:t>
            </a:r>
          </a:p>
          <a:p>
            <a:r>
              <a:rPr lang="en-US" sz="2200" dirty="0"/>
              <a:t>All participants are narrating some type of story to explain how this occurred. These stories have the potential to create false beliefs.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7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3289985-B5B1-2FEC-C914-27E0CC7E490F}"/>
              </a:ext>
            </a:extLst>
          </p:cNvPr>
          <p:cNvGraphicFramePr>
            <a:graphicFrameLocks noGrp="1"/>
          </p:cNvGraphicFramePr>
          <p:nvPr>
            <p:extLst>
              <p:ext uri="{D42A27DB-BD31-4B8C-83A1-F6EECF244321}">
                <p14:modId xmlns:p14="http://schemas.microsoft.com/office/powerpoint/2010/main" val="3583132089"/>
              </p:ext>
            </p:extLst>
          </p:nvPr>
        </p:nvGraphicFramePr>
        <p:xfrm>
          <a:off x="986118" y="497543"/>
          <a:ext cx="10219764" cy="6174162"/>
        </p:xfrm>
        <a:graphic>
          <a:graphicData uri="http://schemas.openxmlformats.org/drawingml/2006/table">
            <a:tbl>
              <a:tblPr firstRow="1" bandRow="1">
                <a:tableStyleId>{5C22544A-7EE6-4342-B048-85BDC9FD1C3A}</a:tableStyleId>
              </a:tblPr>
              <a:tblGrid>
                <a:gridCol w="2466645">
                  <a:extLst>
                    <a:ext uri="{9D8B030D-6E8A-4147-A177-3AD203B41FA5}">
                      <a16:colId xmlns:a16="http://schemas.microsoft.com/office/drawing/2014/main" val="651762596"/>
                    </a:ext>
                  </a:extLst>
                </a:gridCol>
                <a:gridCol w="4346532">
                  <a:extLst>
                    <a:ext uri="{9D8B030D-6E8A-4147-A177-3AD203B41FA5}">
                      <a16:colId xmlns:a16="http://schemas.microsoft.com/office/drawing/2014/main" val="2226996182"/>
                    </a:ext>
                  </a:extLst>
                </a:gridCol>
                <a:gridCol w="3406587">
                  <a:extLst>
                    <a:ext uri="{9D8B030D-6E8A-4147-A177-3AD203B41FA5}">
                      <a16:colId xmlns:a16="http://schemas.microsoft.com/office/drawing/2014/main" val="2007887573"/>
                    </a:ext>
                  </a:extLst>
                </a:gridCol>
              </a:tblGrid>
              <a:tr h="360730">
                <a:tc>
                  <a:txBody>
                    <a:bodyPr/>
                    <a:lstStyle/>
                    <a:p>
                      <a:endParaRPr lang="en-US" dirty="0"/>
                    </a:p>
                  </a:txBody>
                  <a:tcPr/>
                </a:tc>
                <a:tc>
                  <a:txBody>
                    <a:bodyPr/>
                    <a:lstStyle/>
                    <a:p>
                      <a:r>
                        <a:rPr lang="en-US" b="1" dirty="0"/>
                        <a:t>Bridgeable </a:t>
                      </a:r>
                    </a:p>
                  </a:txBody>
                  <a:tcPr/>
                </a:tc>
                <a:tc>
                  <a:txBody>
                    <a:bodyPr/>
                    <a:lstStyle/>
                    <a:p>
                      <a:r>
                        <a:rPr lang="en-US" b="1" dirty="0"/>
                        <a:t>Unbridgeable</a:t>
                      </a:r>
                    </a:p>
                  </a:txBody>
                  <a:tcPr/>
                </a:tc>
                <a:extLst>
                  <a:ext uri="{0D108BD9-81ED-4DB2-BD59-A6C34878D82A}">
                    <a16:rowId xmlns:a16="http://schemas.microsoft.com/office/drawing/2014/main" val="969898550"/>
                  </a:ext>
                </a:extLst>
              </a:tr>
              <a:tr h="2582809">
                <a:tc>
                  <a:txBody>
                    <a:bodyPr/>
                    <a:lstStyle/>
                    <a:p>
                      <a:r>
                        <a:rPr lang="en-US" b="1" dirty="0"/>
                        <a:t>Isolated</a:t>
                      </a:r>
                      <a:r>
                        <a:rPr lang="en-US" dirty="0"/>
                        <a:t> </a:t>
                      </a:r>
                    </a:p>
                  </a:txBody>
                  <a:tcPr/>
                </a:tc>
                <a:tc>
                  <a:txBody>
                    <a:bodyPr/>
                    <a:lstStyle/>
                    <a:p>
                      <a:pPr rtl="0" fontAlgn="t">
                        <a:spcBef>
                          <a:spcPts val="0"/>
                        </a:spcBef>
                        <a:spcAft>
                          <a:spcPts val="0"/>
                        </a:spcAft>
                      </a:pPr>
                      <a:r>
                        <a:rPr lang="en-US" sz="1400" b="0" i="0" u="none" strike="noStrike" dirty="0">
                          <a:solidFill>
                            <a:srgbClr val="000000"/>
                          </a:solidFill>
                          <a:effectLst/>
                          <a:latin typeface="Times New Roman" panose="02020603050405020304" pitchFamily="18" charset="0"/>
                        </a:rPr>
                        <a:t>A lack of a sense of belonging is a rare occurrence. Open to joining the group in the future</a:t>
                      </a:r>
                      <a:endParaRPr lang="en-US" sz="1400" dirty="0">
                        <a:effectLst/>
                      </a:endParaRPr>
                    </a:p>
                    <a:p>
                      <a:pPr rtl="0" fontAlgn="t">
                        <a:spcBef>
                          <a:spcPts val="0"/>
                        </a:spcBef>
                        <a:spcAft>
                          <a:spcPts val="0"/>
                        </a:spcAft>
                      </a:pPr>
                      <a:br>
                        <a:rPr lang="en-US" sz="1400" dirty="0">
                          <a:effectLst/>
                        </a:rPr>
                      </a:br>
                      <a:r>
                        <a:rPr lang="en-US" sz="1400" b="0" i="0" u="none" strike="noStrike" dirty="0">
                          <a:solidFill>
                            <a:srgbClr val="000000"/>
                          </a:solidFill>
                          <a:effectLst/>
                          <a:latin typeface="Times New Roman" panose="02020603050405020304" pitchFamily="18" charset="0"/>
                        </a:rPr>
                        <a:t>Potential Intervention: This is the most easily correctable lack of belongingness situation because the person wants to bridge the issues preventing belongingness and the person expects to belong. Activities that evaluate the group contract, build trust, allow for honest sharing are likely to help correct a lack of belongingness. </a:t>
                      </a:r>
                      <a:endParaRPr lang="en-US" sz="1400" dirty="0">
                        <a:effectLst/>
                      </a:endParaRPr>
                    </a:p>
                  </a:txBody>
                  <a:tcPr marL="63500" marR="63500" marT="63500" marB="63500"/>
                </a:tc>
                <a:tc>
                  <a:txBody>
                    <a:bodyPr/>
                    <a:lstStyle/>
                    <a:p>
                      <a:pPr rtl="0" fontAlgn="t">
                        <a:spcBef>
                          <a:spcPts val="0"/>
                        </a:spcBef>
                        <a:spcAft>
                          <a:spcPts val="0"/>
                        </a:spcAft>
                      </a:pPr>
                      <a:r>
                        <a:rPr lang="en-US" sz="1400" b="0" i="0" u="none" strike="noStrike" dirty="0">
                          <a:solidFill>
                            <a:srgbClr val="000000"/>
                          </a:solidFill>
                          <a:effectLst/>
                          <a:latin typeface="Times New Roman" panose="02020603050405020304" pitchFamily="18" charset="0"/>
                        </a:rPr>
                        <a:t>Lacking a sense of belonging is a rare occurrence, but the person is not open to joining or interacting with the group in the future.</a:t>
                      </a:r>
                      <a:endParaRPr lang="en-US" sz="1400" dirty="0">
                        <a:effectLst/>
                      </a:endParaRPr>
                    </a:p>
                    <a:p>
                      <a:pPr rtl="0" fontAlgn="t">
                        <a:spcBef>
                          <a:spcPts val="0"/>
                        </a:spcBef>
                        <a:spcAft>
                          <a:spcPts val="0"/>
                        </a:spcAft>
                      </a:pPr>
                      <a:br>
                        <a:rPr lang="en-US" sz="1400" dirty="0">
                          <a:effectLst/>
                        </a:rPr>
                      </a:br>
                      <a:r>
                        <a:rPr lang="en-US" sz="1400" b="0" i="0" u="none" strike="noStrike" dirty="0">
                          <a:solidFill>
                            <a:srgbClr val="000000"/>
                          </a:solidFill>
                          <a:effectLst/>
                          <a:latin typeface="Times New Roman" panose="02020603050405020304" pitchFamily="18" charset="0"/>
                        </a:rPr>
                        <a:t>Potential Intervention: This person will likely interpret the experience as entering “the wrong group” or being stuck with “people not like me.” Potential interventions can focus on a need to understand other perspectives and using activities that help understanding differences. </a:t>
                      </a:r>
                      <a:endParaRPr lang="en-US" sz="1400" dirty="0">
                        <a:effectLst/>
                      </a:endParaRPr>
                    </a:p>
                  </a:txBody>
                  <a:tcPr marL="63500" marR="63500" marT="63500" marB="63500"/>
                </a:tc>
                <a:extLst>
                  <a:ext uri="{0D108BD9-81ED-4DB2-BD59-A6C34878D82A}">
                    <a16:rowId xmlns:a16="http://schemas.microsoft.com/office/drawing/2014/main" val="4035558406"/>
                  </a:ext>
                </a:extLst>
              </a:tr>
              <a:tr h="3121082">
                <a:tc>
                  <a:txBody>
                    <a:bodyPr/>
                    <a:lstStyle/>
                    <a:p>
                      <a:r>
                        <a:rPr lang="en-US" b="1" dirty="0"/>
                        <a:t>Generalized</a:t>
                      </a:r>
                    </a:p>
                  </a:txBody>
                  <a:tcPr/>
                </a:tc>
                <a:tc>
                  <a:txBody>
                    <a:bodyPr/>
                    <a:lstStyle/>
                    <a:p>
                      <a:pPr rtl="0" fontAlgn="t">
                        <a:spcBef>
                          <a:spcPts val="0"/>
                        </a:spcBef>
                        <a:spcAft>
                          <a:spcPts val="0"/>
                        </a:spcAft>
                      </a:pPr>
                      <a:r>
                        <a:rPr lang="en-US" sz="1400" b="0" i="0" u="none" strike="noStrike" dirty="0">
                          <a:solidFill>
                            <a:srgbClr val="000000"/>
                          </a:solidFill>
                          <a:effectLst/>
                          <a:latin typeface="Times New Roman" panose="02020603050405020304" pitchFamily="18" charset="0"/>
                        </a:rPr>
                        <a:t>A generalized lack of belonging means this is a common occurrence and the person is open to joining the group.</a:t>
                      </a:r>
                      <a:endParaRPr lang="en-US" sz="1400" dirty="0">
                        <a:effectLst/>
                      </a:endParaRPr>
                    </a:p>
                    <a:p>
                      <a:pPr rtl="0" fontAlgn="t">
                        <a:spcBef>
                          <a:spcPts val="0"/>
                        </a:spcBef>
                        <a:spcAft>
                          <a:spcPts val="0"/>
                        </a:spcAft>
                      </a:pPr>
                      <a:br>
                        <a:rPr lang="en-US" sz="1400" dirty="0">
                          <a:effectLst/>
                        </a:rPr>
                      </a:br>
                      <a:r>
                        <a:rPr lang="en-US" sz="1400" b="0" i="0" u="none" strike="noStrike" dirty="0">
                          <a:solidFill>
                            <a:srgbClr val="000000"/>
                          </a:solidFill>
                          <a:effectLst/>
                          <a:latin typeface="Times New Roman" panose="02020603050405020304" pitchFamily="18" charset="0"/>
                        </a:rPr>
                        <a:t>Potential Intervention: This is a person who is willing to belong, but for some reason does not have a history of belonging. The group will need to extend effort into building trust and understanding. A person with a generalized lack of belongingness may present with some off-putting behavior that may need to be discussed. </a:t>
                      </a:r>
                      <a:endParaRPr lang="en-US" sz="1400" dirty="0">
                        <a:effectLst/>
                      </a:endParaRPr>
                    </a:p>
                  </a:txBody>
                  <a:tcPr marL="63500" marR="63500" marT="63500" marB="63500"/>
                </a:tc>
                <a:tc>
                  <a:txBody>
                    <a:bodyPr/>
                    <a:lstStyle/>
                    <a:p>
                      <a:pPr algn="l" rtl="0">
                        <a:spcBef>
                          <a:spcPts val="0"/>
                        </a:spcBef>
                        <a:spcAft>
                          <a:spcPts val="0"/>
                        </a:spcAft>
                      </a:pPr>
                      <a:r>
                        <a:rPr lang="en-US" sz="1400" b="0" i="0" u="none" strike="noStrike" dirty="0">
                          <a:solidFill>
                            <a:srgbClr val="000000"/>
                          </a:solidFill>
                          <a:effectLst/>
                          <a:latin typeface="Times New Roman" panose="02020603050405020304" pitchFamily="18" charset="0"/>
                        </a:rPr>
                        <a:t>A lack of a sense of belonging is a common occurrence. Is not open to joining or interacting with the group in the future</a:t>
                      </a:r>
                      <a:endParaRPr lang="en-US" sz="1400" b="0" i="0" u="none" strike="noStrike" dirty="0">
                        <a:solidFill>
                          <a:srgbClr val="000000"/>
                        </a:solidFill>
                        <a:effectLst/>
                      </a:endParaRPr>
                    </a:p>
                    <a:p>
                      <a:pPr algn="l" rtl="0">
                        <a:spcBef>
                          <a:spcPts val="0"/>
                        </a:spcBef>
                        <a:spcAft>
                          <a:spcPts val="0"/>
                        </a:spcAft>
                      </a:pPr>
                      <a:br>
                        <a:rPr lang="en-US" sz="1400" b="0" i="0" u="none" strike="noStrike" dirty="0">
                          <a:solidFill>
                            <a:srgbClr val="000000"/>
                          </a:solidFill>
                          <a:effectLst/>
                        </a:rPr>
                      </a:br>
                      <a:r>
                        <a:rPr lang="en-US" sz="1400" b="0" i="0" u="none" strike="noStrike" dirty="0">
                          <a:solidFill>
                            <a:srgbClr val="000000"/>
                          </a:solidFill>
                          <a:effectLst/>
                          <a:latin typeface="Times New Roman" panose="02020603050405020304" pitchFamily="18" charset="0"/>
                        </a:rPr>
                        <a:t>Potential Intervention: This person likely hopes for the trip to end and will invest energy in trying to belong somewhere else. Leader discussions with the participant could focus on what it would take to move from unbridgeable to a bridgeable position.  </a:t>
                      </a:r>
                      <a:endParaRPr lang="en-US" sz="1400" b="0" i="0" u="none" strike="noStrike" dirty="0">
                        <a:solidFill>
                          <a:srgbClr val="000000"/>
                        </a:solidFill>
                        <a:effectLst/>
                      </a:endParaRPr>
                    </a:p>
                    <a:p>
                      <a:br>
                        <a:rPr lang="en-US" sz="1400" dirty="0"/>
                      </a:br>
                      <a:br>
                        <a:rPr lang="en-US" sz="1400" dirty="0"/>
                      </a:br>
                      <a:endParaRPr lang="en-US" sz="1400" dirty="0"/>
                    </a:p>
                  </a:txBody>
                  <a:tcPr/>
                </a:tc>
                <a:extLst>
                  <a:ext uri="{0D108BD9-81ED-4DB2-BD59-A6C34878D82A}">
                    <a16:rowId xmlns:a16="http://schemas.microsoft.com/office/drawing/2014/main" val="249614126"/>
                  </a:ext>
                </a:extLst>
              </a:tr>
            </a:tbl>
          </a:graphicData>
        </a:graphic>
      </p:graphicFrame>
    </p:spTree>
    <p:extLst>
      <p:ext uri="{BB962C8B-B14F-4D97-AF65-F5344CB8AC3E}">
        <p14:creationId xmlns:p14="http://schemas.microsoft.com/office/powerpoint/2010/main" val="145861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675A64F-4FC1-9295-C546-68F0E890CDEB}"/>
              </a:ext>
            </a:extLst>
          </p:cNvPr>
          <p:cNvSpPr>
            <a:spLocks noGrp="1"/>
          </p:cNvSpPr>
          <p:nvPr>
            <p:ph type="ctrTitle"/>
          </p:nvPr>
        </p:nvSpPr>
        <p:spPr>
          <a:xfrm>
            <a:off x="3215729" y="1764407"/>
            <a:ext cx="5760846" cy="2310312"/>
          </a:xfrm>
        </p:spPr>
        <p:txBody>
          <a:bodyPr>
            <a:normAutofit/>
          </a:bodyPr>
          <a:lstStyle/>
          <a:p>
            <a:r>
              <a:rPr lang="en-US" sz="7200" b="1" dirty="0">
                <a:solidFill>
                  <a:schemeClr val="tx2"/>
                </a:solidFill>
              </a:rPr>
              <a:t>Questions</a:t>
            </a:r>
          </a:p>
        </p:txBody>
      </p:sp>
      <p:sp>
        <p:nvSpPr>
          <p:cNvPr id="3" name="Subtitle 2">
            <a:extLst>
              <a:ext uri="{FF2B5EF4-FFF2-40B4-BE49-F238E27FC236}">
                <a16:creationId xmlns:a16="http://schemas.microsoft.com/office/drawing/2014/main" id="{A68A4CC0-F658-83E5-8C4D-02740A601F25}"/>
              </a:ext>
            </a:extLst>
          </p:cNvPr>
          <p:cNvSpPr>
            <a:spLocks noGrp="1"/>
          </p:cNvSpPr>
          <p:nvPr>
            <p:ph type="subTitle" idx="1"/>
          </p:nvPr>
        </p:nvSpPr>
        <p:spPr>
          <a:xfrm>
            <a:off x="3215729" y="4165152"/>
            <a:ext cx="5760846" cy="682079"/>
          </a:xfrm>
        </p:spPr>
        <p:txBody>
          <a:bodyPr>
            <a:noAutofit/>
          </a:bodyPr>
          <a:lstStyle/>
          <a:p>
            <a:r>
              <a:rPr lang="en-US" sz="2000" dirty="0">
                <a:solidFill>
                  <a:schemeClr val="tx2"/>
                </a:solidFill>
              </a:rPr>
              <a:t>Contact: </a:t>
            </a:r>
            <a:r>
              <a:rPr lang="en-US" sz="2000" dirty="0">
                <a:solidFill>
                  <a:schemeClr val="tx2"/>
                </a:solidFill>
                <a:hlinkClick r:id="rId2"/>
              </a:rPr>
              <a:t>Brent.Bell@unh.edu</a:t>
            </a:r>
            <a:endParaRPr lang="en-US" sz="2000" dirty="0">
              <a:solidFill>
                <a:schemeClr val="tx2"/>
              </a:solidFill>
            </a:endParaRPr>
          </a:p>
          <a:p>
            <a:r>
              <a:rPr lang="en-US" sz="2000" dirty="0">
                <a:solidFill>
                  <a:schemeClr val="tx2"/>
                </a:solidFill>
              </a:rPr>
              <a:t>Thank you to the outdoor orientation programs who participate in The Outdoor Orientation Benchmarking Survey (TOOBS). </a:t>
            </a:r>
          </a:p>
        </p:txBody>
      </p:sp>
    </p:spTree>
    <p:extLst>
      <p:ext uri="{BB962C8B-B14F-4D97-AF65-F5344CB8AC3E}">
        <p14:creationId xmlns:p14="http://schemas.microsoft.com/office/powerpoint/2010/main" val="33483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45AD4-760B-69D6-66A8-E927B2F1682C}"/>
              </a:ext>
            </a:extLst>
          </p:cNvPr>
          <p:cNvSpPr>
            <a:spLocks noGrp="1"/>
          </p:cNvSpPr>
          <p:nvPr>
            <p:ph type="title"/>
          </p:nvPr>
        </p:nvSpPr>
        <p:spPr>
          <a:xfrm>
            <a:off x="838200" y="557188"/>
            <a:ext cx="10515600" cy="1133499"/>
          </a:xfrm>
        </p:spPr>
        <p:txBody>
          <a:bodyPr>
            <a:normAutofit/>
          </a:bodyPr>
          <a:lstStyle/>
          <a:p>
            <a:pPr algn="ctr"/>
            <a:r>
              <a:rPr lang="en-US" sz="5200" dirty="0">
                <a:latin typeface="Avenir Book" panose="02000503020000020003" pitchFamily="2" charset="0"/>
                <a:cs typeface="Angsana New" panose="02020603050405020304" pitchFamily="18" charset="-34"/>
              </a:rPr>
              <a:t>Literature review</a:t>
            </a:r>
          </a:p>
        </p:txBody>
      </p:sp>
      <p:graphicFrame>
        <p:nvGraphicFramePr>
          <p:cNvPr id="5" name="Content Placeholder 2">
            <a:extLst>
              <a:ext uri="{FF2B5EF4-FFF2-40B4-BE49-F238E27FC236}">
                <a16:creationId xmlns:a16="http://schemas.microsoft.com/office/drawing/2014/main" id="{ABE677EE-6B03-A585-7746-FEBE615A5668}"/>
              </a:ext>
            </a:extLst>
          </p:cNvPr>
          <p:cNvGraphicFramePr>
            <a:graphicFrameLocks noGrp="1"/>
          </p:cNvGraphicFramePr>
          <p:nvPr>
            <p:ph idx="1"/>
            <p:extLst>
              <p:ext uri="{D42A27DB-BD31-4B8C-83A1-F6EECF244321}">
                <p14:modId xmlns:p14="http://schemas.microsoft.com/office/powerpoint/2010/main" val="413522285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34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4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48F41-2C66-51DF-56F5-5BF211D778A2}"/>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Avenir Book" panose="02000503020000020003" pitchFamily="2" charset="0"/>
              </a:rPr>
              <a:t>Our Study</a:t>
            </a:r>
          </a:p>
        </p:txBody>
      </p:sp>
      <p:sp>
        <p:nvSpPr>
          <p:cNvPr id="1065" name="Rectangle 104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4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A90291-6537-D8F0-5665-3BB5419AC2D5}"/>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a:t>Outdoor Orientation Programs are small, peer led outdoor adventure programs meant to create a social support among transition students. </a:t>
            </a:r>
          </a:p>
          <a:p>
            <a:r>
              <a:rPr lang="en-US" sz="2000"/>
              <a:t>The Outdoor Orientation Benchmarking Survey (TOOBS). </a:t>
            </a:r>
          </a:p>
          <a:p>
            <a:r>
              <a:rPr lang="en-US" sz="2000"/>
              <a:t>A small group of &gt;1% each year remark that they did not have a sense of belongingness</a:t>
            </a:r>
          </a:p>
          <a:p>
            <a:endParaRPr lang="en-US" sz="2000"/>
          </a:p>
          <a:p>
            <a:endParaRPr lang="en-US" sz="2000"/>
          </a:p>
        </p:txBody>
      </p:sp>
      <p:pic>
        <p:nvPicPr>
          <p:cNvPr id="1028" name="Picture 4" descr="Pre-Orientation - Student Transitions &amp; Family Programs">
            <a:extLst>
              <a:ext uri="{FF2B5EF4-FFF2-40B4-BE49-F238E27FC236}">
                <a16:creationId xmlns:a16="http://schemas.microsoft.com/office/drawing/2014/main" id="{999DB4F4-A17F-E0B8-B1C3-F72D79FEB1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99" r="21361" b="1"/>
          <a:stretch/>
        </p:blipFill>
        <p:spPr bwMode="auto">
          <a:xfrm>
            <a:off x="6088511" y="2345905"/>
            <a:ext cx="4530898" cy="3982338"/>
          </a:xfrm>
          <a:prstGeom prst="rect">
            <a:avLst/>
          </a:prstGeom>
          <a:noFill/>
          <a:extLst>
            <a:ext uri="{909E8E84-426E-40DD-AFC4-6F175D3DCCD1}">
              <a14:hiddenFill xmlns:a14="http://schemas.microsoft.com/office/drawing/2010/main">
                <a:solidFill>
                  <a:srgbClr val="FFFFFF"/>
                </a:solidFill>
              </a14:hiddenFill>
            </a:ext>
          </a:extLst>
        </p:spPr>
      </p:pic>
      <p:sp>
        <p:nvSpPr>
          <p:cNvPr id="1067" name="Rectangle 105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6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7F161-48C3-DF1F-0F95-0B56FBCB7607}"/>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kern="1200" dirty="0">
                <a:solidFill>
                  <a:schemeClr val="tx1"/>
                </a:solidFill>
                <a:latin typeface="Avenir Book" panose="02000503020000020003" pitchFamily="2" charset="0"/>
              </a:rPr>
              <a:t>Methods</a:t>
            </a:r>
          </a:p>
        </p:txBody>
      </p:sp>
      <p:sp>
        <p:nvSpPr>
          <p:cNvPr id="2057" name="Rectangle 20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VU Tech is creating an institution of adventure: Inaugural outdoor  orientation program sees success through student interactions | News |  register-herald.com">
            <a:extLst>
              <a:ext uri="{FF2B5EF4-FFF2-40B4-BE49-F238E27FC236}">
                <a16:creationId xmlns:a16="http://schemas.microsoft.com/office/drawing/2014/main" id="{2D7DA24F-5A93-C914-4794-DF7523DFAB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5728"/>
          <a:stretch/>
        </p:blipFill>
        <p:spPr bwMode="auto">
          <a:xfrm>
            <a:off x="576244" y="1729657"/>
            <a:ext cx="5628018" cy="3165815"/>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2B6252-6932-0C76-0CA8-E1AA085C491E}"/>
              </a:ext>
            </a:extLst>
          </p:cNvPr>
          <p:cNvSpPr>
            <a:spLocks noGrp="1"/>
          </p:cNvSpPr>
          <p:nvPr>
            <p:ph sz="half" idx="2"/>
          </p:nvPr>
        </p:nvSpPr>
        <p:spPr>
          <a:xfrm>
            <a:off x="7239012" y="2031101"/>
            <a:ext cx="4282984" cy="3511943"/>
          </a:xfrm>
        </p:spPr>
        <p:txBody>
          <a:bodyPr vert="horz" lIns="91440" tIns="45720" rIns="91440" bIns="45720" rtlCol="0" anchor="ctr">
            <a:normAutofit/>
          </a:bodyPr>
          <a:lstStyle/>
          <a:p>
            <a:r>
              <a:rPr lang="en-US" sz="1800"/>
              <a:t>Participants from TOOBS</a:t>
            </a:r>
          </a:p>
          <a:p>
            <a:r>
              <a:rPr lang="en-US" sz="1800"/>
              <a:t>Interviews of participants reporting low belongingness</a:t>
            </a:r>
          </a:p>
          <a:p>
            <a:r>
              <a:rPr lang="en-US" sz="1800"/>
              <a:t>Utilized a General Qualitative Method</a:t>
            </a:r>
          </a:p>
          <a:p>
            <a:r>
              <a:rPr lang="en-US" sz="1800"/>
              <a:t>Transcribed interviews, created codes</a:t>
            </a:r>
          </a:p>
          <a:p>
            <a:r>
              <a:rPr lang="en-US" sz="1800"/>
              <a:t>Weekly data discussions</a:t>
            </a:r>
          </a:p>
          <a:p>
            <a:r>
              <a:rPr lang="en-US" sz="1800"/>
              <a:t>Explored theories and tested them to with returns to the data. </a:t>
            </a:r>
          </a:p>
          <a:p>
            <a:r>
              <a:rPr lang="en-US" sz="1800"/>
              <a:t>Made a PowerPoint for CEO</a:t>
            </a:r>
          </a:p>
        </p:txBody>
      </p:sp>
      <p:sp>
        <p:nvSpPr>
          <p:cNvPr id="2063" name="Rectangle 206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1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447D6-9484-3FC0-1CA7-9AB5F20DDECF}"/>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dirty="0">
                <a:solidFill>
                  <a:schemeClr val="tx1"/>
                </a:solidFill>
                <a:latin typeface="Avenir Book" panose="02000503020000020003" pitchFamily="2" charset="0"/>
              </a:rPr>
              <a:t>Models of Not Belonging</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AA51BDF-F64E-DE76-6403-5BB11D7909A4}"/>
              </a:ext>
            </a:extLst>
          </p:cNvPr>
          <p:cNvSpPr>
            <a:spLocks/>
          </p:cNvSpPr>
          <p:nvPr/>
        </p:nvSpPr>
        <p:spPr>
          <a:xfrm>
            <a:off x="2349313" y="3017519"/>
            <a:ext cx="3672173" cy="708519"/>
          </a:xfrm>
          <a:prstGeom prst="rect">
            <a:avLst/>
          </a:prstGeom>
        </p:spPr>
        <p:txBody>
          <a:bodyPr>
            <a:noAutofit/>
          </a:bodyPr>
          <a:lstStyle/>
          <a:p>
            <a:pPr defTabSz="649224">
              <a:spcAft>
                <a:spcPts val="600"/>
              </a:spcAft>
            </a:pPr>
            <a:r>
              <a:rPr lang="en-US" b="1" kern="1200" dirty="0">
                <a:solidFill>
                  <a:schemeClr val="tx1"/>
                </a:solidFill>
                <a:latin typeface="+mn-lt"/>
                <a:ea typeface="+mn-ea"/>
                <a:cs typeface="+mn-cs"/>
              </a:rPr>
              <a:t>1. Generalized vs. Isolated Sense of Not Belonging (Clegg, 2006)</a:t>
            </a:r>
            <a:endParaRPr lang="en-US" b="1" dirty="0"/>
          </a:p>
        </p:txBody>
      </p:sp>
      <p:sp>
        <p:nvSpPr>
          <p:cNvPr id="4" name="Content Placeholder 3">
            <a:extLst>
              <a:ext uri="{FF2B5EF4-FFF2-40B4-BE49-F238E27FC236}">
                <a16:creationId xmlns:a16="http://schemas.microsoft.com/office/drawing/2014/main" id="{60621A34-A060-9686-FBB1-628CBD3DB6C3}"/>
              </a:ext>
            </a:extLst>
          </p:cNvPr>
          <p:cNvSpPr>
            <a:spLocks/>
          </p:cNvSpPr>
          <p:nvPr/>
        </p:nvSpPr>
        <p:spPr>
          <a:xfrm>
            <a:off x="2349313" y="4032842"/>
            <a:ext cx="3674433" cy="2425461"/>
          </a:xfrm>
          <a:prstGeom prst="rect">
            <a:avLst/>
          </a:prstGeom>
        </p:spPr>
        <p:txBody>
          <a:bodyPr/>
          <a:lstStyle/>
          <a:p>
            <a:pPr marL="285750" indent="-285750" defTabSz="649224">
              <a:spcAft>
                <a:spcPts val="600"/>
              </a:spcAft>
              <a:buFont typeface="Arial" panose="020B0604020202020204" pitchFamily="34" charset="0"/>
              <a:buChar char="•"/>
            </a:pPr>
            <a:r>
              <a:rPr lang="en-US" sz="1400" kern="1200" dirty="0">
                <a:solidFill>
                  <a:schemeClr val="tx1"/>
                </a:solidFill>
                <a:latin typeface="+mn-lt"/>
                <a:ea typeface="+mn-ea"/>
                <a:cs typeface="+mn-cs"/>
              </a:rPr>
              <a:t>Varying degrees of ambivalence </a:t>
            </a:r>
          </a:p>
          <a:p>
            <a:pPr marL="285750" indent="-285750" defTabSz="649224">
              <a:spcAft>
                <a:spcPts val="600"/>
              </a:spcAft>
              <a:buFont typeface="Arial" panose="020B0604020202020204" pitchFamily="34" charset="0"/>
              <a:buChar char="•"/>
            </a:pPr>
            <a:r>
              <a:rPr lang="en-US" sz="1400" kern="1200" dirty="0">
                <a:solidFill>
                  <a:schemeClr val="tx1"/>
                </a:solidFill>
                <a:latin typeface="+mn-lt"/>
                <a:ea typeface="+mn-ea"/>
                <a:cs typeface="+mn-cs"/>
              </a:rPr>
              <a:t>Consistent, generalized lack of SOB internalized by the individual.</a:t>
            </a:r>
          </a:p>
          <a:p>
            <a:pPr marL="285750" indent="-285750" defTabSz="649224">
              <a:spcAft>
                <a:spcPts val="600"/>
              </a:spcAft>
              <a:buFont typeface="Arial" panose="020B0604020202020204" pitchFamily="34" charset="0"/>
              <a:buChar char="•"/>
            </a:pPr>
            <a:r>
              <a:rPr lang="en-US" sz="1400" kern="1200" dirty="0">
                <a:solidFill>
                  <a:schemeClr val="tx1"/>
                </a:solidFill>
                <a:latin typeface="+mn-lt"/>
                <a:ea typeface="+mn-ea"/>
                <a:cs typeface="+mn-cs"/>
              </a:rPr>
              <a:t>Isolated, short-term lack of belongingness</a:t>
            </a:r>
            <a:endParaRPr lang="en-US" sz="1400" dirty="0"/>
          </a:p>
        </p:txBody>
      </p:sp>
      <p:sp>
        <p:nvSpPr>
          <p:cNvPr id="5" name="Text Placeholder 4">
            <a:extLst>
              <a:ext uri="{FF2B5EF4-FFF2-40B4-BE49-F238E27FC236}">
                <a16:creationId xmlns:a16="http://schemas.microsoft.com/office/drawing/2014/main" id="{E20C11B4-7A65-6D68-1287-01EDF8E42826}"/>
              </a:ext>
            </a:extLst>
          </p:cNvPr>
          <p:cNvSpPr>
            <a:spLocks/>
          </p:cNvSpPr>
          <p:nvPr/>
        </p:nvSpPr>
        <p:spPr>
          <a:xfrm>
            <a:off x="6148073" y="3017519"/>
            <a:ext cx="3690257" cy="586598"/>
          </a:xfrm>
          <a:prstGeom prst="rect">
            <a:avLst/>
          </a:prstGeom>
        </p:spPr>
        <p:txBody>
          <a:bodyPr>
            <a:noAutofit/>
          </a:bodyPr>
          <a:lstStyle/>
          <a:p>
            <a:pPr defTabSz="649224">
              <a:spcAft>
                <a:spcPts val="600"/>
              </a:spcAft>
            </a:pPr>
            <a:r>
              <a:rPr lang="en-US" b="1" kern="1200" dirty="0">
                <a:solidFill>
                  <a:schemeClr val="tx1"/>
                </a:solidFill>
                <a:latin typeface="+mn-lt"/>
                <a:ea typeface="+mn-ea"/>
                <a:cs typeface="+mn-cs"/>
              </a:rPr>
              <a:t>2. Are violations Bridgeable or Unbridgeable Belongingness (</a:t>
            </a:r>
            <a:r>
              <a:rPr lang="en-US" b="1" kern="1200" dirty="0" err="1">
                <a:solidFill>
                  <a:schemeClr val="tx1"/>
                </a:solidFill>
                <a:latin typeface="+mn-lt"/>
                <a:ea typeface="+mn-ea"/>
                <a:cs typeface="+mn-cs"/>
              </a:rPr>
              <a:t>Aanstoos</a:t>
            </a:r>
            <a:r>
              <a:rPr lang="en-US" b="1" kern="1200" dirty="0">
                <a:solidFill>
                  <a:schemeClr val="tx1"/>
                </a:solidFill>
                <a:latin typeface="+mn-lt"/>
                <a:ea typeface="+mn-ea"/>
                <a:cs typeface="+mn-cs"/>
              </a:rPr>
              <a:t>, 1987)</a:t>
            </a:r>
            <a:endParaRPr lang="en-US" b="1" dirty="0"/>
          </a:p>
        </p:txBody>
      </p:sp>
      <p:sp>
        <p:nvSpPr>
          <p:cNvPr id="6" name="Content Placeholder 5">
            <a:extLst>
              <a:ext uri="{FF2B5EF4-FFF2-40B4-BE49-F238E27FC236}">
                <a16:creationId xmlns:a16="http://schemas.microsoft.com/office/drawing/2014/main" id="{4FF17007-04D8-508C-DFED-F9E40250597E}"/>
              </a:ext>
            </a:extLst>
          </p:cNvPr>
          <p:cNvSpPr>
            <a:spLocks/>
          </p:cNvSpPr>
          <p:nvPr/>
        </p:nvSpPr>
        <p:spPr>
          <a:xfrm>
            <a:off x="6155985" y="4032843"/>
            <a:ext cx="3674432" cy="2425461"/>
          </a:xfrm>
          <a:prstGeom prst="rect">
            <a:avLst/>
          </a:prstGeom>
        </p:spPr>
        <p:txBody>
          <a:bodyPr/>
          <a:lstStyle/>
          <a:p>
            <a:pPr marL="285750" indent="-285750" defTabSz="649224">
              <a:spcAft>
                <a:spcPts val="600"/>
              </a:spcAft>
              <a:buFont typeface="Arial" panose="020B0604020202020204" pitchFamily="34" charset="0"/>
              <a:buChar char="•"/>
            </a:pPr>
            <a:r>
              <a:rPr lang="en-US" sz="1400" kern="1200" dirty="0">
                <a:solidFill>
                  <a:schemeClr val="tx1"/>
                </a:solidFill>
                <a:latin typeface="+mn-lt"/>
                <a:ea typeface="+mn-ea"/>
                <a:cs typeface="+mn-cs"/>
              </a:rPr>
              <a:t>I am left out and I want to be included </a:t>
            </a:r>
          </a:p>
          <a:p>
            <a:pPr marL="285750" indent="-285750" defTabSz="649224">
              <a:spcAft>
                <a:spcPts val="600"/>
              </a:spcAft>
              <a:buFont typeface="Arial" panose="020B0604020202020204" pitchFamily="34" charset="0"/>
              <a:buChar char="•"/>
            </a:pPr>
            <a:r>
              <a:rPr lang="en-US" sz="1400" kern="1200" dirty="0">
                <a:solidFill>
                  <a:schemeClr val="tx1"/>
                </a:solidFill>
                <a:latin typeface="+mn-lt"/>
                <a:ea typeface="+mn-ea"/>
                <a:cs typeface="+mn-cs"/>
              </a:rPr>
              <a:t>I am left out and I don’t care</a:t>
            </a:r>
            <a:endParaRPr lang="en-US" sz="1400" dirty="0"/>
          </a:p>
        </p:txBody>
      </p:sp>
    </p:spTree>
    <p:extLst>
      <p:ext uri="{BB962C8B-B14F-4D97-AF65-F5344CB8AC3E}">
        <p14:creationId xmlns:p14="http://schemas.microsoft.com/office/powerpoint/2010/main" val="118752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67988B-A855-453F-3250-F4EC63DF7FE7}"/>
              </a:ext>
            </a:extLst>
          </p:cNvPr>
          <p:cNvSpPr txBox="1"/>
          <p:nvPr/>
        </p:nvSpPr>
        <p:spPr>
          <a:xfrm>
            <a:off x="8029293" y="806364"/>
            <a:ext cx="3354636" cy="28474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dirty="0">
                <a:solidFill>
                  <a:schemeClr val="tx1"/>
                </a:solidFill>
                <a:latin typeface="Avenir Book" panose="02000503020000020003" pitchFamily="2" charset="0"/>
                <a:ea typeface="+mj-ea"/>
                <a:cs typeface="+mj-cs"/>
              </a:rPr>
              <a:t>Combining Clegg (2006) and </a:t>
            </a:r>
            <a:r>
              <a:rPr lang="en-US" sz="3800" kern="1200" dirty="0" err="1">
                <a:solidFill>
                  <a:schemeClr val="tx1"/>
                </a:solidFill>
                <a:latin typeface="Avenir Book" panose="02000503020000020003" pitchFamily="2" charset="0"/>
                <a:ea typeface="+mj-ea"/>
                <a:cs typeface="+mj-cs"/>
              </a:rPr>
              <a:t>Aanstoos</a:t>
            </a:r>
            <a:r>
              <a:rPr lang="en-US" sz="3800" kern="1200" dirty="0">
                <a:solidFill>
                  <a:schemeClr val="tx1"/>
                </a:solidFill>
                <a:latin typeface="Avenir Book" panose="02000503020000020003" pitchFamily="2" charset="0"/>
                <a:ea typeface="+mj-ea"/>
                <a:cs typeface="+mj-cs"/>
              </a:rPr>
              <a:t> (1987)</a:t>
            </a:r>
          </a:p>
        </p:txBody>
      </p:sp>
      <p:sp>
        <p:nvSpPr>
          <p:cNvPr id="3" name="Rectangle 1">
            <a:extLst>
              <a:ext uri="{FF2B5EF4-FFF2-40B4-BE49-F238E27FC236}">
                <a16:creationId xmlns:a16="http://schemas.microsoft.com/office/drawing/2014/main" id="{AA04503A-A3CB-4525-2D5B-AFB6A60520F7}"/>
              </a:ext>
            </a:extLst>
          </p:cNvPr>
          <p:cNvSpPr>
            <a:spLocks noChangeArrowheads="1"/>
          </p:cNvSpPr>
          <p:nvPr/>
        </p:nvSpPr>
        <p:spPr bwMode="auto">
          <a:xfrm>
            <a:off x="3124199" y="2515297"/>
            <a:ext cx="16179511" cy="105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E6E6B82A-0693-50C4-7733-137F994E630B}"/>
              </a:ext>
            </a:extLst>
          </p:cNvPr>
          <p:cNvGraphicFramePr>
            <a:graphicFrameLocks noGrp="1"/>
          </p:cNvGraphicFramePr>
          <p:nvPr>
            <p:extLst>
              <p:ext uri="{D42A27DB-BD31-4B8C-83A1-F6EECF244321}">
                <p14:modId xmlns:p14="http://schemas.microsoft.com/office/powerpoint/2010/main" val="836040736"/>
              </p:ext>
            </p:extLst>
          </p:nvPr>
        </p:nvGraphicFramePr>
        <p:xfrm>
          <a:off x="808071" y="1146875"/>
          <a:ext cx="6573693" cy="4231036"/>
        </p:xfrm>
        <a:graphic>
          <a:graphicData uri="http://schemas.openxmlformats.org/drawingml/2006/table">
            <a:tbl>
              <a:tblPr firstRow="1" bandRow="1"/>
              <a:tblGrid>
                <a:gridCol w="1723924">
                  <a:extLst>
                    <a:ext uri="{9D8B030D-6E8A-4147-A177-3AD203B41FA5}">
                      <a16:colId xmlns:a16="http://schemas.microsoft.com/office/drawing/2014/main" val="327919492"/>
                    </a:ext>
                  </a:extLst>
                </a:gridCol>
                <a:gridCol w="2167501">
                  <a:extLst>
                    <a:ext uri="{9D8B030D-6E8A-4147-A177-3AD203B41FA5}">
                      <a16:colId xmlns:a16="http://schemas.microsoft.com/office/drawing/2014/main" val="3544267900"/>
                    </a:ext>
                  </a:extLst>
                </a:gridCol>
                <a:gridCol w="2682268">
                  <a:extLst>
                    <a:ext uri="{9D8B030D-6E8A-4147-A177-3AD203B41FA5}">
                      <a16:colId xmlns:a16="http://schemas.microsoft.com/office/drawing/2014/main" val="4187132718"/>
                    </a:ext>
                  </a:extLst>
                </a:gridCol>
              </a:tblGrid>
              <a:tr h="768838">
                <a:tc>
                  <a:txBody>
                    <a:bodyPr/>
                    <a:lstStyle/>
                    <a:p>
                      <a:pPr fontAlgn="t"/>
                      <a:endParaRPr lang="en-US" sz="1300" dirty="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2100" b="0" i="0" u="none" strike="noStrike">
                          <a:solidFill>
                            <a:srgbClr val="000000"/>
                          </a:solidFill>
                          <a:effectLst/>
                          <a:latin typeface="Times New Roman" panose="02020603050405020304" pitchFamily="18" charset="0"/>
                        </a:rPr>
                        <a:t>Bridgeable</a:t>
                      </a:r>
                    </a:p>
                    <a:p>
                      <a:pPr algn="ctr" rtl="0" fontAlgn="t">
                        <a:spcBef>
                          <a:spcPts val="0"/>
                        </a:spcBef>
                        <a:spcAft>
                          <a:spcPts val="0"/>
                        </a:spcAft>
                      </a:pPr>
                      <a:r>
                        <a:rPr lang="en-US" sz="1000" b="0" i="0" u="none" strike="noStrike">
                          <a:solidFill>
                            <a:srgbClr val="000000"/>
                          </a:solidFill>
                          <a:effectLst/>
                          <a:latin typeface="Times New Roman" panose="02020603050405020304" pitchFamily="18" charset="0"/>
                        </a:rPr>
                        <a:t>(</a:t>
                      </a:r>
                      <a:r>
                        <a:rPr lang="en-US" sz="1000" b="0" i="0" u="none" strike="noStrike" err="1">
                          <a:solidFill>
                            <a:srgbClr val="000000"/>
                          </a:solidFill>
                          <a:effectLst/>
                          <a:latin typeface="Times New Roman" panose="02020603050405020304" pitchFamily="18" charset="0"/>
                        </a:rPr>
                        <a:t>Aanstoos</a:t>
                      </a:r>
                      <a:r>
                        <a:rPr lang="en-US" sz="1000" b="0" i="0" u="none" strike="noStrike">
                          <a:solidFill>
                            <a:srgbClr val="000000"/>
                          </a:solidFill>
                          <a:effectLst/>
                          <a:latin typeface="Times New Roman" panose="02020603050405020304" pitchFamily="18" charset="0"/>
                        </a:rPr>
                        <a:t>, 1987)</a:t>
                      </a:r>
                      <a:endParaRPr lang="en-US" sz="100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2100" b="0" i="0" u="none" strike="noStrike" dirty="0">
                          <a:solidFill>
                            <a:srgbClr val="000000"/>
                          </a:solidFill>
                          <a:effectLst/>
                          <a:latin typeface="Times New Roman" panose="02020603050405020304" pitchFamily="18" charset="0"/>
                        </a:rPr>
                        <a:t>Unbridgeable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Times New Roman" panose="02020603050405020304" pitchFamily="18" charset="0"/>
                        </a:rPr>
                        <a:t>(</a:t>
                      </a:r>
                      <a:r>
                        <a:rPr lang="en-US" sz="1000" b="0" i="0" u="none" strike="noStrike" dirty="0" err="1">
                          <a:solidFill>
                            <a:srgbClr val="000000"/>
                          </a:solidFill>
                          <a:effectLst/>
                          <a:latin typeface="Times New Roman" panose="02020603050405020304" pitchFamily="18" charset="0"/>
                        </a:rPr>
                        <a:t>Aanstoos</a:t>
                      </a:r>
                      <a:r>
                        <a:rPr lang="en-US" sz="1000" b="0" i="0" u="none" strike="noStrike" dirty="0">
                          <a:solidFill>
                            <a:srgbClr val="000000"/>
                          </a:solidFill>
                          <a:effectLst/>
                          <a:latin typeface="Times New Roman" panose="02020603050405020304" pitchFamily="18" charset="0"/>
                        </a:rPr>
                        <a:t>, 1987)</a:t>
                      </a:r>
                      <a:endParaRPr lang="en-US" sz="1000" dirty="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9731869"/>
                  </a:ext>
                </a:extLst>
              </a:tr>
              <a:tr h="1731099">
                <a:tc>
                  <a:txBody>
                    <a:bodyPr/>
                    <a:lstStyle/>
                    <a:p>
                      <a:pPr algn="ctr" rtl="0" fontAlgn="t">
                        <a:spcBef>
                          <a:spcPts val="0"/>
                        </a:spcBef>
                        <a:spcAft>
                          <a:spcPts val="0"/>
                        </a:spcAft>
                      </a:pPr>
                      <a:r>
                        <a:rPr lang="en-US" sz="2100" b="0" i="0" u="none" strike="noStrike">
                          <a:solidFill>
                            <a:srgbClr val="000000"/>
                          </a:solidFill>
                          <a:effectLst/>
                          <a:latin typeface="Times New Roman" panose="02020603050405020304" pitchFamily="18" charset="0"/>
                        </a:rPr>
                        <a:t>Isolated</a:t>
                      </a:r>
                    </a:p>
                    <a:p>
                      <a:pPr algn="ctr" rtl="0" fontAlgn="t">
                        <a:spcBef>
                          <a:spcPts val="0"/>
                        </a:spcBef>
                        <a:spcAft>
                          <a:spcPts val="0"/>
                        </a:spcAft>
                      </a:pPr>
                      <a:r>
                        <a:rPr lang="en-US" sz="1000" b="0" i="0" u="none" strike="noStrike">
                          <a:solidFill>
                            <a:srgbClr val="000000"/>
                          </a:solidFill>
                          <a:effectLst/>
                          <a:latin typeface="Times New Roman" panose="02020603050405020304" pitchFamily="18" charset="0"/>
                        </a:rPr>
                        <a:t>(Clegg, 2006)</a:t>
                      </a:r>
                      <a:endParaRPr lang="en-US" sz="1000">
                        <a:effectLst/>
                      </a:endParaRPr>
                    </a:p>
                  </a:txBody>
                  <a:tcPr marL="46690" marR="46690" marT="46690" marB="466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A lack of a sense of belonging is a rare occurrence. </a:t>
                      </a:r>
                    </a:p>
                    <a:p>
                      <a:pPr rtl="0" fontAlgn="t">
                        <a:spcBef>
                          <a:spcPts val="0"/>
                        </a:spcBef>
                        <a:spcAft>
                          <a:spcPts val="0"/>
                        </a:spcAft>
                      </a:pPr>
                      <a:endParaRPr lang="en-US" sz="1300" b="0" i="0" u="none" strike="noStrike" dirty="0">
                        <a:solidFill>
                          <a:srgbClr val="000000"/>
                        </a:solidFill>
                        <a:effectLst/>
                        <a:latin typeface="Times New Roman" panose="02020603050405020304" pitchFamily="18" charset="0"/>
                      </a:endParaRPr>
                    </a:p>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Open to joining group in the future.</a:t>
                      </a:r>
                      <a:endParaRPr lang="en-US" sz="1300" dirty="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A lack of a sense of belonging is a rare occurrence. </a:t>
                      </a:r>
                    </a:p>
                    <a:p>
                      <a:pPr rtl="0" fontAlgn="t">
                        <a:spcBef>
                          <a:spcPts val="0"/>
                        </a:spcBef>
                        <a:spcAft>
                          <a:spcPts val="0"/>
                        </a:spcAft>
                      </a:pPr>
                      <a:endParaRPr lang="en-US" sz="1400" b="0" i="0" u="none" strike="noStrike" dirty="0">
                        <a:solidFill>
                          <a:srgbClr val="000000"/>
                        </a:solidFill>
                        <a:effectLst/>
                        <a:latin typeface="Times New Roman" panose="02020603050405020304" pitchFamily="18" charset="0"/>
                      </a:endParaRPr>
                    </a:p>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Closed to joining or interacting with the group in the future</a:t>
                      </a:r>
                      <a:endParaRPr lang="en-US" sz="1300" dirty="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946275"/>
                  </a:ext>
                </a:extLst>
              </a:tr>
              <a:tr h="1731099">
                <a:tc>
                  <a:txBody>
                    <a:bodyPr/>
                    <a:lstStyle/>
                    <a:p>
                      <a:pPr algn="ctr" rtl="0" fontAlgn="t">
                        <a:spcBef>
                          <a:spcPts val="0"/>
                        </a:spcBef>
                        <a:spcAft>
                          <a:spcPts val="0"/>
                        </a:spcAft>
                      </a:pPr>
                      <a:r>
                        <a:rPr lang="en-US" sz="2100" b="0" i="0" u="none" strike="noStrike">
                          <a:solidFill>
                            <a:srgbClr val="000000"/>
                          </a:solidFill>
                          <a:effectLst/>
                          <a:latin typeface="Times New Roman" panose="02020603050405020304" pitchFamily="18" charset="0"/>
                        </a:rPr>
                        <a:t>Generalized</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a:solidFill>
                            <a:srgbClr val="000000"/>
                          </a:solidFill>
                          <a:effectLst/>
                          <a:latin typeface="Times New Roman" panose="02020603050405020304" pitchFamily="18" charset="0"/>
                        </a:rPr>
                        <a:t>(Clegg, 2006)</a:t>
                      </a:r>
                      <a:endParaRPr lang="en-US" sz="1000">
                        <a:effectLst/>
                      </a:endParaRPr>
                    </a:p>
                    <a:p>
                      <a:pPr algn="ctr" rtl="0" fontAlgn="t">
                        <a:spcBef>
                          <a:spcPts val="0"/>
                        </a:spcBef>
                        <a:spcAft>
                          <a:spcPts val="0"/>
                        </a:spcAft>
                      </a:pPr>
                      <a:endParaRPr lang="en-US" sz="2100">
                        <a:effectLst/>
                      </a:endParaRPr>
                    </a:p>
                  </a:txBody>
                  <a:tcPr marL="46690" marR="46690" marT="46690" marB="466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A lack of a sense of belonging is a common occurrence. </a:t>
                      </a:r>
                    </a:p>
                    <a:p>
                      <a:pPr rtl="0" fontAlgn="t">
                        <a:spcBef>
                          <a:spcPts val="0"/>
                        </a:spcBef>
                        <a:spcAft>
                          <a:spcPts val="0"/>
                        </a:spcAft>
                      </a:pPr>
                      <a:endParaRPr lang="en-US" sz="1300" b="0" i="0" u="none" strike="noStrike" dirty="0">
                        <a:solidFill>
                          <a:srgbClr val="000000"/>
                        </a:solidFill>
                        <a:effectLst/>
                        <a:latin typeface="Times New Roman" panose="02020603050405020304" pitchFamily="18" charset="0"/>
                      </a:endParaRPr>
                    </a:p>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Open to joining group in the future</a:t>
                      </a:r>
                      <a:endParaRPr lang="en-US" sz="1300" dirty="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A lack of a sense of belonging is a common occurrence.  </a:t>
                      </a:r>
                    </a:p>
                    <a:p>
                      <a:pPr rtl="0" fontAlgn="t">
                        <a:spcBef>
                          <a:spcPts val="0"/>
                        </a:spcBef>
                        <a:spcAft>
                          <a:spcPts val="0"/>
                        </a:spcAft>
                      </a:pPr>
                      <a:endParaRPr lang="en-US" sz="1300" b="0" i="0" u="none" strike="noStrike" dirty="0">
                        <a:solidFill>
                          <a:srgbClr val="000000"/>
                        </a:solidFill>
                        <a:effectLst/>
                        <a:latin typeface="Times New Roman" panose="02020603050405020304" pitchFamily="18" charset="0"/>
                      </a:endParaRPr>
                    </a:p>
                    <a:p>
                      <a:pPr rtl="0" fontAlgn="t">
                        <a:spcBef>
                          <a:spcPts val="0"/>
                        </a:spcBef>
                        <a:spcAft>
                          <a:spcPts val="0"/>
                        </a:spcAft>
                      </a:pPr>
                      <a:r>
                        <a:rPr lang="en-US" sz="1300" b="0" i="0" u="none" strike="noStrike" dirty="0">
                          <a:solidFill>
                            <a:srgbClr val="000000"/>
                          </a:solidFill>
                          <a:effectLst/>
                          <a:latin typeface="Times New Roman" panose="02020603050405020304" pitchFamily="18" charset="0"/>
                        </a:rPr>
                        <a:t>Closed to joining or interacting with the group in the future</a:t>
                      </a:r>
                      <a:endParaRPr lang="en-US" sz="1300" dirty="0">
                        <a:effectLst/>
                      </a:endParaRPr>
                    </a:p>
                  </a:txBody>
                  <a:tcPr marL="46690" marR="46690" marT="46690" marB="46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0078949"/>
                  </a:ext>
                </a:extLst>
              </a:tr>
            </a:tbl>
          </a:graphicData>
        </a:graphic>
      </p:graphicFrame>
    </p:spTree>
    <p:extLst>
      <p:ext uri="{BB962C8B-B14F-4D97-AF65-F5344CB8AC3E}">
        <p14:creationId xmlns:p14="http://schemas.microsoft.com/office/powerpoint/2010/main" val="68046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D1C1-A3B1-0949-0B6A-B7190B0077D3}"/>
              </a:ext>
            </a:extLst>
          </p:cNvPr>
          <p:cNvSpPr>
            <a:spLocks noGrp="1"/>
          </p:cNvSpPr>
          <p:nvPr>
            <p:ph type="title" idx="4294967295"/>
          </p:nvPr>
        </p:nvSpPr>
        <p:spPr>
          <a:xfrm>
            <a:off x="3118338" y="445477"/>
            <a:ext cx="4965488" cy="433754"/>
          </a:xfrm>
        </p:spPr>
        <p:txBody>
          <a:bodyPr>
            <a:normAutofit fontScale="90000"/>
          </a:bodyPr>
          <a:lstStyle/>
          <a:p>
            <a:pPr algn="ctr"/>
            <a:r>
              <a:rPr lang="en-US" dirty="0">
                <a:latin typeface="Avenir Book" panose="02000503020000020003" pitchFamily="2" charset="0"/>
              </a:rPr>
              <a:t>Results</a:t>
            </a:r>
          </a:p>
        </p:txBody>
      </p:sp>
      <p:pic>
        <p:nvPicPr>
          <p:cNvPr id="7" name="Picture 6">
            <a:extLst>
              <a:ext uri="{FF2B5EF4-FFF2-40B4-BE49-F238E27FC236}">
                <a16:creationId xmlns:a16="http://schemas.microsoft.com/office/drawing/2014/main" id="{81B1F5FF-24CE-6445-4D29-A9ADE1217204}"/>
              </a:ext>
            </a:extLst>
          </p:cNvPr>
          <p:cNvPicPr>
            <a:picLocks noChangeAspect="1"/>
          </p:cNvPicPr>
          <p:nvPr/>
        </p:nvPicPr>
        <p:blipFill>
          <a:blip r:embed="rId3"/>
          <a:stretch>
            <a:fillRect/>
          </a:stretch>
        </p:blipFill>
        <p:spPr>
          <a:xfrm>
            <a:off x="954876" y="1205948"/>
            <a:ext cx="10076727" cy="5652052"/>
          </a:xfrm>
          <a:prstGeom prst="rect">
            <a:avLst/>
          </a:prstGeom>
        </p:spPr>
      </p:pic>
    </p:spTree>
    <p:extLst>
      <p:ext uri="{BB962C8B-B14F-4D97-AF65-F5344CB8AC3E}">
        <p14:creationId xmlns:p14="http://schemas.microsoft.com/office/powerpoint/2010/main" val="339922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44D2-8671-2125-C62A-F9DC048D4022}"/>
              </a:ext>
            </a:extLst>
          </p:cNvPr>
          <p:cNvSpPr>
            <a:spLocks noGrp="1"/>
          </p:cNvSpPr>
          <p:nvPr>
            <p:ph type="title" idx="4294967295"/>
          </p:nvPr>
        </p:nvSpPr>
        <p:spPr>
          <a:xfrm>
            <a:off x="1294362" y="569239"/>
            <a:ext cx="9603275" cy="1049235"/>
          </a:xfrm>
        </p:spPr>
        <p:txBody>
          <a:bodyPr vert="horz" lIns="91440" tIns="45720" rIns="91440" bIns="45720" rtlCol="0" anchor="t">
            <a:normAutofit/>
          </a:bodyPr>
          <a:lstStyle/>
          <a:p>
            <a:pPr algn="ctr"/>
            <a:r>
              <a:rPr lang="en-US" dirty="0">
                <a:latin typeface="Avenir Book" panose="02000503020000020003" pitchFamily="2" charset="0"/>
              </a:rPr>
              <a:t>Results</a:t>
            </a:r>
          </a:p>
        </p:txBody>
      </p:sp>
      <p:pic>
        <p:nvPicPr>
          <p:cNvPr id="5" name="Picture 4" descr="A table with text on it&#10;&#10;Description automatically generated">
            <a:extLst>
              <a:ext uri="{FF2B5EF4-FFF2-40B4-BE49-F238E27FC236}">
                <a16:creationId xmlns:a16="http://schemas.microsoft.com/office/drawing/2014/main" id="{31FB4DF8-D5DE-6386-C9F5-A226F6C4763B}"/>
              </a:ext>
            </a:extLst>
          </p:cNvPr>
          <p:cNvPicPr>
            <a:picLocks noChangeAspect="1"/>
          </p:cNvPicPr>
          <p:nvPr/>
        </p:nvPicPr>
        <p:blipFill>
          <a:blip r:embed="rId2"/>
          <a:stretch>
            <a:fillRect/>
          </a:stretch>
        </p:blipFill>
        <p:spPr>
          <a:xfrm>
            <a:off x="749144" y="1293540"/>
            <a:ext cx="11017025" cy="5564459"/>
          </a:xfrm>
          <a:prstGeom prst="rect">
            <a:avLst/>
          </a:prstGeom>
        </p:spPr>
      </p:pic>
    </p:spTree>
    <p:extLst>
      <p:ext uri="{BB962C8B-B14F-4D97-AF65-F5344CB8AC3E}">
        <p14:creationId xmlns:p14="http://schemas.microsoft.com/office/powerpoint/2010/main" val="51267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E9D161A-B8D9-BFB4-D10F-C47D7DFB5199}"/>
              </a:ext>
            </a:extLst>
          </p:cNvPr>
          <p:cNvGraphicFramePr>
            <a:graphicFrameLocks noGrp="1"/>
          </p:cNvGraphicFramePr>
          <p:nvPr>
            <p:extLst>
              <p:ext uri="{D42A27DB-BD31-4B8C-83A1-F6EECF244321}">
                <p14:modId xmlns:p14="http://schemas.microsoft.com/office/powerpoint/2010/main" val="4177454934"/>
              </p:ext>
            </p:extLst>
          </p:nvPr>
        </p:nvGraphicFramePr>
        <p:xfrm>
          <a:off x="1502116" y="1704608"/>
          <a:ext cx="9187767" cy="5086350"/>
        </p:xfrm>
        <a:graphic>
          <a:graphicData uri="http://schemas.openxmlformats.org/drawingml/2006/table">
            <a:tbl>
              <a:tblPr firstRow="1" bandRow="1"/>
              <a:tblGrid>
                <a:gridCol w="2375191">
                  <a:extLst>
                    <a:ext uri="{9D8B030D-6E8A-4147-A177-3AD203B41FA5}">
                      <a16:colId xmlns:a16="http://schemas.microsoft.com/office/drawing/2014/main" val="3698215935"/>
                    </a:ext>
                  </a:extLst>
                </a:gridCol>
                <a:gridCol w="4083352">
                  <a:extLst>
                    <a:ext uri="{9D8B030D-6E8A-4147-A177-3AD203B41FA5}">
                      <a16:colId xmlns:a16="http://schemas.microsoft.com/office/drawing/2014/main" val="3223395956"/>
                    </a:ext>
                  </a:extLst>
                </a:gridCol>
                <a:gridCol w="2729224">
                  <a:extLst>
                    <a:ext uri="{9D8B030D-6E8A-4147-A177-3AD203B41FA5}">
                      <a16:colId xmlns:a16="http://schemas.microsoft.com/office/drawing/2014/main" val="2572459825"/>
                    </a:ext>
                  </a:extLst>
                </a:gridCol>
              </a:tblGrid>
              <a:tr h="1789108">
                <a:tc>
                  <a:txBody>
                    <a:bodyPr/>
                    <a:lstStyle/>
                    <a:p>
                      <a:pPr fontAlgn="t"/>
                      <a:br>
                        <a:rPr lang="en-US" sz="5000" dirty="0">
                          <a:effectLst/>
                        </a:rPr>
                      </a:br>
                      <a:endParaRPr lang="en-US" sz="5000" dirty="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3300" b="0" i="0" u="none" strike="noStrike" dirty="0">
                          <a:solidFill>
                            <a:srgbClr val="000000"/>
                          </a:solidFill>
                          <a:effectLst/>
                          <a:latin typeface="Times New Roman" panose="02020603050405020304" pitchFamily="18" charset="0"/>
                        </a:rPr>
                        <a:t>Bridgeable</a:t>
                      </a:r>
                      <a:endParaRPr lang="en-US" sz="5000" dirty="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3300" b="0" i="0" u="none" strike="noStrike">
                          <a:solidFill>
                            <a:srgbClr val="000000"/>
                          </a:solidFill>
                          <a:effectLst/>
                          <a:latin typeface="Times New Roman" panose="02020603050405020304" pitchFamily="18" charset="0"/>
                        </a:rPr>
                        <a:t>Unbridgeable </a:t>
                      </a:r>
                      <a:endParaRPr lang="en-US" sz="500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739251"/>
                  </a:ext>
                </a:extLst>
              </a:tr>
              <a:tr h="1660978">
                <a:tc>
                  <a:txBody>
                    <a:bodyPr/>
                    <a:lstStyle/>
                    <a:p>
                      <a:pPr rtl="0" fontAlgn="t">
                        <a:spcBef>
                          <a:spcPts val="0"/>
                        </a:spcBef>
                        <a:spcAft>
                          <a:spcPts val="0"/>
                        </a:spcAft>
                      </a:pPr>
                      <a:r>
                        <a:rPr lang="en-US" sz="3300" b="0" i="0" u="none" strike="noStrike">
                          <a:solidFill>
                            <a:srgbClr val="000000"/>
                          </a:solidFill>
                          <a:effectLst/>
                          <a:latin typeface="Times New Roman" panose="02020603050405020304" pitchFamily="18" charset="0"/>
                        </a:rPr>
                        <a:t>Isolated</a:t>
                      </a:r>
                      <a:endParaRPr lang="en-US" sz="500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3300" b="0" i="0" u="none" strike="noStrike" dirty="0">
                          <a:solidFill>
                            <a:srgbClr val="000000"/>
                          </a:solidFill>
                          <a:effectLst/>
                          <a:latin typeface="Times New Roman" panose="02020603050405020304" pitchFamily="18" charset="0"/>
                        </a:rPr>
                        <a:t>Adriene, Lani, Jackson</a:t>
                      </a:r>
                      <a:endParaRPr lang="en-US" sz="5000" dirty="0">
                        <a:effectLst/>
                      </a:endParaRPr>
                    </a:p>
                    <a:p>
                      <a:pPr rtl="0" fontAlgn="t">
                        <a:spcBef>
                          <a:spcPts val="0"/>
                        </a:spcBef>
                        <a:spcAft>
                          <a:spcPts val="0"/>
                        </a:spcAft>
                      </a:pPr>
                      <a:r>
                        <a:rPr lang="en-US" sz="3300" b="0" i="0" u="none" strike="noStrike" dirty="0">
                          <a:solidFill>
                            <a:srgbClr val="000000"/>
                          </a:solidFill>
                          <a:effectLst/>
                          <a:latin typeface="Times New Roman" panose="02020603050405020304" pitchFamily="18" charset="0"/>
                        </a:rPr>
                        <a:t>Kelly, Kris</a:t>
                      </a:r>
                      <a:endParaRPr lang="en-US" sz="5000" dirty="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3300" b="0" i="0" u="none" strike="noStrike" dirty="0">
                          <a:solidFill>
                            <a:srgbClr val="000000"/>
                          </a:solidFill>
                          <a:effectLst/>
                          <a:latin typeface="Times New Roman" panose="02020603050405020304" pitchFamily="18" charset="0"/>
                        </a:rPr>
                        <a:t>Elinore (Bus)</a:t>
                      </a:r>
                      <a:endParaRPr lang="en-US" sz="5000" dirty="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877422"/>
                  </a:ext>
                </a:extLst>
              </a:tr>
              <a:tr h="1294222">
                <a:tc>
                  <a:txBody>
                    <a:bodyPr/>
                    <a:lstStyle/>
                    <a:p>
                      <a:pPr rtl="0" fontAlgn="t">
                        <a:spcBef>
                          <a:spcPts val="0"/>
                        </a:spcBef>
                        <a:spcAft>
                          <a:spcPts val="0"/>
                        </a:spcAft>
                      </a:pPr>
                      <a:r>
                        <a:rPr lang="en-US" sz="3300" b="0" i="0" u="none" strike="noStrike">
                          <a:solidFill>
                            <a:srgbClr val="000000"/>
                          </a:solidFill>
                          <a:effectLst/>
                          <a:latin typeface="Times New Roman" panose="02020603050405020304" pitchFamily="18" charset="0"/>
                        </a:rPr>
                        <a:t>Generalized</a:t>
                      </a:r>
                      <a:endParaRPr lang="en-US" sz="500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3300" b="0" i="0" u="none" strike="noStrike" dirty="0">
                          <a:solidFill>
                            <a:srgbClr val="000000"/>
                          </a:solidFill>
                          <a:effectLst/>
                          <a:latin typeface="Times New Roman" panose="02020603050405020304" pitchFamily="18" charset="0"/>
                        </a:rPr>
                        <a:t>Marcus, Johnny</a:t>
                      </a:r>
                      <a:endParaRPr lang="en-US" sz="5000" dirty="0">
                        <a:effectLst/>
                      </a:endParaRPr>
                    </a:p>
                    <a:p>
                      <a:pPr rtl="0" fontAlgn="t">
                        <a:spcBef>
                          <a:spcPts val="0"/>
                        </a:spcBef>
                        <a:spcAft>
                          <a:spcPts val="0"/>
                        </a:spcAft>
                      </a:pPr>
                      <a:r>
                        <a:rPr lang="en-US" sz="3300" b="0" i="0" u="none" strike="noStrike" dirty="0">
                          <a:solidFill>
                            <a:srgbClr val="000000"/>
                          </a:solidFill>
                          <a:effectLst/>
                          <a:latin typeface="Times New Roman" panose="02020603050405020304" pitchFamily="18" charset="0"/>
                        </a:rPr>
                        <a:t>Lisa, </a:t>
                      </a:r>
                      <a:r>
                        <a:rPr lang="en-US" sz="3300" b="0" i="0" u="none" strike="noStrike" dirty="0">
                          <a:solidFill>
                            <a:schemeClr val="tx1"/>
                          </a:solidFill>
                          <a:effectLst/>
                          <a:latin typeface="Times New Roman" panose="02020603050405020304" pitchFamily="18" charset="0"/>
                        </a:rPr>
                        <a:t>Dave, Jack</a:t>
                      </a:r>
                      <a:endParaRPr lang="en-US" sz="5000" dirty="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3300" b="0" i="0" u="none" strike="noStrike" dirty="0">
                          <a:solidFill>
                            <a:srgbClr val="000000"/>
                          </a:solidFill>
                          <a:effectLst/>
                          <a:latin typeface="Times New Roman" panose="02020603050405020304" pitchFamily="18" charset="0"/>
                        </a:rPr>
                        <a:t>Clark (smoker)</a:t>
                      </a:r>
                      <a:endParaRPr lang="en-US" sz="5000" dirty="0">
                        <a:effectLst/>
                      </a:endParaRPr>
                    </a:p>
                  </a:txBody>
                  <a:tcPr marL="174625" marR="174625" marT="174625" marB="174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268318"/>
                  </a:ext>
                </a:extLst>
              </a:tr>
            </a:tbl>
          </a:graphicData>
        </a:graphic>
      </p:graphicFrame>
      <p:sp>
        <p:nvSpPr>
          <p:cNvPr id="3" name="TextBox 2">
            <a:extLst>
              <a:ext uri="{FF2B5EF4-FFF2-40B4-BE49-F238E27FC236}">
                <a16:creationId xmlns:a16="http://schemas.microsoft.com/office/drawing/2014/main" id="{9EC4B4A4-51D0-DD81-F1F9-38C964B64AA6}"/>
              </a:ext>
            </a:extLst>
          </p:cNvPr>
          <p:cNvSpPr txBox="1"/>
          <p:nvPr/>
        </p:nvSpPr>
        <p:spPr>
          <a:xfrm>
            <a:off x="2215665" y="806560"/>
            <a:ext cx="7760667" cy="646331"/>
          </a:xfrm>
          <a:prstGeom prst="rect">
            <a:avLst/>
          </a:prstGeom>
          <a:noFill/>
        </p:spPr>
        <p:txBody>
          <a:bodyPr wrap="square" rtlCol="0">
            <a:spAutoFit/>
          </a:bodyPr>
          <a:lstStyle/>
          <a:p>
            <a:r>
              <a:rPr lang="en-US" sz="3600" dirty="0"/>
              <a:t>Belongingness Assessment Model (BAM)</a:t>
            </a:r>
          </a:p>
        </p:txBody>
      </p:sp>
    </p:spTree>
    <p:extLst>
      <p:ext uri="{BB962C8B-B14F-4D97-AF65-F5344CB8AC3E}">
        <p14:creationId xmlns:p14="http://schemas.microsoft.com/office/powerpoint/2010/main" val="722004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20407</TotalTime>
  <Words>928</Words>
  <Application>Microsoft Macintosh PowerPoint</Application>
  <PresentationFormat>Widescreen</PresentationFormat>
  <Paragraphs>103</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Book</vt:lpstr>
      <vt:lpstr>Calibri</vt:lpstr>
      <vt:lpstr>Calibri Light</vt:lpstr>
      <vt:lpstr>Times New Roman</vt:lpstr>
      <vt:lpstr>Office Theme</vt:lpstr>
      <vt:lpstr>A Lack of Belongingness on an Outdoor Orientation Program</vt:lpstr>
      <vt:lpstr>Literature review</vt:lpstr>
      <vt:lpstr>Our Study</vt:lpstr>
      <vt:lpstr>Methods</vt:lpstr>
      <vt:lpstr>Models of Not Belonging</vt:lpstr>
      <vt:lpstr>PowerPoint Presentation</vt:lpstr>
      <vt:lpstr>Results</vt:lpstr>
      <vt:lpstr>Results</vt:lpstr>
      <vt:lpstr>PowerPoint Presentation</vt:lpstr>
      <vt:lpstr>What does this mean?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Students (not) Belonging</dc:title>
  <dc:creator>Reviewer #1</dc:creator>
  <cp:lastModifiedBy>Trevor Guilmette</cp:lastModifiedBy>
  <cp:revision>14</cp:revision>
  <dcterms:created xsi:type="dcterms:W3CDTF">2023-12-31T19:21:50Z</dcterms:created>
  <dcterms:modified xsi:type="dcterms:W3CDTF">2024-04-08T04:34:20Z</dcterms:modified>
</cp:coreProperties>
</file>