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6"/>
  </p:notesMasterIdLst>
  <p:sldIdLst>
    <p:sldId id="256" r:id="rId5"/>
  </p:sldIdLst>
  <p:sldSz cx="43891200" cy="32918400"/>
  <p:notesSz cx="32099250" cy="437483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CAB030-FF91-3C6D-A8E6-C711A34F61C7}" name="Orly Buchbinder" initials="OB" userId="S::ob1001@usnh.edu::928e6bc8-d7df-45a8-a432-cb674eb823d2" providerId="AD"/>
  <p188:author id="{59859657-931A-F78D-F05A-23F8BF6295D2}" name="Rebecca Butler" initials="RB" userId="S::rlb1053@wildcats.unh.edu::84e5c674-2d3a-4d26-9560-e36736e0f8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hbinder, Orly" initials="BO" lastIdx="1" clrIdx="0">
    <p:extLst>
      <p:ext uri="{19B8F6BF-5375-455C-9EA6-DF929625EA0E}">
        <p15:presenceInfo xmlns:p15="http://schemas.microsoft.com/office/powerpoint/2012/main" userId="S-1-5-21-1343024091-287218729-682003330-111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A0"/>
    <a:srgbClr val="FFC001"/>
    <a:srgbClr val="CF9A00"/>
    <a:srgbClr val="7991CE"/>
    <a:srgbClr val="3E6AB8"/>
    <a:srgbClr val="1F3864"/>
    <a:srgbClr val="EE7D31"/>
    <a:srgbClr val="F9CCAD"/>
    <a:srgbClr val="DBDBDB"/>
    <a:srgbClr val="F0C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2A19F-38CA-98F8-018B-7169BE4C2976}" v="18" dt="2024-02-19T17:31:41.506"/>
    <p1510:client id="{80632D92-6975-41BC-B24A-6865B99F8C8D}" v="18" dt="2024-02-19T17:33:57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y Buchbinder" userId="928e6bc8-d7df-45a8-a432-cb674eb823d2" providerId="ADAL" clId="{80632D92-6975-41BC-B24A-6865B99F8C8D}"/>
    <pc:docChg chg="custSel modSld">
      <pc:chgData name="Orly Buchbinder" userId="928e6bc8-d7df-45a8-a432-cb674eb823d2" providerId="ADAL" clId="{80632D92-6975-41BC-B24A-6865B99F8C8D}" dt="2024-02-19T17:33:57.768" v="291" actId="20577"/>
      <pc:docMkLst>
        <pc:docMk/>
      </pc:docMkLst>
      <pc:sldChg chg="modSp mod">
        <pc:chgData name="Orly Buchbinder" userId="928e6bc8-d7df-45a8-a432-cb674eb823d2" providerId="ADAL" clId="{80632D92-6975-41BC-B24A-6865B99F8C8D}" dt="2024-02-19T17:33:57.768" v="291" actId="20577"/>
        <pc:sldMkLst>
          <pc:docMk/>
          <pc:sldMk cId="0" sldId="256"/>
        </pc:sldMkLst>
        <pc:spChg chg="mod">
          <ac:chgData name="Orly Buchbinder" userId="928e6bc8-d7df-45a8-a432-cb674eb823d2" providerId="ADAL" clId="{80632D92-6975-41BC-B24A-6865B99F8C8D}" dt="2024-02-19T17:11:03.677" v="273" actId="20577"/>
          <ac:spMkLst>
            <pc:docMk/>
            <pc:sldMk cId="0" sldId="256"/>
            <ac:spMk id="81" creationId="{EBE2FD95-F8C2-69EB-300B-B5A95F4F1DDC}"/>
          </ac:spMkLst>
        </pc:spChg>
        <pc:spChg chg="mod">
          <ac:chgData name="Orly Buchbinder" userId="928e6bc8-d7df-45a8-a432-cb674eb823d2" providerId="ADAL" clId="{80632D92-6975-41BC-B24A-6865B99F8C8D}" dt="2024-02-19T17:32:09.755" v="276" actId="20577"/>
          <ac:spMkLst>
            <pc:docMk/>
            <pc:sldMk cId="0" sldId="256"/>
            <ac:spMk id="86" creationId="{08FB2B3E-2B90-8F69-62F9-9EA6EA3BCDC4}"/>
          </ac:spMkLst>
        </pc:spChg>
        <pc:spChg chg="mod">
          <ac:chgData name="Orly Buchbinder" userId="928e6bc8-d7df-45a8-a432-cb674eb823d2" providerId="ADAL" clId="{80632D92-6975-41BC-B24A-6865B99F8C8D}" dt="2024-02-19T17:32:07.069" v="275" actId="20577"/>
          <ac:spMkLst>
            <pc:docMk/>
            <pc:sldMk cId="0" sldId="256"/>
            <ac:spMk id="87" creationId="{C3FB2545-13BF-76B2-DCC8-8614AC3355E3}"/>
          </ac:spMkLst>
        </pc:spChg>
        <pc:spChg chg="mod">
          <ac:chgData name="Orly Buchbinder" userId="928e6bc8-d7df-45a8-a432-cb674eb823d2" providerId="ADAL" clId="{80632D92-6975-41BC-B24A-6865B99F8C8D}" dt="2024-02-19T17:30:23.508" v="274" actId="20577"/>
          <ac:spMkLst>
            <pc:docMk/>
            <pc:sldMk cId="0" sldId="256"/>
            <ac:spMk id="90" creationId="{C602900B-A211-576E-0272-420FF20D3A93}"/>
          </ac:spMkLst>
        </pc:spChg>
        <pc:spChg chg="mod">
          <ac:chgData name="Orly Buchbinder" userId="928e6bc8-d7df-45a8-a432-cb674eb823d2" providerId="ADAL" clId="{80632D92-6975-41BC-B24A-6865B99F8C8D}" dt="2024-02-19T17:33:57.768" v="291" actId="20577"/>
          <ac:spMkLst>
            <pc:docMk/>
            <pc:sldMk cId="0" sldId="256"/>
            <ac:spMk id="214" creationId="{7284D37B-2F0B-F025-3049-B851C7F6B70B}"/>
          </ac:spMkLst>
        </pc:spChg>
        <pc:spChg chg="mod">
          <ac:chgData name="Orly Buchbinder" userId="928e6bc8-d7df-45a8-a432-cb674eb823d2" providerId="ADAL" clId="{80632D92-6975-41BC-B24A-6865B99F8C8D}" dt="2024-02-19T17:09:11.185" v="102" actId="6549"/>
          <ac:spMkLst>
            <pc:docMk/>
            <pc:sldMk cId="0" sldId="256"/>
            <ac:spMk id="250" creationId="{65E65060-61A6-0B9D-F729-F5C5FCC11908}"/>
          </ac:spMkLst>
        </pc:spChg>
      </pc:sldChg>
    </pc:docChg>
  </pc:docChgLst>
  <pc:docChgLst>
    <pc:chgData name="Rebecca Butler" userId="S::rlb1053@usnh.edu::84e5c674-2d3a-4d26-9560-e36736e0f87a" providerId="AD" clId="Web-{0982A19F-38CA-98F8-018B-7169BE4C2976}"/>
    <pc:docChg chg="modSld">
      <pc:chgData name="Rebecca Butler" userId="S::rlb1053@usnh.edu::84e5c674-2d3a-4d26-9560-e36736e0f87a" providerId="AD" clId="Web-{0982A19F-38CA-98F8-018B-7169BE4C2976}" dt="2024-02-19T17:31:41.506" v="17" actId="20577"/>
      <pc:docMkLst>
        <pc:docMk/>
      </pc:docMkLst>
      <pc:sldChg chg="modSp">
        <pc:chgData name="Rebecca Butler" userId="S::rlb1053@usnh.edu::84e5c674-2d3a-4d26-9560-e36736e0f87a" providerId="AD" clId="Web-{0982A19F-38CA-98F8-018B-7169BE4C2976}" dt="2024-02-19T17:31:41.506" v="17" actId="20577"/>
        <pc:sldMkLst>
          <pc:docMk/>
          <pc:sldMk cId="0" sldId="256"/>
        </pc:sldMkLst>
        <pc:spChg chg="mod">
          <ac:chgData name="Rebecca Butler" userId="S::rlb1053@usnh.edu::84e5c674-2d3a-4d26-9560-e36736e0f87a" providerId="AD" clId="Web-{0982A19F-38CA-98F8-018B-7169BE4C2976}" dt="2024-02-19T17:31:41.506" v="17" actId="20577"/>
          <ac:spMkLst>
            <pc:docMk/>
            <pc:sldMk cId="0" sldId="256"/>
            <ac:spMk id="87" creationId="{C3FB2545-13BF-76B2-DCC8-8614AC3355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A8EAE-8F06-C849-AE67-C9EFA6C45FB3}" type="doc">
      <dgm:prSet loTypeId="urn:microsoft.com/office/officeart/2005/8/layout/vList6" loCatId="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90826CF-469A-F349-AB53-03CD8A716BB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/>
            <a:t>Saying</a:t>
          </a:r>
        </a:p>
        <a:p>
          <a:r>
            <a:rPr lang="en-US" sz="2200"/>
            <a:t>(Information)</a:t>
          </a:r>
        </a:p>
      </dgm:t>
    </dgm:pt>
    <dgm:pt modelId="{56FF6549-735D-034A-9B40-365249F95673}" type="parTrans" cxnId="{5F28A4EF-DE29-EF43-AFC5-DC049ADCF45C}">
      <dgm:prSet/>
      <dgm:spPr/>
      <dgm:t>
        <a:bodyPr/>
        <a:lstStyle/>
        <a:p>
          <a:endParaRPr lang="en-US"/>
        </a:p>
      </dgm:t>
    </dgm:pt>
    <dgm:pt modelId="{689F6EF1-D1B0-9D48-8F35-6575F0826201}" type="sibTrans" cxnId="{5F28A4EF-DE29-EF43-AFC5-DC049ADCF45C}">
      <dgm:prSet/>
      <dgm:spPr/>
      <dgm:t>
        <a:bodyPr/>
        <a:lstStyle/>
        <a:p>
          <a:endParaRPr lang="en-US"/>
        </a:p>
      </dgm:t>
    </dgm:pt>
    <dgm:pt modelId="{2DB2550F-7114-6E48-9181-FD0F80BE3E7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/>
            <a:t>Doing</a:t>
          </a:r>
        </a:p>
        <a:p>
          <a:r>
            <a:rPr lang="en-US" sz="2200"/>
            <a:t>(Action)</a:t>
          </a:r>
        </a:p>
      </dgm:t>
    </dgm:pt>
    <dgm:pt modelId="{3B388DF0-AB82-EF46-9A8A-5C96F25F3597}" type="parTrans" cxnId="{B3CE0665-B077-144D-BECC-846E498E41D7}">
      <dgm:prSet/>
      <dgm:spPr/>
      <dgm:t>
        <a:bodyPr/>
        <a:lstStyle/>
        <a:p>
          <a:endParaRPr lang="en-US"/>
        </a:p>
      </dgm:t>
    </dgm:pt>
    <dgm:pt modelId="{CFBA1774-9372-9C4A-9162-824A0FC0DCEC}" type="sibTrans" cxnId="{B3CE0665-B077-144D-BECC-846E498E41D7}">
      <dgm:prSet/>
      <dgm:spPr/>
      <dgm:t>
        <a:bodyPr/>
        <a:lstStyle/>
        <a:p>
          <a:endParaRPr lang="en-US"/>
        </a:p>
      </dgm:t>
    </dgm:pt>
    <dgm:pt modelId="{579CBB46-F9CF-634F-9629-619A48DED58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/>
            <a:t>Being</a:t>
          </a:r>
        </a:p>
        <a:p>
          <a:r>
            <a:rPr lang="en-US" sz="2200"/>
            <a:t>(Identity)</a:t>
          </a:r>
        </a:p>
      </dgm:t>
    </dgm:pt>
    <dgm:pt modelId="{AC72627A-05DD-D542-B445-D4BAA46BC515}" type="parTrans" cxnId="{25466039-3D07-D645-B999-7F1B208637AE}">
      <dgm:prSet/>
      <dgm:spPr/>
      <dgm:t>
        <a:bodyPr/>
        <a:lstStyle/>
        <a:p>
          <a:endParaRPr lang="en-US"/>
        </a:p>
      </dgm:t>
    </dgm:pt>
    <dgm:pt modelId="{A4E17557-08E7-7547-84A6-E8C33AF91284}" type="sibTrans" cxnId="{25466039-3D07-D645-B999-7F1B208637AE}">
      <dgm:prSet/>
      <dgm:spPr/>
      <dgm:t>
        <a:bodyPr/>
        <a:lstStyle/>
        <a:p>
          <a:endParaRPr lang="en-US"/>
        </a:p>
      </dgm:t>
    </dgm:pt>
    <dgm:pt modelId="{941A454C-B4B7-7744-8765-F7C2C21F9E46}" type="pres">
      <dgm:prSet presAssocID="{DE8A8EAE-8F06-C849-AE67-C9EFA6C45FB3}" presName="Name0" presStyleCnt="0">
        <dgm:presLayoutVars>
          <dgm:dir/>
          <dgm:animLvl val="lvl"/>
          <dgm:resizeHandles/>
        </dgm:presLayoutVars>
      </dgm:prSet>
      <dgm:spPr/>
    </dgm:pt>
    <dgm:pt modelId="{565DE78B-C069-2140-BD7C-401B82C206AC}" type="pres">
      <dgm:prSet presAssocID="{990826CF-469A-F349-AB53-03CD8A716BB2}" presName="linNode" presStyleCnt="0"/>
      <dgm:spPr/>
    </dgm:pt>
    <dgm:pt modelId="{1C09F64D-33FE-8948-80EC-0CEE275E546E}" type="pres">
      <dgm:prSet presAssocID="{990826CF-469A-F349-AB53-03CD8A716BB2}" presName="parentShp" presStyleLbl="node1" presStyleIdx="0" presStyleCnt="3" custScaleX="58665">
        <dgm:presLayoutVars>
          <dgm:bulletEnabled val="1"/>
        </dgm:presLayoutVars>
      </dgm:prSet>
      <dgm:spPr/>
    </dgm:pt>
    <dgm:pt modelId="{094DDF9C-3C6B-7244-83EA-A68F75F28E22}" type="pres">
      <dgm:prSet presAssocID="{990826CF-469A-F349-AB53-03CD8A716BB2}" presName="childShp" presStyleLbl="bgAccFollowNode1" presStyleIdx="0" presStyleCnt="3" custScaleX="121593" custScaleY="89849">
        <dgm:presLayoutVars>
          <dgm:bulletEnabled val="1"/>
        </dgm:presLayoutVars>
      </dgm:prSet>
      <dgm:spPr>
        <a:prstGeom prst="roundRect">
          <a:avLst/>
        </a:prstGeom>
      </dgm:spPr>
    </dgm:pt>
    <dgm:pt modelId="{AE17440D-1157-ED4C-9FD2-531FAD73AC5D}" type="pres">
      <dgm:prSet presAssocID="{689F6EF1-D1B0-9D48-8F35-6575F0826201}" presName="spacing" presStyleCnt="0"/>
      <dgm:spPr/>
    </dgm:pt>
    <dgm:pt modelId="{C2D60529-97F4-6748-AC2A-D3BB9552E7B6}" type="pres">
      <dgm:prSet presAssocID="{2DB2550F-7114-6E48-9181-FD0F80BE3E70}" presName="linNode" presStyleCnt="0"/>
      <dgm:spPr/>
    </dgm:pt>
    <dgm:pt modelId="{1ED8C639-575D-9E4F-9E7A-8EFEB2D04096}" type="pres">
      <dgm:prSet presAssocID="{2DB2550F-7114-6E48-9181-FD0F80BE3E70}" presName="parentShp" presStyleLbl="node1" presStyleIdx="1" presStyleCnt="3" custScaleX="58665">
        <dgm:presLayoutVars>
          <dgm:bulletEnabled val="1"/>
        </dgm:presLayoutVars>
      </dgm:prSet>
      <dgm:spPr/>
    </dgm:pt>
    <dgm:pt modelId="{C95C72E0-B8F0-4647-93FB-009BA5A13B1A}" type="pres">
      <dgm:prSet presAssocID="{2DB2550F-7114-6E48-9181-FD0F80BE3E70}" presName="childShp" presStyleLbl="bgAccFollowNode1" presStyleIdx="1" presStyleCnt="3" custScaleX="121593" custScaleY="89497">
        <dgm:presLayoutVars>
          <dgm:bulletEnabled val="1"/>
        </dgm:presLayoutVars>
      </dgm:prSet>
      <dgm:spPr>
        <a:prstGeom prst="roundRect">
          <a:avLst/>
        </a:prstGeom>
      </dgm:spPr>
    </dgm:pt>
    <dgm:pt modelId="{F13D9EC0-AD77-B746-8974-E1509058AB33}" type="pres">
      <dgm:prSet presAssocID="{CFBA1774-9372-9C4A-9162-824A0FC0DCEC}" presName="spacing" presStyleCnt="0"/>
      <dgm:spPr/>
    </dgm:pt>
    <dgm:pt modelId="{289E0EE1-19E0-B344-809A-5EF4BE991726}" type="pres">
      <dgm:prSet presAssocID="{579CBB46-F9CF-634F-9629-619A48DED58F}" presName="linNode" presStyleCnt="0"/>
      <dgm:spPr/>
    </dgm:pt>
    <dgm:pt modelId="{FF072825-0EC1-C84D-BAEF-A9DA88A2ADBC}" type="pres">
      <dgm:prSet presAssocID="{579CBB46-F9CF-634F-9629-619A48DED58F}" presName="parentShp" presStyleLbl="node1" presStyleIdx="2" presStyleCnt="3" custScaleX="58665">
        <dgm:presLayoutVars>
          <dgm:bulletEnabled val="1"/>
        </dgm:presLayoutVars>
      </dgm:prSet>
      <dgm:spPr/>
    </dgm:pt>
    <dgm:pt modelId="{DF38EF64-3BA3-9946-97A5-E1EEC000586E}" type="pres">
      <dgm:prSet presAssocID="{579CBB46-F9CF-634F-9629-619A48DED58F}" presName="childShp" presStyleLbl="bgAccFollowNode1" presStyleIdx="2" presStyleCnt="3" custScaleX="121593" custScaleY="8949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0D9A122-03E4-454A-8973-838F67EF9454}" type="presOf" srcId="{DE8A8EAE-8F06-C849-AE67-C9EFA6C45FB3}" destId="{941A454C-B4B7-7744-8765-F7C2C21F9E46}" srcOrd="0" destOrd="0" presId="urn:microsoft.com/office/officeart/2005/8/layout/vList6"/>
    <dgm:cxn modelId="{688FFA30-70F4-9545-9312-F2CAC11688C5}" type="presOf" srcId="{579CBB46-F9CF-634F-9629-619A48DED58F}" destId="{FF072825-0EC1-C84D-BAEF-A9DA88A2ADBC}" srcOrd="0" destOrd="0" presId="urn:microsoft.com/office/officeart/2005/8/layout/vList6"/>
    <dgm:cxn modelId="{25466039-3D07-D645-B999-7F1B208637AE}" srcId="{DE8A8EAE-8F06-C849-AE67-C9EFA6C45FB3}" destId="{579CBB46-F9CF-634F-9629-619A48DED58F}" srcOrd="2" destOrd="0" parTransId="{AC72627A-05DD-D542-B445-D4BAA46BC515}" sibTransId="{A4E17557-08E7-7547-84A6-E8C33AF91284}"/>
    <dgm:cxn modelId="{B3CE0665-B077-144D-BECC-846E498E41D7}" srcId="{DE8A8EAE-8F06-C849-AE67-C9EFA6C45FB3}" destId="{2DB2550F-7114-6E48-9181-FD0F80BE3E70}" srcOrd="1" destOrd="0" parTransId="{3B388DF0-AB82-EF46-9A8A-5C96F25F3597}" sibTransId="{CFBA1774-9372-9C4A-9162-824A0FC0DCEC}"/>
    <dgm:cxn modelId="{1ED1CBAE-6F33-5F4E-98A7-EA7F66529B17}" type="presOf" srcId="{2DB2550F-7114-6E48-9181-FD0F80BE3E70}" destId="{1ED8C639-575D-9E4F-9E7A-8EFEB2D04096}" srcOrd="0" destOrd="0" presId="urn:microsoft.com/office/officeart/2005/8/layout/vList6"/>
    <dgm:cxn modelId="{5F28A4EF-DE29-EF43-AFC5-DC049ADCF45C}" srcId="{DE8A8EAE-8F06-C849-AE67-C9EFA6C45FB3}" destId="{990826CF-469A-F349-AB53-03CD8A716BB2}" srcOrd="0" destOrd="0" parTransId="{56FF6549-735D-034A-9B40-365249F95673}" sibTransId="{689F6EF1-D1B0-9D48-8F35-6575F0826201}"/>
    <dgm:cxn modelId="{D863A9FB-44CC-B847-8DE9-DBCD0A9287B9}" type="presOf" srcId="{990826CF-469A-F349-AB53-03CD8A716BB2}" destId="{1C09F64D-33FE-8948-80EC-0CEE275E546E}" srcOrd="0" destOrd="0" presId="urn:microsoft.com/office/officeart/2005/8/layout/vList6"/>
    <dgm:cxn modelId="{570EE607-F3EE-D94B-8590-79675242FADD}" type="presParOf" srcId="{941A454C-B4B7-7744-8765-F7C2C21F9E46}" destId="{565DE78B-C069-2140-BD7C-401B82C206AC}" srcOrd="0" destOrd="0" presId="urn:microsoft.com/office/officeart/2005/8/layout/vList6"/>
    <dgm:cxn modelId="{62B5313E-650B-FB42-8E02-F5DE0B56FF5D}" type="presParOf" srcId="{565DE78B-C069-2140-BD7C-401B82C206AC}" destId="{1C09F64D-33FE-8948-80EC-0CEE275E546E}" srcOrd="0" destOrd="0" presId="urn:microsoft.com/office/officeart/2005/8/layout/vList6"/>
    <dgm:cxn modelId="{044995D7-D78D-1041-9F8C-0A327156DD59}" type="presParOf" srcId="{565DE78B-C069-2140-BD7C-401B82C206AC}" destId="{094DDF9C-3C6B-7244-83EA-A68F75F28E22}" srcOrd="1" destOrd="0" presId="urn:microsoft.com/office/officeart/2005/8/layout/vList6"/>
    <dgm:cxn modelId="{1803E219-31C4-3840-A3C3-C6DA0A07C6AE}" type="presParOf" srcId="{941A454C-B4B7-7744-8765-F7C2C21F9E46}" destId="{AE17440D-1157-ED4C-9FD2-531FAD73AC5D}" srcOrd="1" destOrd="0" presId="urn:microsoft.com/office/officeart/2005/8/layout/vList6"/>
    <dgm:cxn modelId="{24082C9E-5507-174F-8CEC-E7F9DA4B9040}" type="presParOf" srcId="{941A454C-B4B7-7744-8765-F7C2C21F9E46}" destId="{C2D60529-97F4-6748-AC2A-D3BB9552E7B6}" srcOrd="2" destOrd="0" presId="urn:microsoft.com/office/officeart/2005/8/layout/vList6"/>
    <dgm:cxn modelId="{E3232A85-B6C8-C140-9F78-52E407BE4B5C}" type="presParOf" srcId="{C2D60529-97F4-6748-AC2A-D3BB9552E7B6}" destId="{1ED8C639-575D-9E4F-9E7A-8EFEB2D04096}" srcOrd="0" destOrd="0" presId="urn:microsoft.com/office/officeart/2005/8/layout/vList6"/>
    <dgm:cxn modelId="{4AFFA11E-DD8E-B24D-B9D5-6BC94B935610}" type="presParOf" srcId="{C2D60529-97F4-6748-AC2A-D3BB9552E7B6}" destId="{C95C72E0-B8F0-4647-93FB-009BA5A13B1A}" srcOrd="1" destOrd="0" presId="urn:microsoft.com/office/officeart/2005/8/layout/vList6"/>
    <dgm:cxn modelId="{BDC91607-5F5B-FF49-8030-AB711DB74C69}" type="presParOf" srcId="{941A454C-B4B7-7744-8765-F7C2C21F9E46}" destId="{F13D9EC0-AD77-B746-8974-E1509058AB33}" srcOrd="3" destOrd="0" presId="urn:microsoft.com/office/officeart/2005/8/layout/vList6"/>
    <dgm:cxn modelId="{9702B9AC-68EF-6449-A2B4-E69491A4716B}" type="presParOf" srcId="{941A454C-B4B7-7744-8765-F7C2C21F9E46}" destId="{289E0EE1-19E0-B344-809A-5EF4BE991726}" srcOrd="4" destOrd="0" presId="urn:microsoft.com/office/officeart/2005/8/layout/vList6"/>
    <dgm:cxn modelId="{42483055-5E94-C24A-8D90-CF2A1043D732}" type="presParOf" srcId="{289E0EE1-19E0-B344-809A-5EF4BE991726}" destId="{FF072825-0EC1-C84D-BAEF-A9DA88A2ADBC}" srcOrd="0" destOrd="0" presId="urn:microsoft.com/office/officeart/2005/8/layout/vList6"/>
    <dgm:cxn modelId="{075692BA-9C3B-154D-861A-3EB87156A152}" type="presParOf" srcId="{289E0EE1-19E0-B344-809A-5EF4BE991726}" destId="{DF38EF64-3BA3-9946-97A5-E1EEC00058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DDF9C-3C6B-7244-83EA-A68F75F28E22}">
      <dsp:nvSpPr>
        <dsp:cNvPr id="0" name=""/>
        <dsp:cNvSpPr/>
      </dsp:nvSpPr>
      <dsp:spPr>
        <a:xfrm>
          <a:off x="2242118" y="53852"/>
          <a:ext cx="6476931" cy="95331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9F64D-33FE-8948-80EC-0CEE275E546E}">
      <dsp:nvSpPr>
        <dsp:cNvPr id="0" name=""/>
        <dsp:cNvSpPr/>
      </dsp:nvSpPr>
      <dsp:spPr>
        <a:xfrm>
          <a:off x="158834" y="0"/>
          <a:ext cx="2083284" cy="10610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Saying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(Information)</a:t>
          </a:r>
        </a:p>
      </dsp:txBody>
      <dsp:txXfrm>
        <a:off x="210629" y="51795"/>
        <a:ext cx="1979694" cy="957430"/>
      </dsp:txXfrm>
    </dsp:sp>
    <dsp:sp modelId="{C95C72E0-B8F0-4647-93FB-009BA5A13B1A}">
      <dsp:nvSpPr>
        <dsp:cNvPr id="0" name=""/>
        <dsp:cNvSpPr/>
      </dsp:nvSpPr>
      <dsp:spPr>
        <a:xfrm>
          <a:off x="2242118" y="1222841"/>
          <a:ext cx="6476931" cy="94958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C639-575D-9E4F-9E7A-8EFEB2D04096}">
      <dsp:nvSpPr>
        <dsp:cNvPr id="0" name=""/>
        <dsp:cNvSpPr/>
      </dsp:nvSpPr>
      <dsp:spPr>
        <a:xfrm>
          <a:off x="158834" y="1167122"/>
          <a:ext cx="2083284" cy="10610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Doing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(Action)</a:t>
          </a:r>
        </a:p>
      </dsp:txBody>
      <dsp:txXfrm>
        <a:off x="210629" y="1218917"/>
        <a:ext cx="1979694" cy="957430"/>
      </dsp:txXfrm>
    </dsp:sp>
    <dsp:sp modelId="{DF38EF64-3BA3-9946-97A5-E1EEC000586E}">
      <dsp:nvSpPr>
        <dsp:cNvPr id="0" name=""/>
        <dsp:cNvSpPr/>
      </dsp:nvSpPr>
      <dsp:spPr>
        <a:xfrm>
          <a:off x="2242118" y="2389964"/>
          <a:ext cx="6476931" cy="94958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2825-0EC1-C84D-BAEF-A9DA88A2ADBC}">
      <dsp:nvSpPr>
        <dsp:cNvPr id="0" name=""/>
        <dsp:cNvSpPr/>
      </dsp:nvSpPr>
      <dsp:spPr>
        <a:xfrm>
          <a:off x="158834" y="2334244"/>
          <a:ext cx="2083284" cy="106102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Being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(Identity)</a:t>
          </a:r>
        </a:p>
      </dsp:txBody>
      <dsp:txXfrm>
        <a:off x="210629" y="2386039"/>
        <a:ext cx="1979694" cy="95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13909677" cy="218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8181988" y="2"/>
            <a:ext cx="13909677" cy="218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5113338" y="3276600"/>
            <a:ext cx="21880513" cy="16409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209927" y="20784216"/>
            <a:ext cx="25679400" cy="196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41553394"/>
            <a:ext cx="13909677" cy="218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8181988" y="41553394"/>
            <a:ext cx="13909677" cy="218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4700" tIns="217350" rIns="434700" bIns="217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5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8181988" y="41553394"/>
            <a:ext cx="13909677" cy="218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4700" tIns="217350" rIns="434700" bIns="217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5113338" y="3276600"/>
            <a:ext cx="21880512" cy="16409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209927" y="20784216"/>
            <a:ext cx="25679400" cy="196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4700" tIns="217350" rIns="434700" bIns="217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38726"/>
          <a:stretch/>
        </p:blipFill>
        <p:spPr>
          <a:xfrm>
            <a:off x="35828447" y="32395638"/>
            <a:ext cx="4141787" cy="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39926519" y="32308800"/>
            <a:ext cx="23838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www.postersession.com</a:t>
            </a:r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-45027" y="32816719"/>
            <a:ext cx="48282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" b="1" u="none">
                <a:solidFill>
                  <a:srgbClr val="003064"/>
                </a:solidFill>
                <a:latin typeface="Arial"/>
                <a:ea typeface="Arial"/>
                <a:cs typeface="Arial"/>
                <a:sym typeface="Arial"/>
              </a:rPr>
              <a:t>www.postersession.com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diagramColors" Target="../diagrams/colors1.xml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emf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diagramQuickStyle" Target="../diagrams/quickStyle1.xml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diagramData" Target="../diagrams/data1.xml"/><Relationship Id="rId23" Type="http://schemas.openxmlformats.org/officeDocument/2006/relationships/image" Target="../media/image16.emf"/><Relationship Id="rId10" Type="http://schemas.openxmlformats.org/officeDocument/2006/relationships/image" Target="../media/image8.svg"/><Relationship Id="rId19" Type="http://schemas.microsoft.com/office/2007/relationships/diagramDrawing" Target="../diagrams/drawing1.xml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3668"/>
            </a:gs>
            <a:gs pos="53000">
              <a:srgbClr val="EAEAEA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">
            <a:extLst>
              <a:ext uri="{FF2B5EF4-FFF2-40B4-BE49-F238E27FC236}">
                <a16:creationId xmlns:a16="http://schemas.microsoft.com/office/drawing/2014/main" id="{D8F5FEB6-B90A-8C98-74BB-D27DCB096AF6}"/>
              </a:ext>
            </a:extLst>
          </p:cNvPr>
          <p:cNvSpPr/>
          <p:nvPr/>
        </p:nvSpPr>
        <p:spPr>
          <a:xfrm>
            <a:off x="11388792" y="13341091"/>
            <a:ext cx="17182569" cy="7007100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290971" y="5401876"/>
            <a:ext cx="10944698" cy="27328797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383860" y="381000"/>
            <a:ext cx="43216369" cy="4672502"/>
          </a:xfrm>
          <a:prstGeom prst="roundRect">
            <a:avLst>
              <a:gd name="adj" fmla="val 10870"/>
            </a:avLst>
          </a:prstGeom>
          <a:gradFill>
            <a:gsLst>
              <a:gs pos="0">
                <a:srgbClr val="A7C4FF"/>
              </a:gs>
              <a:gs pos="100000">
                <a:schemeClr val="lt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3215923" y="463407"/>
            <a:ext cx="36871388" cy="36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>
                <a:solidFill>
                  <a:schemeClr val="dk1"/>
                </a:solidFill>
              </a:rPr>
              <a:t>Discourse Between Learning Assistants and Calculus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 b="1">
                <a:solidFill>
                  <a:schemeClr val="dk1"/>
                </a:solidFill>
              </a:rPr>
              <a:t>Students on Implicit Differentiation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</a:rPr>
              <a:t>Rebecca Butler &amp; Orly Buchbinder</a:t>
            </a:r>
            <a:endParaRPr sz="6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dk1"/>
                </a:solidFill>
              </a:rPr>
              <a:t>University of New Hampshire</a:t>
            </a: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2943146" y="5250325"/>
            <a:ext cx="5603648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</a:rPr>
              <a:t>Background</a:t>
            </a:r>
            <a:endParaRPr sz="7200"/>
          </a:p>
        </p:txBody>
      </p:sp>
      <p:sp>
        <p:nvSpPr>
          <p:cNvPr id="37" name="Shape 37"/>
          <p:cNvSpPr txBox="1"/>
          <p:nvPr/>
        </p:nvSpPr>
        <p:spPr>
          <a:xfrm>
            <a:off x="38001844" y="3314700"/>
            <a:ext cx="4127231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/>
              <a:t>NSF Award No. 2013427. </a:t>
            </a:r>
            <a:r>
              <a:rPr lang="en-US" sz="1200"/>
              <a:t>The opinions expressed herein are those of the authors and do not necessarily reflect the views of the National Science Foundation.  </a:t>
            </a:r>
            <a:endParaRPr sz="1200"/>
          </a:p>
        </p:txBody>
      </p:sp>
      <p:grpSp>
        <p:nvGrpSpPr>
          <p:cNvPr id="92" name="Group 18">
            <a:extLst>
              <a:ext uri="{FF2B5EF4-FFF2-40B4-BE49-F238E27FC236}">
                <a16:creationId xmlns:a16="http://schemas.microsoft.com/office/drawing/2014/main" id="{D35608CD-9546-844A-8734-A1EC73684AB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706947" y="22387164"/>
            <a:ext cx="822326" cy="904875"/>
            <a:chOff x="0" y="0"/>
            <a:chExt cx="10119" cy="7715"/>
          </a:xfrm>
        </p:grpSpPr>
      </p:grpSp>
      <p:pic>
        <p:nvPicPr>
          <p:cNvPr id="111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2864" y="964136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5488240" y="32355303"/>
            <a:ext cx="7029248" cy="375371"/>
          </a:xfrm>
          <a:prstGeom prst="rect">
            <a:avLst/>
          </a:prstGeom>
          <a:solidFill>
            <a:srgbClr val="08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B66D6E-A393-A747-89B5-9591A77E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630" y="926912"/>
            <a:ext cx="3439219" cy="3345543"/>
          </a:xfrm>
          <a:prstGeom prst="rect">
            <a:avLst/>
          </a:prstGeom>
        </p:spPr>
      </p:pic>
      <p:sp>
        <p:nvSpPr>
          <p:cNvPr id="3" name="Shape 33">
            <a:extLst>
              <a:ext uri="{FF2B5EF4-FFF2-40B4-BE49-F238E27FC236}">
                <a16:creationId xmlns:a16="http://schemas.microsoft.com/office/drawing/2014/main" id="{B9C3A8B5-0EA1-CE6B-74DF-9AAD61740CCC}"/>
              </a:ext>
            </a:extLst>
          </p:cNvPr>
          <p:cNvSpPr txBox="1"/>
          <p:nvPr/>
        </p:nvSpPr>
        <p:spPr>
          <a:xfrm>
            <a:off x="196081" y="24484986"/>
            <a:ext cx="11354696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Theoretical Framework</a:t>
            </a:r>
            <a:endParaRPr sz="7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87A64-A446-C650-3588-33AE1B84794A}"/>
              </a:ext>
            </a:extLst>
          </p:cNvPr>
          <p:cNvSpPr txBox="1"/>
          <p:nvPr/>
        </p:nvSpPr>
        <p:spPr>
          <a:xfrm>
            <a:off x="1314987" y="6519641"/>
            <a:ext cx="882502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/>
              <a:t>The Learning Assistant (LA) Model </a:t>
            </a:r>
            <a:r>
              <a:rPr lang="en-US" sz="2400"/>
              <a:t>(Otero et al., 2010)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4B745F-3F5A-14E2-8246-F67A52E341B7}"/>
              </a:ext>
            </a:extLst>
          </p:cNvPr>
          <p:cNvSpPr txBox="1"/>
          <p:nvPr/>
        </p:nvSpPr>
        <p:spPr>
          <a:xfrm>
            <a:off x="872236" y="13784493"/>
            <a:ext cx="1017270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Motivation</a:t>
            </a:r>
            <a:r>
              <a:rPr lang="en-US" sz="2800"/>
              <a:t>: Students in LA-supported courses show more </a:t>
            </a:r>
            <a:r>
              <a:rPr lang="en-US" sz="2800" i="1"/>
              <a:t>positive content-related outcomes </a:t>
            </a:r>
            <a:r>
              <a:rPr lang="en-US" sz="2800"/>
              <a:t>compared to students without LA support (</a:t>
            </a:r>
            <a:r>
              <a:rPr lang="en-US" sz="2800" err="1"/>
              <a:t>Barrasso</a:t>
            </a:r>
            <a:r>
              <a:rPr lang="en-US" sz="2800"/>
              <a:t> &amp; </a:t>
            </a:r>
            <a:r>
              <a:rPr lang="en-US" sz="2800" err="1"/>
              <a:t>Spilios</a:t>
            </a:r>
            <a:r>
              <a:rPr lang="en-US" sz="2800"/>
              <a:t>, 2021), but little is known about </a:t>
            </a:r>
            <a:r>
              <a:rPr lang="en-US" sz="2800" i="1"/>
              <a:t>how </a:t>
            </a:r>
            <a:r>
              <a:rPr lang="en-US" sz="2800"/>
              <a:t>LAs facilitate positive student outcomes. </a:t>
            </a:r>
            <a:endParaRPr lang="en-US" sz="2800" i="1"/>
          </a:p>
          <a:p>
            <a:r>
              <a:rPr lang="en-US" sz="2800"/>
              <a:t>Students </a:t>
            </a:r>
            <a:r>
              <a:rPr lang="en-US" sz="2800" i="1"/>
              <a:t>struggle with implicit differentiation</a:t>
            </a:r>
            <a:r>
              <a:rPr lang="en-US" sz="2800"/>
              <a:t> (Martin, 2000; Chu, 2019) offering opportunities for LAs to authentically aid student learning. </a:t>
            </a:r>
            <a:endParaRPr lang="en-US" sz="2800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C864F7-1E93-8FFA-D193-F08AFE39E1CD}"/>
              </a:ext>
            </a:extLst>
          </p:cNvPr>
          <p:cNvSpPr txBox="1"/>
          <p:nvPr/>
        </p:nvSpPr>
        <p:spPr>
          <a:xfrm>
            <a:off x="769959" y="7800028"/>
            <a:ext cx="1001013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Learning Assistant</a:t>
            </a:r>
            <a:r>
              <a:rPr lang="en-US" sz="2400"/>
              <a:t>: A</a:t>
            </a:r>
            <a:r>
              <a:rPr lang="en-US" sz="2400">
                <a:solidFill>
                  <a:schemeClr val="tx1"/>
                </a:solidFill>
              </a:rPr>
              <a:t> current </a:t>
            </a:r>
            <a:r>
              <a:rPr lang="en-US" sz="2400"/>
              <a:t>undergraduate student who has passed some </a:t>
            </a:r>
            <a:r>
              <a:rPr lang="en-US" sz="2400">
                <a:solidFill>
                  <a:schemeClr val="tx1"/>
                </a:solidFill>
              </a:rPr>
              <a:t>course and who </a:t>
            </a:r>
            <a:r>
              <a:rPr lang="en-US" sz="2400"/>
              <a:t>aids in the instruction </a:t>
            </a:r>
            <a:r>
              <a:rPr lang="en-US" sz="2400">
                <a:solidFill>
                  <a:schemeClr val="tx1"/>
                </a:solidFill>
              </a:rPr>
              <a:t>of that </a:t>
            </a:r>
            <a:r>
              <a:rPr lang="en-US" sz="2400"/>
              <a:t>course.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/>
              <a:t>Practice: </a:t>
            </a:r>
            <a:r>
              <a:rPr lang="en-US" sz="2400"/>
              <a:t>LAs help teach students in Calculus I recitations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/>
              <a:t>Content: </a:t>
            </a:r>
            <a:r>
              <a:rPr lang="en-US" sz="2400"/>
              <a:t>Weekly meeting with course instructor to refresh course content 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/>
              <a:t>Pedagogy: </a:t>
            </a:r>
            <a:r>
              <a:rPr lang="en-US" sz="2400"/>
              <a:t>Weekly meetings with a mentor to discuss educational topics (e.g., metacognition)</a:t>
            </a:r>
            <a:endParaRPr lang="en-US" sz="2400">
              <a:cs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2925017" y="19837571"/>
            <a:ext cx="5378647" cy="106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</a:t>
            </a:r>
            <a:endParaRPr sz="7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0BC86-2699-46E7-98EB-7BCAA691F593}"/>
              </a:ext>
            </a:extLst>
          </p:cNvPr>
          <p:cNvSpPr txBox="1"/>
          <p:nvPr/>
        </p:nvSpPr>
        <p:spPr>
          <a:xfrm>
            <a:off x="812556" y="21017970"/>
            <a:ext cx="9864828" cy="3455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Setting: </a:t>
            </a:r>
            <a:r>
              <a:rPr lang="en-US" sz="2400">
                <a:solidFill>
                  <a:schemeClr val="tx1"/>
                </a:solidFill>
              </a:rPr>
              <a:t>Part of a multi-disciplinary project for reforming introductory STEM courses at a large, public, northeastern university. </a:t>
            </a:r>
          </a:p>
          <a:p>
            <a:r>
              <a:rPr lang="en-US" sz="2400">
                <a:solidFill>
                  <a:schemeClr val="tx1"/>
                </a:solidFill>
              </a:rPr>
              <a:t>LAs teach in Calculus I recitations (~20 students each), facilitating small group discussions about conceptually rich activities. </a:t>
            </a:r>
          </a:p>
          <a:p>
            <a:pPr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Participants: </a:t>
            </a: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 LAs and 7 different small groups of students; 3-4 students per group.</a:t>
            </a:r>
            <a:r>
              <a:rPr lang="en-US" sz="2400" b="1"/>
              <a:t>   </a:t>
            </a:r>
            <a:r>
              <a:rPr lang="en-US" sz="2400" b="1">
                <a:solidFill>
                  <a:srgbClr val="FF0000"/>
                </a:solidFill>
              </a:rPr>
              <a:t> 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sources: </a:t>
            </a: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22 </a:t>
            </a:r>
            <a:r>
              <a:rPr lang="en-US" sz="2400"/>
              <a:t>different 360</a:t>
            </a:r>
            <a:r>
              <a:rPr lang="en-US" sz="240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2400"/>
              <a:t>-video </a:t>
            </a: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recordings of LA-student conversations on the topic</a:t>
            </a:r>
            <a:r>
              <a:rPr lang="en-US" sz="2400"/>
              <a:t> </a:t>
            </a: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implicit differentiation</a:t>
            </a:r>
          </a:p>
          <a:p>
            <a:pPr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~25 mins of video data across two semesters.</a:t>
            </a:r>
            <a:endParaRPr 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sz="22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dk1"/>
                </a:solidFill>
              </a:rPr>
              <a:t> </a:t>
            </a:r>
          </a:p>
          <a:p>
            <a:r>
              <a:rPr lang="en-US" sz="2400"/>
              <a:t>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F3D7DD-A28A-7C28-D4B1-76D706F76B9C}"/>
              </a:ext>
            </a:extLst>
          </p:cNvPr>
          <p:cNvGrpSpPr/>
          <p:nvPr/>
        </p:nvGrpSpPr>
        <p:grpSpPr>
          <a:xfrm>
            <a:off x="3686783" y="10430183"/>
            <a:ext cx="6655460" cy="3157166"/>
            <a:chOff x="532109" y="12161323"/>
            <a:chExt cx="6655460" cy="3034235"/>
          </a:xfrm>
        </p:grpSpPr>
        <p:pic>
          <p:nvPicPr>
            <p:cNvPr id="46" name="Graphic 45" descr="Meeting outline">
              <a:extLst>
                <a:ext uri="{FF2B5EF4-FFF2-40B4-BE49-F238E27FC236}">
                  <a16:creationId xmlns:a16="http://schemas.microsoft.com/office/drawing/2014/main" id="{285902EC-E820-57FA-E639-3419F302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01969" y="13356841"/>
              <a:ext cx="1182587" cy="1182587"/>
            </a:xfrm>
            <a:prstGeom prst="rect">
              <a:avLst/>
            </a:prstGeom>
          </p:spPr>
        </p:pic>
        <p:pic>
          <p:nvPicPr>
            <p:cNvPr id="47" name="Graphic 46" descr="Meeting outline">
              <a:extLst>
                <a:ext uri="{FF2B5EF4-FFF2-40B4-BE49-F238E27FC236}">
                  <a16:creationId xmlns:a16="http://schemas.microsoft.com/office/drawing/2014/main" id="{5340A259-5555-8718-E973-E89331E9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4015" y="12610972"/>
              <a:ext cx="1182587" cy="1182587"/>
            </a:xfrm>
            <a:prstGeom prst="rect">
              <a:avLst/>
            </a:prstGeom>
          </p:spPr>
        </p:pic>
        <p:pic>
          <p:nvPicPr>
            <p:cNvPr id="48" name="Graphic 47" descr="Meeting outline">
              <a:extLst>
                <a:ext uri="{FF2B5EF4-FFF2-40B4-BE49-F238E27FC236}">
                  <a16:creationId xmlns:a16="http://schemas.microsoft.com/office/drawing/2014/main" id="{3039538D-C42C-ADF3-8845-1765653C9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4009" y="14012971"/>
              <a:ext cx="1182587" cy="1182587"/>
            </a:xfrm>
            <a:prstGeom prst="rect">
              <a:avLst/>
            </a:prstGeom>
          </p:spPr>
        </p:pic>
        <p:pic>
          <p:nvPicPr>
            <p:cNvPr id="59" name="Graphic 58" descr="Meeting outline">
              <a:extLst>
                <a:ext uri="{FF2B5EF4-FFF2-40B4-BE49-F238E27FC236}">
                  <a16:creationId xmlns:a16="http://schemas.microsoft.com/office/drawing/2014/main" id="{B2ED0ED6-E7EF-D564-DC04-2A382195A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31441" y="12986401"/>
              <a:ext cx="1182587" cy="118258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3FDF5F-228F-6BB7-35B0-78875B78990F}"/>
                </a:ext>
              </a:extLst>
            </p:cNvPr>
            <p:cNvGrpSpPr/>
            <p:nvPr/>
          </p:nvGrpSpPr>
          <p:grpSpPr>
            <a:xfrm>
              <a:off x="532109" y="13519545"/>
              <a:ext cx="914400" cy="1284330"/>
              <a:chOff x="4023906" y="13746011"/>
              <a:chExt cx="914400" cy="1284330"/>
            </a:xfrm>
          </p:grpSpPr>
          <p:pic>
            <p:nvPicPr>
              <p:cNvPr id="54" name="Graphic 53" descr="User outline">
                <a:extLst>
                  <a:ext uri="{FF2B5EF4-FFF2-40B4-BE49-F238E27FC236}">
                    <a16:creationId xmlns:a16="http://schemas.microsoft.com/office/drawing/2014/main" id="{CAE5A8D7-AE80-02B0-413B-4CD6D6F88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023906" y="1374601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24D2475-CCE5-4972-F5B1-30CA9ABFD319}"/>
                  </a:ext>
                </a:extLst>
              </p:cNvPr>
              <p:cNvSpPr txBox="1"/>
              <p:nvPr/>
            </p:nvSpPr>
            <p:spPr>
              <a:xfrm>
                <a:off x="4165200" y="14568676"/>
                <a:ext cx="643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LA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9A126D3-8691-B11F-AA1C-F71C986FBFEC}"/>
                </a:ext>
              </a:extLst>
            </p:cNvPr>
            <p:cNvGrpSpPr/>
            <p:nvPr/>
          </p:nvGrpSpPr>
          <p:grpSpPr>
            <a:xfrm>
              <a:off x="5147334" y="12797544"/>
              <a:ext cx="2040235" cy="2057842"/>
              <a:chOff x="5833951" y="12149834"/>
              <a:chExt cx="2040235" cy="2057842"/>
            </a:xfrm>
          </p:grpSpPr>
          <p:pic>
            <p:nvPicPr>
              <p:cNvPr id="52" name="Graphic 51" descr="Teacher outline">
                <a:extLst>
                  <a:ext uri="{FF2B5EF4-FFF2-40B4-BE49-F238E27FC236}">
                    <a16:creationId xmlns:a16="http://schemas.microsoft.com/office/drawing/2014/main" id="{E98D3730-5D7E-0EE7-7079-1C53473CB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96691" y="12149834"/>
                <a:ext cx="1785265" cy="1785265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F090E6A-29CA-6269-F7FF-6A5D3933B7B1}"/>
                  </a:ext>
                </a:extLst>
              </p:cNvPr>
              <p:cNvSpPr txBox="1"/>
              <p:nvPr/>
            </p:nvSpPr>
            <p:spPr>
              <a:xfrm>
                <a:off x="5833951" y="13746011"/>
                <a:ext cx="204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Graduate TA</a:t>
                </a:r>
              </a:p>
            </p:txBody>
          </p:sp>
        </p:grpSp>
        <p:pic>
          <p:nvPicPr>
            <p:cNvPr id="64" name="Graphic 63" descr="Chat outline">
              <a:extLst>
                <a:ext uri="{FF2B5EF4-FFF2-40B4-BE49-F238E27FC236}">
                  <a16:creationId xmlns:a16="http://schemas.microsoft.com/office/drawing/2014/main" id="{D26E2847-C868-CCEA-C596-C2FFC8B9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99920" y="12825403"/>
              <a:ext cx="967623" cy="967623"/>
            </a:xfrm>
            <a:prstGeom prst="rect">
              <a:avLst/>
            </a:prstGeom>
          </p:spPr>
        </p:pic>
        <p:pic>
          <p:nvPicPr>
            <p:cNvPr id="69" name="Graphic 68" descr="Chat outline">
              <a:extLst>
                <a:ext uri="{FF2B5EF4-FFF2-40B4-BE49-F238E27FC236}">
                  <a16:creationId xmlns:a16="http://schemas.microsoft.com/office/drawing/2014/main" id="{065DD62B-B817-FAB9-536A-B796362B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92701" y="12161323"/>
              <a:ext cx="967623" cy="967623"/>
            </a:xfrm>
            <a:prstGeom prst="rect">
              <a:avLst/>
            </a:prstGeom>
          </p:spPr>
        </p:pic>
        <p:pic>
          <p:nvPicPr>
            <p:cNvPr id="70" name="Graphic 69" descr="Chat outline">
              <a:extLst>
                <a:ext uri="{FF2B5EF4-FFF2-40B4-BE49-F238E27FC236}">
                  <a16:creationId xmlns:a16="http://schemas.microsoft.com/office/drawing/2014/main" id="{31355958-0BF2-2DC5-F228-DD926C55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59850" y="12541971"/>
              <a:ext cx="967623" cy="967623"/>
            </a:xfrm>
            <a:prstGeom prst="rect">
              <a:avLst/>
            </a:prstGeom>
          </p:spPr>
        </p:pic>
        <p:pic>
          <p:nvPicPr>
            <p:cNvPr id="71" name="Graphic 70" descr="Chat outline">
              <a:extLst>
                <a:ext uri="{FF2B5EF4-FFF2-40B4-BE49-F238E27FC236}">
                  <a16:creationId xmlns:a16="http://schemas.microsoft.com/office/drawing/2014/main" id="{49B2E950-9DCC-C9E0-7324-FA51759A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20544" y="13557519"/>
              <a:ext cx="967623" cy="967623"/>
            </a:xfrm>
            <a:prstGeom prst="rect">
              <a:avLst/>
            </a:prstGeom>
          </p:spPr>
        </p:pic>
      </p:grpSp>
      <p:sp>
        <p:nvSpPr>
          <p:cNvPr id="73" name="Alternate Process 72">
            <a:extLst>
              <a:ext uri="{FF2B5EF4-FFF2-40B4-BE49-F238E27FC236}">
                <a16:creationId xmlns:a16="http://schemas.microsoft.com/office/drawing/2014/main" id="{E1387137-0908-6090-7959-6E7A43D06F81}"/>
              </a:ext>
            </a:extLst>
          </p:cNvPr>
          <p:cNvSpPr/>
          <p:nvPr/>
        </p:nvSpPr>
        <p:spPr>
          <a:xfrm>
            <a:off x="1056379" y="11416342"/>
            <a:ext cx="2324316" cy="105428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Calculus I Recitation</a:t>
            </a:r>
          </a:p>
        </p:txBody>
      </p:sp>
      <p:sp>
        <p:nvSpPr>
          <p:cNvPr id="80" name="Shape 19">
            <a:extLst>
              <a:ext uri="{FF2B5EF4-FFF2-40B4-BE49-F238E27FC236}">
                <a16:creationId xmlns:a16="http://schemas.microsoft.com/office/drawing/2014/main" id="{88BA30FC-5FBE-4E0A-C6B0-8AAF0D739611}"/>
              </a:ext>
            </a:extLst>
          </p:cNvPr>
          <p:cNvSpPr/>
          <p:nvPr/>
        </p:nvSpPr>
        <p:spPr>
          <a:xfrm>
            <a:off x="11454108" y="27957579"/>
            <a:ext cx="21725549" cy="4672501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2FD95-F8C2-69EB-300B-B5A95F4F1DDC}"/>
              </a:ext>
            </a:extLst>
          </p:cNvPr>
          <p:cNvSpPr txBox="1"/>
          <p:nvPr/>
        </p:nvSpPr>
        <p:spPr>
          <a:xfrm>
            <a:off x="11731401" y="28071390"/>
            <a:ext cx="1681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Responding to the Research Question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9F7361A6-661C-86E7-D9B0-108C24542027}"/>
              </a:ext>
            </a:extLst>
          </p:cNvPr>
          <p:cNvSpPr/>
          <p:nvPr/>
        </p:nvSpPr>
        <p:spPr>
          <a:xfrm>
            <a:off x="842612" y="16961123"/>
            <a:ext cx="9864828" cy="24963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/>
              <a:t>Research Question</a:t>
            </a:r>
          </a:p>
          <a:p>
            <a:pPr algn="ctr">
              <a:spcBef>
                <a:spcPts val="600"/>
              </a:spcBef>
            </a:pPr>
            <a:r>
              <a:rPr lang="en-US" sz="3200" b="1" i="1"/>
              <a:t>What</a:t>
            </a:r>
            <a:r>
              <a:rPr lang="en-US" sz="3200"/>
              <a:t> mathematical aspects of implicit differentiation do students and LAs discuss during their interactions in Calculus I recitations and </a:t>
            </a:r>
            <a:r>
              <a:rPr lang="en-US" sz="3200" b="1" i="1"/>
              <a:t>how</a:t>
            </a:r>
            <a:r>
              <a:rPr lang="en-US" sz="3200"/>
              <a:t> do they discuss them? </a:t>
            </a: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DBB5C508-FE53-3FFA-8B7F-8B2844C0F684}"/>
              </a:ext>
            </a:extLst>
          </p:cNvPr>
          <p:cNvSpPr/>
          <p:nvPr/>
        </p:nvSpPr>
        <p:spPr>
          <a:xfrm>
            <a:off x="11452610" y="20537028"/>
            <a:ext cx="17096721" cy="7200537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9">
            <a:extLst>
              <a:ext uri="{FF2B5EF4-FFF2-40B4-BE49-F238E27FC236}">
                <a16:creationId xmlns:a16="http://schemas.microsoft.com/office/drawing/2014/main" id="{EC1E509C-C9D0-C8DC-6436-AC0D72E1B375}"/>
              </a:ext>
            </a:extLst>
          </p:cNvPr>
          <p:cNvSpPr/>
          <p:nvPr/>
        </p:nvSpPr>
        <p:spPr>
          <a:xfrm>
            <a:off x="11454108" y="5401876"/>
            <a:ext cx="17052780" cy="7702341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9">
            <a:extLst>
              <a:ext uri="{FF2B5EF4-FFF2-40B4-BE49-F238E27FC236}">
                <a16:creationId xmlns:a16="http://schemas.microsoft.com/office/drawing/2014/main" id="{3AEA798E-1408-7EB5-8E7C-D2F583FF1EF8}"/>
              </a:ext>
            </a:extLst>
          </p:cNvPr>
          <p:cNvSpPr/>
          <p:nvPr/>
        </p:nvSpPr>
        <p:spPr>
          <a:xfrm>
            <a:off x="28717354" y="5452362"/>
            <a:ext cx="14882875" cy="22335689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DA2A4-C320-44CE-1305-3A7066B48FE9}"/>
              </a:ext>
            </a:extLst>
          </p:cNvPr>
          <p:cNvSpPr txBox="1"/>
          <p:nvPr/>
        </p:nvSpPr>
        <p:spPr>
          <a:xfrm>
            <a:off x="11850861" y="5635112"/>
            <a:ext cx="1056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ID Topics </a:t>
            </a:r>
            <a:r>
              <a:rPr lang="en-US" sz="6400" b="1"/>
              <a:t>(N=250)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A26CB3-0EB2-F95C-DBC8-ECA0458C5D52}"/>
              </a:ext>
            </a:extLst>
          </p:cNvPr>
          <p:cNvSpPr txBox="1"/>
          <p:nvPr/>
        </p:nvSpPr>
        <p:spPr>
          <a:xfrm>
            <a:off x="11937259" y="13540075"/>
            <a:ext cx="967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LAs’ Actions </a:t>
            </a:r>
            <a:r>
              <a:rPr lang="en-US" sz="6400" b="1"/>
              <a:t>(N=140)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E4122F-5ABB-F964-2F04-1A92FABFFA45}"/>
              </a:ext>
            </a:extLst>
          </p:cNvPr>
          <p:cNvSpPr txBox="1"/>
          <p:nvPr/>
        </p:nvSpPr>
        <p:spPr>
          <a:xfrm>
            <a:off x="11925556" y="20665865"/>
            <a:ext cx="1192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Students’ Actions (N= 110)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7FEFB2-2B1F-D095-E873-4B8698504701}"/>
              </a:ext>
            </a:extLst>
          </p:cNvPr>
          <p:cNvSpPr txBox="1"/>
          <p:nvPr/>
        </p:nvSpPr>
        <p:spPr>
          <a:xfrm>
            <a:off x="31191261" y="5452362"/>
            <a:ext cx="1024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Example of Discourse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901AFE-A6BC-A939-5E23-24BFD6BC183E}"/>
              </a:ext>
            </a:extLst>
          </p:cNvPr>
          <p:cNvSpPr/>
          <p:nvPr/>
        </p:nvSpPr>
        <p:spPr>
          <a:xfrm>
            <a:off x="32677382" y="6852470"/>
            <a:ext cx="4151812" cy="12548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Student Actions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5AEF00A-4448-E32E-D49A-418509518D1A}"/>
              </a:ext>
            </a:extLst>
          </p:cNvPr>
          <p:cNvSpPr/>
          <p:nvPr/>
        </p:nvSpPr>
        <p:spPr>
          <a:xfrm>
            <a:off x="37957514" y="6852470"/>
            <a:ext cx="4151812" cy="12548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LA Actions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859DC4B-FB9F-618F-0495-9C701F783670}"/>
              </a:ext>
            </a:extLst>
          </p:cNvPr>
          <p:cNvSpPr/>
          <p:nvPr/>
        </p:nvSpPr>
        <p:spPr>
          <a:xfrm>
            <a:off x="29155988" y="24484986"/>
            <a:ext cx="13795471" cy="3018091"/>
          </a:xfrm>
          <a:prstGeom prst="roundRect">
            <a:avLst/>
          </a:prstGeom>
          <a:solidFill>
            <a:srgbClr val="F0C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2477BDB-525B-2DB9-AD67-DDBE2251A8A6}"/>
              </a:ext>
            </a:extLst>
          </p:cNvPr>
          <p:cNvSpPr/>
          <p:nvPr/>
        </p:nvSpPr>
        <p:spPr>
          <a:xfrm>
            <a:off x="38758178" y="26090588"/>
            <a:ext cx="3335488" cy="1254811"/>
          </a:xfrm>
          <a:prstGeom prst="roundRect">
            <a:avLst/>
          </a:prstGeom>
          <a:solidFill>
            <a:srgbClr val="3E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Confirm correctness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06C2243-A012-7A0D-4996-66ABA507BF40}"/>
              </a:ext>
            </a:extLst>
          </p:cNvPr>
          <p:cNvSpPr/>
          <p:nvPr/>
        </p:nvSpPr>
        <p:spPr>
          <a:xfrm>
            <a:off x="32789896" y="24964575"/>
            <a:ext cx="3335488" cy="1254811"/>
          </a:xfrm>
          <a:prstGeom prst="roundRect">
            <a:avLst/>
          </a:prstGeom>
          <a:solidFill>
            <a:srgbClr val="FFD9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Explain next step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C9E5086-F6D7-9D14-03C9-01A13C51DCC3}"/>
              </a:ext>
            </a:extLst>
          </p:cNvPr>
          <p:cNvSpPr/>
          <p:nvPr/>
        </p:nvSpPr>
        <p:spPr>
          <a:xfrm>
            <a:off x="29155987" y="8465204"/>
            <a:ext cx="13795471" cy="1720352"/>
          </a:xfrm>
          <a:prstGeom prst="roundRect">
            <a:avLst/>
          </a:prstGeom>
          <a:solidFill>
            <a:srgbClr val="F0C6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D18AEAD-85FB-4F26-3217-5F47001826CD}"/>
              </a:ext>
            </a:extLst>
          </p:cNvPr>
          <p:cNvSpPr/>
          <p:nvPr/>
        </p:nvSpPr>
        <p:spPr>
          <a:xfrm>
            <a:off x="32571457" y="8688833"/>
            <a:ext cx="3335488" cy="1254811"/>
          </a:xfrm>
          <a:prstGeom prst="roundRect">
            <a:avLst/>
          </a:prstGeom>
          <a:solidFill>
            <a:srgbClr val="D49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Ask for directions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08E4DB50-1FD0-824B-0E61-FF9662A3C407}"/>
              </a:ext>
            </a:extLst>
          </p:cNvPr>
          <p:cNvSpPr/>
          <p:nvPr/>
        </p:nvSpPr>
        <p:spPr>
          <a:xfrm>
            <a:off x="29155988" y="10387723"/>
            <a:ext cx="13977751" cy="13996669"/>
          </a:xfrm>
          <a:prstGeom prst="roundRect">
            <a:avLst>
              <a:gd name="adj" fmla="val 7945"/>
            </a:avLst>
          </a:prstGeom>
          <a:solidFill>
            <a:srgbClr val="DBDB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A430220-BC54-6321-B5E8-C46D0E3E0205}"/>
              </a:ext>
            </a:extLst>
          </p:cNvPr>
          <p:cNvSpPr/>
          <p:nvPr/>
        </p:nvSpPr>
        <p:spPr>
          <a:xfrm>
            <a:off x="38371478" y="20050665"/>
            <a:ext cx="3335488" cy="1254811"/>
          </a:xfrm>
          <a:prstGeom prst="roundRect">
            <a:avLst/>
          </a:prstGeom>
          <a:solidFill>
            <a:srgbClr val="3E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Confirm correctness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756442D-E61F-9818-1785-FBC6A0C7B8A4}"/>
              </a:ext>
            </a:extLst>
          </p:cNvPr>
          <p:cNvSpPr/>
          <p:nvPr/>
        </p:nvSpPr>
        <p:spPr>
          <a:xfrm>
            <a:off x="38419567" y="22197274"/>
            <a:ext cx="3335488" cy="1254811"/>
          </a:xfrm>
          <a:prstGeom prst="round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Explain next step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0E0D04A-7565-0158-3B53-FFAAF1AE7F61}"/>
              </a:ext>
            </a:extLst>
          </p:cNvPr>
          <p:cNvSpPr/>
          <p:nvPr/>
        </p:nvSpPr>
        <p:spPr>
          <a:xfrm>
            <a:off x="38419567" y="15119540"/>
            <a:ext cx="3335488" cy="1254811"/>
          </a:xfrm>
          <a:prstGeom prst="roundRect">
            <a:avLst/>
          </a:prstGeom>
          <a:solidFill>
            <a:srgbClr val="3E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Point out incorrectness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C05E5D1-6C00-486B-EA42-0EFD3CA7E1B6}"/>
              </a:ext>
            </a:extLst>
          </p:cNvPr>
          <p:cNvSpPr/>
          <p:nvPr/>
        </p:nvSpPr>
        <p:spPr>
          <a:xfrm>
            <a:off x="38419567" y="17280862"/>
            <a:ext cx="3335488" cy="1254811"/>
          </a:xfrm>
          <a:prstGeom prst="roundRect">
            <a:avLst/>
          </a:prstGeom>
          <a:solidFill>
            <a:srgbClr val="799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Elicit student thinking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B9F2A47-8F45-6627-407A-F2FC1FADAF21}"/>
              </a:ext>
            </a:extLst>
          </p:cNvPr>
          <p:cNvSpPr/>
          <p:nvPr/>
        </p:nvSpPr>
        <p:spPr>
          <a:xfrm>
            <a:off x="32571457" y="18632148"/>
            <a:ext cx="3335488" cy="1254811"/>
          </a:xfrm>
          <a:prstGeom prst="roundRect">
            <a:avLst/>
          </a:prstGeom>
          <a:solidFill>
            <a:srgbClr val="D49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Checking work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0AD623A-A270-6FFC-72D9-49C344E1E970}"/>
              </a:ext>
            </a:extLst>
          </p:cNvPr>
          <p:cNvSpPr/>
          <p:nvPr/>
        </p:nvSpPr>
        <p:spPr>
          <a:xfrm>
            <a:off x="38419567" y="10785255"/>
            <a:ext cx="3335488" cy="1254811"/>
          </a:xfrm>
          <a:prstGeom prst="roundRect">
            <a:avLst/>
          </a:prstGeom>
          <a:solidFill>
            <a:srgbClr val="799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Examine student work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E911A5D-AEC3-5B13-49BC-0A777A23A5EF}"/>
              </a:ext>
            </a:extLst>
          </p:cNvPr>
          <p:cNvSpPr/>
          <p:nvPr/>
        </p:nvSpPr>
        <p:spPr>
          <a:xfrm>
            <a:off x="38419567" y="12947930"/>
            <a:ext cx="3335488" cy="1254811"/>
          </a:xfrm>
          <a:prstGeom prst="round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3"/>
                </a:solidFill>
              </a:rPr>
              <a:t>Explain next step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C58CA3B-EB42-7A6A-15C9-EBEB827702FB}"/>
              </a:ext>
            </a:extLst>
          </p:cNvPr>
          <p:cNvSpPr/>
          <p:nvPr/>
        </p:nvSpPr>
        <p:spPr>
          <a:xfrm>
            <a:off x="32696995" y="14141838"/>
            <a:ext cx="3335488" cy="1254811"/>
          </a:xfrm>
          <a:prstGeom prst="roundRect">
            <a:avLst/>
          </a:prstGeom>
          <a:solidFill>
            <a:srgbClr val="FFD9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Explain thinking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6101D2E-AD67-7922-B606-A5D4DB2403B4}"/>
              </a:ext>
            </a:extLst>
          </p:cNvPr>
          <p:cNvGrpSpPr/>
          <p:nvPr/>
        </p:nvGrpSpPr>
        <p:grpSpPr>
          <a:xfrm>
            <a:off x="640992" y="25254313"/>
            <a:ext cx="4407279" cy="2785275"/>
            <a:chOff x="3526926" y="25304956"/>
            <a:chExt cx="4407279" cy="2785275"/>
          </a:xfrm>
        </p:grpSpPr>
        <p:grpSp>
          <p:nvGrpSpPr>
            <p:cNvPr id="97" name="Graphic 95" descr="Head with gears outline">
              <a:extLst>
                <a:ext uri="{FF2B5EF4-FFF2-40B4-BE49-F238E27FC236}">
                  <a16:creationId xmlns:a16="http://schemas.microsoft.com/office/drawing/2014/main" id="{EEF1E804-F803-77CD-F136-A68BA0558A24}"/>
                </a:ext>
              </a:extLst>
            </p:cNvPr>
            <p:cNvGrpSpPr/>
            <p:nvPr/>
          </p:nvGrpSpPr>
          <p:grpSpPr>
            <a:xfrm>
              <a:off x="3526926" y="26813161"/>
              <a:ext cx="1147569" cy="1277070"/>
              <a:chOff x="21621530" y="16055098"/>
              <a:chExt cx="648013" cy="769137"/>
            </a:xfrm>
            <a:solidFill>
              <a:srgbClr val="000000"/>
            </a:solidFill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A929764D-6D16-7867-9BC8-909B092F220C}"/>
                  </a:ext>
                </a:extLst>
              </p:cNvPr>
              <p:cNvSpPr/>
              <p:nvPr/>
            </p:nvSpPr>
            <p:spPr>
              <a:xfrm>
                <a:off x="21896069" y="16196586"/>
                <a:ext cx="76200" cy="7620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125" y="59090"/>
                      <a:pt x="17110" y="76075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183" y="27635"/>
                      <a:pt x="27635" y="19183"/>
                      <a:pt x="38100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760DB591-BBBE-4421-EB10-A5CF05687B6A}"/>
                  </a:ext>
                </a:extLst>
              </p:cNvPr>
              <p:cNvSpPr/>
              <p:nvPr/>
            </p:nvSpPr>
            <p:spPr>
              <a:xfrm>
                <a:off x="21781769" y="16380733"/>
                <a:ext cx="76200" cy="7620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0" y="59142"/>
                      <a:pt x="17058" y="76200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050" y="27579"/>
                      <a:pt x="27579" y="19050"/>
                      <a:pt x="38100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E63D2C5-33C2-EAEE-5834-49B788E4031D}"/>
                  </a:ext>
                </a:extLst>
              </p:cNvPr>
              <p:cNvSpPr/>
              <p:nvPr/>
            </p:nvSpPr>
            <p:spPr>
              <a:xfrm>
                <a:off x="21711980" y="16309066"/>
                <a:ext cx="216779" cy="216808"/>
              </a:xfrm>
              <a:custGeom>
                <a:avLst/>
                <a:gdLst>
                  <a:gd name="connsiteX0" fmla="*/ 30832 w 216779"/>
                  <a:gd name="connsiteY0" fmla="*/ 151495 h 216808"/>
                  <a:gd name="connsiteX1" fmla="*/ 22670 w 216779"/>
                  <a:gd name="connsiteY1" fmla="*/ 175079 h 216808"/>
                  <a:gd name="connsiteX2" fmla="*/ 40767 w 216779"/>
                  <a:gd name="connsiteY2" fmla="*/ 193224 h 216808"/>
                  <a:gd name="connsiteX3" fmla="*/ 64351 w 216779"/>
                  <a:gd name="connsiteY3" fmla="*/ 185966 h 216808"/>
                  <a:gd name="connsiteX4" fmla="*/ 84353 w 216779"/>
                  <a:gd name="connsiteY4" fmla="*/ 194129 h 216808"/>
                  <a:gd name="connsiteX5" fmla="*/ 95221 w 216779"/>
                  <a:gd name="connsiteY5" fmla="*/ 216808 h 216808"/>
                  <a:gd name="connsiteX6" fmla="*/ 120615 w 216779"/>
                  <a:gd name="connsiteY6" fmla="*/ 216808 h 216808"/>
                  <a:gd name="connsiteX7" fmla="*/ 130597 w 216779"/>
                  <a:gd name="connsiteY7" fmla="*/ 195034 h 216808"/>
                  <a:gd name="connsiteX8" fmla="*/ 150600 w 216779"/>
                  <a:gd name="connsiteY8" fmla="*/ 186871 h 216808"/>
                  <a:gd name="connsiteX9" fmla="*/ 174174 w 216779"/>
                  <a:gd name="connsiteY9" fmla="*/ 195034 h 216808"/>
                  <a:gd name="connsiteX10" fmla="*/ 192272 w 216779"/>
                  <a:gd name="connsiteY10" fmla="*/ 176936 h 216808"/>
                  <a:gd name="connsiteX11" fmla="*/ 185042 w 216779"/>
                  <a:gd name="connsiteY11" fmla="*/ 153305 h 216808"/>
                  <a:gd name="connsiteX12" fmla="*/ 193205 w 216779"/>
                  <a:gd name="connsiteY12" fmla="*/ 133350 h 216808"/>
                  <a:gd name="connsiteX13" fmla="*/ 215875 w 216779"/>
                  <a:gd name="connsiteY13" fmla="*/ 122463 h 216808"/>
                  <a:gd name="connsiteX14" fmla="*/ 216779 w 216779"/>
                  <a:gd name="connsiteY14" fmla="*/ 95250 h 216808"/>
                  <a:gd name="connsiteX15" fmla="*/ 194081 w 216779"/>
                  <a:gd name="connsiteY15" fmla="*/ 84411 h 216808"/>
                  <a:gd name="connsiteX16" fmla="*/ 185918 w 216779"/>
                  <a:gd name="connsiteY16" fmla="*/ 64408 h 216808"/>
                  <a:gd name="connsiteX17" fmla="*/ 194081 w 216779"/>
                  <a:gd name="connsiteY17" fmla="*/ 40824 h 216808"/>
                  <a:gd name="connsiteX18" fmla="*/ 175984 w 216779"/>
                  <a:gd name="connsiteY18" fmla="*/ 22679 h 216808"/>
                  <a:gd name="connsiteX19" fmla="*/ 152400 w 216779"/>
                  <a:gd name="connsiteY19" fmla="*/ 30842 h 216808"/>
                  <a:gd name="connsiteX20" fmla="*/ 132445 w 216779"/>
                  <a:gd name="connsiteY20" fmla="*/ 22679 h 216808"/>
                  <a:gd name="connsiteX21" fmla="*/ 121568 w 216779"/>
                  <a:gd name="connsiteY21" fmla="*/ 0 h 216808"/>
                  <a:gd name="connsiteX22" fmla="*/ 95221 w 216779"/>
                  <a:gd name="connsiteY22" fmla="*/ 0 h 216808"/>
                  <a:gd name="connsiteX23" fmla="*/ 84344 w 216779"/>
                  <a:gd name="connsiteY23" fmla="*/ 22679 h 216808"/>
                  <a:gd name="connsiteX24" fmla="*/ 64341 w 216779"/>
                  <a:gd name="connsiteY24" fmla="*/ 30842 h 216808"/>
                  <a:gd name="connsiteX25" fmla="*/ 40757 w 216779"/>
                  <a:gd name="connsiteY25" fmla="*/ 22679 h 216808"/>
                  <a:gd name="connsiteX26" fmla="*/ 22660 w 216779"/>
                  <a:gd name="connsiteY26" fmla="*/ 40824 h 216808"/>
                  <a:gd name="connsiteX27" fmla="*/ 30832 w 216779"/>
                  <a:gd name="connsiteY27" fmla="*/ 64408 h 216808"/>
                  <a:gd name="connsiteX28" fmla="*/ 22670 w 216779"/>
                  <a:gd name="connsiteY28" fmla="*/ 84363 h 216808"/>
                  <a:gd name="connsiteX29" fmla="*/ 0 w 216779"/>
                  <a:gd name="connsiteY29" fmla="*/ 95250 h 216808"/>
                  <a:gd name="connsiteX30" fmla="*/ 0 w 216779"/>
                  <a:gd name="connsiteY30" fmla="*/ 120653 h 216808"/>
                  <a:gd name="connsiteX31" fmla="*/ 22670 w 216779"/>
                  <a:gd name="connsiteY31" fmla="*/ 131540 h 216808"/>
                  <a:gd name="connsiteX32" fmla="*/ 30832 w 216779"/>
                  <a:gd name="connsiteY32" fmla="*/ 151495 h 216808"/>
                  <a:gd name="connsiteX33" fmla="*/ 19050 w 216779"/>
                  <a:gd name="connsiteY33" fmla="*/ 107271 h 216808"/>
                  <a:gd name="connsiteX34" fmla="*/ 30918 w 216779"/>
                  <a:gd name="connsiteY34" fmla="*/ 101556 h 216808"/>
                  <a:gd name="connsiteX35" fmla="*/ 38986 w 216779"/>
                  <a:gd name="connsiteY35" fmla="*/ 97688 h 216808"/>
                  <a:gd name="connsiteX36" fmla="*/ 41148 w 216779"/>
                  <a:gd name="connsiteY36" fmla="*/ 89002 h 216808"/>
                  <a:gd name="connsiteX37" fmla="*/ 47377 w 216779"/>
                  <a:gd name="connsiteY37" fmla="*/ 73876 h 216808"/>
                  <a:gd name="connsiteX38" fmla="*/ 51664 w 216779"/>
                  <a:gd name="connsiteY38" fmla="*/ 66370 h 216808"/>
                  <a:gd name="connsiteX39" fmla="*/ 48806 w 216779"/>
                  <a:gd name="connsiteY39" fmla="*/ 58198 h 216808"/>
                  <a:gd name="connsiteX40" fmla="*/ 44539 w 216779"/>
                  <a:gd name="connsiteY40" fmla="*/ 45882 h 216808"/>
                  <a:gd name="connsiteX41" fmla="*/ 45815 w 216779"/>
                  <a:gd name="connsiteY41" fmla="*/ 44606 h 216808"/>
                  <a:gd name="connsiteX42" fmla="*/ 58131 w 216779"/>
                  <a:gd name="connsiteY42" fmla="*/ 48863 h 216808"/>
                  <a:gd name="connsiteX43" fmla="*/ 66304 w 216779"/>
                  <a:gd name="connsiteY43" fmla="*/ 51721 h 216808"/>
                  <a:gd name="connsiteX44" fmla="*/ 73809 w 216779"/>
                  <a:gd name="connsiteY44" fmla="*/ 47434 h 216808"/>
                  <a:gd name="connsiteX45" fmla="*/ 88935 w 216779"/>
                  <a:gd name="connsiteY45" fmla="*/ 41205 h 216808"/>
                  <a:gd name="connsiteX46" fmla="*/ 97612 w 216779"/>
                  <a:gd name="connsiteY46" fmla="*/ 39033 h 216808"/>
                  <a:gd name="connsiteX47" fmla="*/ 101489 w 216779"/>
                  <a:gd name="connsiteY47" fmla="*/ 30966 h 216808"/>
                  <a:gd name="connsiteX48" fmla="*/ 107204 w 216779"/>
                  <a:gd name="connsiteY48" fmla="*/ 19098 h 216808"/>
                  <a:gd name="connsiteX49" fmla="*/ 109528 w 216779"/>
                  <a:gd name="connsiteY49" fmla="*/ 19098 h 216808"/>
                  <a:gd name="connsiteX50" fmla="*/ 115243 w 216779"/>
                  <a:gd name="connsiteY50" fmla="*/ 30966 h 216808"/>
                  <a:gd name="connsiteX51" fmla="*/ 119120 w 216779"/>
                  <a:gd name="connsiteY51" fmla="*/ 39033 h 216808"/>
                  <a:gd name="connsiteX52" fmla="*/ 127797 w 216779"/>
                  <a:gd name="connsiteY52" fmla="*/ 41205 h 216808"/>
                  <a:gd name="connsiteX53" fmla="*/ 142923 w 216779"/>
                  <a:gd name="connsiteY53" fmla="*/ 47434 h 216808"/>
                  <a:gd name="connsiteX54" fmla="*/ 150428 w 216779"/>
                  <a:gd name="connsiteY54" fmla="*/ 51721 h 216808"/>
                  <a:gd name="connsiteX55" fmla="*/ 158601 w 216779"/>
                  <a:gd name="connsiteY55" fmla="*/ 48863 h 216808"/>
                  <a:gd name="connsiteX56" fmla="*/ 170917 w 216779"/>
                  <a:gd name="connsiteY56" fmla="*/ 44606 h 216808"/>
                  <a:gd name="connsiteX57" fmla="*/ 172183 w 216779"/>
                  <a:gd name="connsiteY57" fmla="*/ 45882 h 216808"/>
                  <a:gd name="connsiteX58" fmla="*/ 167897 w 216779"/>
                  <a:gd name="connsiteY58" fmla="*/ 58179 h 216808"/>
                  <a:gd name="connsiteX59" fmla="*/ 165040 w 216779"/>
                  <a:gd name="connsiteY59" fmla="*/ 66351 h 216808"/>
                  <a:gd name="connsiteX60" fmla="*/ 169326 w 216779"/>
                  <a:gd name="connsiteY60" fmla="*/ 73857 h 216808"/>
                  <a:gd name="connsiteX61" fmla="*/ 175555 w 216779"/>
                  <a:gd name="connsiteY61" fmla="*/ 88983 h 216808"/>
                  <a:gd name="connsiteX62" fmla="*/ 177717 w 216779"/>
                  <a:gd name="connsiteY62" fmla="*/ 97669 h 216808"/>
                  <a:gd name="connsiteX63" fmla="*/ 185785 w 216779"/>
                  <a:gd name="connsiteY63" fmla="*/ 101537 h 216808"/>
                  <a:gd name="connsiteX64" fmla="*/ 197215 w 216779"/>
                  <a:gd name="connsiteY64" fmla="*/ 107042 h 216808"/>
                  <a:gd name="connsiteX65" fmla="*/ 197110 w 216779"/>
                  <a:gd name="connsiteY65" fmla="*/ 110290 h 216808"/>
                  <a:gd name="connsiteX66" fmla="*/ 184842 w 216779"/>
                  <a:gd name="connsiteY66" fmla="*/ 116176 h 216808"/>
                  <a:gd name="connsiteX67" fmla="*/ 176775 w 216779"/>
                  <a:gd name="connsiteY67" fmla="*/ 120053 h 216808"/>
                  <a:gd name="connsiteX68" fmla="*/ 174603 w 216779"/>
                  <a:gd name="connsiteY68" fmla="*/ 128730 h 216808"/>
                  <a:gd name="connsiteX69" fmla="*/ 168383 w 216779"/>
                  <a:gd name="connsiteY69" fmla="*/ 143856 h 216808"/>
                  <a:gd name="connsiteX70" fmla="*/ 164287 w 216779"/>
                  <a:gd name="connsiteY70" fmla="*/ 151019 h 216808"/>
                  <a:gd name="connsiteX71" fmla="*/ 166716 w 216779"/>
                  <a:gd name="connsiteY71" fmla="*/ 158906 h 216808"/>
                  <a:gd name="connsiteX72" fmla="*/ 170602 w 216779"/>
                  <a:gd name="connsiteY72" fmla="*/ 171536 h 216808"/>
                  <a:gd name="connsiteX73" fmla="*/ 169002 w 216779"/>
                  <a:gd name="connsiteY73" fmla="*/ 173136 h 216808"/>
                  <a:gd name="connsiteX74" fmla="*/ 156696 w 216779"/>
                  <a:gd name="connsiteY74" fmla="*/ 168869 h 216808"/>
                  <a:gd name="connsiteX75" fmla="*/ 148523 w 216779"/>
                  <a:gd name="connsiteY75" fmla="*/ 166011 h 216808"/>
                  <a:gd name="connsiteX76" fmla="*/ 141008 w 216779"/>
                  <a:gd name="connsiteY76" fmla="*/ 170307 h 216808"/>
                  <a:gd name="connsiteX77" fmla="*/ 125892 w 216779"/>
                  <a:gd name="connsiteY77" fmla="*/ 176527 h 216808"/>
                  <a:gd name="connsiteX78" fmla="*/ 117005 w 216779"/>
                  <a:gd name="connsiteY78" fmla="*/ 178746 h 216808"/>
                  <a:gd name="connsiteX79" fmla="*/ 113195 w 216779"/>
                  <a:gd name="connsiteY79" fmla="*/ 187071 h 216808"/>
                  <a:gd name="connsiteX80" fmla="*/ 108395 w 216779"/>
                  <a:gd name="connsiteY80" fmla="*/ 197758 h 216808"/>
                  <a:gd name="connsiteX81" fmla="*/ 107213 w 216779"/>
                  <a:gd name="connsiteY81" fmla="*/ 197758 h 216808"/>
                  <a:gd name="connsiteX82" fmla="*/ 101498 w 216779"/>
                  <a:gd name="connsiteY82" fmla="*/ 185890 h 216808"/>
                  <a:gd name="connsiteX83" fmla="*/ 97622 w 216779"/>
                  <a:gd name="connsiteY83" fmla="*/ 177822 h 216808"/>
                  <a:gd name="connsiteX84" fmla="*/ 88944 w 216779"/>
                  <a:gd name="connsiteY84" fmla="*/ 175651 h 216808"/>
                  <a:gd name="connsiteX85" fmla="*/ 73819 w 216779"/>
                  <a:gd name="connsiteY85" fmla="*/ 169421 h 216808"/>
                  <a:gd name="connsiteX86" fmla="*/ 66656 w 216779"/>
                  <a:gd name="connsiteY86" fmla="*/ 165325 h 216808"/>
                  <a:gd name="connsiteX87" fmla="*/ 58769 w 216779"/>
                  <a:gd name="connsiteY87" fmla="*/ 167754 h 216808"/>
                  <a:gd name="connsiteX88" fmla="*/ 46149 w 216779"/>
                  <a:gd name="connsiteY88" fmla="*/ 171641 h 216808"/>
                  <a:gd name="connsiteX89" fmla="*/ 44548 w 216779"/>
                  <a:gd name="connsiteY89" fmla="*/ 170040 h 216808"/>
                  <a:gd name="connsiteX90" fmla="*/ 48835 w 216779"/>
                  <a:gd name="connsiteY90" fmla="*/ 157753 h 216808"/>
                  <a:gd name="connsiteX91" fmla="*/ 51692 w 216779"/>
                  <a:gd name="connsiteY91" fmla="*/ 149581 h 216808"/>
                  <a:gd name="connsiteX92" fmla="*/ 47406 w 216779"/>
                  <a:gd name="connsiteY92" fmla="*/ 142075 h 216808"/>
                  <a:gd name="connsiteX93" fmla="*/ 41177 w 216779"/>
                  <a:gd name="connsiteY93" fmla="*/ 126949 h 216808"/>
                  <a:gd name="connsiteX94" fmla="*/ 39014 w 216779"/>
                  <a:gd name="connsiteY94" fmla="*/ 118262 h 216808"/>
                  <a:gd name="connsiteX95" fmla="*/ 30947 w 216779"/>
                  <a:gd name="connsiteY95" fmla="*/ 114395 h 216808"/>
                  <a:gd name="connsiteX96" fmla="*/ 19079 w 216779"/>
                  <a:gd name="connsiteY96" fmla="*/ 108680 h 21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16779" h="216808">
                    <a:moveTo>
                      <a:pt x="30832" y="151495"/>
                    </a:moveTo>
                    <a:lnTo>
                      <a:pt x="22670" y="175079"/>
                    </a:lnTo>
                    <a:lnTo>
                      <a:pt x="40767" y="193224"/>
                    </a:lnTo>
                    <a:lnTo>
                      <a:pt x="64351" y="185966"/>
                    </a:lnTo>
                    <a:cubicBezTo>
                      <a:pt x="70600" y="189615"/>
                      <a:pt x="77334" y="192364"/>
                      <a:pt x="84353" y="194129"/>
                    </a:cubicBezTo>
                    <a:lnTo>
                      <a:pt x="95221" y="216808"/>
                    </a:lnTo>
                    <a:lnTo>
                      <a:pt x="120615" y="216808"/>
                    </a:lnTo>
                    <a:lnTo>
                      <a:pt x="130597" y="195034"/>
                    </a:lnTo>
                    <a:cubicBezTo>
                      <a:pt x="137616" y="193269"/>
                      <a:pt x="144349" y="190520"/>
                      <a:pt x="150600" y="186871"/>
                    </a:cubicBezTo>
                    <a:lnTo>
                      <a:pt x="174174" y="195034"/>
                    </a:lnTo>
                    <a:lnTo>
                      <a:pt x="192272" y="176936"/>
                    </a:lnTo>
                    <a:lnTo>
                      <a:pt x="185042" y="153305"/>
                    </a:lnTo>
                    <a:cubicBezTo>
                      <a:pt x="188686" y="147069"/>
                      <a:pt x="191433" y="140352"/>
                      <a:pt x="193205" y="133350"/>
                    </a:cubicBezTo>
                    <a:lnTo>
                      <a:pt x="215875" y="122463"/>
                    </a:lnTo>
                    <a:lnTo>
                      <a:pt x="216779" y="95250"/>
                    </a:lnTo>
                    <a:lnTo>
                      <a:pt x="194081" y="84411"/>
                    </a:lnTo>
                    <a:cubicBezTo>
                      <a:pt x="192312" y="77393"/>
                      <a:pt x="189564" y="70659"/>
                      <a:pt x="185918" y="64408"/>
                    </a:cubicBezTo>
                    <a:lnTo>
                      <a:pt x="194081" y="40824"/>
                    </a:lnTo>
                    <a:lnTo>
                      <a:pt x="175984" y="22679"/>
                    </a:lnTo>
                    <a:lnTo>
                      <a:pt x="152400" y="30842"/>
                    </a:lnTo>
                    <a:cubicBezTo>
                      <a:pt x="146163" y="27201"/>
                      <a:pt x="139446" y="24453"/>
                      <a:pt x="132445" y="22679"/>
                    </a:cubicBezTo>
                    <a:lnTo>
                      <a:pt x="121568" y="0"/>
                    </a:lnTo>
                    <a:lnTo>
                      <a:pt x="95221" y="0"/>
                    </a:lnTo>
                    <a:lnTo>
                      <a:pt x="84344" y="22679"/>
                    </a:lnTo>
                    <a:cubicBezTo>
                      <a:pt x="77327" y="24449"/>
                      <a:pt x="70593" y="27197"/>
                      <a:pt x="64341" y="30842"/>
                    </a:cubicBezTo>
                    <a:lnTo>
                      <a:pt x="40757" y="22679"/>
                    </a:lnTo>
                    <a:lnTo>
                      <a:pt x="22660" y="40824"/>
                    </a:lnTo>
                    <a:lnTo>
                      <a:pt x="30832" y="64408"/>
                    </a:lnTo>
                    <a:cubicBezTo>
                      <a:pt x="27187" y="70643"/>
                      <a:pt x="24439" y="77361"/>
                      <a:pt x="22670" y="84363"/>
                    </a:cubicBezTo>
                    <a:lnTo>
                      <a:pt x="0" y="95250"/>
                    </a:lnTo>
                    <a:lnTo>
                      <a:pt x="0" y="120653"/>
                    </a:lnTo>
                    <a:lnTo>
                      <a:pt x="22670" y="131540"/>
                    </a:lnTo>
                    <a:cubicBezTo>
                      <a:pt x="24439" y="138542"/>
                      <a:pt x="27187" y="145260"/>
                      <a:pt x="30832" y="151495"/>
                    </a:cubicBezTo>
                    <a:close/>
                    <a:moveTo>
                      <a:pt x="19050" y="107271"/>
                    </a:moveTo>
                    <a:lnTo>
                      <a:pt x="30918" y="101556"/>
                    </a:lnTo>
                    <a:lnTo>
                      <a:pt x="38986" y="97688"/>
                    </a:lnTo>
                    <a:lnTo>
                      <a:pt x="41148" y="89002"/>
                    </a:lnTo>
                    <a:cubicBezTo>
                      <a:pt x="42493" y="83689"/>
                      <a:pt x="44590" y="78595"/>
                      <a:pt x="47377" y="73876"/>
                    </a:cubicBezTo>
                    <a:lnTo>
                      <a:pt x="51664" y="66370"/>
                    </a:lnTo>
                    <a:lnTo>
                      <a:pt x="48806" y="58198"/>
                    </a:lnTo>
                    <a:lnTo>
                      <a:pt x="44539" y="45882"/>
                    </a:lnTo>
                    <a:lnTo>
                      <a:pt x="45815" y="44606"/>
                    </a:lnTo>
                    <a:lnTo>
                      <a:pt x="58131" y="48863"/>
                    </a:lnTo>
                    <a:lnTo>
                      <a:pt x="66304" y="51721"/>
                    </a:lnTo>
                    <a:lnTo>
                      <a:pt x="73809" y="47434"/>
                    </a:lnTo>
                    <a:cubicBezTo>
                      <a:pt x="78529" y="44649"/>
                      <a:pt x="83623" y="42552"/>
                      <a:pt x="88935" y="41205"/>
                    </a:cubicBezTo>
                    <a:lnTo>
                      <a:pt x="97612" y="39033"/>
                    </a:lnTo>
                    <a:lnTo>
                      <a:pt x="101489" y="30966"/>
                    </a:lnTo>
                    <a:lnTo>
                      <a:pt x="107204" y="19098"/>
                    </a:lnTo>
                    <a:lnTo>
                      <a:pt x="109528" y="19098"/>
                    </a:lnTo>
                    <a:lnTo>
                      <a:pt x="115243" y="30966"/>
                    </a:lnTo>
                    <a:lnTo>
                      <a:pt x="119120" y="39033"/>
                    </a:lnTo>
                    <a:lnTo>
                      <a:pt x="127797" y="41205"/>
                    </a:lnTo>
                    <a:cubicBezTo>
                      <a:pt x="133109" y="42552"/>
                      <a:pt x="138203" y="44649"/>
                      <a:pt x="142923" y="47434"/>
                    </a:cubicBezTo>
                    <a:lnTo>
                      <a:pt x="150428" y="51721"/>
                    </a:lnTo>
                    <a:lnTo>
                      <a:pt x="158601" y="48863"/>
                    </a:lnTo>
                    <a:lnTo>
                      <a:pt x="170917" y="44606"/>
                    </a:lnTo>
                    <a:lnTo>
                      <a:pt x="172183" y="45882"/>
                    </a:lnTo>
                    <a:lnTo>
                      <a:pt x="167897" y="58179"/>
                    </a:lnTo>
                    <a:lnTo>
                      <a:pt x="165040" y="66351"/>
                    </a:lnTo>
                    <a:lnTo>
                      <a:pt x="169326" y="73857"/>
                    </a:lnTo>
                    <a:cubicBezTo>
                      <a:pt x="172107" y="78578"/>
                      <a:pt x="174205" y="83671"/>
                      <a:pt x="175555" y="88983"/>
                    </a:cubicBezTo>
                    <a:lnTo>
                      <a:pt x="177717" y="97669"/>
                    </a:lnTo>
                    <a:lnTo>
                      <a:pt x="185785" y="101537"/>
                    </a:lnTo>
                    <a:lnTo>
                      <a:pt x="197215" y="107042"/>
                    </a:lnTo>
                    <a:lnTo>
                      <a:pt x="197110" y="110290"/>
                    </a:lnTo>
                    <a:lnTo>
                      <a:pt x="184842" y="116176"/>
                    </a:lnTo>
                    <a:lnTo>
                      <a:pt x="176775" y="120053"/>
                    </a:lnTo>
                    <a:lnTo>
                      <a:pt x="174603" y="128730"/>
                    </a:lnTo>
                    <a:cubicBezTo>
                      <a:pt x="173264" y="134043"/>
                      <a:pt x="171169" y="139137"/>
                      <a:pt x="168383" y="143856"/>
                    </a:cubicBezTo>
                    <a:lnTo>
                      <a:pt x="164287" y="151019"/>
                    </a:lnTo>
                    <a:lnTo>
                      <a:pt x="166716" y="158906"/>
                    </a:lnTo>
                    <a:lnTo>
                      <a:pt x="170602" y="171536"/>
                    </a:lnTo>
                    <a:lnTo>
                      <a:pt x="169002" y="173136"/>
                    </a:lnTo>
                    <a:lnTo>
                      <a:pt x="156696" y="168869"/>
                    </a:lnTo>
                    <a:lnTo>
                      <a:pt x="148523" y="166011"/>
                    </a:lnTo>
                    <a:lnTo>
                      <a:pt x="141008" y="170307"/>
                    </a:lnTo>
                    <a:cubicBezTo>
                      <a:pt x="136290" y="173087"/>
                      <a:pt x="131200" y="175181"/>
                      <a:pt x="125892" y="176527"/>
                    </a:cubicBezTo>
                    <a:lnTo>
                      <a:pt x="117005" y="178746"/>
                    </a:lnTo>
                    <a:lnTo>
                      <a:pt x="113195" y="187071"/>
                    </a:lnTo>
                    <a:lnTo>
                      <a:pt x="108395" y="197758"/>
                    </a:lnTo>
                    <a:lnTo>
                      <a:pt x="107213" y="197758"/>
                    </a:lnTo>
                    <a:lnTo>
                      <a:pt x="101498" y="185890"/>
                    </a:lnTo>
                    <a:lnTo>
                      <a:pt x="97622" y="177822"/>
                    </a:lnTo>
                    <a:lnTo>
                      <a:pt x="88944" y="175651"/>
                    </a:lnTo>
                    <a:cubicBezTo>
                      <a:pt x="83631" y="174306"/>
                      <a:pt x="78537" y="172208"/>
                      <a:pt x="73819" y="169421"/>
                    </a:cubicBezTo>
                    <a:lnTo>
                      <a:pt x="66656" y="165325"/>
                    </a:lnTo>
                    <a:lnTo>
                      <a:pt x="58769" y="167754"/>
                    </a:lnTo>
                    <a:lnTo>
                      <a:pt x="46149" y="171641"/>
                    </a:lnTo>
                    <a:lnTo>
                      <a:pt x="44548" y="170040"/>
                    </a:lnTo>
                    <a:lnTo>
                      <a:pt x="48835" y="157753"/>
                    </a:lnTo>
                    <a:lnTo>
                      <a:pt x="51692" y="149581"/>
                    </a:lnTo>
                    <a:lnTo>
                      <a:pt x="47406" y="142075"/>
                    </a:lnTo>
                    <a:cubicBezTo>
                      <a:pt x="44621" y="137355"/>
                      <a:pt x="42523" y="132261"/>
                      <a:pt x="41177" y="126949"/>
                    </a:cubicBezTo>
                    <a:lnTo>
                      <a:pt x="39014" y="118262"/>
                    </a:lnTo>
                    <a:lnTo>
                      <a:pt x="30947" y="114395"/>
                    </a:lnTo>
                    <a:lnTo>
                      <a:pt x="19079" y="10868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08BB42E-5AE1-76BF-E201-003A3CA846CA}"/>
                  </a:ext>
                </a:extLst>
              </p:cNvPr>
              <p:cNvSpPr/>
              <p:nvPr/>
            </p:nvSpPr>
            <p:spPr>
              <a:xfrm>
                <a:off x="21825346" y="16125825"/>
                <a:ext cx="216760" cy="215903"/>
              </a:xfrm>
              <a:custGeom>
                <a:avLst/>
                <a:gdLst>
                  <a:gd name="connsiteX0" fmla="*/ 30832 w 216760"/>
                  <a:gd name="connsiteY0" fmla="*/ 151495 h 215903"/>
                  <a:gd name="connsiteX1" fmla="*/ 22670 w 216760"/>
                  <a:gd name="connsiteY1" fmla="*/ 175079 h 215903"/>
                  <a:gd name="connsiteX2" fmla="*/ 40767 w 216760"/>
                  <a:gd name="connsiteY2" fmla="*/ 193224 h 215903"/>
                  <a:gd name="connsiteX3" fmla="*/ 64351 w 216760"/>
                  <a:gd name="connsiteY3" fmla="*/ 185061 h 215903"/>
                  <a:gd name="connsiteX4" fmla="*/ 84306 w 216760"/>
                  <a:gd name="connsiteY4" fmla="*/ 193224 h 215903"/>
                  <a:gd name="connsiteX5" fmla="*/ 95183 w 216760"/>
                  <a:gd name="connsiteY5" fmla="*/ 215903 h 215903"/>
                  <a:gd name="connsiteX6" fmla="*/ 120577 w 216760"/>
                  <a:gd name="connsiteY6" fmla="*/ 215903 h 215903"/>
                  <a:gd name="connsiteX7" fmla="*/ 131464 w 216760"/>
                  <a:gd name="connsiteY7" fmla="*/ 194129 h 215903"/>
                  <a:gd name="connsiteX8" fmla="*/ 151467 w 216760"/>
                  <a:gd name="connsiteY8" fmla="*/ 185966 h 215903"/>
                  <a:gd name="connsiteX9" fmla="*/ 175041 w 216760"/>
                  <a:gd name="connsiteY9" fmla="*/ 194129 h 215903"/>
                  <a:gd name="connsiteX10" fmla="*/ 193186 w 216760"/>
                  <a:gd name="connsiteY10" fmla="*/ 175984 h 215903"/>
                  <a:gd name="connsiteX11" fmla="*/ 185023 w 216760"/>
                  <a:gd name="connsiteY11" fmla="*/ 152400 h 215903"/>
                  <a:gd name="connsiteX12" fmla="*/ 194091 w 216760"/>
                  <a:gd name="connsiteY12" fmla="*/ 132445 h 215903"/>
                  <a:gd name="connsiteX13" fmla="*/ 216760 w 216760"/>
                  <a:gd name="connsiteY13" fmla="*/ 121558 h 215903"/>
                  <a:gd name="connsiteX14" fmla="*/ 216760 w 216760"/>
                  <a:gd name="connsiteY14" fmla="*/ 94345 h 215903"/>
                  <a:gd name="connsiteX15" fmla="*/ 194091 w 216760"/>
                  <a:gd name="connsiteY15" fmla="*/ 83458 h 215903"/>
                  <a:gd name="connsiteX16" fmla="*/ 185928 w 216760"/>
                  <a:gd name="connsiteY16" fmla="*/ 63503 h 215903"/>
                  <a:gd name="connsiteX17" fmla="*/ 194091 w 216760"/>
                  <a:gd name="connsiteY17" fmla="*/ 39910 h 215903"/>
                  <a:gd name="connsiteX18" fmla="*/ 175993 w 216760"/>
                  <a:gd name="connsiteY18" fmla="*/ 21812 h 215903"/>
                  <a:gd name="connsiteX19" fmla="*/ 152410 w 216760"/>
                  <a:gd name="connsiteY19" fmla="*/ 29975 h 215903"/>
                  <a:gd name="connsiteX20" fmla="*/ 132455 w 216760"/>
                  <a:gd name="connsiteY20" fmla="*/ 21812 h 215903"/>
                  <a:gd name="connsiteX21" fmla="*/ 121529 w 216760"/>
                  <a:gd name="connsiteY21" fmla="*/ 0 h 215903"/>
                  <a:gd name="connsiteX22" fmla="*/ 96136 w 216760"/>
                  <a:gd name="connsiteY22" fmla="*/ 0 h 215903"/>
                  <a:gd name="connsiteX23" fmla="*/ 85249 w 216760"/>
                  <a:gd name="connsiteY23" fmla="*/ 22679 h 215903"/>
                  <a:gd name="connsiteX24" fmla="*/ 65246 w 216760"/>
                  <a:gd name="connsiteY24" fmla="*/ 30842 h 215903"/>
                  <a:gd name="connsiteX25" fmla="*/ 41672 w 216760"/>
                  <a:gd name="connsiteY25" fmla="*/ 22679 h 215903"/>
                  <a:gd name="connsiteX26" fmla="*/ 23574 w 216760"/>
                  <a:gd name="connsiteY26" fmla="*/ 40824 h 215903"/>
                  <a:gd name="connsiteX27" fmla="*/ 30832 w 216760"/>
                  <a:gd name="connsiteY27" fmla="*/ 64408 h 215903"/>
                  <a:gd name="connsiteX28" fmla="*/ 22670 w 216760"/>
                  <a:gd name="connsiteY28" fmla="*/ 84363 h 215903"/>
                  <a:gd name="connsiteX29" fmla="*/ 0 w 216760"/>
                  <a:gd name="connsiteY29" fmla="*/ 95250 h 215903"/>
                  <a:gd name="connsiteX30" fmla="*/ 0 w 216760"/>
                  <a:gd name="connsiteY30" fmla="*/ 120653 h 215903"/>
                  <a:gd name="connsiteX31" fmla="*/ 22670 w 216760"/>
                  <a:gd name="connsiteY31" fmla="*/ 131540 h 215903"/>
                  <a:gd name="connsiteX32" fmla="*/ 30832 w 216760"/>
                  <a:gd name="connsiteY32" fmla="*/ 151495 h 215903"/>
                  <a:gd name="connsiteX33" fmla="*/ 19050 w 216760"/>
                  <a:gd name="connsiteY33" fmla="*/ 107232 h 215903"/>
                  <a:gd name="connsiteX34" fmla="*/ 30918 w 216760"/>
                  <a:gd name="connsiteY34" fmla="*/ 101517 h 215903"/>
                  <a:gd name="connsiteX35" fmla="*/ 38986 w 216760"/>
                  <a:gd name="connsiteY35" fmla="*/ 97650 h 215903"/>
                  <a:gd name="connsiteX36" fmla="*/ 41148 w 216760"/>
                  <a:gd name="connsiteY36" fmla="*/ 88964 h 215903"/>
                  <a:gd name="connsiteX37" fmla="*/ 47377 w 216760"/>
                  <a:gd name="connsiteY37" fmla="*/ 73838 h 215903"/>
                  <a:gd name="connsiteX38" fmla="*/ 51464 w 216760"/>
                  <a:gd name="connsiteY38" fmla="*/ 66675 h 215903"/>
                  <a:gd name="connsiteX39" fmla="*/ 49044 w 216760"/>
                  <a:gd name="connsiteY39" fmla="*/ 58788 h 215903"/>
                  <a:gd name="connsiteX40" fmla="*/ 45158 w 216760"/>
                  <a:gd name="connsiteY40" fmla="*/ 46158 h 215903"/>
                  <a:gd name="connsiteX41" fmla="*/ 46758 w 216760"/>
                  <a:gd name="connsiteY41" fmla="*/ 44567 h 215903"/>
                  <a:gd name="connsiteX42" fmla="*/ 59065 w 216760"/>
                  <a:gd name="connsiteY42" fmla="*/ 48825 h 215903"/>
                  <a:gd name="connsiteX43" fmla="*/ 67237 w 216760"/>
                  <a:gd name="connsiteY43" fmla="*/ 51683 h 215903"/>
                  <a:gd name="connsiteX44" fmla="*/ 74752 w 216760"/>
                  <a:gd name="connsiteY44" fmla="*/ 47396 h 215903"/>
                  <a:gd name="connsiteX45" fmla="*/ 89868 w 216760"/>
                  <a:gd name="connsiteY45" fmla="*/ 41167 h 215903"/>
                  <a:gd name="connsiteX46" fmla="*/ 98555 w 216760"/>
                  <a:gd name="connsiteY46" fmla="*/ 38995 h 215903"/>
                  <a:gd name="connsiteX47" fmla="*/ 102422 w 216760"/>
                  <a:gd name="connsiteY47" fmla="*/ 30928 h 215903"/>
                  <a:gd name="connsiteX48" fmla="*/ 108137 w 216760"/>
                  <a:gd name="connsiteY48" fmla="*/ 19060 h 215903"/>
                  <a:gd name="connsiteX49" fmla="*/ 109776 w 216760"/>
                  <a:gd name="connsiteY49" fmla="*/ 19060 h 215903"/>
                  <a:gd name="connsiteX50" fmla="*/ 115395 w 216760"/>
                  <a:gd name="connsiteY50" fmla="*/ 30299 h 215903"/>
                  <a:gd name="connsiteX51" fmla="*/ 119301 w 216760"/>
                  <a:gd name="connsiteY51" fmla="*/ 38100 h 215903"/>
                  <a:gd name="connsiteX52" fmla="*/ 127797 w 216760"/>
                  <a:gd name="connsiteY52" fmla="*/ 40224 h 215903"/>
                  <a:gd name="connsiteX53" fmla="*/ 142923 w 216760"/>
                  <a:gd name="connsiteY53" fmla="*/ 46444 h 215903"/>
                  <a:gd name="connsiteX54" fmla="*/ 150428 w 216760"/>
                  <a:gd name="connsiteY54" fmla="*/ 50740 h 215903"/>
                  <a:gd name="connsiteX55" fmla="*/ 158601 w 216760"/>
                  <a:gd name="connsiteY55" fmla="*/ 47882 h 215903"/>
                  <a:gd name="connsiteX56" fmla="*/ 170917 w 216760"/>
                  <a:gd name="connsiteY56" fmla="*/ 43615 h 215903"/>
                  <a:gd name="connsiteX57" fmla="*/ 172183 w 216760"/>
                  <a:gd name="connsiteY57" fmla="*/ 44891 h 215903"/>
                  <a:gd name="connsiteX58" fmla="*/ 167878 w 216760"/>
                  <a:gd name="connsiteY58" fmla="*/ 57274 h 215903"/>
                  <a:gd name="connsiteX59" fmla="*/ 165021 w 216760"/>
                  <a:gd name="connsiteY59" fmla="*/ 65437 h 215903"/>
                  <a:gd name="connsiteX60" fmla="*/ 169307 w 216760"/>
                  <a:gd name="connsiteY60" fmla="*/ 72952 h 215903"/>
                  <a:gd name="connsiteX61" fmla="*/ 175536 w 216760"/>
                  <a:gd name="connsiteY61" fmla="*/ 88078 h 215903"/>
                  <a:gd name="connsiteX62" fmla="*/ 177698 w 216760"/>
                  <a:gd name="connsiteY62" fmla="*/ 96755 h 215903"/>
                  <a:gd name="connsiteX63" fmla="*/ 185766 w 216760"/>
                  <a:gd name="connsiteY63" fmla="*/ 100632 h 215903"/>
                  <a:gd name="connsiteX64" fmla="*/ 197634 w 216760"/>
                  <a:gd name="connsiteY64" fmla="*/ 106347 h 215903"/>
                  <a:gd name="connsiteX65" fmla="*/ 197634 w 216760"/>
                  <a:gd name="connsiteY65" fmla="*/ 109538 h 215903"/>
                  <a:gd name="connsiteX66" fmla="*/ 185766 w 216760"/>
                  <a:gd name="connsiteY66" fmla="*/ 115253 h 215903"/>
                  <a:gd name="connsiteX67" fmla="*/ 177698 w 216760"/>
                  <a:gd name="connsiteY67" fmla="*/ 119120 h 215903"/>
                  <a:gd name="connsiteX68" fmla="*/ 175536 w 216760"/>
                  <a:gd name="connsiteY68" fmla="*/ 127806 h 215903"/>
                  <a:gd name="connsiteX69" fmla="*/ 168402 w 216760"/>
                  <a:gd name="connsiteY69" fmla="*/ 142932 h 215903"/>
                  <a:gd name="connsiteX70" fmla="*/ 164116 w 216760"/>
                  <a:gd name="connsiteY70" fmla="*/ 150438 h 215903"/>
                  <a:gd name="connsiteX71" fmla="*/ 166973 w 216760"/>
                  <a:gd name="connsiteY71" fmla="*/ 158610 h 215903"/>
                  <a:gd name="connsiteX72" fmla="*/ 171231 w 216760"/>
                  <a:gd name="connsiteY72" fmla="*/ 170926 h 215903"/>
                  <a:gd name="connsiteX73" fmla="*/ 169955 w 216760"/>
                  <a:gd name="connsiteY73" fmla="*/ 172202 h 215903"/>
                  <a:gd name="connsiteX74" fmla="*/ 157648 w 216760"/>
                  <a:gd name="connsiteY74" fmla="*/ 167945 h 215903"/>
                  <a:gd name="connsiteX75" fmla="*/ 149476 w 216760"/>
                  <a:gd name="connsiteY75" fmla="*/ 165087 h 215903"/>
                  <a:gd name="connsiteX76" fmla="*/ 141961 w 216760"/>
                  <a:gd name="connsiteY76" fmla="*/ 169374 h 215903"/>
                  <a:gd name="connsiteX77" fmla="*/ 126844 w 216760"/>
                  <a:gd name="connsiteY77" fmla="*/ 175603 h 215903"/>
                  <a:gd name="connsiteX78" fmla="*/ 118339 w 216760"/>
                  <a:gd name="connsiteY78" fmla="*/ 177727 h 215903"/>
                  <a:gd name="connsiteX79" fmla="*/ 114424 w 216760"/>
                  <a:gd name="connsiteY79" fmla="*/ 185566 h 215903"/>
                  <a:gd name="connsiteX80" fmla="*/ 108804 w 216760"/>
                  <a:gd name="connsiteY80" fmla="*/ 196806 h 215903"/>
                  <a:gd name="connsiteX81" fmla="*/ 107175 w 216760"/>
                  <a:gd name="connsiteY81" fmla="*/ 196806 h 215903"/>
                  <a:gd name="connsiteX82" fmla="*/ 101460 w 216760"/>
                  <a:gd name="connsiteY82" fmla="*/ 184928 h 215903"/>
                  <a:gd name="connsiteX83" fmla="*/ 97584 w 216760"/>
                  <a:gd name="connsiteY83" fmla="*/ 176860 h 215903"/>
                  <a:gd name="connsiteX84" fmla="*/ 88906 w 216760"/>
                  <a:gd name="connsiteY84" fmla="*/ 174689 h 215903"/>
                  <a:gd name="connsiteX85" fmla="*/ 73781 w 216760"/>
                  <a:gd name="connsiteY85" fmla="*/ 168469 h 215903"/>
                  <a:gd name="connsiteX86" fmla="*/ 66275 w 216760"/>
                  <a:gd name="connsiteY86" fmla="*/ 164182 h 215903"/>
                  <a:gd name="connsiteX87" fmla="*/ 58102 w 216760"/>
                  <a:gd name="connsiteY87" fmla="*/ 167040 h 215903"/>
                  <a:gd name="connsiteX88" fmla="*/ 45787 w 216760"/>
                  <a:gd name="connsiteY88" fmla="*/ 171298 h 215903"/>
                  <a:gd name="connsiteX89" fmla="*/ 44520 w 216760"/>
                  <a:gd name="connsiteY89" fmla="*/ 170021 h 215903"/>
                  <a:gd name="connsiteX90" fmla="*/ 48778 w 216760"/>
                  <a:gd name="connsiteY90" fmla="*/ 157705 h 215903"/>
                  <a:gd name="connsiteX91" fmla="*/ 51635 w 216760"/>
                  <a:gd name="connsiteY91" fmla="*/ 149533 h 215903"/>
                  <a:gd name="connsiteX92" fmla="*/ 47349 w 216760"/>
                  <a:gd name="connsiteY92" fmla="*/ 142027 h 215903"/>
                  <a:gd name="connsiteX93" fmla="*/ 41119 w 216760"/>
                  <a:gd name="connsiteY93" fmla="*/ 126902 h 215903"/>
                  <a:gd name="connsiteX94" fmla="*/ 38957 w 216760"/>
                  <a:gd name="connsiteY94" fmla="*/ 118215 h 215903"/>
                  <a:gd name="connsiteX95" fmla="*/ 30890 w 216760"/>
                  <a:gd name="connsiteY95" fmla="*/ 114348 h 215903"/>
                  <a:gd name="connsiteX96" fmla="*/ 19021 w 216760"/>
                  <a:gd name="connsiteY96" fmla="*/ 108633 h 21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16760" h="215903">
                    <a:moveTo>
                      <a:pt x="30832" y="151495"/>
                    </a:moveTo>
                    <a:lnTo>
                      <a:pt x="22670" y="175079"/>
                    </a:lnTo>
                    <a:lnTo>
                      <a:pt x="40767" y="193224"/>
                    </a:lnTo>
                    <a:lnTo>
                      <a:pt x="64351" y="185061"/>
                    </a:lnTo>
                    <a:cubicBezTo>
                      <a:pt x="70588" y="188703"/>
                      <a:pt x="77305" y="191451"/>
                      <a:pt x="84306" y="193224"/>
                    </a:cubicBezTo>
                    <a:lnTo>
                      <a:pt x="95183" y="215903"/>
                    </a:lnTo>
                    <a:lnTo>
                      <a:pt x="120577" y="215903"/>
                    </a:lnTo>
                    <a:lnTo>
                      <a:pt x="131464" y="194129"/>
                    </a:lnTo>
                    <a:cubicBezTo>
                      <a:pt x="138481" y="192359"/>
                      <a:pt x="145215" y="189611"/>
                      <a:pt x="151467" y="185966"/>
                    </a:cubicBezTo>
                    <a:lnTo>
                      <a:pt x="175041" y="194129"/>
                    </a:lnTo>
                    <a:lnTo>
                      <a:pt x="193186" y="175984"/>
                    </a:lnTo>
                    <a:lnTo>
                      <a:pt x="185023" y="152400"/>
                    </a:lnTo>
                    <a:cubicBezTo>
                      <a:pt x="188951" y="146198"/>
                      <a:pt x="192003" y="139483"/>
                      <a:pt x="194091" y="132445"/>
                    </a:cubicBezTo>
                    <a:lnTo>
                      <a:pt x="216760" y="121558"/>
                    </a:lnTo>
                    <a:lnTo>
                      <a:pt x="216760" y="94345"/>
                    </a:lnTo>
                    <a:lnTo>
                      <a:pt x="194091" y="83458"/>
                    </a:lnTo>
                    <a:cubicBezTo>
                      <a:pt x="192318" y="76456"/>
                      <a:pt x="189571" y="69739"/>
                      <a:pt x="185928" y="63503"/>
                    </a:cubicBezTo>
                    <a:lnTo>
                      <a:pt x="194091" y="39910"/>
                    </a:lnTo>
                    <a:lnTo>
                      <a:pt x="175993" y="21812"/>
                    </a:lnTo>
                    <a:lnTo>
                      <a:pt x="152410" y="29975"/>
                    </a:lnTo>
                    <a:cubicBezTo>
                      <a:pt x="146174" y="26330"/>
                      <a:pt x="139457" y="23582"/>
                      <a:pt x="132455" y="21812"/>
                    </a:cubicBezTo>
                    <a:lnTo>
                      <a:pt x="121529" y="0"/>
                    </a:lnTo>
                    <a:lnTo>
                      <a:pt x="96136" y="0"/>
                    </a:lnTo>
                    <a:lnTo>
                      <a:pt x="85249" y="22679"/>
                    </a:lnTo>
                    <a:cubicBezTo>
                      <a:pt x="78230" y="24444"/>
                      <a:pt x="71496" y="27193"/>
                      <a:pt x="65246" y="30842"/>
                    </a:cubicBezTo>
                    <a:lnTo>
                      <a:pt x="41672" y="22679"/>
                    </a:lnTo>
                    <a:lnTo>
                      <a:pt x="23574" y="40824"/>
                    </a:lnTo>
                    <a:lnTo>
                      <a:pt x="30832" y="64408"/>
                    </a:lnTo>
                    <a:cubicBezTo>
                      <a:pt x="27191" y="70645"/>
                      <a:pt x="24443" y="77362"/>
                      <a:pt x="22670" y="84363"/>
                    </a:cubicBezTo>
                    <a:lnTo>
                      <a:pt x="0" y="95250"/>
                    </a:lnTo>
                    <a:lnTo>
                      <a:pt x="0" y="120653"/>
                    </a:lnTo>
                    <a:lnTo>
                      <a:pt x="22670" y="131540"/>
                    </a:lnTo>
                    <a:cubicBezTo>
                      <a:pt x="24445" y="138540"/>
                      <a:pt x="27193" y="145257"/>
                      <a:pt x="30832" y="151495"/>
                    </a:cubicBezTo>
                    <a:close/>
                    <a:moveTo>
                      <a:pt x="19050" y="107232"/>
                    </a:moveTo>
                    <a:lnTo>
                      <a:pt x="30918" y="101517"/>
                    </a:lnTo>
                    <a:lnTo>
                      <a:pt x="38986" y="97650"/>
                    </a:lnTo>
                    <a:lnTo>
                      <a:pt x="41148" y="88964"/>
                    </a:lnTo>
                    <a:cubicBezTo>
                      <a:pt x="42497" y="83651"/>
                      <a:pt x="44594" y="78559"/>
                      <a:pt x="47377" y="73838"/>
                    </a:cubicBezTo>
                    <a:lnTo>
                      <a:pt x="51464" y="66675"/>
                    </a:lnTo>
                    <a:lnTo>
                      <a:pt x="49044" y="58788"/>
                    </a:lnTo>
                    <a:lnTo>
                      <a:pt x="45158" y="46158"/>
                    </a:lnTo>
                    <a:lnTo>
                      <a:pt x="46758" y="44567"/>
                    </a:lnTo>
                    <a:lnTo>
                      <a:pt x="59065" y="48825"/>
                    </a:lnTo>
                    <a:lnTo>
                      <a:pt x="67237" y="51683"/>
                    </a:lnTo>
                    <a:lnTo>
                      <a:pt x="74752" y="47396"/>
                    </a:lnTo>
                    <a:cubicBezTo>
                      <a:pt x="79468" y="44609"/>
                      <a:pt x="84558" y="42512"/>
                      <a:pt x="89868" y="41167"/>
                    </a:cubicBezTo>
                    <a:lnTo>
                      <a:pt x="98555" y="38995"/>
                    </a:lnTo>
                    <a:lnTo>
                      <a:pt x="102422" y="30928"/>
                    </a:lnTo>
                    <a:lnTo>
                      <a:pt x="108137" y="19060"/>
                    </a:lnTo>
                    <a:lnTo>
                      <a:pt x="109776" y="19060"/>
                    </a:lnTo>
                    <a:lnTo>
                      <a:pt x="115395" y="30299"/>
                    </a:lnTo>
                    <a:lnTo>
                      <a:pt x="119301" y="38100"/>
                    </a:lnTo>
                    <a:lnTo>
                      <a:pt x="127797" y="40224"/>
                    </a:lnTo>
                    <a:cubicBezTo>
                      <a:pt x="133108" y="41569"/>
                      <a:pt x="138201" y="43664"/>
                      <a:pt x="142923" y="46444"/>
                    </a:cubicBezTo>
                    <a:lnTo>
                      <a:pt x="150428" y="50740"/>
                    </a:lnTo>
                    <a:lnTo>
                      <a:pt x="158601" y="47882"/>
                    </a:lnTo>
                    <a:lnTo>
                      <a:pt x="170917" y="43615"/>
                    </a:lnTo>
                    <a:lnTo>
                      <a:pt x="172183" y="44891"/>
                    </a:lnTo>
                    <a:lnTo>
                      <a:pt x="167878" y="57274"/>
                    </a:lnTo>
                    <a:lnTo>
                      <a:pt x="165021" y="65437"/>
                    </a:lnTo>
                    <a:lnTo>
                      <a:pt x="169307" y="72952"/>
                    </a:lnTo>
                    <a:cubicBezTo>
                      <a:pt x="172092" y="77673"/>
                      <a:pt x="174189" y="82766"/>
                      <a:pt x="175536" y="88078"/>
                    </a:cubicBezTo>
                    <a:lnTo>
                      <a:pt x="177698" y="96755"/>
                    </a:lnTo>
                    <a:lnTo>
                      <a:pt x="185766" y="100632"/>
                    </a:lnTo>
                    <a:lnTo>
                      <a:pt x="197634" y="106347"/>
                    </a:lnTo>
                    <a:lnTo>
                      <a:pt x="197634" y="109538"/>
                    </a:lnTo>
                    <a:lnTo>
                      <a:pt x="185766" y="115253"/>
                    </a:lnTo>
                    <a:lnTo>
                      <a:pt x="177698" y="119120"/>
                    </a:lnTo>
                    <a:lnTo>
                      <a:pt x="175536" y="127806"/>
                    </a:lnTo>
                    <a:cubicBezTo>
                      <a:pt x="173823" y="133136"/>
                      <a:pt x="171425" y="138220"/>
                      <a:pt x="168402" y="142932"/>
                    </a:cubicBezTo>
                    <a:lnTo>
                      <a:pt x="164116" y="150438"/>
                    </a:lnTo>
                    <a:lnTo>
                      <a:pt x="166973" y="158610"/>
                    </a:lnTo>
                    <a:lnTo>
                      <a:pt x="171231" y="170926"/>
                    </a:lnTo>
                    <a:lnTo>
                      <a:pt x="169955" y="172202"/>
                    </a:lnTo>
                    <a:lnTo>
                      <a:pt x="157648" y="167945"/>
                    </a:lnTo>
                    <a:lnTo>
                      <a:pt x="149476" y="165087"/>
                    </a:lnTo>
                    <a:lnTo>
                      <a:pt x="141961" y="169374"/>
                    </a:lnTo>
                    <a:cubicBezTo>
                      <a:pt x="137245" y="172161"/>
                      <a:pt x="132155" y="174258"/>
                      <a:pt x="126844" y="175603"/>
                    </a:cubicBezTo>
                    <a:lnTo>
                      <a:pt x="118339" y="177727"/>
                    </a:lnTo>
                    <a:lnTo>
                      <a:pt x="114424" y="185566"/>
                    </a:lnTo>
                    <a:lnTo>
                      <a:pt x="108804" y="196806"/>
                    </a:lnTo>
                    <a:lnTo>
                      <a:pt x="107175" y="196806"/>
                    </a:lnTo>
                    <a:lnTo>
                      <a:pt x="101460" y="184928"/>
                    </a:lnTo>
                    <a:lnTo>
                      <a:pt x="97584" y="176860"/>
                    </a:lnTo>
                    <a:lnTo>
                      <a:pt x="88906" y="174689"/>
                    </a:lnTo>
                    <a:cubicBezTo>
                      <a:pt x="83593" y="173347"/>
                      <a:pt x="78500" y="171253"/>
                      <a:pt x="73781" y="168469"/>
                    </a:cubicBezTo>
                    <a:lnTo>
                      <a:pt x="66275" y="164182"/>
                    </a:lnTo>
                    <a:lnTo>
                      <a:pt x="58102" y="167040"/>
                    </a:lnTo>
                    <a:lnTo>
                      <a:pt x="45787" y="171298"/>
                    </a:lnTo>
                    <a:lnTo>
                      <a:pt x="44520" y="170021"/>
                    </a:lnTo>
                    <a:lnTo>
                      <a:pt x="48778" y="157705"/>
                    </a:lnTo>
                    <a:lnTo>
                      <a:pt x="51635" y="149533"/>
                    </a:lnTo>
                    <a:lnTo>
                      <a:pt x="47349" y="142027"/>
                    </a:lnTo>
                    <a:cubicBezTo>
                      <a:pt x="44567" y="137306"/>
                      <a:pt x="42470" y="132213"/>
                      <a:pt x="41119" y="126902"/>
                    </a:cubicBezTo>
                    <a:lnTo>
                      <a:pt x="38957" y="118215"/>
                    </a:lnTo>
                    <a:lnTo>
                      <a:pt x="30890" y="114348"/>
                    </a:lnTo>
                    <a:lnTo>
                      <a:pt x="19021" y="108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E7254533-5DCE-3E6E-4BB0-1F2D5849605F}"/>
                  </a:ext>
                </a:extLst>
              </p:cNvPr>
              <p:cNvSpPr/>
              <p:nvPr/>
            </p:nvSpPr>
            <p:spPr>
              <a:xfrm>
                <a:off x="21621530" y="16055098"/>
                <a:ext cx="648013" cy="769137"/>
              </a:xfrm>
              <a:custGeom>
                <a:avLst/>
                <a:gdLst>
                  <a:gd name="connsiteX0" fmla="*/ 112614 w 648013"/>
                  <a:gd name="connsiteY0" fmla="*/ 528089 h 769137"/>
                  <a:gd name="connsiteX1" fmla="*/ 112614 w 648013"/>
                  <a:gd name="connsiteY1" fmla="*/ 769138 h 769137"/>
                  <a:gd name="connsiteX2" fmla="*/ 413604 w 648013"/>
                  <a:gd name="connsiteY2" fmla="*/ 769138 h 769137"/>
                  <a:gd name="connsiteX3" fmla="*/ 413604 w 648013"/>
                  <a:gd name="connsiteY3" fmla="*/ 654838 h 769137"/>
                  <a:gd name="connsiteX4" fmla="*/ 460277 w 648013"/>
                  <a:gd name="connsiteY4" fmla="*/ 654838 h 769137"/>
                  <a:gd name="connsiteX5" fmla="*/ 540287 w 648013"/>
                  <a:gd name="connsiteY5" fmla="*/ 621500 h 769137"/>
                  <a:gd name="connsiteX6" fmla="*/ 572672 w 648013"/>
                  <a:gd name="connsiteY6" fmla="*/ 540538 h 769137"/>
                  <a:gd name="connsiteX7" fmla="*/ 572672 w 648013"/>
                  <a:gd name="connsiteY7" fmla="*/ 483388 h 769137"/>
                  <a:gd name="connsiteX8" fmla="*/ 614582 w 648013"/>
                  <a:gd name="connsiteY8" fmla="*/ 483388 h 769137"/>
                  <a:gd name="connsiteX9" fmla="*/ 638394 w 648013"/>
                  <a:gd name="connsiteY9" fmla="*/ 416713 h 769137"/>
                  <a:gd name="connsiteX10" fmla="*/ 572672 w 648013"/>
                  <a:gd name="connsiteY10" fmla="*/ 302413 h 769137"/>
                  <a:gd name="connsiteX11" fmla="*/ 572672 w 648013"/>
                  <a:gd name="connsiteY11" fmla="*/ 297650 h 769137"/>
                  <a:gd name="connsiteX12" fmla="*/ 297646 w 648013"/>
                  <a:gd name="connsiteY12" fmla="*/ 223 h 769137"/>
                  <a:gd name="connsiteX13" fmla="*/ 219 w 648013"/>
                  <a:gd name="connsiteY13" fmla="*/ 275248 h 769137"/>
                  <a:gd name="connsiteX14" fmla="*/ 219 w 648013"/>
                  <a:gd name="connsiteY14" fmla="*/ 297650 h 769137"/>
                  <a:gd name="connsiteX15" fmla="*/ 112614 w 648013"/>
                  <a:gd name="connsiteY15" fmla="*/ 528089 h 769137"/>
                  <a:gd name="connsiteX16" fmla="*/ 149914 w 648013"/>
                  <a:gd name="connsiteY16" fmla="*/ 56687 h 769137"/>
                  <a:gd name="connsiteX17" fmla="*/ 516368 w 648013"/>
                  <a:gd name="connsiteY17" fmla="*/ 150027 h 769137"/>
                  <a:gd name="connsiteX18" fmla="*/ 553669 w 648013"/>
                  <a:gd name="connsiteY18" fmla="*/ 296831 h 769137"/>
                  <a:gd name="connsiteX19" fmla="*/ 553669 w 648013"/>
                  <a:gd name="connsiteY19" fmla="*/ 307366 h 769137"/>
                  <a:gd name="connsiteX20" fmla="*/ 556203 w 648013"/>
                  <a:gd name="connsiteY20" fmla="*/ 311776 h 769137"/>
                  <a:gd name="connsiteX21" fmla="*/ 621926 w 648013"/>
                  <a:gd name="connsiteY21" fmla="*/ 426076 h 769137"/>
                  <a:gd name="connsiteX22" fmla="*/ 622183 w 648013"/>
                  <a:gd name="connsiteY22" fmla="*/ 426514 h 769137"/>
                  <a:gd name="connsiteX23" fmla="*/ 622459 w 648013"/>
                  <a:gd name="connsiteY23" fmla="*/ 426943 h 769137"/>
                  <a:gd name="connsiteX24" fmla="*/ 627279 w 648013"/>
                  <a:gd name="connsiteY24" fmla="*/ 453717 h 769137"/>
                  <a:gd name="connsiteX25" fmla="*/ 613334 w 648013"/>
                  <a:gd name="connsiteY25" fmla="*/ 464195 h 769137"/>
                  <a:gd name="connsiteX26" fmla="*/ 553622 w 648013"/>
                  <a:gd name="connsiteY26" fmla="*/ 464195 h 769137"/>
                  <a:gd name="connsiteX27" fmla="*/ 553622 w 648013"/>
                  <a:gd name="connsiteY27" fmla="*/ 540395 h 769137"/>
                  <a:gd name="connsiteX28" fmla="*/ 526809 w 648013"/>
                  <a:gd name="connsiteY28" fmla="*/ 607918 h 769137"/>
                  <a:gd name="connsiteX29" fmla="*/ 460277 w 648013"/>
                  <a:gd name="connsiteY29" fmla="*/ 635759 h 769137"/>
                  <a:gd name="connsiteX30" fmla="*/ 394554 w 648013"/>
                  <a:gd name="connsiteY30" fmla="*/ 635759 h 769137"/>
                  <a:gd name="connsiteX31" fmla="*/ 394554 w 648013"/>
                  <a:gd name="connsiteY31" fmla="*/ 750059 h 769137"/>
                  <a:gd name="connsiteX32" fmla="*/ 131664 w 648013"/>
                  <a:gd name="connsiteY32" fmla="*/ 750059 h 769137"/>
                  <a:gd name="connsiteX33" fmla="*/ 131664 w 648013"/>
                  <a:gd name="connsiteY33" fmla="*/ 518745 h 769137"/>
                  <a:gd name="connsiteX34" fmla="*/ 124273 w 648013"/>
                  <a:gd name="connsiteY34" fmla="*/ 513030 h 769137"/>
                  <a:gd name="connsiteX35" fmla="*/ 19269 w 648013"/>
                  <a:gd name="connsiteY35" fmla="*/ 297517 h 769137"/>
                  <a:gd name="connsiteX36" fmla="*/ 19269 w 648013"/>
                  <a:gd name="connsiteY36" fmla="*/ 297174 h 769137"/>
                  <a:gd name="connsiteX37" fmla="*/ 19269 w 648013"/>
                  <a:gd name="connsiteY37" fmla="*/ 296831 h 769137"/>
                  <a:gd name="connsiteX38" fmla="*/ 149924 w 648013"/>
                  <a:gd name="connsiteY38" fmla="*/ 56687 h 76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48013" h="769137">
                    <a:moveTo>
                      <a:pt x="112614" y="528089"/>
                    </a:moveTo>
                    <a:lnTo>
                      <a:pt x="112614" y="769138"/>
                    </a:lnTo>
                    <a:lnTo>
                      <a:pt x="413604" y="769138"/>
                    </a:lnTo>
                    <a:lnTo>
                      <a:pt x="413604" y="654838"/>
                    </a:lnTo>
                    <a:lnTo>
                      <a:pt x="460277" y="654838"/>
                    </a:lnTo>
                    <a:cubicBezTo>
                      <a:pt x="490314" y="654784"/>
                      <a:pt x="519098" y="642790"/>
                      <a:pt x="540287" y="621500"/>
                    </a:cubicBezTo>
                    <a:cubicBezTo>
                      <a:pt x="561182" y="599740"/>
                      <a:pt x="572796" y="570706"/>
                      <a:pt x="572672" y="540538"/>
                    </a:cubicBezTo>
                    <a:lnTo>
                      <a:pt x="572672" y="483388"/>
                    </a:lnTo>
                    <a:lnTo>
                      <a:pt x="614582" y="483388"/>
                    </a:lnTo>
                    <a:cubicBezTo>
                      <a:pt x="639347" y="480530"/>
                      <a:pt x="661254" y="451955"/>
                      <a:pt x="638394" y="416713"/>
                    </a:cubicBezTo>
                    <a:lnTo>
                      <a:pt x="572672" y="302413"/>
                    </a:lnTo>
                    <a:lnTo>
                      <a:pt x="572672" y="297650"/>
                    </a:lnTo>
                    <a:cubicBezTo>
                      <a:pt x="578858" y="139572"/>
                      <a:pt x="455725" y="6409"/>
                      <a:pt x="297646" y="223"/>
                    </a:cubicBezTo>
                    <a:cubicBezTo>
                      <a:pt x="139568" y="-5963"/>
                      <a:pt x="6406" y="117171"/>
                      <a:pt x="219" y="275248"/>
                    </a:cubicBezTo>
                    <a:cubicBezTo>
                      <a:pt x="-73" y="282713"/>
                      <a:pt x="-73" y="290186"/>
                      <a:pt x="219" y="297650"/>
                    </a:cubicBezTo>
                    <a:cubicBezTo>
                      <a:pt x="-109" y="387744"/>
                      <a:pt x="41416" y="472882"/>
                      <a:pt x="112614" y="528089"/>
                    </a:cubicBezTo>
                    <a:close/>
                    <a:moveTo>
                      <a:pt x="149914" y="56687"/>
                    </a:moveTo>
                    <a:cubicBezTo>
                      <a:pt x="276882" y="-18731"/>
                      <a:pt x="440950" y="23059"/>
                      <a:pt x="516368" y="150027"/>
                    </a:cubicBezTo>
                    <a:cubicBezTo>
                      <a:pt x="542691" y="194344"/>
                      <a:pt x="555645" y="245324"/>
                      <a:pt x="553669" y="296831"/>
                    </a:cubicBezTo>
                    <a:lnTo>
                      <a:pt x="553669" y="307366"/>
                    </a:lnTo>
                    <a:lnTo>
                      <a:pt x="556203" y="311776"/>
                    </a:lnTo>
                    <a:lnTo>
                      <a:pt x="621926" y="426076"/>
                    </a:lnTo>
                    <a:lnTo>
                      <a:pt x="622183" y="426514"/>
                    </a:lnTo>
                    <a:lnTo>
                      <a:pt x="622459" y="426943"/>
                    </a:lnTo>
                    <a:cubicBezTo>
                      <a:pt x="628644" y="434407"/>
                      <a:pt x="630471" y="444564"/>
                      <a:pt x="627279" y="453717"/>
                    </a:cubicBezTo>
                    <a:cubicBezTo>
                      <a:pt x="624577" y="459242"/>
                      <a:pt x="619393" y="463139"/>
                      <a:pt x="613334" y="464195"/>
                    </a:cubicBezTo>
                    <a:lnTo>
                      <a:pt x="553622" y="464195"/>
                    </a:lnTo>
                    <a:lnTo>
                      <a:pt x="553622" y="540395"/>
                    </a:lnTo>
                    <a:cubicBezTo>
                      <a:pt x="553724" y="565517"/>
                      <a:pt x="544118" y="589709"/>
                      <a:pt x="526809" y="607918"/>
                    </a:cubicBezTo>
                    <a:cubicBezTo>
                      <a:pt x="509244" y="625717"/>
                      <a:pt x="485284" y="635744"/>
                      <a:pt x="460277" y="635759"/>
                    </a:cubicBezTo>
                    <a:lnTo>
                      <a:pt x="394554" y="635759"/>
                    </a:lnTo>
                    <a:lnTo>
                      <a:pt x="394554" y="750059"/>
                    </a:lnTo>
                    <a:lnTo>
                      <a:pt x="131664" y="750059"/>
                    </a:lnTo>
                    <a:lnTo>
                      <a:pt x="131664" y="518745"/>
                    </a:lnTo>
                    <a:lnTo>
                      <a:pt x="124273" y="513030"/>
                    </a:lnTo>
                    <a:cubicBezTo>
                      <a:pt x="57580" y="461497"/>
                      <a:pt x="18748" y="381798"/>
                      <a:pt x="19269" y="297517"/>
                    </a:cubicBezTo>
                    <a:lnTo>
                      <a:pt x="19269" y="297174"/>
                    </a:lnTo>
                    <a:lnTo>
                      <a:pt x="19269" y="296831"/>
                    </a:lnTo>
                    <a:cubicBezTo>
                      <a:pt x="15402" y="198860"/>
                      <a:pt x="65567" y="106658"/>
                      <a:pt x="149924" y="566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aphic 95" descr="Head with gears outline">
              <a:extLst>
                <a:ext uri="{FF2B5EF4-FFF2-40B4-BE49-F238E27FC236}">
                  <a16:creationId xmlns:a16="http://schemas.microsoft.com/office/drawing/2014/main" id="{F1B59E8F-45DD-6174-2B4B-0B484DD58C4C}"/>
                </a:ext>
              </a:extLst>
            </p:cNvPr>
            <p:cNvGrpSpPr/>
            <p:nvPr/>
          </p:nvGrpSpPr>
          <p:grpSpPr>
            <a:xfrm flipH="1">
              <a:off x="6786636" y="26784492"/>
              <a:ext cx="1147569" cy="1277070"/>
              <a:chOff x="21621530" y="16055098"/>
              <a:chExt cx="648013" cy="769137"/>
            </a:xfrm>
            <a:solidFill>
              <a:srgbClr val="000000"/>
            </a:solidFill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8452C7E6-8F7A-95FC-94E7-E6CE2FEBA489}"/>
                  </a:ext>
                </a:extLst>
              </p:cNvPr>
              <p:cNvSpPr/>
              <p:nvPr/>
            </p:nvSpPr>
            <p:spPr>
              <a:xfrm>
                <a:off x="21896069" y="16196586"/>
                <a:ext cx="76200" cy="7620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125" y="59090"/>
                      <a:pt x="17110" y="76075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183" y="27635"/>
                      <a:pt x="27635" y="19183"/>
                      <a:pt x="38100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5802AE29-7052-9D8C-1E7E-EE27BF52F40B}"/>
                  </a:ext>
                </a:extLst>
              </p:cNvPr>
              <p:cNvSpPr/>
              <p:nvPr/>
            </p:nvSpPr>
            <p:spPr>
              <a:xfrm>
                <a:off x="21781769" y="16380733"/>
                <a:ext cx="76200" cy="76200"/>
              </a:xfrm>
              <a:custGeom>
                <a:avLst/>
                <a:gdLst>
                  <a:gd name="connsiteX0" fmla="*/ 38100 w 76200"/>
                  <a:gd name="connsiteY0" fmla="*/ 76200 h 76200"/>
                  <a:gd name="connsiteX1" fmla="*/ 76200 w 76200"/>
                  <a:gd name="connsiteY1" fmla="*/ 38100 h 76200"/>
                  <a:gd name="connsiteX2" fmla="*/ 38100 w 76200"/>
                  <a:gd name="connsiteY2" fmla="*/ 0 h 76200"/>
                  <a:gd name="connsiteX3" fmla="*/ 0 w 76200"/>
                  <a:gd name="connsiteY3" fmla="*/ 38100 h 76200"/>
                  <a:gd name="connsiteX4" fmla="*/ 38100 w 76200"/>
                  <a:gd name="connsiteY4" fmla="*/ 76200 h 76200"/>
                  <a:gd name="connsiteX5" fmla="*/ 38100 w 76200"/>
                  <a:gd name="connsiteY5" fmla="*/ 19050 h 76200"/>
                  <a:gd name="connsiteX6" fmla="*/ 57150 w 76200"/>
                  <a:gd name="connsiteY6" fmla="*/ 38100 h 76200"/>
                  <a:gd name="connsiteX7" fmla="*/ 38100 w 76200"/>
                  <a:gd name="connsiteY7" fmla="*/ 57150 h 76200"/>
                  <a:gd name="connsiteX8" fmla="*/ 19050 w 76200"/>
                  <a:gd name="connsiteY8" fmla="*/ 38100 h 76200"/>
                  <a:gd name="connsiteX9" fmla="*/ 38100 w 76200"/>
                  <a:gd name="connsiteY9" fmla="*/ 1905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2" y="76200"/>
                      <a:pt x="76200" y="59142"/>
                      <a:pt x="76200" y="38100"/>
                    </a:cubicBezTo>
                    <a:cubicBezTo>
                      <a:pt x="76200" y="17058"/>
                      <a:pt x="59142" y="0"/>
                      <a:pt x="38100" y="0"/>
                    </a:cubicBezTo>
                    <a:cubicBezTo>
                      <a:pt x="17058" y="0"/>
                      <a:pt x="0" y="17058"/>
                      <a:pt x="0" y="38100"/>
                    </a:cubicBezTo>
                    <a:cubicBezTo>
                      <a:pt x="0" y="59142"/>
                      <a:pt x="17058" y="76200"/>
                      <a:pt x="38100" y="76200"/>
                    </a:cubicBezTo>
                    <a:close/>
                    <a:moveTo>
                      <a:pt x="38100" y="19050"/>
                    </a:moveTo>
                    <a:cubicBezTo>
                      <a:pt x="48621" y="19050"/>
                      <a:pt x="57150" y="27579"/>
                      <a:pt x="57150" y="38100"/>
                    </a:cubicBezTo>
                    <a:cubicBezTo>
                      <a:pt x="57150" y="48621"/>
                      <a:pt x="48621" y="57150"/>
                      <a:pt x="38100" y="57150"/>
                    </a:cubicBezTo>
                    <a:cubicBezTo>
                      <a:pt x="27579" y="57150"/>
                      <a:pt x="19050" y="48621"/>
                      <a:pt x="19050" y="38100"/>
                    </a:cubicBezTo>
                    <a:cubicBezTo>
                      <a:pt x="19050" y="27579"/>
                      <a:pt x="27579" y="19050"/>
                      <a:pt x="38100" y="190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5E561E7-FAA6-A67B-BBFB-5659794B6118}"/>
                  </a:ext>
                </a:extLst>
              </p:cNvPr>
              <p:cNvSpPr/>
              <p:nvPr/>
            </p:nvSpPr>
            <p:spPr>
              <a:xfrm>
                <a:off x="21711980" y="16309066"/>
                <a:ext cx="216779" cy="216808"/>
              </a:xfrm>
              <a:custGeom>
                <a:avLst/>
                <a:gdLst>
                  <a:gd name="connsiteX0" fmla="*/ 30832 w 216779"/>
                  <a:gd name="connsiteY0" fmla="*/ 151495 h 216808"/>
                  <a:gd name="connsiteX1" fmla="*/ 22670 w 216779"/>
                  <a:gd name="connsiteY1" fmla="*/ 175079 h 216808"/>
                  <a:gd name="connsiteX2" fmla="*/ 40767 w 216779"/>
                  <a:gd name="connsiteY2" fmla="*/ 193224 h 216808"/>
                  <a:gd name="connsiteX3" fmla="*/ 64351 w 216779"/>
                  <a:gd name="connsiteY3" fmla="*/ 185966 h 216808"/>
                  <a:gd name="connsiteX4" fmla="*/ 84353 w 216779"/>
                  <a:gd name="connsiteY4" fmla="*/ 194129 h 216808"/>
                  <a:gd name="connsiteX5" fmla="*/ 95221 w 216779"/>
                  <a:gd name="connsiteY5" fmla="*/ 216808 h 216808"/>
                  <a:gd name="connsiteX6" fmla="*/ 120615 w 216779"/>
                  <a:gd name="connsiteY6" fmla="*/ 216808 h 216808"/>
                  <a:gd name="connsiteX7" fmla="*/ 130597 w 216779"/>
                  <a:gd name="connsiteY7" fmla="*/ 195034 h 216808"/>
                  <a:gd name="connsiteX8" fmla="*/ 150600 w 216779"/>
                  <a:gd name="connsiteY8" fmla="*/ 186871 h 216808"/>
                  <a:gd name="connsiteX9" fmla="*/ 174174 w 216779"/>
                  <a:gd name="connsiteY9" fmla="*/ 195034 h 216808"/>
                  <a:gd name="connsiteX10" fmla="*/ 192272 w 216779"/>
                  <a:gd name="connsiteY10" fmla="*/ 176936 h 216808"/>
                  <a:gd name="connsiteX11" fmla="*/ 185042 w 216779"/>
                  <a:gd name="connsiteY11" fmla="*/ 153305 h 216808"/>
                  <a:gd name="connsiteX12" fmla="*/ 193205 w 216779"/>
                  <a:gd name="connsiteY12" fmla="*/ 133350 h 216808"/>
                  <a:gd name="connsiteX13" fmla="*/ 215875 w 216779"/>
                  <a:gd name="connsiteY13" fmla="*/ 122463 h 216808"/>
                  <a:gd name="connsiteX14" fmla="*/ 216779 w 216779"/>
                  <a:gd name="connsiteY14" fmla="*/ 95250 h 216808"/>
                  <a:gd name="connsiteX15" fmla="*/ 194081 w 216779"/>
                  <a:gd name="connsiteY15" fmla="*/ 84411 h 216808"/>
                  <a:gd name="connsiteX16" fmla="*/ 185918 w 216779"/>
                  <a:gd name="connsiteY16" fmla="*/ 64408 h 216808"/>
                  <a:gd name="connsiteX17" fmla="*/ 194081 w 216779"/>
                  <a:gd name="connsiteY17" fmla="*/ 40824 h 216808"/>
                  <a:gd name="connsiteX18" fmla="*/ 175984 w 216779"/>
                  <a:gd name="connsiteY18" fmla="*/ 22679 h 216808"/>
                  <a:gd name="connsiteX19" fmla="*/ 152400 w 216779"/>
                  <a:gd name="connsiteY19" fmla="*/ 30842 h 216808"/>
                  <a:gd name="connsiteX20" fmla="*/ 132445 w 216779"/>
                  <a:gd name="connsiteY20" fmla="*/ 22679 h 216808"/>
                  <a:gd name="connsiteX21" fmla="*/ 121568 w 216779"/>
                  <a:gd name="connsiteY21" fmla="*/ 0 h 216808"/>
                  <a:gd name="connsiteX22" fmla="*/ 95221 w 216779"/>
                  <a:gd name="connsiteY22" fmla="*/ 0 h 216808"/>
                  <a:gd name="connsiteX23" fmla="*/ 84344 w 216779"/>
                  <a:gd name="connsiteY23" fmla="*/ 22679 h 216808"/>
                  <a:gd name="connsiteX24" fmla="*/ 64341 w 216779"/>
                  <a:gd name="connsiteY24" fmla="*/ 30842 h 216808"/>
                  <a:gd name="connsiteX25" fmla="*/ 40757 w 216779"/>
                  <a:gd name="connsiteY25" fmla="*/ 22679 h 216808"/>
                  <a:gd name="connsiteX26" fmla="*/ 22660 w 216779"/>
                  <a:gd name="connsiteY26" fmla="*/ 40824 h 216808"/>
                  <a:gd name="connsiteX27" fmla="*/ 30832 w 216779"/>
                  <a:gd name="connsiteY27" fmla="*/ 64408 h 216808"/>
                  <a:gd name="connsiteX28" fmla="*/ 22670 w 216779"/>
                  <a:gd name="connsiteY28" fmla="*/ 84363 h 216808"/>
                  <a:gd name="connsiteX29" fmla="*/ 0 w 216779"/>
                  <a:gd name="connsiteY29" fmla="*/ 95250 h 216808"/>
                  <a:gd name="connsiteX30" fmla="*/ 0 w 216779"/>
                  <a:gd name="connsiteY30" fmla="*/ 120653 h 216808"/>
                  <a:gd name="connsiteX31" fmla="*/ 22670 w 216779"/>
                  <a:gd name="connsiteY31" fmla="*/ 131540 h 216808"/>
                  <a:gd name="connsiteX32" fmla="*/ 30832 w 216779"/>
                  <a:gd name="connsiteY32" fmla="*/ 151495 h 216808"/>
                  <a:gd name="connsiteX33" fmla="*/ 19050 w 216779"/>
                  <a:gd name="connsiteY33" fmla="*/ 107271 h 216808"/>
                  <a:gd name="connsiteX34" fmla="*/ 30918 w 216779"/>
                  <a:gd name="connsiteY34" fmla="*/ 101556 h 216808"/>
                  <a:gd name="connsiteX35" fmla="*/ 38986 w 216779"/>
                  <a:gd name="connsiteY35" fmla="*/ 97688 h 216808"/>
                  <a:gd name="connsiteX36" fmla="*/ 41148 w 216779"/>
                  <a:gd name="connsiteY36" fmla="*/ 89002 h 216808"/>
                  <a:gd name="connsiteX37" fmla="*/ 47377 w 216779"/>
                  <a:gd name="connsiteY37" fmla="*/ 73876 h 216808"/>
                  <a:gd name="connsiteX38" fmla="*/ 51664 w 216779"/>
                  <a:gd name="connsiteY38" fmla="*/ 66370 h 216808"/>
                  <a:gd name="connsiteX39" fmla="*/ 48806 w 216779"/>
                  <a:gd name="connsiteY39" fmla="*/ 58198 h 216808"/>
                  <a:gd name="connsiteX40" fmla="*/ 44539 w 216779"/>
                  <a:gd name="connsiteY40" fmla="*/ 45882 h 216808"/>
                  <a:gd name="connsiteX41" fmla="*/ 45815 w 216779"/>
                  <a:gd name="connsiteY41" fmla="*/ 44606 h 216808"/>
                  <a:gd name="connsiteX42" fmla="*/ 58131 w 216779"/>
                  <a:gd name="connsiteY42" fmla="*/ 48863 h 216808"/>
                  <a:gd name="connsiteX43" fmla="*/ 66304 w 216779"/>
                  <a:gd name="connsiteY43" fmla="*/ 51721 h 216808"/>
                  <a:gd name="connsiteX44" fmla="*/ 73809 w 216779"/>
                  <a:gd name="connsiteY44" fmla="*/ 47434 h 216808"/>
                  <a:gd name="connsiteX45" fmla="*/ 88935 w 216779"/>
                  <a:gd name="connsiteY45" fmla="*/ 41205 h 216808"/>
                  <a:gd name="connsiteX46" fmla="*/ 97612 w 216779"/>
                  <a:gd name="connsiteY46" fmla="*/ 39033 h 216808"/>
                  <a:gd name="connsiteX47" fmla="*/ 101489 w 216779"/>
                  <a:gd name="connsiteY47" fmla="*/ 30966 h 216808"/>
                  <a:gd name="connsiteX48" fmla="*/ 107204 w 216779"/>
                  <a:gd name="connsiteY48" fmla="*/ 19098 h 216808"/>
                  <a:gd name="connsiteX49" fmla="*/ 109528 w 216779"/>
                  <a:gd name="connsiteY49" fmla="*/ 19098 h 216808"/>
                  <a:gd name="connsiteX50" fmla="*/ 115243 w 216779"/>
                  <a:gd name="connsiteY50" fmla="*/ 30966 h 216808"/>
                  <a:gd name="connsiteX51" fmla="*/ 119120 w 216779"/>
                  <a:gd name="connsiteY51" fmla="*/ 39033 h 216808"/>
                  <a:gd name="connsiteX52" fmla="*/ 127797 w 216779"/>
                  <a:gd name="connsiteY52" fmla="*/ 41205 h 216808"/>
                  <a:gd name="connsiteX53" fmla="*/ 142923 w 216779"/>
                  <a:gd name="connsiteY53" fmla="*/ 47434 h 216808"/>
                  <a:gd name="connsiteX54" fmla="*/ 150428 w 216779"/>
                  <a:gd name="connsiteY54" fmla="*/ 51721 h 216808"/>
                  <a:gd name="connsiteX55" fmla="*/ 158601 w 216779"/>
                  <a:gd name="connsiteY55" fmla="*/ 48863 h 216808"/>
                  <a:gd name="connsiteX56" fmla="*/ 170917 w 216779"/>
                  <a:gd name="connsiteY56" fmla="*/ 44606 h 216808"/>
                  <a:gd name="connsiteX57" fmla="*/ 172183 w 216779"/>
                  <a:gd name="connsiteY57" fmla="*/ 45882 h 216808"/>
                  <a:gd name="connsiteX58" fmla="*/ 167897 w 216779"/>
                  <a:gd name="connsiteY58" fmla="*/ 58179 h 216808"/>
                  <a:gd name="connsiteX59" fmla="*/ 165040 w 216779"/>
                  <a:gd name="connsiteY59" fmla="*/ 66351 h 216808"/>
                  <a:gd name="connsiteX60" fmla="*/ 169326 w 216779"/>
                  <a:gd name="connsiteY60" fmla="*/ 73857 h 216808"/>
                  <a:gd name="connsiteX61" fmla="*/ 175555 w 216779"/>
                  <a:gd name="connsiteY61" fmla="*/ 88983 h 216808"/>
                  <a:gd name="connsiteX62" fmla="*/ 177717 w 216779"/>
                  <a:gd name="connsiteY62" fmla="*/ 97669 h 216808"/>
                  <a:gd name="connsiteX63" fmla="*/ 185785 w 216779"/>
                  <a:gd name="connsiteY63" fmla="*/ 101537 h 216808"/>
                  <a:gd name="connsiteX64" fmla="*/ 197215 w 216779"/>
                  <a:gd name="connsiteY64" fmla="*/ 107042 h 216808"/>
                  <a:gd name="connsiteX65" fmla="*/ 197110 w 216779"/>
                  <a:gd name="connsiteY65" fmla="*/ 110290 h 216808"/>
                  <a:gd name="connsiteX66" fmla="*/ 184842 w 216779"/>
                  <a:gd name="connsiteY66" fmla="*/ 116176 h 216808"/>
                  <a:gd name="connsiteX67" fmla="*/ 176775 w 216779"/>
                  <a:gd name="connsiteY67" fmla="*/ 120053 h 216808"/>
                  <a:gd name="connsiteX68" fmla="*/ 174603 w 216779"/>
                  <a:gd name="connsiteY68" fmla="*/ 128730 h 216808"/>
                  <a:gd name="connsiteX69" fmla="*/ 168383 w 216779"/>
                  <a:gd name="connsiteY69" fmla="*/ 143856 h 216808"/>
                  <a:gd name="connsiteX70" fmla="*/ 164287 w 216779"/>
                  <a:gd name="connsiteY70" fmla="*/ 151019 h 216808"/>
                  <a:gd name="connsiteX71" fmla="*/ 166716 w 216779"/>
                  <a:gd name="connsiteY71" fmla="*/ 158906 h 216808"/>
                  <a:gd name="connsiteX72" fmla="*/ 170602 w 216779"/>
                  <a:gd name="connsiteY72" fmla="*/ 171536 h 216808"/>
                  <a:gd name="connsiteX73" fmla="*/ 169002 w 216779"/>
                  <a:gd name="connsiteY73" fmla="*/ 173136 h 216808"/>
                  <a:gd name="connsiteX74" fmla="*/ 156696 w 216779"/>
                  <a:gd name="connsiteY74" fmla="*/ 168869 h 216808"/>
                  <a:gd name="connsiteX75" fmla="*/ 148523 w 216779"/>
                  <a:gd name="connsiteY75" fmla="*/ 166011 h 216808"/>
                  <a:gd name="connsiteX76" fmla="*/ 141008 w 216779"/>
                  <a:gd name="connsiteY76" fmla="*/ 170307 h 216808"/>
                  <a:gd name="connsiteX77" fmla="*/ 125892 w 216779"/>
                  <a:gd name="connsiteY77" fmla="*/ 176527 h 216808"/>
                  <a:gd name="connsiteX78" fmla="*/ 117005 w 216779"/>
                  <a:gd name="connsiteY78" fmla="*/ 178746 h 216808"/>
                  <a:gd name="connsiteX79" fmla="*/ 113195 w 216779"/>
                  <a:gd name="connsiteY79" fmla="*/ 187071 h 216808"/>
                  <a:gd name="connsiteX80" fmla="*/ 108395 w 216779"/>
                  <a:gd name="connsiteY80" fmla="*/ 197758 h 216808"/>
                  <a:gd name="connsiteX81" fmla="*/ 107213 w 216779"/>
                  <a:gd name="connsiteY81" fmla="*/ 197758 h 216808"/>
                  <a:gd name="connsiteX82" fmla="*/ 101498 w 216779"/>
                  <a:gd name="connsiteY82" fmla="*/ 185890 h 216808"/>
                  <a:gd name="connsiteX83" fmla="*/ 97622 w 216779"/>
                  <a:gd name="connsiteY83" fmla="*/ 177822 h 216808"/>
                  <a:gd name="connsiteX84" fmla="*/ 88944 w 216779"/>
                  <a:gd name="connsiteY84" fmla="*/ 175651 h 216808"/>
                  <a:gd name="connsiteX85" fmla="*/ 73819 w 216779"/>
                  <a:gd name="connsiteY85" fmla="*/ 169421 h 216808"/>
                  <a:gd name="connsiteX86" fmla="*/ 66656 w 216779"/>
                  <a:gd name="connsiteY86" fmla="*/ 165325 h 216808"/>
                  <a:gd name="connsiteX87" fmla="*/ 58769 w 216779"/>
                  <a:gd name="connsiteY87" fmla="*/ 167754 h 216808"/>
                  <a:gd name="connsiteX88" fmla="*/ 46149 w 216779"/>
                  <a:gd name="connsiteY88" fmla="*/ 171641 h 216808"/>
                  <a:gd name="connsiteX89" fmla="*/ 44548 w 216779"/>
                  <a:gd name="connsiteY89" fmla="*/ 170040 h 216808"/>
                  <a:gd name="connsiteX90" fmla="*/ 48835 w 216779"/>
                  <a:gd name="connsiteY90" fmla="*/ 157753 h 216808"/>
                  <a:gd name="connsiteX91" fmla="*/ 51692 w 216779"/>
                  <a:gd name="connsiteY91" fmla="*/ 149581 h 216808"/>
                  <a:gd name="connsiteX92" fmla="*/ 47406 w 216779"/>
                  <a:gd name="connsiteY92" fmla="*/ 142075 h 216808"/>
                  <a:gd name="connsiteX93" fmla="*/ 41177 w 216779"/>
                  <a:gd name="connsiteY93" fmla="*/ 126949 h 216808"/>
                  <a:gd name="connsiteX94" fmla="*/ 39014 w 216779"/>
                  <a:gd name="connsiteY94" fmla="*/ 118262 h 216808"/>
                  <a:gd name="connsiteX95" fmla="*/ 30947 w 216779"/>
                  <a:gd name="connsiteY95" fmla="*/ 114395 h 216808"/>
                  <a:gd name="connsiteX96" fmla="*/ 19079 w 216779"/>
                  <a:gd name="connsiteY96" fmla="*/ 108680 h 21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16779" h="216808">
                    <a:moveTo>
                      <a:pt x="30832" y="151495"/>
                    </a:moveTo>
                    <a:lnTo>
                      <a:pt x="22670" y="175079"/>
                    </a:lnTo>
                    <a:lnTo>
                      <a:pt x="40767" y="193224"/>
                    </a:lnTo>
                    <a:lnTo>
                      <a:pt x="64351" y="185966"/>
                    </a:lnTo>
                    <a:cubicBezTo>
                      <a:pt x="70600" y="189615"/>
                      <a:pt x="77334" y="192364"/>
                      <a:pt x="84353" y="194129"/>
                    </a:cubicBezTo>
                    <a:lnTo>
                      <a:pt x="95221" y="216808"/>
                    </a:lnTo>
                    <a:lnTo>
                      <a:pt x="120615" y="216808"/>
                    </a:lnTo>
                    <a:lnTo>
                      <a:pt x="130597" y="195034"/>
                    </a:lnTo>
                    <a:cubicBezTo>
                      <a:pt x="137616" y="193269"/>
                      <a:pt x="144349" y="190520"/>
                      <a:pt x="150600" y="186871"/>
                    </a:cubicBezTo>
                    <a:lnTo>
                      <a:pt x="174174" y="195034"/>
                    </a:lnTo>
                    <a:lnTo>
                      <a:pt x="192272" y="176936"/>
                    </a:lnTo>
                    <a:lnTo>
                      <a:pt x="185042" y="153305"/>
                    </a:lnTo>
                    <a:cubicBezTo>
                      <a:pt x="188686" y="147069"/>
                      <a:pt x="191433" y="140352"/>
                      <a:pt x="193205" y="133350"/>
                    </a:cubicBezTo>
                    <a:lnTo>
                      <a:pt x="215875" y="122463"/>
                    </a:lnTo>
                    <a:lnTo>
                      <a:pt x="216779" y="95250"/>
                    </a:lnTo>
                    <a:lnTo>
                      <a:pt x="194081" y="84411"/>
                    </a:lnTo>
                    <a:cubicBezTo>
                      <a:pt x="192312" y="77393"/>
                      <a:pt x="189564" y="70659"/>
                      <a:pt x="185918" y="64408"/>
                    </a:cubicBezTo>
                    <a:lnTo>
                      <a:pt x="194081" y="40824"/>
                    </a:lnTo>
                    <a:lnTo>
                      <a:pt x="175984" y="22679"/>
                    </a:lnTo>
                    <a:lnTo>
                      <a:pt x="152400" y="30842"/>
                    </a:lnTo>
                    <a:cubicBezTo>
                      <a:pt x="146163" y="27201"/>
                      <a:pt x="139446" y="24453"/>
                      <a:pt x="132445" y="22679"/>
                    </a:cubicBezTo>
                    <a:lnTo>
                      <a:pt x="121568" y="0"/>
                    </a:lnTo>
                    <a:lnTo>
                      <a:pt x="95221" y="0"/>
                    </a:lnTo>
                    <a:lnTo>
                      <a:pt x="84344" y="22679"/>
                    </a:lnTo>
                    <a:cubicBezTo>
                      <a:pt x="77327" y="24449"/>
                      <a:pt x="70593" y="27197"/>
                      <a:pt x="64341" y="30842"/>
                    </a:cubicBezTo>
                    <a:lnTo>
                      <a:pt x="40757" y="22679"/>
                    </a:lnTo>
                    <a:lnTo>
                      <a:pt x="22660" y="40824"/>
                    </a:lnTo>
                    <a:lnTo>
                      <a:pt x="30832" y="64408"/>
                    </a:lnTo>
                    <a:cubicBezTo>
                      <a:pt x="27187" y="70643"/>
                      <a:pt x="24439" y="77361"/>
                      <a:pt x="22670" y="84363"/>
                    </a:cubicBezTo>
                    <a:lnTo>
                      <a:pt x="0" y="95250"/>
                    </a:lnTo>
                    <a:lnTo>
                      <a:pt x="0" y="120653"/>
                    </a:lnTo>
                    <a:lnTo>
                      <a:pt x="22670" y="131540"/>
                    </a:lnTo>
                    <a:cubicBezTo>
                      <a:pt x="24439" y="138542"/>
                      <a:pt x="27187" y="145260"/>
                      <a:pt x="30832" y="151495"/>
                    </a:cubicBezTo>
                    <a:close/>
                    <a:moveTo>
                      <a:pt x="19050" y="107271"/>
                    </a:moveTo>
                    <a:lnTo>
                      <a:pt x="30918" y="101556"/>
                    </a:lnTo>
                    <a:lnTo>
                      <a:pt x="38986" y="97688"/>
                    </a:lnTo>
                    <a:lnTo>
                      <a:pt x="41148" y="89002"/>
                    </a:lnTo>
                    <a:cubicBezTo>
                      <a:pt x="42493" y="83689"/>
                      <a:pt x="44590" y="78595"/>
                      <a:pt x="47377" y="73876"/>
                    </a:cubicBezTo>
                    <a:lnTo>
                      <a:pt x="51664" y="66370"/>
                    </a:lnTo>
                    <a:lnTo>
                      <a:pt x="48806" y="58198"/>
                    </a:lnTo>
                    <a:lnTo>
                      <a:pt x="44539" y="45882"/>
                    </a:lnTo>
                    <a:lnTo>
                      <a:pt x="45815" y="44606"/>
                    </a:lnTo>
                    <a:lnTo>
                      <a:pt x="58131" y="48863"/>
                    </a:lnTo>
                    <a:lnTo>
                      <a:pt x="66304" y="51721"/>
                    </a:lnTo>
                    <a:lnTo>
                      <a:pt x="73809" y="47434"/>
                    </a:lnTo>
                    <a:cubicBezTo>
                      <a:pt x="78529" y="44649"/>
                      <a:pt x="83623" y="42552"/>
                      <a:pt x="88935" y="41205"/>
                    </a:cubicBezTo>
                    <a:lnTo>
                      <a:pt x="97612" y="39033"/>
                    </a:lnTo>
                    <a:lnTo>
                      <a:pt x="101489" y="30966"/>
                    </a:lnTo>
                    <a:lnTo>
                      <a:pt x="107204" y="19098"/>
                    </a:lnTo>
                    <a:lnTo>
                      <a:pt x="109528" y="19098"/>
                    </a:lnTo>
                    <a:lnTo>
                      <a:pt x="115243" y="30966"/>
                    </a:lnTo>
                    <a:lnTo>
                      <a:pt x="119120" y="39033"/>
                    </a:lnTo>
                    <a:lnTo>
                      <a:pt x="127797" y="41205"/>
                    </a:lnTo>
                    <a:cubicBezTo>
                      <a:pt x="133109" y="42552"/>
                      <a:pt x="138203" y="44649"/>
                      <a:pt x="142923" y="47434"/>
                    </a:cubicBezTo>
                    <a:lnTo>
                      <a:pt x="150428" y="51721"/>
                    </a:lnTo>
                    <a:lnTo>
                      <a:pt x="158601" y="48863"/>
                    </a:lnTo>
                    <a:lnTo>
                      <a:pt x="170917" y="44606"/>
                    </a:lnTo>
                    <a:lnTo>
                      <a:pt x="172183" y="45882"/>
                    </a:lnTo>
                    <a:lnTo>
                      <a:pt x="167897" y="58179"/>
                    </a:lnTo>
                    <a:lnTo>
                      <a:pt x="165040" y="66351"/>
                    </a:lnTo>
                    <a:lnTo>
                      <a:pt x="169326" y="73857"/>
                    </a:lnTo>
                    <a:cubicBezTo>
                      <a:pt x="172107" y="78578"/>
                      <a:pt x="174205" y="83671"/>
                      <a:pt x="175555" y="88983"/>
                    </a:cubicBezTo>
                    <a:lnTo>
                      <a:pt x="177717" y="97669"/>
                    </a:lnTo>
                    <a:lnTo>
                      <a:pt x="185785" y="101537"/>
                    </a:lnTo>
                    <a:lnTo>
                      <a:pt x="197215" y="107042"/>
                    </a:lnTo>
                    <a:lnTo>
                      <a:pt x="197110" y="110290"/>
                    </a:lnTo>
                    <a:lnTo>
                      <a:pt x="184842" y="116176"/>
                    </a:lnTo>
                    <a:lnTo>
                      <a:pt x="176775" y="120053"/>
                    </a:lnTo>
                    <a:lnTo>
                      <a:pt x="174603" y="128730"/>
                    </a:lnTo>
                    <a:cubicBezTo>
                      <a:pt x="173264" y="134043"/>
                      <a:pt x="171169" y="139137"/>
                      <a:pt x="168383" y="143856"/>
                    </a:cubicBezTo>
                    <a:lnTo>
                      <a:pt x="164287" y="151019"/>
                    </a:lnTo>
                    <a:lnTo>
                      <a:pt x="166716" y="158906"/>
                    </a:lnTo>
                    <a:lnTo>
                      <a:pt x="170602" y="171536"/>
                    </a:lnTo>
                    <a:lnTo>
                      <a:pt x="169002" y="173136"/>
                    </a:lnTo>
                    <a:lnTo>
                      <a:pt x="156696" y="168869"/>
                    </a:lnTo>
                    <a:lnTo>
                      <a:pt x="148523" y="166011"/>
                    </a:lnTo>
                    <a:lnTo>
                      <a:pt x="141008" y="170307"/>
                    </a:lnTo>
                    <a:cubicBezTo>
                      <a:pt x="136290" y="173087"/>
                      <a:pt x="131200" y="175181"/>
                      <a:pt x="125892" y="176527"/>
                    </a:cubicBezTo>
                    <a:lnTo>
                      <a:pt x="117005" y="178746"/>
                    </a:lnTo>
                    <a:lnTo>
                      <a:pt x="113195" y="187071"/>
                    </a:lnTo>
                    <a:lnTo>
                      <a:pt x="108395" y="197758"/>
                    </a:lnTo>
                    <a:lnTo>
                      <a:pt x="107213" y="197758"/>
                    </a:lnTo>
                    <a:lnTo>
                      <a:pt x="101498" y="185890"/>
                    </a:lnTo>
                    <a:lnTo>
                      <a:pt x="97622" y="177822"/>
                    </a:lnTo>
                    <a:lnTo>
                      <a:pt x="88944" y="175651"/>
                    </a:lnTo>
                    <a:cubicBezTo>
                      <a:pt x="83631" y="174306"/>
                      <a:pt x="78537" y="172208"/>
                      <a:pt x="73819" y="169421"/>
                    </a:cubicBezTo>
                    <a:lnTo>
                      <a:pt x="66656" y="165325"/>
                    </a:lnTo>
                    <a:lnTo>
                      <a:pt x="58769" y="167754"/>
                    </a:lnTo>
                    <a:lnTo>
                      <a:pt x="46149" y="171641"/>
                    </a:lnTo>
                    <a:lnTo>
                      <a:pt x="44548" y="170040"/>
                    </a:lnTo>
                    <a:lnTo>
                      <a:pt x="48835" y="157753"/>
                    </a:lnTo>
                    <a:lnTo>
                      <a:pt x="51692" y="149581"/>
                    </a:lnTo>
                    <a:lnTo>
                      <a:pt x="47406" y="142075"/>
                    </a:lnTo>
                    <a:cubicBezTo>
                      <a:pt x="44621" y="137355"/>
                      <a:pt x="42523" y="132261"/>
                      <a:pt x="41177" y="126949"/>
                    </a:cubicBezTo>
                    <a:lnTo>
                      <a:pt x="39014" y="118262"/>
                    </a:lnTo>
                    <a:lnTo>
                      <a:pt x="30947" y="114395"/>
                    </a:lnTo>
                    <a:lnTo>
                      <a:pt x="19079" y="10868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0A39F2EA-C4D5-666C-BF5F-3924684A938E}"/>
                  </a:ext>
                </a:extLst>
              </p:cNvPr>
              <p:cNvSpPr/>
              <p:nvPr/>
            </p:nvSpPr>
            <p:spPr>
              <a:xfrm>
                <a:off x="21825346" y="16125825"/>
                <a:ext cx="216760" cy="215903"/>
              </a:xfrm>
              <a:custGeom>
                <a:avLst/>
                <a:gdLst>
                  <a:gd name="connsiteX0" fmla="*/ 30832 w 216760"/>
                  <a:gd name="connsiteY0" fmla="*/ 151495 h 215903"/>
                  <a:gd name="connsiteX1" fmla="*/ 22670 w 216760"/>
                  <a:gd name="connsiteY1" fmla="*/ 175079 h 215903"/>
                  <a:gd name="connsiteX2" fmla="*/ 40767 w 216760"/>
                  <a:gd name="connsiteY2" fmla="*/ 193224 h 215903"/>
                  <a:gd name="connsiteX3" fmla="*/ 64351 w 216760"/>
                  <a:gd name="connsiteY3" fmla="*/ 185061 h 215903"/>
                  <a:gd name="connsiteX4" fmla="*/ 84306 w 216760"/>
                  <a:gd name="connsiteY4" fmla="*/ 193224 h 215903"/>
                  <a:gd name="connsiteX5" fmla="*/ 95183 w 216760"/>
                  <a:gd name="connsiteY5" fmla="*/ 215903 h 215903"/>
                  <a:gd name="connsiteX6" fmla="*/ 120577 w 216760"/>
                  <a:gd name="connsiteY6" fmla="*/ 215903 h 215903"/>
                  <a:gd name="connsiteX7" fmla="*/ 131464 w 216760"/>
                  <a:gd name="connsiteY7" fmla="*/ 194129 h 215903"/>
                  <a:gd name="connsiteX8" fmla="*/ 151467 w 216760"/>
                  <a:gd name="connsiteY8" fmla="*/ 185966 h 215903"/>
                  <a:gd name="connsiteX9" fmla="*/ 175041 w 216760"/>
                  <a:gd name="connsiteY9" fmla="*/ 194129 h 215903"/>
                  <a:gd name="connsiteX10" fmla="*/ 193186 w 216760"/>
                  <a:gd name="connsiteY10" fmla="*/ 175984 h 215903"/>
                  <a:gd name="connsiteX11" fmla="*/ 185023 w 216760"/>
                  <a:gd name="connsiteY11" fmla="*/ 152400 h 215903"/>
                  <a:gd name="connsiteX12" fmla="*/ 194091 w 216760"/>
                  <a:gd name="connsiteY12" fmla="*/ 132445 h 215903"/>
                  <a:gd name="connsiteX13" fmla="*/ 216760 w 216760"/>
                  <a:gd name="connsiteY13" fmla="*/ 121558 h 215903"/>
                  <a:gd name="connsiteX14" fmla="*/ 216760 w 216760"/>
                  <a:gd name="connsiteY14" fmla="*/ 94345 h 215903"/>
                  <a:gd name="connsiteX15" fmla="*/ 194091 w 216760"/>
                  <a:gd name="connsiteY15" fmla="*/ 83458 h 215903"/>
                  <a:gd name="connsiteX16" fmla="*/ 185928 w 216760"/>
                  <a:gd name="connsiteY16" fmla="*/ 63503 h 215903"/>
                  <a:gd name="connsiteX17" fmla="*/ 194091 w 216760"/>
                  <a:gd name="connsiteY17" fmla="*/ 39910 h 215903"/>
                  <a:gd name="connsiteX18" fmla="*/ 175993 w 216760"/>
                  <a:gd name="connsiteY18" fmla="*/ 21812 h 215903"/>
                  <a:gd name="connsiteX19" fmla="*/ 152410 w 216760"/>
                  <a:gd name="connsiteY19" fmla="*/ 29975 h 215903"/>
                  <a:gd name="connsiteX20" fmla="*/ 132455 w 216760"/>
                  <a:gd name="connsiteY20" fmla="*/ 21812 h 215903"/>
                  <a:gd name="connsiteX21" fmla="*/ 121529 w 216760"/>
                  <a:gd name="connsiteY21" fmla="*/ 0 h 215903"/>
                  <a:gd name="connsiteX22" fmla="*/ 96136 w 216760"/>
                  <a:gd name="connsiteY22" fmla="*/ 0 h 215903"/>
                  <a:gd name="connsiteX23" fmla="*/ 85249 w 216760"/>
                  <a:gd name="connsiteY23" fmla="*/ 22679 h 215903"/>
                  <a:gd name="connsiteX24" fmla="*/ 65246 w 216760"/>
                  <a:gd name="connsiteY24" fmla="*/ 30842 h 215903"/>
                  <a:gd name="connsiteX25" fmla="*/ 41672 w 216760"/>
                  <a:gd name="connsiteY25" fmla="*/ 22679 h 215903"/>
                  <a:gd name="connsiteX26" fmla="*/ 23574 w 216760"/>
                  <a:gd name="connsiteY26" fmla="*/ 40824 h 215903"/>
                  <a:gd name="connsiteX27" fmla="*/ 30832 w 216760"/>
                  <a:gd name="connsiteY27" fmla="*/ 64408 h 215903"/>
                  <a:gd name="connsiteX28" fmla="*/ 22670 w 216760"/>
                  <a:gd name="connsiteY28" fmla="*/ 84363 h 215903"/>
                  <a:gd name="connsiteX29" fmla="*/ 0 w 216760"/>
                  <a:gd name="connsiteY29" fmla="*/ 95250 h 215903"/>
                  <a:gd name="connsiteX30" fmla="*/ 0 w 216760"/>
                  <a:gd name="connsiteY30" fmla="*/ 120653 h 215903"/>
                  <a:gd name="connsiteX31" fmla="*/ 22670 w 216760"/>
                  <a:gd name="connsiteY31" fmla="*/ 131540 h 215903"/>
                  <a:gd name="connsiteX32" fmla="*/ 30832 w 216760"/>
                  <a:gd name="connsiteY32" fmla="*/ 151495 h 215903"/>
                  <a:gd name="connsiteX33" fmla="*/ 19050 w 216760"/>
                  <a:gd name="connsiteY33" fmla="*/ 107232 h 215903"/>
                  <a:gd name="connsiteX34" fmla="*/ 30918 w 216760"/>
                  <a:gd name="connsiteY34" fmla="*/ 101517 h 215903"/>
                  <a:gd name="connsiteX35" fmla="*/ 38986 w 216760"/>
                  <a:gd name="connsiteY35" fmla="*/ 97650 h 215903"/>
                  <a:gd name="connsiteX36" fmla="*/ 41148 w 216760"/>
                  <a:gd name="connsiteY36" fmla="*/ 88964 h 215903"/>
                  <a:gd name="connsiteX37" fmla="*/ 47377 w 216760"/>
                  <a:gd name="connsiteY37" fmla="*/ 73838 h 215903"/>
                  <a:gd name="connsiteX38" fmla="*/ 51464 w 216760"/>
                  <a:gd name="connsiteY38" fmla="*/ 66675 h 215903"/>
                  <a:gd name="connsiteX39" fmla="*/ 49044 w 216760"/>
                  <a:gd name="connsiteY39" fmla="*/ 58788 h 215903"/>
                  <a:gd name="connsiteX40" fmla="*/ 45158 w 216760"/>
                  <a:gd name="connsiteY40" fmla="*/ 46158 h 215903"/>
                  <a:gd name="connsiteX41" fmla="*/ 46758 w 216760"/>
                  <a:gd name="connsiteY41" fmla="*/ 44567 h 215903"/>
                  <a:gd name="connsiteX42" fmla="*/ 59065 w 216760"/>
                  <a:gd name="connsiteY42" fmla="*/ 48825 h 215903"/>
                  <a:gd name="connsiteX43" fmla="*/ 67237 w 216760"/>
                  <a:gd name="connsiteY43" fmla="*/ 51683 h 215903"/>
                  <a:gd name="connsiteX44" fmla="*/ 74752 w 216760"/>
                  <a:gd name="connsiteY44" fmla="*/ 47396 h 215903"/>
                  <a:gd name="connsiteX45" fmla="*/ 89868 w 216760"/>
                  <a:gd name="connsiteY45" fmla="*/ 41167 h 215903"/>
                  <a:gd name="connsiteX46" fmla="*/ 98555 w 216760"/>
                  <a:gd name="connsiteY46" fmla="*/ 38995 h 215903"/>
                  <a:gd name="connsiteX47" fmla="*/ 102422 w 216760"/>
                  <a:gd name="connsiteY47" fmla="*/ 30928 h 215903"/>
                  <a:gd name="connsiteX48" fmla="*/ 108137 w 216760"/>
                  <a:gd name="connsiteY48" fmla="*/ 19060 h 215903"/>
                  <a:gd name="connsiteX49" fmla="*/ 109776 w 216760"/>
                  <a:gd name="connsiteY49" fmla="*/ 19060 h 215903"/>
                  <a:gd name="connsiteX50" fmla="*/ 115395 w 216760"/>
                  <a:gd name="connsiteY50" fmla="*/ 30299 h 215903"/>
                  <a:gd name="connsiteX51" fmla="*/ 119301 w 216760"/>
                  <a:gd name="connsiteY51" fmla="*/ 38100 h 215903"/>
                  <a:gd name="connsiteX52" fmla="*/ 127797 w 216760"/>
                  <a:gd name="connsiteY52" fmla="*/ 40224 h 215903"/>
                  <a:gd name="connsiteX53" fmla="*/ 142923 w 216760"/>
                  <a:gd name="connsiteY53" fmla="*/ 46444 h 215903"/>
                  <a:gd name="connsiteX54" fmla="*/ 150428 w 216760"/>
                  <a:gd name="connsiteY54" fmla="*/ 50740 h 215903"/>
                  <a:gd name="connsiteX55" fmla="*/ 158601 w 216760"/>
                  <a:gd name="connsiteY55" fmla="*/ 47882 h 215903"/>
                  <a:gd name="connsiteX56" fmla="*/ 170917 w 216760"/>
                  <a:gd name="connsiteY56" fmla="*/ 43615 h 215903"/>
                  <a:gd name="connsiteX57" fmla="*/ 172183 w 216760"/>
                  <a:gd name="connsiteY57" fmla="*/ 44891 h 215903"/>
                  <a:gd name="connsiteX58" fmla="*/ 167878 w 216760"/>
                  <a:gd name="connsiteY58" fmla="*/ 57274 h 215903"/>
                  <a:gd name="connsiteX59" fmla="*/ 165021 w 216760"/>
                  <a:gd name="connsiteY59" fmla="*/ 65437 h 215903"/>
                  <a:gd name="connsiteX60" fmla="*/ 169307 w 216760"/>
                  <a:gd name="connsiteY60" fmla="*/ 72952 h 215903"/>
                  <a:gd name="connsiteX61" fmla="*/ 175536 w 216760"/>
                  <a:gd name="connsiteY61" fmla="*/ 88078 h 215903"/>
                  <a:gd name="connsiteX62" fmla="*/ 177698 w 216760"/>
                  <a:gd name="connsiteY62" fmla="*/ 96755 h 215903"/>
                  <a:gd name="connsiteX63" fmla="*/ 185766 w 216760"/>
                  <a:gd name="connsiteY63" fmla="*/ 100632 h 215903"/>
                  <a:gd name="connsiteX64" fmla="*/ 197634 w 216760"/>
                  <a:gd name="connsiteY64" fmla="*/ 106347 h 215903"/>
                  <a:gd name="connsiteX65" fmla="*/ 197634 w 216760"/>
                  <a:gd name="connsiteY65" fmla="*/ 109538 h 215903"/>
                  <a:gd name="connsiteX66" fmla="*/ 185766 w 216760"/>
                  <a:gd name="connsiteY66" fmla="*/ 115253 h 215903"/>
                  <a:gd name="connsiteX67" fmla="*/ 177698 w 216760"/>
                  <a:gd name="connsiteY67" fmla="*/ 119120 h 215903"/>
                  <a:gd name="connsiteX68" fmla="*/ 175536 w 216760"/>
                  <a:gd name="connsiteY68" fmla="*/ 127806 h 215903"/>
                  <a:gd name="connsiteX69" fmla="*/ 168402 w 216760"/>
                  <a:gd name="connsiteY69" fmla="*/ 142932 h 215903"/>
                  <a:gd name="connsiteX70" fmla="*/ 164116 w 216760"/>
                  <a:gd name="connsiteY70" fmla="*/ 150438 h 215903"/>
                  <a:gd name="connsiteX71" fmla="*/ 166973 w 216760"/>
                  <a:gd name="connsiteY71" fmla="*/ 158610 h 215903"/>
                  <a:gd name="connsiteX72" fmla="*/ 171231 w 216760"/>
                  <a:gd name="connsiteY72" fmla="*/ 170926 h 215903"/>
                  <a:gd name="connsiteX73" fmla="*/ 169955 w 216760"/>
                  <a:gd name="connsiteY73" fmla="*/ 172202 h 215903"/>
                  <a:gd name="connsiteX74" fmla="*/ 157648 w 216760"/>
                  <a:gd name="connsiteY74" fmla="*/ 167945 h 215903"/>
                  <a:gd name="connsiteX75" fmla="*/ 149476 w 216760"/>
                  <a:gd name="connsiteY75" fmla="*/ 165087 h 215903"/>
                  <a:gd name="connsiteX76" fmla="*/ 141961 w 216760"/>
                  <a:gd name="connsiteY76" fmla="*/ 169374 h 215903"/>
                  <a:gd name="connsiteX77" fmla="*/ 126844 w 216760"/>
                  <a:gd name="connsiteY77" fmla="*/ 175603 h 215903"/>
                  <a:gd name="connsiteX78" fmla="*/ 118339 w 216760"/>
                  <a:gd name="connsiteY78" fmla="*/ 177727 h 215903"/>
                  <a:gd name="connsiteX79" fmla="*/ 114424 w 216760"/>
                  <a:gd name="connsiteY79" fmla="*/ 185566 h 215903"/>
                  <a:gd name="connsiteX80" fmla="*/ 108804 w 216760"/>
                  <a:gd name="connsiteY80" fmla="*/ 196806 h 215903"/>
                  <a:gd name="connsiteX81" fmla="*/ 107175 w 216760"/>
                  <a:gd name="connsiteY81" fmla="*/ 196806 h 215903"/>
                  <a:gd name="connsiteX82" fmla="*/ 101460 w 216760"/>
                  <a:gd name="connsiteY82" fmla="*/ 184928 h 215903"/>
                  <a:gd name="connsiteX83" fmla="*/ 97584 w 216760"/>
                  <a:gd name="connsiteY83" fmla="*/ 176860 h 215903"/>
                  <a:gd name="connsiteX84" fmla="*/ 88906 w 216760"/>
                  <a:gd name="connsiteY84" fmla="*/ 174689 h 215903"/>
                  <a:gd name="connsiteX85" fmla="*/ 73781 w 216760"/>
                  <a:gd name="connsiteY85" fmla="*/ 168469 h 215903"/>
                  <a:gd name="connsiteX86" fmla="*/ 66275 w 216760"/>
                  <a:gd name="connsiteY86" fmla="*/ 164182 h 215903"/>
                  <a:gd name="connsiteX87" fmla="*/ 58102 w 216760"/>
                  <a:gd name="connsiteY87" fmla="*/ 167040 h 215903"/>
                  <a:gd name="connsiteX88" fmla="*/ 45787 w 216760"/>
                  <a:gd name="connsiteY88" fmla="*/ 171298 h 215903"/>
                  <a:gd name="connsiteX89" fmla="*/ 44520 w 216760"/>
                  <a:gd name="connsiteY89" fmla="*/ 170021 h 215903"/>
                  <a:gd name="connsiteX90" fmla="*/ 48778 w 216760"/>
                  <a:gd name="connsiteY90" fmla="*/ 157705 h 215903"/>
                  <a:gd name="connsiteX91" fmla="*/ 51635 w 216760"/>
                  <a:gd name="connsiteY91" fmla="*/ 149533 h 215903"/>
                  <a:gd name="connsiteX92" fmla="*/ 47349 w 216760"/>
                  <a:gd name="connsiteY92" fmla="*/ 142027 h 215903"/>
                  <a:gd name="connsiteX93" fmla="*/ 41119 w 216760"/>
                  <a:gd name="connsiteY93" fmla="*/ 126902 h 215903"/>
                  <a:gd name="connsiteX94" fmla="*/ 38957 w 216760"/>
                  <a:gd name="connsiteY94" fmla="*/ 118215 h 215903"/>
                  <a:gd name="connsiteX95" fmla="*/ 30890 w 216760"/>
                  <a:gd name="connsiteY95" fmla="*/ 114348 h 215903"/>
                  <a:gd name="connsiteX96" fmla="*/ 19021 w 216760"/>
                  <a:gd name="connsiteY96" fmla="*/ 108633 h 21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16760" h="215903">
                    <a:moveTo>
                      <a:pt x="30832" y="151495"/>
                    </a:moveTo>
                    <a:lnTo>
                      <a:pt x="22670" y="175079"/>
                    </a:lnTo>
                    <a:lnTo>
                      <a:pt x="40767" y="193224"/>
                    </a:lnTo>
                    <a:lnTo>
                      <a:pt x="64351" y="185061"/>
                    </a:lnTo>
                    <a:cubicBezTo>
                      <a:pt x="70588" y="188703"/>
                      <a:pt x="77305" y="191451"/>
                      <a:pt x="84306" y="193224"/>
                    </a:cubicBezTo>
                    <a:lnTo>
                      <a:pt x="95183" y="215903"/>
                    </a:lnTo>
                    <a:lnTo>
                      <a:pt x="120577" y="215903"/>
                    </a:lnTo>
                    <a:lnTo>
                      <a:pt x="131464" y="194129"/>
                    </a:lnTo>
                    <a:cubicBezTo>
                      <a:pt x="138481" y="192359"/>
                      <a:pt x="145215" y="189611"/>
                      <a:pt x="151467" y="185966"/>
                    </a:cubicBezTo>
                    <a:lnTo>
                      <a:pt x="175041" y="194129"/>
                    </a:lnTo>
                    <a:lnTo>
                      <a:pt x="193186" y="175984"/>
                    </a:lnTo>
                    <a:lnTo>
                      <a:pt x="185023" y="152400"/>
                    </a:lnTo>
                    <a:cubicBezTo>
                      <a:pt x="188951" y="146198"/>
                      <a:pt x="192003" y="139483"/>
                      <a:pt x="194091" y="132445"/>
                    </a:cubicBezTo>
                    <a:lnTo>
                      <a:pt x="216760" y="121558"/>
                    </a:lnTo>
                    <a:lnTo>
                      <a:pt x="216760" y="94345"/>
                    </a:lnTo>
                    <a:lnTo>
                      <a:pt x="194091" y="83458"/>
                    </a:lnTo>
                    <a:cubicBezTo>
                      <a:pt x="192318" y="76456"/>
                      <a:pt x="189571" y="69739"/>
                      <a:pt x="185928" y="63503"/>
                    </a:cubicBezTo>
                    <a:lnTo>
                      <a:pt x="194091" y="39910"/>
                    </a:lnTo>
                    <a:lnTo>
                      <a:pt x="175993" y="21812"/>
                    </a:lnTo>
                    <a:lnTo>
                      <a:pt x="152410" y="29975"/>
                    </a:lnTo>
                    <a:cubicBezTo>
                      <a:pt x="146174" y="26330"/>
                      <a:pt x="139457" y="23582"/>
                      <a:pt x="132455" y="21812"/>
                    </a:cubicBezTo>
                    <a:lnTo>
                      <a:pt x="121529" y="0"/>
                    </a:lnTo>
                    <a:lnTo>
                      <a:pt x="96136" y="0"/>
                    </a:lnTo>
                    <a:lnTo>
                      <a:pt x="85249" y="22679"/>
                    </a:lnTo>
                    <a:cubicBezTo>
                      <a:pt x="78230" y="24444"/>
                      <a:pt x="71496" y="27193"/>
                      <a:pt x="65246" y="30842"/>
                    </a:cubicBezTo>
                    <a:lnTo>
                      <a:pt x="41672" y="22679"/>
                    </a:lnTo>
                    <a:lnTo>
                      <a:pt x="23574" y="40824"/>
                    </a:lnTo>
                    <a:lnTo>
                      <a:pt x="30832" y="64408"/>
                    </a:lnTo>
                    <a:cubicBezTo>
                      <a:pt x="27191" y="70645"/>
                      <a:pt x="24443" y="77362"/>
                      <a:pt x="22670" y="84363"/>
                    </a:cubicBezTo>
                    <a:lnTo>
                      <a:pt x="0" y="95250"/>
                    </a:lnTo>
                    <a:lnTo>
                      <a:pt x="0" y="120653"/>
                    </a:lnTo>
                    <a:lnTo>
                      <a:pt x="22670" y="131540"/>
                    </a:lnTo>
                    <a:cubicBezTo>
                      <a:pt x="24445" y="138540"/>
                      <a:pt x="27193" y="145257"/>
                      <a:pt x="30832" y="151495"/>
                    </a:cubicBezTo>
                    <a:close/>
                    <a:moveTo>
                      <a:pt x="19050" y="107232"/>
                    </a:moveTo>
                    <a:lnTo>
                      <a:pt x="30918" y="101517"/>
                    </a:lnTo>
                    <a:lnTo>
                      <a:pt x="38986" y="97650"/>
                    </a:lnTo>
                    <a:lnTo>
                      <a:pt x="41148" y="88964"/>
                    </a:lnTo>
                    <a:cubicBezTo>
                      <a:pt x="42497" y="83651"/>
                      <a:pt x="44594" y="78559"/>
                      <a:pt x="47377" y="73838"/>
                    </a:cubicBezTo>
                    <a:lnTo>
                      <a:pt x="51464" y="66675"/>
                    </a:lnTo>
                    <a:lnTo>
                      <a:pt x="49044" y="58788"/>
                    </a:lnTo>
                    <a:lnTo>
                      <a:pt x="45158" y="46158"/>
                    </a:lnTo>
                    <a:lnTo>
                      <a:pt x="46758" y="44567"/>
                    </a:lnTo>
                    <a:lnTo>
                      <a:pt x="59065" y="48825"/>
                    </a:lnTo>
                    <a:lnTo>
                      <a:pt x="67237" y="51683"/>
                    </a:lnTo>
                    <a:lnTo>
                      <a:pt x="74752" y="47396"/>
                    </a:lnTo>
                    <a:cubicBezTo>
                      <a:pt x="79468" y="44609"/>
                      <a:pt x="84558" y="42512"/>
                      <a:pt x="89868" y="41167"/>
                    </a:cubicBezTo>
                    <a:lnTo>
                      <a:pt x="98555" y="38995"/>
                    </a:lnTo>
                    <a:lnTo>
                      <a:pt x="102422" y="30928"/>
                    </a:lnTo>
                    <a:lnTo>
                      <a:pt x="108137" y="19060"/>
                    </a:lnTo>
                    <a:lnTo>
                      <a:pt x="109776" y="19060"/>
                    </a:lnTo>
                    <a:lnTo>
                      <a:pt x="115395" y="30299"/>
                    </a:lnTo>
                    <a:lnTo>
                      <a:pt x="119301" y="38100"/>
                    </a:lnTo>
                    <a:lnTo>
                      <a:pt x="127797" y="40224"/>
                    </a:lnTo>
                    <a:cubicBezTo>
                      <a:pt x="133108" y="41569"/>
                      <a:pt x="138201" y="43664"/>
                      <a:pt x="142923" y="46444"/>
                    </a:cubicBezTo>
                    <a:lnTo>
                      <a:pt x="150428" y="50740"/>
                    </a:lnTo>
                    <a:lnTo>
                      <a:pt x="158601" y="47882"/>
                    </a:lnTo>
                    <a:lnTo>
                      <a:pt x="170917" y="43615"/>
                    </a:lnTo>
                    <a:lnTo>
                      <a:pt x="172183" y="44891"/>
                    </a:lnTo>
                    <a:lnTo>
                      <a:pt x="167878" y="57274"/>
                    </a:lnTo>
                    <a:lnTo>
                      <a:pt x="165021" y="65437"/>
                    </a:lnTo>
                    <a:lnTo>
                      <a:pt x="169307" y="72952"/>
                    </a:lnTo>
                    <a:cubicBezTo>
                      <a:pt x="172092" y="77673"/>
                      <a:pt x="174189" y="82766"/>
                      <a:pt x="175536" y="88078"/>
                    </a:cubicBezTo>
                    <a:lnTo>
                      <a:pt x="177698" y="96755"/>
                    </a:lnTo>
                    <a:lnTo>
                      <a:pt x="185766" y="100632"/>
                    </a:lnTo>
                    <a:lnTo>
                      <a:pt x="197634" y="106347"/>
                    </a:lnTo>
                    <a:lnTo>
                      <a:pt x="197634" y="109538"/>
                    </a:lnTo>
                    <a:lnTo>
                      <a:pt x="185766" y="115253"/>
                    </a:lnTo>
                    <a:lnTo>
                      <a:pt x="177698" y="119120"/>
                    </a:lnTo>
                    <a:lnTo>
                      <a:pt x="175536" y="127806"/>
                    </a:lnTo>
                    <a:cubicBezTo>
                      <a:pt x="173823" y="133136"/>
                      <a:pt x="171425" y="138220"/>
                      <a:pt x="168402" y="142932"/>
                    </a:cubicBezTo>
                    <a:lnTo>
                      <a:pt x="164116" y="150438"/>
                    </a:lnTo>
                    <a:lnTo>
                      <a:pt x="166973" y="158610"/>
                    </a:lnTo>
                    <a:lnTo>
                      <a:pt x="171231" y="170926"/>
                    </a:lnTo>
                    <a:lnTo>
                      <a:pt x="169955" y="172202"/>
                    </a:lnTo>
                    <a:lnTo>
                      <a:pt x="157648" y="167945"/>
                    </a:lnTo>
                    <a:lnTo>
                      <a:pt x="149476" y="165087"/>
                    </a:lnTo>
                    <a:lnTo>
                      <a:pt x="141961" y="169374"/>
                    </a:lnTo>
                    <a:cubicBezTo>
                      <a:pt x="137245" y="172161"/>
                      <a:pt x="132155" y="174258"/>
                      <a:pt x="126844" y="175603"/>
                    </a:cubicBezTo>
                    <a:lnTo>
                      <a:pt x="118339" y="177727"/>
                    </a:lnTo>
                    <a:lnTo>
                      <a:pt x="114424" y="185566"/>
                    </a:lnTo>
                    <a:lnTo>
                      <a:pt x="108804" y="196806"/>
                    </a:lnTo>
                    <a:lnTo>
                      <a:pt x="107175" y="196806"/>
                    </a:lnTo>
                    <a:lnTo>
                      <a:pt x="101460" y="184928"/>
                    </a:lnTo>
                    <a:lnTo>
                      <a:pt x="97584" y="176860"/>
                    </a:lnTo>
                    <a:lnTo>
                      <a:pt x="88906" y="174689"/>
                    </a:lnTo>
                    <a:cubicBezTo>
                      <a:pt x="83593" y="173347"/>
                      <a:pt x="78500" y="171253"/>
                      <a:pt x="73781" y="168469"/>
                    </a:cubicBezTo>
                    <a:lnTo>
                      <a:pt x="66275" y="164182"/>
                    </a:lnTo>
                    <a:lnTo>
                      <a:pt x="58102" y="167040"/>
                    </a:lnTo>
                    <a:lnTo>
                      <a:pt x="45787" y="171298"/>
                    </a:lnTo>
                    <a:lnTo>
                      <a:pt x="44520" y="170021"/>
                    </a:lnTo>
                    <a:lnTo>
                      <a:pt x="48778" y="157705"/>
                    </a:lnTo>
                    <a:lnTo>
                      <a:pt x="51635" y="149533"/>
                    </a:lnTo>
                    <a:lnTo>
                      <a:pt x="47349" y="142027"/>
                    </a:lnTo>
                    <a:cubicBezTo>
                      <a:pt x="44567" y="137306"/>
                      <a:pt x="42470" y="132213"/>
                      <a:pt x="41119" y="126902"/>
                    </a:cubicBezTo>
                    <a:lnTo>
                      <a:pt x="38957" y="118215"/>
                    </a:lnTo>
                    <a:lnTo>
                      <a:pt x="30890" y="114348"/>
                    </a:lnTo>
                    <a:lnTo>
                      <a:pt x="19021" y="10863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2DDB599-7750-FA61-BB94-903DBDD9B83E}"/>
                  </a:ext>
                </a:extLst>
              </p:cNvPr>
              <p:cNvSpPr/>
              <p:nvPr/>
            </p:nvSpPr>
            <p:spPr>
              <a:xfrm>
                <a:off x="21621530" y="16055098"/>
                <a:ext cx="648013" cy="769137"/>
              </a:xfrm>
              <a:custGeom>
                <a:avLst/>
                <a:gdLst>
                  <a:gd name="connsiteX0" fmla="*/ 112614 w 648013"/>
                  <a:gd name="connsiteY0" fmla="*/ 528089 h 769137"/>
                  <a:gd name="connsiteX1" fmla="*/ 112614 w 648013"/>
                  <a:gd name="connsiteY1" fmla="*/ 769138 h 769137"/>
                  <a:gd name="connsiteX2" fmla="*/ 413604 w 648013"/>
                  <a:gd name="connsiteY2" fmla="*/ 769138 h 769137"/>
                  <a:gd name="connsiteX3" fmla="*/ 413604 w 648013"/>
                  <a:gd name="connsiteY3" fmla="*/ 654838 h 769137"/>
                  <a:gd name="connsiteX4" fmla="*/ 460277 w 648013"/>
                  <a:gd name="connsiteY4" fmla="*/ 654838 h 769137"/>
                  <a:gd name="connsiteX5" fmla="*/ 540287 w 648013"/>
                  <a:gd name="connsiteY5" fmla="*/ 621500 h 769137"/>
                  <a:gd name="connsiteX6" fmla="*/ 572672 w 648013"/>
                  <a:gd name="connsiteY6" fmla="*/ 540538 h 769137"/>
                  <a:gd name="connsiteX7" fmla="*/ 572672 w 648013"/>
                  <a:gd name="connsiteY7" fmla="*/ 483388 h 769137"/>
                  <a:gd name="connsiteX8" fmla="*/ 614582 w 648013"/>
                  <a:gd name="connsiteY8" fmla="*/ 483388 h 769137"/>
                  <a:gd name="connsiteX9" fmla="*/ 638394 w 648013"/>
                  <a:gd name="connsiteY9" fmla="*/ 416713 h 769137"/>
                  <a:gd name="connsiteX10" fmla="*/ 572672 w 648013"/>
                  <a:gd name="connsiteY10" fmla="*/ 302413 h 769137"/>
                  <a:gd name="connsiteX11" fmla="*/ 572672 w 648013"/>
                  <a:gd name="connsiteY11" fmla="*/ 297650 h 769137"/>
                  <a:gd name="connsiteX12" fmla="*/ 297646 w 648013"/>
                  <a:gd name="connsiteY12" fmla="*/ 223 h 769137"/>
                  <a:gd name="connsiteX13" fmla="*/ 219 w 648013"/>
                  <a:gd name="connsiteY13" fmla="*/ 275248 h 769137"/>
                  <a:gd name="connsiteX14" fmla="*/ 219 w 648013"/>
                  <a:gd name="connsiteY14" fmla="*/ 297650 h 769137"/>
                  <a:gd name="connsiteX15" fmla="*/ 112614 w 648013"/>
                  <a:gd name="connsiteY15" fmla="*/ 528089 h 769137"/>
                  <a:gd name="connsiteX16" fmla="*/ 149914 w 648013"/>
                  <a:gd name="connsiteY16" fmla="*/ 56687 h 769137"/>
                  <a:gd name="connsiteX17" fmla="*/ 516368 w 648013"/>
                  <a:gd name="connsiteY17" fmla="*/ 150027 h 769137"/>
                  <a:gd name="connsiteX18" fmla="*/ 553669 w 648013"/>
                  <a:gd name="connsiteY18" fmla="*/ 296831 h 769137"/>
                  <a:gd name="connsiteX19" fmla="*/ 553669 w 648013"/>
                  <a:gd name="connsiteY19" fmla="*/ 307366 h 769137"/>
                  <a:gd name="connsiteX20" fmla="*/ 556203 w 648013"/>
                  <a:gd name="connsiteY20" fmla="*/ 311776 h 769137"/>
                  <a:gd name="connsiteX21" fmla="*/ 621926 w 648013"/>
                  <a:gd name="connsiteY21" fmla="*/ 426076 h 769137"/>
                  <a:gd name="connsiteX22" fmla="*/ 622183 w 648013"/>
                  <a:gd name="connsiteY22" fmla="*/ 426514 h 769137"/>
                  <a:gd name="connsiteX23" fmla="*/ 622459 w 648013"/>
                  <a:gd name="connsiteY23" fmla="*/ 426943 h 769137"/>
                  <a:gd name="connsiteX24" fmla="*/ 627279 w 648013"/>
                  <a:gd name="connsiteY24" fmla="*/ 453717 h 769137"/>
                  <a:gd name="connsiteX25" fmla="*/ 613334 w 648013"/>
                  <a:gd name="connsiteY25" fmla="*/ 464195 h 769137"/>
                  <a:gd name="connsiteX26" fmla="*/ 553622 w 648013"/>
                  <a:gd name="connsiteY26" fmla="*/ 464195 h 769137"/>
                  <a:gd name="connsiteX27" fmla="*/ 553622 w 648013"/>
                  <a:gd name="connsiteY27" fmla="*/ 540395 h 769137"/>
                  <a:gd name="connsiteX28" fmla="*/ 526809 w 648013"/>
                  <a:gd name="connsiteY28" fmla="*/ 607918 h 769137"/>
                  <a:gd name="connsiteX29" fmla="*/ 460277 w 648013"/>
                  <a:gd name="connsiteY29" fmla="*/ 635759 h 769137"/>
                  <a:gd name="connsiteX30" fmla="*/ 394554 w 648013"/>
                  <a:gd name="connsiteY30" fmla="*/ 635759 h 769137"/>
                  <a:gd name="connsiteX31" fmla="*/ 394554 w 648013"/>
                  <a:gd name="connsiteY31" fmla="*/ 750059 h 769137"/>
                  <a:gd name="connsiteX32" fmla="*/ 131664 w 648013"/>
                  <a:gd name="connsiteY32" fmla="*/ 750059 h 769137"/>
                  <a:gd name="connsiteX33" fmla="*/ 131664 w 648013"/>
                  <a:gd name="connsiteY33" fmla="*/ 518745 h 769137"/>
                  <a:gd name="connsiteX34" fmla="*/ 124273 w 648013"/>
                  <a:gd name="connsiteY34" fmla="*/ 513030 h 769137"/>
                  <a:gd name="connsiteX35" fmla="*/ 19269 w 648013"/>
                  <a:gd name="connsiteY35" fmla="*/ 297517 h 769137"/>
                  <a:gd name="connsiteX36" fmla="*/ 19269 w 648013"/>
                  <a:gd name="connsiteY36" fmla="*/ 297174 h 769137"/>
                  <a:gd name="connsiteX37" fmla="*/ 19269 w 648013"/>
                  <a:gd name="connsiteY37" fmla="*/ 296831 h 769137"/>
                  <a:gd name="connsiteX38" fmla="*/ 149924 w 648013"/>
                  <a:gd name="connsiteY38" fmla="*/ 56687 h 76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48013" h="769137">
                    <a:moveTo>
                      <a:pt x="112614" y="528089"/>
                    </a:moveTo>
                    <a:lnTo>
                      <a:pt x="112614" y="769138"/>
                    </a:lnTo>
                    <a:lnTo>
                      <a:pt x="413604" y="769138"/>
                    </a:lnTo>
                    <a:lnTo>
                      <a:pt x="413604" y="654838"/>
                    </a:lnTo>
                    <a:lnTo>
                      <a:pt x="460277" y="654838"/>
                    </a:lnTo>
                    <a:cubicBezTo>
                      <a:pt x="490314" y="654784"/>
                      <a:pt x="519098" y="642790"/>
                      <a:pt x="540287" y="621500"/>
                    </a:cubicBezTo>
                    <a:cubicBezTo>
                      <a:pt x="561182" y="599740"/>
                      <a:pt x="572796" y="570706"/>
                      <a:pt x="572672" y="540538"/>
                    </a:cubicBezTo>
                    <a:lnTo>
                      <a:pt x="572672" y="483388"/>
                    </a:lnTo>
                    <a:lnTo>
                      <a:pt x="614582" y="483388"/>
                    </a:lnTo>
                    <a:cubicBezTo>
                      <a:pt x="639347" y="480530"/>
                      <a:pt x="661254" y="451955"/>
                      <a:pt x="638394" y="416713"/>
                    </a:cubicBezTo>
                    <a:lnTo>
                      <a:pt x="572672" y="302413"/>
                    </a:lnTo>
                    <a:lnTo>
                      <a:pt x="572672" y="297650"/>
                    </a:lnTo>
                    <a:cubicBezTo>
                      <a:pt x="578858" y="139572"/>
                      <a:pt x="455725" y="6409"/>
                      <a:pt x="297646" y="223"/>
                    </a:cubicBezTo>
                    <a:cubicBezTo>
                      <a:pt x="139568" y="-5963"/>
                      <a:pt x="6406" y="117171"/>
                      <a:pt x="219" y="275248"/>
                    </a:cubicBezTo>
                    <a:cubicBezTo>
                      <a:pt x="-73" y="282713"/>
                      <a:pt x="-73" y="290186"/>
                      <a:pt x="219" y="297650"/>
                    </a:cubicBezTo>
                    <a:cubicBezTo>
                      <a:pt x="-109" y="387744"/>
                      <a:pt x="41416" y="472882"/>
                      <a:pt x="112614" y="528089"/>
                    </a:cubicBezTo>
                    <a:close/>
                    <a:moveTo>
                      <a:pt x="149914" y="56687"/>
                    </a:moveTo>
                    <a:cubicBezTo>
                      <a:pt x="276882" y="-18731"/>
                      <a:pt x="440950" y="23059"/>
                      <a:pt x="516368" y="150027"/>
                    </a:cubicBezTo>
                    <a:cubicBezTo>
                      <a:pt x="542691" y="194344"/>
                      <a:pt x="555645" y="245324"/>
                      <a:pt x="553669" y="296831"/>
                    </a:cubicBezTo>
                    <a:lnTo>
                      <a:pt x="553669" y="307366"/>
                    </a:lnTo>
                    <a:lnTo>
                      <a:pt x="556203" y="311776"/>
                    </a:lnTo>
                    <a:lnTo>
                      <a:pt x="621926" y="426076"/>
                    </a:lnTo>
                    <a:lnTo>
                      <a:pt x="622183" y="426514"/>
                    </a:lnTo>
                    <a:lnTo>
                      <a:pt x="622459" y="426943"/>
                    </a:lnTo>
                    <a:cubicBezTo>
                      <a:pt x="628644" y="434407"/>
                      <a:pt x="630471" y="444564"/>
                      <a:pt x="627279" y="453717"/>
                    </a:cubicBezTo>
                    <a:cubicBezTo>
                      <a:pt x="624577" y="459242"/>
                      <a:pt x="619393" y="463139"/>
                      <a:pt x="613334" y="464195"/>
                    </a:cubicBezTo>
                    <a:lnTo>
                      <a:pt x="553622" y="464195"/>
                    </a:lnTo>
                    <a:lnTo>
                      <a:pt x="553622" y="540395"/>
                    </a:lnTo>
                    <a:cubicBezTo>
                      <a:pt x="553724" y="565517"/>
                      <a:pt x="544118" y="589709"/>
                      <a:pt x="526809" y="607918"/>
                    </a:cubicBezTo>
                    <a:cubicBezTo>
                      <a:pt x="509244" y="625717"/>
                      <a:pt x="485284" y="635744"/>
                      <a:pt x="460277" y="635759"/>
                    </a:cubicBezTo>
                    <a:lnTo>
                      <a:pt x="394554" y="635759"/>
                    </a:lnTo>
                    <a:lnTo>
                      <a:pt x="394554" y="750059"/>
                    </a:lnTo>
                    <a:lnTo>
                      <a:pt x="131664" y="750059"/>
                    </a:lnTo>
                    <a:lnTo>
                      <a:pt x="131664" y="518745"/>
                    </a:lnTo>
                    <a:lnTo>
                      <a:pt x="124273" y="513030"/>
                    </a:lnTo>
                    <a:cubicBezTo>
                      <a:pt x="57580" y="461497"/>
                      <a:pt x="18748" y="381798"/>
                      <a:pt x="19269" y="297517"/>
                    </a:cubicBezTo>
                    <a:lnTo>
                      <a:pt x="19269" y="297174"/>
                    </a:lnTo>
                    <a:lnTo>
                      <a:pt x="19269" y="296831"/>
                    </a:lnTo>
                    <a:cubicBezTo>
                      <a:pt x="15402" y="198860"/>
                      <a:pt x="65567" y="106658"/>
                      <a:pt x="149924" y="566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13" name="Graphic 112" descr="Chat outline">
              <a:extLst>
                <a:ext uri="{FF2B5EF4-FFF2-40B4-BE49-F238E27FC236}">
                  <a16:creationId xmlns:a16="http://schemas.microsoft.com/office/drawing/2014/main" id="{0E7C3E00-1F74-CAB3-4D6C-D7B73D85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440244" y="25304956"/>
              <a:ext cx="2623918" cy="2623918"/>
            </a:xfrm>
            <a:prstGeom prst="rect">
              <a:avLst/>
            </a:prstGeom>
          </p:spPr>
        </p:pic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2AFB522C-4F84-05A7-4A0C-82A27FE81F34}"/>
              </a:ext>
            </a:extLst>
          </p:cNvPr>
          <p:cNvSpPr txBox="1"/>
          <p:nvPr/>
        </p:nvSpPr>
        <p:spPr>
          <a:xfrm>
            <a:off x="5277325" y="26227533"/>
            <a:ext cx="544965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/>
              <a:t>Vygotsky’s (1978) Sociocultural Theory</a:t>
            </a:r>
          </a:p>
          <a:p>
            <a:pPr algn="ctr"/>
            <a:r>
              <a:rPr lang="en-US" sz="2200"/>
              <a:t>Learning is fundamentally social and mediated by language use</a:t>
            </a:r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9921C381-51E4-E8CA-4A0C-E300A565CD75}"/>
              </a:ext>
            </a:extLst>
          </p:cNvPr>
          <p:cNvSpPr/>
          <p:nvPr/>
        </p:nvSpPr>
        <p:spPr>
          <a:xfrm rot="16200000">
            <a:off x="1801469" y="27511873"/>
            <a:ext cx="1506486" cy="793811"/>
          </a:xfrm>
          <a:prstGeom prst="rightArrow">
            <a:avLst>
              <a:gd name="adj1" fmla="val 48211"/>
              <a:gd name="adj2" fmla="val 60715"/>
            </a:avLst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DEC96E2-1669-F74E-849D-898175AAC66F}"/>
              </a:ext>
            </a:extLst>
          </p:cNvPr>
          <p:cNvSpPr/>
          <p:nvPr/>
        </p:nvSpPr>
        <p:spPr>
          <a:xfrm>
            <a:off x="383860" y="28957083"/>
            <a:ext cx="1611698" cy="2926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Critical Discourse Analysis (Gee, 2014)</a:t>
            </a:r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3F5B3A61-571B-9DFE-303A-6C9E03075EC4}"/>
              </a:ext>
            </a:extLst>
          </p:cNvPr>
          <p:cNvSpPr/>
          <p:nvPr/>
        </p:nvSpPr>
        <p:spPr>
          <a:xfrm>
            <a:off x="1817078" y="28907988"/>
            <a:ext cx="793150" cy="3564613"/>
          </a:xfrm>
          <a:prstGeom prst="leftBrace">
            <a:avLst>
              <a:gd name="adj1" fmla="val 8333"/>
              <a:gd name="adj2" fmla="val 27353"/>
            </a:avLst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DCDCB10-B6EB-FA3B-4079-D41DBB5CCAF4}"/>
              </a:ext>
            </a:extLst>
          </p:cNvPr>
          <p:cNvGrpSpPr/>
          <p:nvPr/>
        </p:nvGrpSpPr>
        <p:grpSpPr>
          <a:xfrm>
            <a:off x="2312811" y="28968737"/>
            <a:ext cx="8993288" cy="3534743"/>
            <a:chOff x="2576224" y="29126553"/>
            <a:chExt cx="8993288" cy="3534743"/>
          </a:xfrm>
        </p:grpSpPr>
        <p:graphicFrame>
          <p:nvGraphicFramePr>
            <p:cNvPr id="122" name="Diagram 121">
              <a:extLst>
                <a:ext uri="{FF2B5EF4-FFF2-40B4-BE49-F238E27FC236}">
                  <a16:creationId xmlns:a16="http://schemas.microsoft.com/office/drawing/2014/main" id="{34C49DB3-2C32-FD3B-EBCA-7FA1610DA4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3771765"/>
                </p:ext>
              </p:extLst>
            </p:nvPr>
          </p:nvGraphicFramePr>
          <p:xfrm>
            <a:off x="2576224" y="29126553"/>
            <a:ext cx="8877884" cy="33952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88219A2-8396-57FF-44C5-F1CB69846A67}"/>
                </a:ext>
              </a:extLst>
            </p:cNvPr>
            <p:cNvSpPr txBox="1"/>
            <p:nvPr/>
          </p:nvSpPr>
          <p:spPr>
            <a:xfrm>
              <a:off x="4826731" y="29254762"/>
              <a:ext cx="66785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Utterances coded for </a:t>
              </a:r>
              <a:r>
                <a:rPr lang="en-US" sz="2200" i="1"/>
                <a:t>topic</a:t>
              </a:r>
              <a:r>
                <a:rPr lang="en-US" sz="2200"/>
                <a:t> of implicit differentiation discussed (Buchbinder &amp; Allen, 2024)</a:t>
              </a:r>
            </a:p>
            <a:p>
              <a:endParaRPr lang="en-US" sz="220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04A75F1-98DB-472A-2CF3-2CFDD618C5CD}"/>
                </a:ext>
              </a:extLst>
            </p:cNvPr>
            <p:cNvSpPr txBox="1"/>
            <p:nvPr/>
          </p:nvSpPr>
          <p:spPr>
            <a:xfrm>
              <a:off x="4855499" y="30447518"/>
              <a:ext cx="6678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Utterances coded for </a:t>
              </a:r>
              <a:r>
                <a:rPr lang="en-US" sz="2200" i="1"/>
                <a:t>student actions </a:t>
              </a:r>
              <a:r>
                <a:rPr lang="en-US" sz="2200"/>
                <a:t>(open coding)</a:t>
              </a:r>
            </a:p>
            <a:p>
              <a:r>
                <a:rPr lang="en-US" sz="2200"/>
                <a:t>and </a:t>
              </a:r>
              <a:r>
                <a:rPr lang="en-US" sz="2200" i="1"/>
                <a:t>LA actions </a:t>
              </a:r>
              <a:r>
                <a:rPr lang="en-US" sz="2200"/>
                <a:t>via ATLA (Thompson et al., 2019)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BC570B19-935C-4A01-68AD-2BD20524F6C5}"/>
                </a:ext>
              </a:extLst>
            </p:cNvPr>
            <p:cNvSpPr txBox="1"/>
            <p:nvPr/>
          </p:nvSpPr>
          <p:spPr>
            <a:xfrm>
              <a:off x="4890998" y="31553300"/>
              <a:ext cx="66785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/>
                <a:t>Speech interpreted within the context of near-peer tutoring in Calculus 1</a:t>
              </a:r>
            </a:p>
            <a:p>
              <a:endParaRPr lang="en-US" sz="2200"/>
            </a:p>
          </p:txBody>
        </p:sp>
      </p:grpSp>
      <p:sp>
        <p:nvSpPr>
          <p:cNvPr id="232" name="Right Arrow 231">
            <a:extLst>
              <a:ext uri="{FF2B5EF4-FFF2-40B4-BE49-F238E27FC236}">
                <a16:creationId xmlns:a16="http://schemas.microsoft.com/office/drawing/2014/main" id="{036F126B-52C9-CAAB-ECE3-8AFF676522EE}"/>
              </a:ext>
            </a:extLst>
          </p:cNvPr>
          <p:cNvSpPr/>
          <p:nvPr/>
        </p:nvSpPr>
        <p:spPr>
          <a:xfrm rot="2321547">
            <a:off x="35348893" y="10161433"/>
            <a:ext cx="3541200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ight Arrow 232">
            <a:extLst>
              <a:ext uri="{FF2B5EF4-FFF2-40B4-BE49-F238E27FC236}">
                <a16:creationId xmlns:a16="http://schemas.microsoft.com/office/drawing/2014/main" id="{D4E98123-3104-6C6E-9363-6A0E9B09FF10}"/>
              </a:ext>
            </a:extLst>
          </p:cNvPr>
          <p:cNvSpPr/>
          <p:nvPr/>
        </p:nvSpPr>
        <p:spPr>
          <a:xfrm rot="5400000">
            <a:off x="37996973" y="12301815"/>
            <a:ext cx="1311955" cy="451082"/>
          </a:xfrm>
          <a:prstGeom prst="rightArrow">
            <a:avLst>
              <a:gd name="adj1" fmla="val 50000"/>
              <a:gd name="adj2" fmla="val 90077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ight Arrow 233">
            <a:extLst>
              <a:ext uri="{FF2B5EF4-FFF2-40B4-BE49-F238E27FC236}">
                <a16:creationId xmlns:a16="http://schemas.microsoft.com/office/drawing/2014/main" id="{D06AB9D4-7B16-4F04-8BC6-4A00D5B7DFE8}"/>
              </a:ext>
            </a:extLst>
          </p:cNvPr>
          <p:cNvSpPr/>
          <p:nvPr/>
        </p:nvSpPr>
        <p:spPr>
          <a:xfrm rot="9226412">
            <a:off x="35766484" y="13606483"/>
            <a:ext cx="2919083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ight Arrow 234">
            <a:extLst>
              <a:ext uri="{FF2B5EF4-FFF2-40B4-BE49-F238E27FC236}">
                <a16:creationId xmlns:a16="http://schemas.microsoft.com/office/drawing/2014/main" id="{74213CAA-DC74-DFA5-8CBA-08A43E9A1700}"/>
              </a:ext>
            </a:extLst>
          </p:cNvPr>
          <p:cNvSpPr/>
          <p:nvPr/>
        </p:nvSpPr>
        <p:spPr>
          <a:xfrm rot="714712">
            <a:off x="35877899" y="14774323"/>
            <a:ext cx="2919083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ight Arrow 235">
            <a:extLst>
              <a:ext uri="{FF2B5EF4-FFF2-40B4-BE49-F238E27FC236}">
                <a16:creationId xmlns:a16="http://schemas.microsoft.com/office/drawing/2014/main" id="{AC5FBF33-04F8-EB1B-D547-BD80BFB8B4BC}"/>
              </a:ext>
            </a:extLst>
          </p:cNvPr>
          <p:cNvSpPr/>
          <p:nvPr/>
        </p:nvSpPr>
        <p:spPr>
          <a:xfrm rot="5400000">
            <a:off x="37996973" y="16641557"/>
            <a:ext cx="1311955" cy="451082"/>
          </a:xfrm>
          <a:prstGeom prst="rightArrow">
            <a:avLst>
              <a:gd name="adj1" fmla="val 50000"/>
              <a:gd name="adj2" fmla="val 90077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ight Arrow 236">
            <a:extLst>
              <a:ext uri="{FF2B5EF4-FFF2-40B4-BE49-F238E27FC236}">
                <a16:creationId xmlns:a16="http://schemas.microsoft.com/office/drawing/2014/main" id="{21F50422-6671-C29C-9876-5AFC9771A7F7}"/>
              </a:ext>
            </a:extLst>
          </p:cNvPr>
          <p:cNvSpPr/>
          <p:nvPr/>
        </p:nvSpPr>
        <p:spPr>
          <a:xfrm rot="9226412">
            <a:off x="35690387" y="18465781"/>
            <a:ext cx="2999310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ight Arrow 237">
            <a:extLst>
              <a:ext uri="{FF2B5EF4-FFF2-40B4-BE49-F238E27FC236}">
                <a16:creationId xmlns:a16="http://schemas.microsoft.com/office/drawing/2014/main" id="{4C664732-61C2-BD36-D52D-A207B901450D}"/>
              </a:ext>
            </a:extLst>
          </p:cNvPr>
          <p:cNvSpPr/>
          <p:nvPr/>
        </p:nvSpPr>
        <p:spPr>
          <a:xfrm rot="714712">
            <a:off x="35780561" y="19716341"/>
            <a:ext cx="3017481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ight Arrow 238">
            <a:extLst>
              <a:ext uri="{FF2B5EF4-FFF2-40B4-BE49-F238E27FC236}">
                <a16:creationId xmlns:a16="http://schemas.microsoft.com/office/drawing/2014/main" id="{E18C285A-670F-7E27-5E63-E8B55F4BB508}"/>
              </a:ext>
            </a:extLst>
          </p:cNvPr>
          <p:cNvSpPr/>
          <p:nvPr/>
        </p:nvSpPr>
        <p:spPr>
          <a:xfrm rot="5400000">
            <a:off x="37996973" y="21560235"/>
            <a:ext cx="1311955" cy="451082"/>
          </a:xfrm>
          <a:prstGeom prst="rightArrow">
            <a:avLst>
              <a:gd name="adj1" fmla="val 50000"/>
              <a:gd name="adj2" fmla="val 90077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ight Arrow 239">
            <a:extLst>
              <a:ext uri="{FF2B5EF4-FFF2-40B4-BE49-F238E27FC236}">
                <a16:creationId xmlns:a16="http://schemas.microsoft.com/office/drawing/2014/main" id="{EAADAF58-5F14-798A-C129-DD5EE64BEFD0}"/>
              </a:ext>
            </a:extLst>
          </p:cNvPr>
          <p:cNvSpPr/>
          <p:nvPr/>
        </p:nvSpPr>
        <p:spPr>
          <a:xfrm rot="8472354">
            <a:off x="35544112" y="24042367"/>
            <a:ext cx="3490376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ight Arrow 240">
            <a:extLst>
              <a:ext uri="{FF2B5EF4-FFF2-40B4-BE49-F238E27FC236}">
                <a16:creationId xmlns:a16="http://schemas.microsoft.com/office/drawing/2014/main" id="{F60C6440-8678-8DB3-2623-10AFE95CD8C9}"/>
              </a:ext>
            </a:extLst>
          </p:cNvPr>
          <p:cNvSpPr/>
          <p:nvPr/>
        </p:nvSpPr>
        <p:spPr>
          <a:xfrm rot="1110307">
            <a:off x="35872018" y="25966405"/>
            <a:ext cx="3247804" cy="484632"/>
          </a:xfrm>
          <a:prstGeom prst="rightArrow">
            <a:avLst>
              <a:gd name="adj1" fmla="val 50000"/>
              <a:gd name="adj2" fmla="val 153128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ADE80F03-13AF-5C02-8F75-A429AE4B5BF4}"/>
              </a:ext>
            </a:extLst>
          </p:cNvPr>
          <p:cNvSpPr/>
          <p:nvPr/>
        </p:nvSpPr>
        <p:spPr>
          <a:xfrm>
            <a:off x="29561154" y="8834651"/>
            <a:ext cx="2259355" cy="100185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2"/>
                </a:solidFill>
              </a:rPr>
              <a:t>Symbolic Evaluation</a:t>
            </a:r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080B531F-8B3B-7274-2605-A1170F63C76E}"/>
              </a:ext>
            </a:extLst>
          </p:cNvPr>
          <p:cNvSpPr/>
          <p:nvPr/>
        </p:nvSpPr>
        <p:spPr>
          <a:xfrm>
            <a:off x="29417201" y="16459200"/>
            <a:ext cx="2612991" cy="125481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2"/>
                </a:solidFill>
              </a:rPr>
              <a:t>Graphic Coordination</a:t>
            </a:r>
          </a:p>
        </p:txBody>
      </p:sp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DBD3CD1A-9074-E350-2F9D-E5F74D706218}"/>
              </a:ext>
            </a:extLst>
          </p:cNvPr>
          <p:cNvSpPr/>
          <p:nvPr/>
        </p:nvSpPr>
        <p:spPr>
          <a:xfrm>
            <a:off x="29652962" y="25707315"/>
            <a:ext cx="2259355" cy="100185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bg2"/>
                </a:solidFill>
              </a:rPr>
              <a:t>Symbolic Evaluation</a:t>
            </a:r>
          </a:p>
        </p:txBody>
      </p:sp>
      <p:pic>
        <p:nvPicPr>
          <p:cNvPr id="248" name="Picture 247">
            <a:extLst>
              <a:ext uri="{FF2B5EF4-FFF2-40B4-BE49-F238E27FC236}">
                <a16:creationId xmlns:a16="http://schemas.microsoft.com/office/drawing/2014/main" id="{8AC23F38-7CB0-D64E-AF07-0F35DE0C25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04095" y="28334275"/>
            <a:ext cx="3357088" cy="3343606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02A57A23-3343-EA84-9D03-B3B6ACB23E77}"/>
              </a:ext>
            </a:extLst>
          </p:cNvPr>
          <p:cNvSpPr txBox="1"/>
          <p:nvPr/>
        </p:nvSpPr>
        <p:spPr>
          <a:xfrm>
            <a:off x="29514857" y="31778336"/>
            <a:ext cx="2535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/>
              <a:t>Link to paper PDF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5E65060-61A6-0B9D-F729-F5C5FCC11908}"/>
              </a:ext>
            </a:extLst>
          </p:cNvPr>
          <p:cNvSpPr txBox="1"/>
          <p:nvPr/>
        </p:nvSpPr>
        <p:spPr>
          <a:xfrm>
            <a:off x="11876695" y="29331162"/>
            <a:ext cx="175405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/>
              <a:t>LA-Student discourse is often </a:t>
            </a:r>
            <a:r>
              <a:rPr lang="en-US" sz="4000" i="1"/>
              <a:t>pragmatic</a:t>
            </a:r>
            <a:r>
              <a:rPr lang="en-US" sz="4000"/>
              <a:t>, focusing on correctness of mathematical </a:t>
            </a:r>
            <a:r>
              <a:rPr lang="en-US" sz="4000" i="1"/>
              <a:t>procedures</a:t>
            </a:r>
            <a:r>
              <a:rPr lang="en-US" sz="4000"/>
              <a:t> and connections to </a:t>
            </a:r>
            <a:r>
              <a:rPr lang="en-US" sz="4000" i="1"/>
              <a:t>previous</a:t>
            </a:r>
            <a:r>
              <a:rPr lang="en-US" sz="4000"/>
              <a:t> </a:t>
            </a:r>
            <a:r>
              <a:rPr lang="en-US" sz="4000" i="1"/>
              <a:t>knowledge</a:t>
            </a:r>
            <a:r>
              <a:rPr lang="en-US" sz="400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/>
              <a:t>Implicit differentiation </a:t>
            </a:r>
            <a:r>
              <a:rPr lang="en-US" sz="4000"/>
              <a:t>topics: graphs in connection to computations.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/>
              <a:t>Students ask LAs questions about next steps, follow LAs’ explanations, but also explain their thinking.</a:t>
            </a:r>
          </a:p>
        </p:txBody>
      </p:sp>
      <p:sp>
        <p:nvSpPr>
          <p:cNvPr id="251" name="Shape 19">
            <a:extLst>
              <a:ext uri="{FF2B5EF4-FFF2-40B4-BE49-F238E27FC236}">
                <a16:creationId xmlns:a16="http://schemas.microsoft.com/office/drawing/2014/main" id="{BFD0A2A8-1F4F-6CD9-77D4-ADC9AB4531A2}"/>
              </a:ext>
            </a:extLst>
          </p:cNvPr>
          <p:cNvSpPr/>
          <p:nvPr/>
        </p:nvSpPr>
        <p:spPr>
          <a:xfrm>
            <a:off x="33456950" y="27932456"/>
            <a:ext cx="10050390" cy="4672501"/>
          </a:xfrm>
          <a:prstGeom prst="roundRect">
            <a:avLst>
              <a:gd name="adj" fmla="val 7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Aft>
                <a:spcPts val="800"/>
              </a:spcAft>
              <a:buClr>
                <a:schemeClr val="dk1"/>
              </a:buClr>
              <a:buSzPts val="2800"/>
            </a:pPr>
            <a:endParaRPr lang="en-US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90C3DD0-253F-AB0C-7A77-3A2A783F07CC}"/>
              </a:ext>
            </a:extLst>
          </p:cNvPr>
          <p:cNvSpPr txBox="1"/>
          <p:nvPr/>
        </p:nvSpPr>
        <p:spPr>
          <a:xfrm>
            <a:off x="37495921" y="27958132"/>
            <a:ext cx="249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References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2199179-5C07-C6A3-95D9-0B87DEFD594E}"/>
              </a:ext>
            </a:extLst>
          </p:cNvPr>
          <p:cNvSpPr txBox="1"/>
          <p:nvPr/>
        </p:nvSpPr>
        <p:spPr>
          <a:xfrm>
            <a:off x="33545402" y="28433361"/>
            <a:ext cx="987348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50" err="1">
                <a:latin typeface="+mn-lt"/>
              </a:rPr>
              <a:t>Barrasso</a:t>
            </a:r>
            <a:r>
              <a:rPr lang="en-US" sz="1450">
                <a:latin typeface="+mn-lt"/>
              </a:rPr>
              <a:t>, A. P., &amp; </a:t>
            </a:r>
            <a:r>
              <a:rPr lang="en-US" sz="1450" err="1">
                <a:latin typeface="+mn-lt"/>
              </a:rPr>
              <a:t>Spilios</a:t>
            </a:r>
            <a:r>
              <a:rPr lang="en-US" sz="1450">
                <a:latin typeface="+mn-lt"/>
              </a:rPr>
              <a:t>, K. E. (2021). A scoping review of literature assessing the impact of the learning assistant model. </a:t>
            </a:r>
            <a:r>
              <a:rPr lang="en-US" sz="1450" i="1">
                <a:latin typeface="+mn-lt"/>
              </a:rPr>
              <a:t>International Journal of STEM Education</a:t>
            </a:r>
            <a:r>
              <a:rPr lang="en-US" sz="1450">
                <a:latin typeface="+mn-lt"/>
              </a:rPr>
              <a:t>, </a:t>
            </a:r>
            <a:r>
              <a:rPr lang="en-US" sz="1450" i="1">
                <a:latin typeface="+mn-lt"/>
              </a:rPr>
              <a:t>8</a:t>
            </a:r>
            <a:r>
              <a:rPr lang="en-US" sz="1450">
                <a:latin typeface="+mn-lt"/>
              </a:rPr>
              <a:t>(12), 1-18. https://</a:t>
            </a:r>
            <a:r>
              <a:rPr lang="en-US" sz="1450" err="1">
                <a:latin typeface="+mn-lt"/>
              </a:rPr>
              <a:t>doi.org</a:t>
            </a:r>
            <a:r>
              <a:rPr lang="en-US" sz="1450">
                <a:latin typeface="+mn-lt"/>
              </a:rPr>
              <a:t>/10.1186/s40594-020-00267-8 </a:t>
            </a:r>
          </a:p>
          <a:p>
            <a:pPr marL="457200" indent="-457200"/>
            <a:r>
              <a:rPr lang="en-US" sz="1450">
                <a:latin typeface="+mn-lt"/>
              </a:rPr>
              <a:t>Buchbinder, O. &amp; Allen, M. (2024). Calculus I students’ understanding of implicit differentiation. To appear in the </a:t>
            </a:r>
            <a:r>
              <a:rPr lang="en-US" sz="1450" i="1">
                <a:latin typeface="+mn-lt"/>
              </a:rPr>
              <a:t>Proceeding of the 26th Annual Conference on Research in Undergraduate Mathematics Education</a:t>
            </a:r>
            <a:r>
              <a:rPr lang="en-US" sz="1450">
                <a:latin typeface="+mn-lt"/>
              </a:rPr>
              <a:t>. Omaha, NE, United States.</a:t>
            </a:r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/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Chu, C. G. (2019). </a:t>
            </a:r>
            <a:r>
              <a:rPr lang="en-US" sz="1450" i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Investigation of student understanding of implicit differentiation</a:t>
            </a:r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[Doctoral dissertation, The University of Maine]. ProQuest Dissertations and Theses Global.</a:t>
            </a:r>
          </a:p>
          <a:p>
            <a:pPr marL="457200" indent="-457200"/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Gee, J. P. (2014). </a:t>
            </a:r>
            <a:r>
              <a:rPr lang="en-US" sz="1450" i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 introduction to discourse analysis: Theory and method</a:t>
            </a:r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Routledge.</a:t>
            </a:r>
            <a:endParaRPr lang="en-US" sz="145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Martin, T. (2000). Calculus students’ ability to solve geometric related rates problems. </a:t>
            </a:r>
            <a:r>
              <a:rPr lang="en-US" sz="1450" i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Mathematics Education Research Journal</a:t>
            </a:r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0" i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5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(2), 74-91.</a:t>
            </a:r>
            <a:endParaRPr lang="en-US" sz="145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Otero, V., Pollock, S., &amp; Finkelstein, N. (2010). A physics department’s role in preparing physics teachers: The Colorado learning assistant model. </a:t>
            </a:r>
            <a:r>
              <a:rPr lang="en-US" sz="1450" i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American Journal of Physics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50" i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(11), 1218-1224. https://</a:t>
            </a:r>
            <a:r>
              <a:rPr lang="en-US" sz="145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/10.1119/1.3471291 </a:t>
            </a:r>
          </a:p>
          <a:p>
            <a:pPr marL="457200" indent="-457200"/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Thompson, A. N., Talbot, R. M., Doughty, L., </a:t>
            </a:r>
            <a:r>
              <a:rPr lang="en-US" sz="145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Huvard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H., Le, P., Hartley, L., &amp; Boyer, J. (2020). Development and application of the action taxonomy for learning assistants (ATLAs). </a:t>
            </a:r>
            <a:r>
              <a:rPr lang="en-US" sz="1450" i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STEM Education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50" i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45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(1), 1-14. https://doi.org/10.1186/s40594-019-0200-5</a:t>
            </a:r>
          </a:p>
          <a:p>
            <a:pPr marL="457200" indent="-457200"/>
            <a:r>
              <a:rPr lang="en-US" sz="145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Vygotsky, L. (1978). </a:t>
            </a:r>
            <a:r>
              <a:rPr lang="en-US" sz="1450" i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Mind in society: The development of higher psychological processes.</a:t>
            </a:r>
            <a:r>
              <a:rPr lang="en-US" sz="145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(M. Cole, V. John-Steiner, S. Scribner, E. </a:t>
            </a:r>
            <a:r>
              <a:rPr lang="en-US" sz="145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Souberman</a:t>
            </a:r>
            <a:r>
              <a:rPr lang="en-US" sz="145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Eds.). Harvard University Press.</a:t>
            </a:r>
            <a:endParaRPr lang="en-US" sz="145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39BCD396-6BF7-483F-E40A-603552BF3C21}"/>
              </a:ext>
            </a:extLst>
          </p:cNvPr>
          <p:cNvSpPr/>
          <p:nvPr/>
        </p:nvSpPr>
        <p:spPr>
          <a:xfrm>
            <a:off x="29173944" y="6893048"/>
            <a:ext cx="2537170" cy="12548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ID Topic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CA7393-27EE-C84F-01DF-5D937F8645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18500" y="6883118"/>
            <a:ext cx="16590159" cy="3485657"/>
          </a:xfrm>
          <a:prstGeom prst="rect">
            <a:avLst/>
          </a:prstGeom>
        </p:spPr>
      </p:pic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CAA6E70-5583-290F-8EEA-C60A9D29DB38}"/>
              </a:ext>
            </a:extLst>
          </p:cNvPr>
          <p:cNvGrpSpPr/>
          <p:nvPr/>
        </p:nvGrpSpPr>
        <p:grpSpPr>
          <a:xfrm>
            <a:off x="13098820" y="6896566"/>
            <a:ext cx="14946804" cy="973891"/>
            <a:chOff x="13023425" y="9588197"/>
            <a:chExt cx="14946804" cy="973891"/>
          </a:xfrm>
        </p:grpSpPr>
        <p:sp>
          <p:nvSpPr>
            <p:cNvPr id="202" name="Rounded Rectangular Callout 201">
              <a:extLst>
                <a:ext uri="{FF2B5EF4-FFF2-40B4-BE49-F238E27FC236}">
                  <a16:creationId xmlns:a16="http://schemas.microsoft.com/office/drawing/2014/main" id="{9A78C936-5933-A993-0C2A-E3C8971CA194}"/>
                </a:ext>
              </a:extLst>
            </p:cNvPr>
            <p:cNvSpPr/>
            <p:nvPr/>
          </p:nvSpPr>
          <p:spPr>
            <a:xfrm>
              <a:off x="13023425" y="9600430"/>
              <a:ext cx="3097774" cy="961658"/>
            </a:xfrm>
            <a:prstGeom prst="wedgeRoundRectCallout">
              <a:avLst>
                <a:gd name="adj1" fmla="val 6811"/>
                <a:gd name="adj2" fmla="val 94950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Graphical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37%</a:t>
              </a:r>
            </a:p>
          </p:txBody>
        </p:sp>
        <p:sp>
          <p:nvSpPr>
            <p:cNvPr id="203" name="Rounded Rectangular Callout 202">
              <a:extLst>
                <a:ext uri="{FF2B5EF4-FFF2-40B4-BE49-F238E27FC236}">
                  <a16:creationId xmlns:a16="http://schemas.microsoft.com/office/drawing/2014/main" id="{BA2B8DB4-41A5-7AF1-03D5-E757DF49359F}"/>
                </a:ext>
              </a:extLst>
            </p:cNvPr>
            <p:cNvSpPr/>
            <p:nvPr/>
          </p:nvSpPr>
          <p:spPr>
            <a:xfrm>
              <a:off x="17186420" y="9588197"/>
              <a:ext cx="3097774" cy="961658"/>
            </a:xfrm>
            <a:prstGeom prst="wedgeRoundRectCallout">
              <a:avLst>
                <a:gd name="adj1" fmla="val 4351"/>
                <a:gd name="adj2" fmla="val 10287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Symbolic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26%</a:t>
              </a:r>
            </a:p>
          </p:txBody>
        </p:sp>
        <p:sp>
          <p:nvSpPr>
            <p:cNvPr id="204" name="Rounded Rectangular Callout 203">
              <a:extLst>
                <a:ext uri="{FF2B5EF4-FFF2-40B4-BE49-F238E27FC236}">
                  <a16:creationId xmlns:a16="http://schemas.microsoft.com/office/drawing/2014/main" id="{09CCDC84-465B-A00D-2F10-8D72BB63BB3D}"/>
                </a:ext>
              </a:extLst>
            </p:cNvPr>
            <p:cNvSpPr/>
            <p:nvPr/>
          </p:nvSpPr>
          <p:spPr>
            <a:xfrm>
              <a:off x="21258423" y="9590290"/>
              <a:ext cx="3097774" cy="961658"/>
            </a:xfrm>
            <a:prstGeom prst="wedgeRoundRectCallout">
              <a:avLst>
                <a:gd name="adj1" fmla="val 5991"/>
                <a:gd name="adj2" fmla="val 10287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Algebra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24%</a:t>
              </a:r>
            </a:p>
          </p:txBody>
        </p:sp>
        <p:sp>
          <p:nvSpPr>
            <p:cNvPr id="205" name="Rounded Rectangular Callout 204">
              <a:extLst>
                <a:ext uri="{FF2B5EF4-FFF2-40B4-BE49-F238E27FC236}">
                  <a16:creationId xmlns:a16="http://schemas.microsoft.com/office/drawing/2014/main" id="{6065436D-B0BD-BC8D-4950-2E852A4AF468}"/>
                </a:ext>
              </a:extLst>
            </p:cNvPr>
            <p:cNvSpPr/>
            <p:nvPr/>
          </p:nvSpPr>
          <p:spPr>
            <a:xfrm>
              <a:off x="24872455" y="9588197"/>
              <a:ext cx="3097774" cy="961658"/>
            </a:xfrm>
            <a:prstGeom prst="wedgeRoundRectCallout">
              <a:avLst>
                <a:gd name="adj1" fmla="val 5171"/>
                <a:gd name="adj2" fmla="val 105515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Calculus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13%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D8E8126-6F42-5B91-C05F-487089B1B2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18500" y="15412975"/>
            <a:ext cx="16760326" cy="2463451"/>
          </a:xfrm>
          <a:prstGeom prst="rect">
            <a:avLst/>
          </a:prstGeom>
        </p:spPr>
      </p:pic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DC86825-0E23-8401-4645-A74FB0C6C84E}"/>
              </a:ext>
            </a:extLst>
          </p:cNvPr>
          <p:cNvGrpSpPr/>
          <p:nvPr/>
        </p:nvGrpSpPr>
        <p:grpSpPr>
          <a:xfrm>
            <a:off x="14510529" y="14895746"/>
            <a:ext cx="13964564" cy="1036030"/>
            <a:chOff x="15833574" y="15205538"/>
            <a:chExt cx="12289106" cy="1402665"/>
          </a:xfrm>
        </p:grpSpPr>
        <p:sp>
          <p:nvSpPr>
            <p:cNvPr id="210" name="Rounded Rectangular Callout 209">
              <a:extLst>
                <a:ext uri="{FF2B5EF4-FFF2-40B4-BE49-F238E27FC236}">
                  <a16:creationId xmlns:a16="http://schemas.microsoft.com/office/drawing/2014/main" id="{E842911A-50E5-DEC3-4C70-7C6B900D12CD}"/>
                </a:ext>
              </a:extLst>
            </p:cNvPr>
            <p:cNvSpPr/>
            <p:nvPr/>
          </p:nvSpPr>
          <p:spPr>
            <a:xfrm>
              <a:off x="23894670" y="15205538"/>
              <a:ext cx="2371548" cy="1274810"/>
            </a:xfrm>
            <a:prstGeom prst="wedgeRoundRectCallout">
              <a:avLst>
                <a:gd name="adj1" fmla="val 53954"/>
                <a:gd name="adj2" fmla="val 10284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Guided facilitation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13%</a:t>
              </a:r>
            </a:p>
          </p:txBody>
        </p:sp>
        <p:sp>
          <p:nvSpPr>
            <p:cNvPr id="211" name="Rounded Rectangular Callout 210">
              <a:extLst>
                <a:ext uri="{FF2B5EF4-FFF2-40B4-BE49-F238E27FC236}">
                  <a16:creationId xmlns:a16="http://schemas.microsoft.com/office/drawing/2014/main" id="{1BC7FF1C-5823-6496-C92A-8340E0BAA66C}"/>
                </a:ext>
              </a:extLst>
            </p:cNvPr>
            <p:cNvSpPr/>
            <p:nvPr/>
          </p:nvSpPr>
          <p:spPr>
            <a:xfrm>
              <a:off x="15833574" y="15266401"/>
              <a:ext cx="3097774" cy="1274810"/>
            </a:xfrm>
            <a:prstGeom prst="wedgeRoundRectCallout">
              <a:avLst>
                <a:gd name="adj1" fmla="val 5368"/>
                <a:gd name="adj2" fmla="val 102737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Directed facilitation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52%</a:t>
              </a:r>
            </a:p>
          </p:txBody>
        </p:sp>
        <p:sp>
          <p:nvSpPr>
            <p:cNvPr id="212" name="Rounded Rectangular Callout 211">
              <a:extLst>
                <a:ext uri="{FF2B5EF4-FFF2-40B4-BE49-F238E27FC236}">
                  <a16:creationId xmlns:a16="http://schemas.microsoft.com/office/drawing/2014/main" id="{7FA0227F-7E56-D4D3-39C5-74BD9EC3D877}"/>
                </a:ext>
              </a:extLst>
            </p:cNvPr>
            <p:cNvSpPr/>
            <p:nvPr/>
          </p:nvSpPr>
          <p:spPr>
            <a:xfrm>
              <a:off x="19796238" y="15228153"/>
              <a:ext cx="3097774" cy="1274810"/>
            </a:xfrm>
            <a:prstGeom prst="wedgeRoundRectCallout">
              <a:avLst>
                <a:gd name="adj1" fmla="val 63504"/>
                <a:gd name="adj2" fmla="val 116716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Feedback 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33%</a:t>
              </a:r>
            </a:p>
          </p:txBody>
        </p:sp>
        <p:sp>
          <p:nvSpPr>
            <p:cNvPr id="216" name="Rounded Rectangular Callout 215">
              <a:extLst>
                <a:ext uri="{FF2B5EF4-FFF2-40B4-BE49-F238E27FC236}">
                  <a16:creationId xmlns:a16="http://schemas.microsoft.com/office/drawing/2014/main" id="{71428A9F-29F6-0C1B-ABE3-0BAA6B3F33B7}"/>
                </a:ext>
              </a:extLst>
            </p:cNvPr>
            <p:cNvSpPr/>
            <p:nvPr/>
          </p:nvSpPr>
          <p:spPr>
            <a:xfrm>
              <a:off x="26665056" y="15333392"/>
              <a:ext cx="1457624" cy="1274811"/>
            </a:xfrm>
            <a:prstGeom prst="wedgeRoundRectCallout">
              <a:avLst>
                <a:gd name="adj1" fmla="val 17118"/>
                <a:gd name="adj2" fmla="val 95854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Advice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2%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D6E63A-3C44-FCFC-F620-A281C76616D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33721" y="22441754"/>
            <a:ext cx="16357798" cy="2663363"/>
          </a:xfrm>
          <a:prstGeom prst="rect">
            <a:avLst/>
          </a:prstGeom>
        </p:spPr>
      </p:pic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2C12DF1-F106-EF3C-0EF5-E86C9718CC02}"/>
              </a:ext>
            </a:extLst>
          </p:cNvPr>
          <p:cNvGrpSpPr/>
          <p:nvPr/>
        </p:nvGrpSpPr>
        <p:grpSpPr>
          <a:xfrm>
            <a:off x="13146076" y="22115222"/>
            <a:ext cx="13660870" cy="887187"/>
            <a:chOff x="13245632" y="23148999"/>
            <a:chExt cx="13660870" cy="952400"/>
          </a:xfrm>
        </p:grpSpPr>
        <p:sp>
          <p:nvSpPr>
            <p:cNvPr id="207" name="Rounded Rectangular Callout 206">
              <a:extLst>
                <a:ext uri="{FF2B5EF4-FFF2-40B4-BE49-F238E27FC236}">
                  <a16:creationId xmlns:a16="http://schemas.microsoft.com/office/drawing/2014/main" id="{478B3268-FE8A-1B08-4C6C-6D374DDEEA05}"/>
                </a:ext>
              </a:extLst>
            </p:cNvPr>
            <p:cNvSpPr/>
            <p:nvPr/>
          </p:nvSpPr>
          <p:spPr>
            <a:xfrm>
              <a:off x="13245632" y="23162747"/>
              <a:ext cx="4605074" cy="938651"/>
            </a:xfrm>
            <a:prstGeom prst="wedgeRoundRectCallout">
              <a:avLst>
                <a:gd name="adj1" fmla="val 34860"/>
                <a:gd name="adj2" fmla="val 98425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Ask for directions or reassurance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44%</a:t>
              </a:r>
            </a:p>
          </p:txBody>
        </p:sp>
        <p:sp>
          <p:nvSpPr>
            <p:cNvPr id="208" name="Rounded Rectangular Callout 207">
              <a:extLst>
                <a:ext uri="{FF2B5EF4-FFF2-40B4-BE49-F238E27FC236}">
                  <a16:creationId xmlns:a16="http://schemas.microsoft.com/office/drawing/2014/main" id="{8C746A93-0A81-B022-75CF-F83970D790B9}"/>
                </a:ext>
              </a:extLst>
            </p:cNvPr>
            <p:cNvSpPr/>
            <p:nvPr/>
          </p:nvSpPr>
          <p:spPr>
            <a:xfrm>
              <a:off x="18625932" y="23148999"/>
              <a:ext cx="3419223" cy="952400"/>
            </a:xfrm>
            <a:prstGeom prst="wedgeRoundRectCallout">
              <a:avLst>
                <a:gd name="adj1" fmla="val 35041"/>
                <a:gd name="adj2" fmla="val 91213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Following LA Instruction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32%</a:t>
              </a:r>
            </a:p>
          </p:txBody>
        </p:sp>
        <p:sp>
          <p:nvSpPr>
            <p:cNvPr id="209" name="Rounded Rectangular Callout 208">
              <a:extLst>
                <a:ext uri="{FF2B5EF4-FFF2-40B4-BE49-F238E27FC236}">
                  <a16:creationId xmlns:a16="http://schemas.microsoft.com/office/drawing/2014/main" id="{28B65B87-F4F4-5564-1B50-A6F5F3B85356}"/>
                </a:ext>
              </a:extLst>
            </p:cNvPr>
            <p:cNvSpPr/>
            <p:nvPr/>
          </p:nvSpPr>
          <p:spPr>
            <a:xfrm>
              <a:off x="23131585" y="23162746"/>
              <a:ext cx="3774917" cy="938652"/>
            </a:xfrm>
            <a:prstGeom prst="wedgeRoundRectCallout">
              <a:avLst>
                <a:gd name="adj1" fmla="val 32932"/>
                <a:gd name="adj2" fmla="val 78882"/>
                <a:gd name="adj3" fmla="val 1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Explaining work or thinking</a:t>
              </a:r>
            </a:p>
            <a:p>
              <a:pPr algn="ctr"/>
              <a:r>
                <a:rPr lang="en-US" sz="2200">
                  <a:solidFill>
                    <a:sysClr val="windowText" lastClr="000000"/>
                  </a:solidFill>
                </a:rPr>
                <a:t>24%</a:t>
              </a:r>
            </a:p>
          </p:txBody>
        </p:sp>
      </p:grp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AD7AD8A4-DFF6-F2F6-63E0-15E81444BB91}"/>
              </a:ext>
            </a:extLst>
          </p:cNvPr>
          <p:cNvSpPr/>
          <p:nvPr/>
        </p:nvSpPr>
        <p:spPr>
          <a:xfrm>
            <a:off x="11834639" y="9380763"/>
            <a:ext cx="5427176" cy="2675183"/>
          </a:xfrm>
          <a:prstGeom prst="wedgeRoundRectCallout">
            <a:avLst>
              <a:gd name="adj1" fmla="val -10502"/>
              <a:gd name="adj2" fmla="val -61941"/>
              <a:gd name="adj3" fmla="val 16667"/>
            </a:avLst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6199F4E-D447-AF8C-1483-FFC3568915F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167723" y="9572574"/>
            <a:ext cx="4862052" cy="2315617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5BF48611-5989-8DB0-7D28-BCB09D4A0E11}"/>
              </a:ext>
            </a:extLst>
          </p:cNvPr>
          <p:cNvGrpSpPr/>
          <p:nvPr/>
        </p:nvGrpSpPr>
        <p:grpSpPr>
          <a:xfrm>
            <a:off x="17886519" y="9572574"/>
            <a:ext cx="3803674" cy="2310372"/>
            <a:chOff x="18089256" y="10156308"/>
            <a:chExt cx="3803674" cy="2675182"/>
          </a:xfrm>
        </p:grpSpPr>
        <p:sp>
          <p:nvSpPr>
            <p:cNvPr id="65" name="Rounded Rectangular Callout 64">
              <a:extLst>
                <a:ext uri="{FF2B5EF4-FFF2-40B4-BE49-F238E27FC236}">
                  <a16:creationId xmlns:a16="http://schemas.microsoft.com/office/drawing/2014/main" id="{1D288FD9-2CD6-49B2-AEFE-6BE875F1E9EE}"/>
                </a:ext>
              </a:extLst>
            </p:cNvPr>
            <p:cNvSpPr/>
            <p:nvPr/>
          </p:nvSpPr>
          <p:spPr>
            <a:xfrm>
              <a:off x="18089256" y="10156308"/>
              <a:ext cx="3803674" cy="2675182"/>
            </a:xfrm>
            <a:prstGeom prst="wedgeRoundRectCallout">
              <a:avLst>
                <a:gd name="adj1" fmla="val -30890"/>
                <a:gd name="adj2" fmla="val -78325"/>
                <a:gd name="adj3" fmla="val 16667"/>
              </a:avLst>
            </a:prstGeom>
            <a:solidFill>
              <a:srgbClr val="F9CC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B3760BC-7113-9BC6-54E9-9D4A69945F3E}"/>
                    </a:ext>
                  </a:extLst>
                </p:cNvPr>
                <p:cNvSpPr txBox="1"/>
                <p:nvPr/>
              </p:nvSpPr>
              <p:spPr>
                <a:xfrm>
                  <a:off x="18127476" y="11548148"/>
                  <a:ext cx="3718917" cy="103244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−15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oMath>
                    </m:oMathPara>
                  </a14:m>
                  <a:endParaRPr lang="en-US" sz="280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B3760BC-7113-9BC6-54E9-9D4A69945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7476" y="11548148"/>
                  <a:ext cx="3718917" cy="103244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2391223-CC83-E918-BC9D-2D2CA8891163}"/>
                    </a:ext>
                  </a:extLst>
                </p:cNvPr>
                <p:cNvSpPr txBox="1"/>
                <p:nvPr/>
              </p:nvSpPr>
              <p:spPr>
                <a:xfrm>
                  <a:off x="18473620" y="10648642"/>
                  <a:ext cx="3142318" cy="5045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2391223-CC83-E918-BC9D-2D2CA8891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3620" y="10648642"/>
                  <a:ext cx="3142318" cy="50456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ounded Rectangular Callout 73">
            <a:extLst>
              <a:ext uri="{FF2B5EF4-FFF2-40B4-BE49-F238E27FC236}">
                <a16:creationId xmlns:a16="http://schemas.microsoft.com/office/drawing/2014/main" id="{B23A71FD-5C2D-98F3-4158-21CFA8C552C4}"/>
              </a:ext>
            </a:extLst>
          </p:cNvPr>
          <p:cNvSpPr/>
          <p:nvPr/>
        </p:nvSpPr>
        <p:spPr>
          <a:xfrm>
            <a:off x="22801574" y="9464102"/>
            <a:ext cx="5193763" cy="2368978"/>
          </a:xfrm>
          <a:prstGeom prst="wedgeRoundRectCallout">
            <a:avLst>
              <a:gd name="adj1" fmla="val 28314"/>
              <a:gd name="adj2" fmla="val -71603"/>
              <a:gd name="adj3" fmla="val 16667"/>
            </a:avLst>
          </a:prstGeom>
          <a:solidFill>
            <a:srgbClr val="EE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D0182-78CD-5F01-A0D0-FFA16F6C5758}"/>
              </a:ext>
            </a:extLst>
          </p:cNvPr>
          <p:cNvSpPr txBox="1"/>
          <p:nvPr/>
        </p:nvSpPr>
        <p:spPr>
          <a:xfrm>
            <a:off x="23037007" y="9774652"/>
            <a:ext cx="264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“How do you draw the </a:t>
            </a:r>
            <a:r>
              <a:rPr lang="en-US" sz="2400" b="0" i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tangent line</a:t>
            </a:r>
            <a:r>
              <a:rPr lang="en-US" sz="24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?”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3A0931E-5F59-1F5D-D8F0-50E88D202C7E}"/>
              </a:ext>
            </a:extLst>
          </p:cNvPr>
          <p:cNvSpPr txBox="1"/>
          <p:nvPr/>
        </p:nvSpPr>
        <p:spPr>
          <a:xfrm>
            <a:off x="25578320" y="10377555"/>
            <a:ext cx="252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“At each point of </a:t>
            </a:r>
            <a:r>
              <a:rPr lang="en-US" sz="2400" i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inflection</a:t>
            </a:r>
            <a:r>
              <a:rPr lang="en-US" sz="240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…”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8E2DD2-FBEB-D7CF-F4AE-489909198E13}"/>
              </a:ext>
            </a:extLst>
          </p:cNvPr>
          <p:cNvSpPr txBox="1"/>
          <p:nvPr/>
        </p:nvSpPr>
        <p:spPr>
          <a:xfrm>
            <a:off x="23032029" y="10918429"/>
            <a:ext cx="282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</a:rPr>
              <a:t>”</a:t>
            </a:r>
            <a:r>
              <a:rPr lang="en-US" sz="24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So, what is the meaning of </a:t>
            </a:r>
            <a:r>
              <a:rPr lang="en-US" sz="2400" b="0" i="1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dy</a:t>
            </a:r>
            <a:r>
              <a:rPr lang="en-US" sz="2400" i="1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400" b="0" i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dx</a:t>
            </a:r>
            <a:r>
              <a:rPr lang="en-US" sz="24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?”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9B8AC2B-4B27-4DAA-CA51-F6F99A690904}"/>
              </a:ext>
            </a:extLst>
          </p:cNvPr>
          <p:cNvSpPr/>
          <p:nvPr/>
        </p:nvSpPr>
        <p:spPr>
          <a:xfrm>
            <a:off x="29652962" y="21360271"/>
            <a:ext cx="5536292" cy="27038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/>
              <a:t>Significance</a:t>
            </a:r>
          </a:p>
          <a:p>
            <a:pPr algn="ctr"/>
            <a:r>
              <a:rPr lang="en-US" sz="2200"/>
              <a:t>The student begins at the symbolic level, but the </a:t>
            </a:r>
            <a:r>
              <a:rPr lang="en-US" sz="2200" b="1" i="1"/>
              <a:t>LA engages with graphical representations in complex ways</a:t>
            </a:r>
            <a:r>
              <a:rPr lang="en-US" sz="2200"/>
              <a:t>, before returning to the pragmatic matter of symbols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08FB2B3E-2B90-8F69-62F9-9EA6EA3BCDC4}"/>
              </a:ext>
            </a:extLst>
          </p:cNvPr>
          <p:cNvSpPr/>
          <p:nvPr/>
        </p:nvSpPr>
        <p:spPr>
          <a:xfrm>
            <a:off x="11850862" y="12193496"/>
            <a:ext cx="16255124" cy="766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/>
              <a:t>Trend: </a:t>
            </a:r>
            <a:r>
              <a:rPr lang="en-US" sz="2200"/>
              <a:t>Conversations focus on prior knowledge and symbolic representations, graphs discussed in connection to computations.   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3FB2545-13BF-76B2-DCC8-8614AC3355E3}"/>
              </a:ext>
            </a:extLst>
          </p:cNvPr>
          <p:cNvSpPr/>
          <p:nvPr/>
        </p:nvSpPr>
        <p:spPr>
          <a:xfrm>
            <a:off x="11873408" y="19334571"/>
            <a:ext cx="16255124" cy="766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/>
              <a:t>Trend: </a:t>
            </a:r>
            <a:r>
              <a:rPr lang="en-US" sz="2200"/>
              <a:t>LAs tend to explain concepts and give feedback (e.g., correcting, confirming) on students’ work.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399B04E2-CD11-1782-5862-E9D15C84F8C6}"/>
              </a:ext>
            </a:extLst>
          </p:cNvPr>
          <p:cNvSpPr/>
          <p:nvPr/>
        </p:nvSpPr>
        <p:spPr>
          <a:xfrm>
            <a:off x="11702055" y="26759250"/>
            <a:ext cx="16548912" cy="766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/>
              <a:t>Trend: </a:t>
            </a:r>
            <a:r>
              <a:rPr lang="en-US" sz="2200"/>
              <a:t>Students seek out LAs to ask questions about next steps. They follow LAs’ explanations, but also explain their thinking.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37799D1D-F28A-97CF-7148-F709C5A04AD9}"/>
              </a:ext>
            </a:extLst>
          </p:cNvPr>
          <p:cNvSpPr/>
          <p:nvPr/>
        </p:nvSpPr>
        <p:spPr>
          <a:xfrm>
            <a:off x="11731402" y="17385745"/>
            <a:ext cx="4982980" cy="1796882"/>
          </a:xfrm>
          <a:prstGeom prst="wedgeRoundRectCallout">
            <a:avLst>
              <a:gd name="adj1" fmla="val -7801"/>
              <a:gd name="adj2" fmla="val -83374"/>
              <a:gd name="adj3" fmla="val 16667"/>
            </a:avLst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602900B-A211-576E-0272-420FF20D3A93}"/>
              </a:ext>
            </a:extLst>
          </p:cNvPr>
          <p:cNvSpPr txBox="1"/>
          <p:nvPr/>
        </p:nvSpPr>
        <p:spPr>
          <a:xfrm>
            <a:off x="11787310" y="17490545"/>
            <a:ext cx="401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“So, if you solve this plugging in one for all the y's, you'll get it.”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269299-1A93-7CCE-AC4D-D83FAEC6CC5C}"/>
              </a:ext>
            </a:extLst>
          </p:cNvPr>
          <p:cNvSpPr txBox="1"/>
          <p:nvPr/>
        </p:nvSpPr>
        <p:spPr>
          <a:xfrm>
            <a:off x="12763408" y="18312655"/>
            <a:ext cx="401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alibri" panose="020F0502020204030204" pitchFamily="34" charset="0"/>
              </a:rPr>
              <a:t>“Y</a:t>
            </a:r>
            <a:r>
              <a:rPr lang="en-US" sz="22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ou can use the quadratic equation to solve for y squared”</a:t>
            </a:r>
            <a:endParaRPr lang="en-US" sz="2200">
              <a:solidFill>
                <a:schemeClr val="bg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504E660-A907-2C8F-BEF0-1B82193B3C4F}"/>
              </a:ext>
            </a:extLst>
          </p:cNvPr>
          <p:cNvGrpSpPr/>
          <p:nvPr/>
        </p:nvGrpSpPr>
        <p:grpSpPr>
          <a:xfrm>
            <a:off x="17226529" y="17420504"/>
            <a:ext cx="5090353" cy="1796882"/>
            <a:chOff x="17161560" y="17571688"/>
            <a:chExt cx="5090353" cy="1796882"/>
          </a:xfrm>
        </p:grpSpPr>
        <p:sp>
          <p:nvSpPr>
            <p:cNvPr id="93" name="Rounded Rectangular Callout 92">
              <a:extLst>
                <a:ext uri="{FF2B5EF4-FFF2-40B4-BE49-F238E27FC236}">
                  <a16:creationId xmlns:a16="http://schemas.microsoft.com/office/drawing/2014/main" id="{09154E77-9F4F-CEB7-79A1-492BCF4CC5B9}"/>
                </a:ext>
              </a:extLst>
            </p:cNvPr>
            <p:cNvSpPr/>
            <p:nvPr/>
          </p:nvSpPr>
          <p:spPr>
            <a:xfrm>
              <a:off x="17161560" y="17571688"/>
              <a:ext cx="5082568" cy="1796882"/>
            </a:xfrm>
            <a:prstGeom prst="wedgeRoundRectCallout">
              <a:avLst>
                <a:gd name="adj1" fmla="val 38161"/>
                <a:gd name="adj2" fmla="val -80570"/>
                <a:gd name="adj3" fmla="val 16667"/>
              </a:avLst>
            </a:prstGeom>
            <a:solidFill>
              <a:srgbClr val="3E6A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5C49E56-9E40-A46C-E948-5CADCE0D9110}"/>
                </a:ext>
              </a:extLst>
            </p:cNvPr>
            <p:cNvSpPr txBox="1"/>
            <p:nvPr/>
          </p:nvSpPr>
          <p:spPr>
            <a:xfrm>
              <a:off x="17924739" y="17703106"/>
              <a:ext cx="43271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0" i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“Yeah, um, I think you just forgot to add the powers at the end, right?”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363C52A-2C76-9C4F-A838-B912441E571C}"/>
                </a:ext>
              </a:extLst>
            </p:cNvPr>
            <p:cNvSpPr txBox="1"/>
            <p:nvPr/>
          </p:nvSpPr>
          <p:spPr>
            <a:xfrm>
              <a:off x="17222626" y="18586358"/>
              <a:ext cx="43271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0" i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“Yeah, that's what you did there. Oh, so yes, this is correct.”</a:t>
              </a:r>
              <a:endParaRPr lang="en-US" sz="2200">
                <a:solidFill>
                  <a:schemeClr val="bg1"/>
                </a:solidFill>
              </a:endParaRPr>
            </a:p>
          </p:txBody>
        </p:sp>
      </p:grp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545C866F-4EFA-DDCB-0A1C-0EDBD275A650}"/>
              </a:ext>
            </a:extLst>
          </p:cNvPr>
          <p:cNvSpPr/>
          <p:nvPr/>
        </p:nvSpPr>
        <p:spPr>
          <a:xfrm>
            <a:off x="22614651" y="17530864"/>
            <a:ext cx="5118587" cy="1686522"/>
          </a:xfrm>
          <a:prstGeom prst="wedgeRoundRectCallout">
            <a:avLst>
              <a:gd name="adj1" fmla="val 41332"/>
              <a:gd name="adj2" fmla="val -101035"/>
              <a:gd name="adj3" fmla="val 16667"/>
            </a:avLst>
          </a:prstGeom>
          <a:solidFill>
            <a:srgbClr val="7991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3CE2D0-94BF-D9ED-701A-D7ACF3EA0033}"/>
              </a:ext>
            </a:extLst>
          </p:cNvPr>
          <p:cNvSpPr txBox="1"/>
          <p:nvPr/>
        </p:nvSpPr>
        <p:spPr>
          <a:xfrm>
            <a:off x="23243364" y="17632004"/>
            <a:ext cx="4538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“Do you see any other points that look like they behave the same way?”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3BF92D6-1DFC-25D9-3ADB-50485CD9D9F4}"/>
              </a:ext>
            </a:extLst>
          </p:cNvPr>
          <p:cNvSpPr txBox="1"/>
          <p:nvPr/>
        </p:nvSpPr>
        <p:spPr>
          <a:xfrm>
            <a:off x="22639572" y="18422080"/>
            <a:ext cx="3551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“So, how would you draw the tangent line there?”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88BEA889-BD73-C0E1-9D38-E920A7E96384}"/>
              </a:ext>
            </a:extLst>
          </p:cNvPr>
          <p:cNvSpPr/>
          <p:nvPr/>
        </p:nvSpPr>
        <p:spPr>
          <a:xfrm>
            <a:off x="12386749" y="24512936"/>
            <a:ext cx="4605074" cy="1868961"/>
          </a:xfrm>
          <a:prstGeom prst="wedgeRoundRectCallout">
            <a:avLst>
              <a:gd name="adj1" fmla="val 36447"/>
              <a:gd name="adj2" fmla="val -78660"/>
              <a:gd name="adj3" fmla="val 16667"/>
            </a:avLst>
          </a:prstGeom>
          <a:solidFill>
            <a:srgbClr val="C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4A1CF6-A9C4-FB13-2610-572FAF6BDC00}"/>
              </a:ext>
            </a:extLst>
          </p:cNvPr>
          <p:cNvSpPr txBox="1"/>
          <p:nvPr/>
        </p:nvSpPr>
        <p:spPr>
          <a:xfrm>
            <a:off x="12499008" y="24662208"/>
            <a:ext cx="303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“Is this right? Like am I on the right track?”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927A974-FAD5-ECCD-F904-BEFFB2A9A3EF}"/>
              </a:ext>
            </a:extLst>
          </p:cNvPr>
          <p:cNvSpPr txBox="1"/>
          <p:nvPr/>
        </p:nvSpPr>
        <p:spPr>
          <a:xfrm>
            <a:off x="14112073" y="25529310"/>
            <a:ext cx="303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“How do you draw the tangent line?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1" name="Rounded Rectangular Callout 120">
            <a:extLst>
              <a:ext uri="{FF2B5EF4-FFF2-40B4-BE49-F238E27FC236}">
                <a16:creationId xmlns:a16="http://schemas.microsoft.com/office/drawing/2014/main" id="{21064AF0-6392-1F9B-C8FD-83C2C7C6E1B4}"/>
              </a:ext>
            </a:extLst>
          </p:cNvPr>
          <p:cNvSpPr/>
          <p:nvPr/>
        </p:nvSpPr>
        <p:spPr>
          <a:xfrm>
            <a:off x="17794761" y="24636351"/>
            <a:ext cx="4150838" cy="1745546"/>
          </a:xfrm>
          <a:prstGeom prst="wedgeRoundRectCallout">
            <a:avLst>
              <a:gd name="adj1" fmla="val 40182"/>
              <a:gd name="adj2" fmla="val -107133"/>
              <a:gd name="adj3" fmla="val 16667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70A684-C4B7-871A-0BA4-DAF0DA232049}"/>
              </a:ext>
            </a:extLst>
          </p:cNvPr>
          <p:cNvSpPr txBox="1"/>
          <p:nvPr/>
        </p:nvSpPr>
        <p:spPr>
          <a:xfrm>
            <a:off x="19534057" y="24789333"/>
            <a:ext cx="2457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would make a lot more sense!”</a:t>
            </a:r>
            <a:endParaRPr 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BEA0F4-9E27-1CCC-D41A-271CC180155B}"/>
              </a:ext>
            </a:extLst>
          </p:cNvPr>
          <p:cNvSpPr txBox="1"/>
          <p:nvPr/>
        </p:nvSpPr>
        <p:spPr>
          <a:xfrm>
            <a:off x="17972831" y="25526595"/>
            <a:ext cx="214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“Oh, my gosh. You're so right.”</a:t>
            </a:r>
            <a:endParaRPr 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Rounded Rectangular Callout 125">
            <a:extLst>
              <a:ext uri="{FF2B5EF4-FFF2-40B4-BE49-F238E27FC236}">
                <a16:creationId xmlns:a16="http://schemas.microsoft.com/office/drawing/2014/main" id="{7C3F6186-52EF-038F-BAB4-B259F69A7567}"/>
              </a:ext>
            </a:extLst>
          </p:cNvPr>
          <p:cNvSpPr/>
          <p:nvPr/>
        </p:nvSpPr>
        <p:spPr>
          <a:xfrm>
            <a:off x="22645313" y="24593408"/>
            <a:ext cx="5087925" cy="1977005"/>
          </a:xfrm>
          <a:prstGeom prst="wedgeRoundRectCallout">
            <a:avLst>
              <a:gd name="adj1" fmla="val 35596"/>
              <a:gd name="adj2" fmla="val -85518"/>
              <a:gd name="adj3" fmla="val 16667"/>
            </a:avLst>
          </a:prstGeom>
          <a:solidFill>
            <a:srgbClr val="FFD9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5C4498D-2F86-F6C2-4AAC-5DB7BEDB55EA}"/>
              </a:ext>
            </a:extLst>
          </p:cNvPr>
          <p:cNvSpPr txBox="1"/>
          <p:nvPr/>
        </p:nvSpPr>
        <p:spPr>
          <a:xfrm>
            <a:off x="23329037" y="24689358"/>
            <a:ext cx="4464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“So, I said the derivative of y in terms of x the x derivative.“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91264EC-A754-5D9C-CB0A-756A13F426D1}"/>
              </a:ext>
            </a:extLst>
          </p:cNvPr>
          <p:cNvSpPr txBox="1"/>
          <p:nvPr/>
        </p:nvSpPr>
        <p:spPr>
          <a:xfrm>
            <a:off x="22769339" y="25608170"/>
            <a:ext cx="4272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“Okay, I did the (0,-1), but didn't get the same.“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214" name="Rounded Rectangular Callout 213">
            <a:extLst>
              <a:ext uri="{FF2B5EF4-FFF2-40B4-BE49-F238E27FC236}">
                <a16:creationId xmlns:a16="http://schemas.microsoft.com/office/drawing/2014/main" id="{7284D37B-2F0B-F025-3049-B851C7F6B70B}"/>
              </a:ext>
            </a:extLst>
          </p:cNvPr>
          <p:cNvSpPr/>
          <p:nvPr/>
        </p:nvSpPr>
        <p:spPr>
          <a:xfrm>
            <a:off x="29652962" y="11170710"/>
            <a:ext cx="4996040" cy="2177215"/>
          </a:xfrm>
          <a:prstGeom prst="wedgeRoundRectCallout">
            <a:avLst>
              <a:gd name="adj1" fmla="val 22089"/>
              <a:gd name="adj2" fmla="val -1119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effectLst/>
                <a:latin typeface="Calibri" panose="020F0502020204030204" pitchFamily="34" charset="0"/>
              </a:rPr>
              <a:t>Are there other points on the graph, where the slope of the tangent line is the same as you found at (0,1)? Respond using the graph, and then verify algebraically.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BD731CB77774698A8C30EE067BAF7" ma:contentTypeVersion="15" ma:contentTypeDescription="Create a new document." ma:contentTypeScope="" ma:versionID="a4cfaf37fd24f9babcb50c81e976132c">
  <xsd:schema xmlns:xsd="http://www.w3.org/2001/XMLSchema" xmlns:xs="http://www.w3.org/2001/XMLSchema" xmlns:p="http://schemas.microsoft.com/office/2006/metadata/properties" xmlns:ns2="2cf95f00-ec44-4ca7-a58f-4f1d33386ee7" xmlns:ns3="5d0fdf28-8f45-4f8a-b220-73d513ab8765" targetNamespace="http://schemas.microsoft.com/office/2006/metadata/properties" ma:root="true" ma:fieldsID="005a57123558fb34f374fe6a57f1b640" ns2:_="" ns3:_="">
    <xsd:import namespace="2cf95f00-ec44-4ca7-a58f-4f1d33386ee7"/>
    <xsd:import namespace="5d0fdf28-8f45-4f8a-b220-73d513ab87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95f00-ec44-4ca7-a58f-4f1d33386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df28-8f45-4f8a-b220-73d513ab8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5e2255-a9ed-4b9e-a5ad-65611bae2964}" ma:internalName="TaxCatchAll" ma:showField="CatchAllData" ma:web="5d0fdf28-8f45-4f8a-b220-73d513ab87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f95f00-ec44-4ca7-a58f-4f1d33386ee7">
      <Terms xmlns="http://schemas.microsoft.com/office/infopath/2007/PartnerControls"/>
    </lcf76f155ced4ddcb4097134ff3c332f>
    <TaxCatchAll xmlns="5d0fdf28-8f45-4f8a-b220-73d513ab8765" xsi:nil="true"/>
  </documentManagement>
</p:properties>
</file>

<file path=customXml/itemProps1.xml><?xml version="1.0" encoding="utf-8"?>
<ds:datastoreItem xmlns:ds="http://schemas.openxmlformats.org/officeDocument/2006/customXml" ds:itemID="{D7A17AD8-3739-451E-BA2B-4244B464D857}">
  <ds:schemaRefs>
    <ds:schemaRef ds:uri="2cf95f00-ec44-4ca7-a58f-4f1d33386ee7"/>
    <ds:schemaRef ds:uri="5d0fdf28-8f45-4f8a-b220-73d513ab87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E033B7-9FF7-41FB-A45F-CB251371DF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F51E8-15A2-4C85-863E-73ABAD2A6828}">
  <ds:schemaRefs>
    <ds:schemaRef ds:uri="2cf95f00-ec44-4ca7-a58f-4f1d33386ee7"/>
    <ds:schemaRef ds:uri="5d0fdf28-8f45-4f8a-b220-73d513ab87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Buchbinder, Orly</dc:creator>
  <cp:keywords/>
  <dc:description/>
  <cp:revision>1</cp:revision>
  <dcterms:modified xsi:type="dcterms:W3CDTF">2024-02-19T17:34:31Z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0x0101005F0BD731CB77774698A8C30EE067BAF7</vt:lpwstr>
  </property>
  <property fmtid="{D5CDD505-2E9C-101B-9397-08002B2CF9AE}" pid="3" name="Order">
    <vt:r8>3500</vt:r8>
  </property>
  <property fmtid="{D5CDD505-2E9C-101B-9397-08002B2CF9AE}" pid="4" name="MediaServiceImageTags">
    <vt:lpwstr/>
  </property>
</Properties>
</file>