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306" autoAdjust="0"/>
    <p:restoredTop sz="94434" autoAdjust="0"/>
  </p:normalViewPr>
  <p:slideViewPr>
    <p:cSldViewPr snapToGrid="0">
      <p:cViewPr varScale="1">
        <p:scale>
          <a:sx n="18" d="100"/>
          <a:sy n="18" d="100"/>
        </p:scale>
        <p:origin x="2912" y="304"/>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4/5/24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4/5/24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4/5/24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4/5/24</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530" y="580958"/>
            <a:ext cx="39541878" cy="361889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700" dirty="0">
                <a:solidFill>
                  <a:schemeClr val="bg1"/>
                </a:solidFill>
                <a:cs typeface="Arial" panose="020B0604020202020204" pitchFamily="34" charset="0"/>
              </a:rPr>
              <a:t>Working Toward Equitable Partnership for a Multilingual Book Club</a:t>
            </a:r>
            <a:br>
              <a:rPr lang="en-US" sz="7700" dirty="0">
                <a:solidFill>
                  <a:schemeClr val="bg1"/>
                </a:solidFill>
                <a:cs typeface="Arial" panose="020B0604020202020204" pitchFamily="34" charset="0"/>
              </a:rPr>
            </a:br>
            <a:r>
              <a:rPr lang="en-US" sz="5134" u="sng" dirty="0">
                <a:solidFill>
                  <a:schemeClr val="bg1"/>
                </a:solidFill>
                <a:cs typeface="Arial" panose="020B0604020202020204" pitchFamily="34" charset="0"/>
              </a:rPr>
              <a:t>Emilie Coppinger &amp; Dr. Bethany Silva</a:t>
            </a:r>
            <a:br>
              <a:rPr lang="en-US" sz="5134" dirty="0">
                <a:solidFill>
                  <a:schemeClr val="bg1"/>
                </a:solidFill>
                <a:cs typeface="Arial" panose="020B0604020202020204" pitchFamily="34" charset="0"/>
              </a:rPr>
            </a:br>
            <a:r>
              <a:rPr lang="en-US" sz="5134" i="1" dirty="0">
                <a:solidFill>
                  <a:schemeClr val="bg1"/>
                </a:solidFill>
                <a:cs typeface="Arial" panose="020B0604020202020204" pitchFamily="34" charset="0"/>
              </a:rPr>
              <a:t>Education Department </a:t>
            </a:r>
            <a:r>
              <a:rPr lang="en-US" sz="5134" dirty="0">
                <a:solidFill>
                  <a:schemeClr val="bg1"/>
                </a:solidFill>
                <a:cs typeface="Arial" panose="020B0604020202020204" pitchFamily="34" charset="0"/>
              </a:rPr>
              <a:t>|</a:t>
            </a:r>
            <a:r>
              <a:rPr lang="en-US" sz="5134" i="1" dirty="0">
                <a:solidFill>
                  <a:schemeClr val="bg1"/>
                </a:solidFill>
                <a:cs typeface="Arial" panose="020B0604020202020204" pitchFamily="34" charset="0"/>
              </a:rPr>
              <a:t> University of New Hampshire </a:t>
            </a:r>
            <a:r>
              <a:rPr lang="en-US" sz="5134" dirty="0">
                <a:solidFill>
                  <a:schemeClr val="bg1"/>
                </a:solidFill>
                <a:cs typeface="Arial" panose="020B0604020202020204" pitchFamily="34" charset="0"/>
              </a:rPr>
              <a:t>|</a:t>
            </a:r>
            <a:r>
              <a:rPr lang="en-US" sz="5134" i="1" dirty="0">
                <a:solidFill>
                  <a:schemeClr val="bg1"/>
                </a:solidFill>
                <a:cs typeface="Arial" panose="020B0604020202020204" pitchFamily="34" charset="0"/>
              </a:rPr>
              <a:t> Durham </a:t>
            </a:r>
            <a:r>
              <a:rPr lang="en-US" sz="5134" dirty="0">
                <a:solidFill>
                  <a:schemeClr val="bg1"/>
                </a:solidFill>
                <a:cs typeface="Arial" panose="020B0604020202020204" pitchFamily="34" charset="0"/>
              </a:rPr>
              <a:t>|</a:t>
            </a:r>
            <a:r>
              <a:rPr lang="en-US" sz="5134" i="1" dirty="0">
                <a:solidFill>
                  <a:schemeClr val="bg1"/>
                </a:solidFill>
                <a:cs typeface="Arial" panose="020B0604020202020204" pitchFamily="34" charset="0"/>
              </a:rPr>
              <a:t> NH</a:t>
            </a:r>
            <a:endParaRPr lang="en-US" sz="8525" i="1" dirty="0">
              <a:solidFill>
                <a:schemeClr val="bg1"/>
              </a:solidFill>
              <a:cs typeface="Arial" panose="020B0604020202020204" pitchFamily="34" charset="0"/>
            </a:endParaRPr>
          </a:p>
        </p:txBody>
      </p:sp>
      <p:sp>
        <p:nvSpPr>
          <p:cNvPr id="6" name="Subtitle 2"/>
          <p:cNvSpPr txBox="1">
            <a:spLocks/>
          </p:cNvSpPr>
          <p:nvPr/>
        </p:nvSpPr>
        <p:spPr>
          <a:xfrm>
            <a:off x="434709" y="6067507"/>
            <a:ext cx="10005181" cy="6409131"/>
          </a:xfrm>
          <a:prstGeom prst="rect">
            <a:avLst/>
          </a:prstGeom>
          <a:noFill/>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4000" b="0" i="0" u="none" strike="noStrike" dirty="0">
                <a:solidFill>
                  <a:srgbClr val="000000"/>
                </a:solidFill>
                <a:effectLst/>
              </a:rPr>
              <a:t>Multilingual Book Club is a community program where children and their families engage in and celebrate culturally relevant ways of interacting with books. The program’s goal is to highlight languages that are present but not often recognized within our region’s English-dominant communities. We (1) support multilingual individuals in preparing read-</a:t>
            </a:r>
            <a:r>
              <a:rPr lang="en-US" sz="4000" b="0" i="0" u="none" strike="noStrike" dirty="0" err="1">
                <a:solidFill>
                  <a:srgbClr val="000000"/>
                </a:solidFill>
                <a:effectLst/>
              </a:rPr>
              <a:t>alouds</a:t>
            </a:r>
            <a:r>
              <a:rPr lang="en-US" sz="4000" b="0" i="0" u="none" strike="noStrike" dirty="0">
                <a:solidFill>
                  <a:srgbClr val="000000"/>
                </a:solidFill>
                <a:effectLst/>
              </a:rPr>
              <a:t> (2) enact a multilingual book club that engages with literature in ways that are culturally relevant.</a:t>
            </a:r>
            <a:endParaRPr lang="en-US" sz="4000" dirty="0"/>
          </a:p>
        </p:txBody>
      </p:sp>
      <p:sp>
        <p:nvSpPr>
          <p:cNvPr id="7" name="Subtitle 2"/>
          <p:cNvSpPr txBox="1">
            <a:spLocks/>
          </p:cNvSpPr>
          <p:nvPr/>
        </p:nvSpPr>
        <p:spPr>
          <a:xfrm>
            <a:off x="338799" y="13261089"/>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mj-lt"/>
              </a:rPr>
              <a:t>Problem of Practice</a:t>
            </a:r>
          </a:p>
        </p:txBody>
      </p:sp>
      <p:sp>
        <p:nvSpPr>
          <p:cNvPr id="8" name="Subtitle 2"/>
          <p:cNvSpPr txBox="1">
            <a:spLocks/>
          </p:cNvSpPr>
          <p:nvPr/>
        </p:nvSpPr>
        <p:spPr>
          <a:xfrm>
            <a:off x="338799" y="27693257"/>
            <a:ext cx="10005181" cy="3122481"/>
          </a:xfrm>
          <a:prstGeom prst="rect">
            <a:avLst/>
          </a:prstGeom>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66715" indent="-366715" algn="l">
              <a:spcBef>
                <a:spcPts val="0"/>
              </a:spcBef>
              <a:buFont typeface="Arial" panose="020B0604020202020204" pitchFamily="34" charset="0"/>
              <a:buChar char="•"/>
            </a:pPr>
            <a:r>
              <a:rPr lang="en-US" sz="4000" dirty="0"/>
              <a:t>Critical Literacies &amp; </a:t>
            </a:r>
            <a:r>
              <a:rPr lang="en-US" sz="4000" dirty="0" err="1"/>
              <a:t>Translanguaging</a:t>
            </a:r>
            <a:r>
              <a:rPr lang="en-US" sz="4000" dirty="0"/>
              <a:t> (Garcia &amp; </a:t>
            </a:r>
            <a:r>
              <a:rPr lang="en-US" sz="4000" dirty="0" err="1"/>
              <a:t>Kleifgan</a:t>
            </a:r>
            <a:r>
              <a:rPr lang="en-US" sz="4000" dirty="0"/>
              <a:t>, 2019; Street, 1984)</a:t>
            </a:r>
          </a:p>
          <a:p>
            <a:pPr marL="366715" indent="-366715" algn="l">
              <a:spcBef>
                <a:spcPts val="0"/>
              </a:spcBef>
              <a:buFont typeface="Arial" panose="020B0604020202020204" pitchFamily="34" charset="0"/>
              <a:buChar char="•"/>
            </a:pPr>
            <a:r>
              <a:rPr lang="en-US" sz="4000" dirty="0"/>
              <a:t>Funds of Knowledge (González et al., 2006)</a:t>
            </a:r>
          </a:p>
          <a:p>
            <a:pPr marL="366715" indent="-366715" algn="l">
              <a:spcBef>
                <a:spcPts val="0"/>
              </a:spcBef>
              <a:buFont typeface="Arial" panose="020B0604020202020204" pitchFamily="34" charset="0"/>
              <a:buChar char="•"/>
            </a:pPr>
            <a:r>
              <a:rPr lang="en-US" sz="4000" dirty="0"/>
              <a:t>RPPs (Diamond, 2021)</a:t>
            </a:r>
          </a:p>
          <a:p>
            <a:pPr marL="366715" indent="-366715" algn="l">
              <a:spcBef>
                <a:spcPts val="0"/>
              </a:spcBef>
              <a:buFont typeface="Arial" panose="020B0604020202020204" pitchFamily="34" charset="0"/>
              <a:buChar char="•"/>
            </a:pPr>
            <a:r>
              <a:rPr lang="en-US" sz="4000" dirty="0"/>
              <a:t>Equitable RPPs (</a:t>
            </a:r>
            <a:r>
              <a:rPr lang="en-US" sz="4000" dirty="0" err="1"/>
              <a:t>Oyewole</a:t>
            </a:r>
            <a:r>
              <a:rPr lang="en-US" sz="4000" dirty="0"/>
              <a:t> et al., 2022)</a:t>
            </a:r>
          </a:p>
        </p:txBody>
      </p:sp>
      <p:sp>
        <p:nvSpPr>
          <p:cNvPr id="9" name="Subtitle 2"/>
          <p:cNvSpPr txBox="1">
            <a:spLocks/>
          </p:cNvSpPr>
          <p:nvPr/>
        </p:nvSpPr>
        <p:spPr>
          <a:xfrm>
            <a:off x="11242820" y="4730558"/>
            <a:ext cx="18004967" cy="805202"/>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20" dirty="0">
                <a:solidFill>
                  <a:schemeClr val="bg1"/>
                </a:solidFill>
                <a:latin typeface="+mj-lt"/>
              </a:rPr>
              <a:t>Multilingual Book Club</a:t>
            </a:r>
          </a:p>
        </p:txBody>
      </p:sp>
      <p:sp>
        <p:nvSpPr>
          <p:cNvPr id="12" name="Subtitle 2"/>
          <p:cNvSpPr txBox="1">
            <a:spLocks/>
          </p:cNvSpPr>
          <p:nvPr/>
        </p:nvSpPr>
        <p:spPr>
          <a:xfrm>
            <a:off x="29785190" y="12052204"/>
            <a:ext cx="10005181" cy="2393730"/>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4000" dirty="0"/>
              <a:t>Structuring our partnership to promote shared ownership</a:t>
            </a:r>
          </a:p>
          <a:p>
            <a:pPr marL="457200" indent="-457200" algn="l">
              <a:spcBef>
                <a:spcPts val="0"/>
              </a:spcBef>
              <a:buFont typeface="Arial" panose="020B0604020202020204" pitchFamily="34" charset="0"/>
              <a:buChar char="•"/>
            </a:pPr>
            <a:r>
              <a:rPr lang="en-US" sz="4000" dirty="0"/>
              <a:t>The potential of enacting an equitable partnership stance</a:t>
            </a:r>
          </a:p>
        </p:txBody>
      </p:sp>
      <p:sp>
        <p:nvSpPr>
          <p:cNvPr id="13" name="Subtitle 2"/>
          <p:cNvSpPr txBox="1">
            <a:spLocks/>
          </p:cNvSpPr>
          <p:nvPr/>
        </p:nvSpPr>
        <p:spPr>
          <a:xfrm>
            <a:off x="346530" y="4698698"/>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mj-lt"/>
              </a:rPr>
              <a:t>Context</a:t>
            </a:r>
          </a:p>
        </p:txBody>
      </p:sp>
      <p:sp>
        <p:nvSpPr>
          <p:cNvPr id="15" name="Subtitle 2"/>
          <p:cNvSpPr txBox="1">
            <a:spLocks/>
          </p:cNvSpPr>
          <p:nvPr/>
        </p:nvSpPr>
        <p:spPr>
          <a:xfrm>
            <a:off x="29875498" y="4655819"/>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mj-lt"/>
              </a:rPr>
              <a:t>Findings</a:t>
            </a:r>
          </a:p>
        </p:txBody>
      </p:sp>
      <p:sp>
        <p:nvSpPr>
          <p:cNvPr id="16" name="Subtitle 2"/>
          <p:cNvSpPr txBox="1">
            <a:spLocks/>
          </p:cNvSpPr>
          <p:nvPr/>
        </p:nvSpPr>
        <p:spPr>
          <a:xfrm>
            <a:off x="11242819" y="6067506"/>
            <a:ext cx="18004968" cy="7193583"/>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17" name="Subtitle 2"/>
          <p:cNvSpPr txBox="1">
            <a:spLocks/>
          </p:cNvSpPr>
          <p:nvPr/>
        </p:nvSpPr>
        <p:spPr>
          <a:xfrm>
            <a:off x="29828733" y="10768261"/>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mj-lt"/>
              </a:rPr>
              <a:t>Lessons Learned</a:t>
            </a:r>
          </a:p>
        </p:txBody>
      </p:sp>
      <p:sp>
        <p:nvSpPr>
          <p:cNvPr id="18" name="Subtitle 2"/>
          <p:cNvSpPr txBox="1">
            <a:spLocks/>
          </p:cNvSpPr>
          <p:nvPr/>
        </p:nvSpPr>
        <p:spPr>
          <a:xfrm>
            <a:off x="29789574" y="15368702"/>
            <a:ext cx="10005181" cy="580823"/>
          </a:xfrm>
          <a:prstGeom prst="rect">
            <a:avLst/>
          </a:prstGeom>
          <a:solidFill>
            <a:srgbClr val="002060"/>
          </a:solidFill>
          <a:ln>
            <a:solidFill>
              <a:srgbClr val="002060"/>
            </a:solidFill>
          </a:ln>
        </p:spPr>
        <p:txBody>
          <a:bodyPr vert="horz" lIns="97785" tIns="48892" rIns="97785" bIns="48892"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chemeClr val="bg1"/>
                </a:solidFill>
                <a:latin typeface="+mj-lt"/>
              </a:rPr>
              <a:t>Acknowledgements</a:t>
            </a:r>
          </a:p>
        </p:txBody>
      </p:sp>
      <p:sp>
        <p:nvSpPr>
          <p:cNvPr id="19" name="Subtitle 2"/>
          <p:cNvSpPr txBox="1">
            <a:spLocks/>
          </p:cNvSpPr>
          <p:nvPr/>
        </p:nvSpPr>
        <p:spPr>
          <a:xfrm>
            <a:off x="29924135" y="6068521"/>
            <a:ext cx="10005181" cy="4054528"/>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4000" dirty="0"/>
              <a:t>On-going, structured support for read-aloud preparation</a:t>
            </a:r>
          </a:p>
          <a:p>
            <a:pPr marL="457200" indent="-457200" algn="l">
              <a:spcBef>
                <a:spcPts val="0"/>
              </a:spcBef>
              <a:buFont typeface="Arial" panose="020B0604020202020204" pitchFamily="34" charset="0"/>
              <a:buChar char="•"/>
            </a:pPr>
            <a:r>
              <a:rPr lang="en-US" sz="4000" dirty="0"/>
              <a:t>Readers identified cultural literacy practices after their read-aloud</a:t>
            </a:r>
          </a:p>
          <a:p>
            <a:pPr marL="457200" indent="-457200" algn="l">
              <a:spcBef>
                <a:spcPts val="0"/>
              </a:spcBef>
              <a:buFont typeface="Arial" panose="020B0604020202020204" pitchFamily="34" charset="0"/>
              <a:buChar char="•"/>
            </a:pPr>
            <a:r>
              <a:rPr lang="en-US" sz="4000" dirty="0"/>
              <a:t>Children’s responses were encouraging, and readers wished more multilingual children attended</a:t>
            </a:r>
          </a:p>
        </p:txBody>
      </p:sp>
      <p:sp>
        <p:nvSpPr>
          <p:cNvPr id="30" name="Subtitle 2"/>
          <p:cNvSpPr txBox="1">
            <a:spLocks/>
          </p:cNvSpPr>
          <p:nvPr/>
        </p:nvSpPr>
        <p:spPr>
          <a:xfrm>
            <a:off x="11114987" y="14001322"/>
            <a:ext cx="18004967" cy="795968"/>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mj-lt"/>
              </a:rPr>
              <a:t> Methods</a:t>
            </a:r>
          </a:p>
        </p:txBody>
      </p:sp>
      <p:sp>
        <p:nvSpPr>
          <p:cNvPr id="32" name="Subtitle 2"/>
          <p:cNvSpPr txBox="1">
            <a:spLocks/>
          </p:cNvSpPr>
          <p:nvPr/>
        </p:nvSpPr>
        <p:spPr>
          <a:xfrm>
            <a:off x="11263356" y="22054755"/>
            <a:ext cx="18004967" cy="642482"/>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sTAMD Simulations</a:t>
            </a:r>
          </a:p>
        </p:txBody>
      </p:sp>
      <p:sp>
        <p:nvSpPr>
          <p:cNvPr id="33" name="Subtitle 2"/>
          <p:cNvSpPr txBox="1">
            <a:spLocks/>
          </p:cNvSpPr>
          <p:nvPr/>
        </p:nvSpPr>
        <p:spPr>
          <a:xfrm>
            <a:off x="11287919" y="23085640"/>
            <a:ext cx="18004967" cy="7741388"/>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149" name="Subtitle 2"/>
          <p:cNvSpPr txBox="1">
            <a:spLocks/>
          </p:cNvSpPr>
          <p:nvPr/>
        </p:nvSpPr>
        <p:spPr>
          <a:xfrm>
            <a:off x="11305713" y="22073501"/>
            <a:ext cx="18004967" cy="642482"/>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mj-lt"/>
              </a:rPr>
              <a:t>…More Multilingual Book Club</a:t>
            </a:r>
          </a:p>
        </p:txBody>
      </p:sp>
      <p:sp>
        <p:nvSpPr>
          <p:cNvPr id="31" name="Subtitle 2"/>
          <p:cNvSpPr txBox="1">
            <a:spLocks/>
          </p:cNvSpPr>
          <p:nvPr/>
        </p:nvSpPr>
        <p:spPr>
          <a:xfrm>
            <a:off x="11114987" y="15265996"/>
            <a:ext cx="18004967" cy="6457478"/>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85" name="Subtitle 2"/>
          <p:cNvSpPr txBox="1">
            <a:spLocks/>
          </p:cNvSpPr>
          <p:nvPr/>
        </p:nvSpPr>
        <p:spPr>
          <a:xfrm>
            <a:off x="29839644" y="20140337"/>
            <a:ext cx="10005181" cy="10648541"/>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indent="-285750" algn="l" rtl="0">
              <a:spcBef>
                <a:spcPts val="0"/>
              </a:spcBef>
              <a:spcAft>
                <a:spcPts val="0"/>
              </a:spcAft>
            </a:pPr>
            <a:endParaRPr lang="en-US" sz="2400" b="0" i="0" u="none" strike="noStrike" dirty="0">
              <a:solidFill>
                <a:srgbClr val="222222"/>
              </a:solidFill>
              <a:effectLst/>
              <a:highlight>
                <a:srgbClr val="FFFFFF"/>
              </a:highlight>
            </a:endParaRPr>
          </a:p>
          <a:p>
            <a:pPr indent="-285750" algn="l" rtl="0">
              <a:spcBef>
                <a:spcPts val="0"/>
              </a:spcBef>
              <a:spcAft>
                <a:spcPts val="0"/>
              </a:spcAft>
            </a:pPr>
            <a:r>
              <a:rPr lang="en-US" sz="2400" b="0" i="0" u="none" strike="noStrike" dirty="0">
                <a:solidFill>
                  <a:srgbClr val="222222"/>
                </a:solidFill>
                <a:effectLst/>
                <a:highlight>
                  <a:srgbClr val="FFFFFF"/>
                </a:highlight>
              </a:rPr>
              <a:t>Dahlen, S. P. (2020). “We need diverse books”: Diversity, activism, and children’s literature. In Literary Cultures and Twenty-First-Century Childhoods (pp. 83-108). Palgrave Macmillan.</a:t>
            </a:r>
          </a:p>
          <a:p>
            <a:pPr indent="-285750" algn="l" rtl="0">
              <a:spcBef>
                <a:spcPts val="0"/>
              </a:spcBef>
              <a:spcAft>
                <a:spcPts val="0"/>
              </a:spcAft>
            </a:pPr>
            <a:endParaRPr lang="en-US" sz="1200" b="0" dirty="0">
              <a:effectLst/>
            </a:endParaRPr>
          </a:p>
          <a:p>
            <a:pPr indent="-285750" algn="l" rtl="0">
              <a:spcBef>
                <a:spcPts val="0"/>
              </a:spcBef>
              <a:spcAft>
                <a:spcPts val="0"/>
              </a:spcAft>
            </a:pPr>
            <a:r>
              <a:rPr lang="en-US" sz="2400" b="0" i="0" u="none" strike="noStrike" dirty="0">
                <a:solidFill>
                  <a:srgbClr val="222222"/>
                </a:solidFill>
                <a:effectLst/>
                <a:highlight>
                  <a:srgbClr val="FFFFFF"/>
                </a:highlight>
              </a:rPr>
              <a:t>Diamond, J. B. (2021). Racial equity and research practice partnerships 2.0: A critical reflection. William T. Grant Foundation.</a:t>
            </a:r>
          </a:p>
          <a:p>
            <a:pPr indent="-285750" algn="l" rtl="0">
              <a:spcBef>
                <a:spcPts val="0"/>
              </a:spcBef>
              <a:spcAft>
                <a:spcPts val="0"/>
              </a:spcAft>
            </a:pPr>
            <a:endParaRPr lang="en-US" sz="1200" b="0" dirty="0">
              <a:effectLst/>
            </a:endParaRPr>
          </a:p>
          <a:p>
            <a:pPr indent="-285750" algn="l" rtl="0">
              <a:spcBef>
                <a:spcPts val="0"/>
              </a:spcBef>
              <a:spcAft>
                <a:spcPts val="0"/>
              </a:spcAft>
            </a:pPr>
            <a:r>
              <a:rPr lang="en-US" sz="2400" b="0" i="0" u="none" strike="noStrike" dirty="0">
                <a:solidFill>
                  <a:srgbClr val="222222"/>
                </a:solidFill>
                <a:effectLst/>
                <a:highlight>
                  <a:srgbClr val="FFFFFF"/>
                </a:highlight>
              </a:rPr>
              <a:t>García, O., &amp; </a:t>
            </a:r>
            <a:r>
              <a:rPr lang="en-US" sz="2400" b="0" i="0" u="none" strike="noStrike" dirty="0" err="1">
                <a:solidFill>
                  <a:srgbClr val="222222"/>
                </a:solidFill>
                <a:effectLst/>
                <a:highlight>
                  <a:srgbClr val="FFFFFF"/>
                </a:highlight>
              </a:rPr>
              <a:t>Kleifgen</a:t>
            </a:r>
            <a:r>
              <a:rPr lang="en-US" sz="2400" b="0" i="0" u="none" strike="noStrike" dirty="0">
                <a:solidFill>
                  <a:srgbClr val="222222"/>
                </a:solidFill>
                <a:effectLst/>
                <a:highlight>
                  <a:srgbClr val="FFFFFF"/>
                </a:highlight>
              </a:rPr>
              <a:t>, J. A. (2019). </a:t>
            </a:r>
            <a:r>
              <a:rPr lang="en-US" sz="2400" b="0" i="0" u="none" strike="noStrike" dirty="0" err="1">
                <a:solidFill>
                  <a:srgbClr val="222222"/>
                </a:solidFill>
                <a:effectLst/>
                <a:highlight>
                  <a:srgbClr val="FFFFFF"/>
                </a:highlight>
              </a:rPr>
              <a:t>Translanguaging</a:t>
            </a:r>
            <a:r>
              <a:rPr lang="en-US" sz="2400" b="0" i="0" u="none" strike="noStrike" dirty="0">
                <a:solidFill>
                  <a:srgbClr val="222222"/>
                </a:solidFill>
                <a:effectLst/>
                <a:highlight>
                  <a:srgbClr val="FFFFFF"/>
                </a:highlight>
              </a:rPr>
              <a:t> and literacies. Reading Research Quarterly, 55(4), 553-571.</a:t>
            </a:r>
          </a:p>
          <a:p>
            <a:pPr indent="-285750" algn="l" rtl="0">
              <a:spcBef>
                <a:spcPts val="0"/>
              </a:spcBef>
              <a:spcAft>
                <a:spcPts val="0"/>
              </a:spcAft>
            </a:pPr>
            <a:endParaRPr lang="en-US" sz="1200" b="0" dirty="0">
              <a:effectLst/>
            </a:endParaRPr>
          </a:p>
          <a:p>
            <a:pPr indent="-285750" algn="l" rtl="0">
              <a:spcBef>
                <a:spcPts val="0"/>
              </a:spcBef>
              <a:spcAft>
                <a:spcPts val="0"/>
              </a:spcAft>
            </a:pPr>
            <a:r>
              <a:rPr lang="en-US" sz="2400" b="0" i="0" u="none" strike="noStrike" dirty="0">
                <a:solidFill>
                  <a:srgbClr val="222222"/>
                </a:solidFill>
                <a:effectLst/>
                <a:highlight>
                  <a:srgbClr val="FFFFFF"/>
                </a:highlight>
              </a:rPr>
              <a:t>González, N., Moll, L. C., &amp; Amanti, C. (Eds.). (2006). Funds of knowledge: Theorizing practices in households, communities, and classrooms. Routledge.</a:t>
            </a:r>
          </a:p>
          <a:p>
            <a:pPr indent="-285750" algn="l" rtl="0">
              <a:spcBef>
                <a:spcPts val="0"/>
              </a:spcBef>
              <a:spcAft>
                <a:spcPts val="0"/>
              </a:spcAft>
            </a:pPr>
            <a:endParaRPr lang="en-US" sz="1200" b="0" dirty="0">
              <a:effectLst/>
            </a:endParaRPr>
          </a:p>
          <a:p>
            <a:pPr indent="-285750" algn="l" rtl="0">
              <a:spcBef>
                <a:spcPts val="0"/>
              </a:spcBef>
              <a:spcAft>
                <a:spcPts val="0"/>
              </a:spcAft>
            </a:pPr>
            <a:r>
              <a:rPr lang="en-US" sz="2400" b="0" i="0" u="none" strike="noStrike" dirty="0">
                <a:solidFill>
                  <a:srgbClr val="222222"/>
                </a:solidFill>
                <a:effectLst/>
                <a:highlight>
                  <a:srgbClr val="FFFFFF"/>
                </a:highlight>
              </a:rPr>
              <a:t>Han, M., Van </a:t>
            </a:r>
            <a:r>
              <a:rPr lang="en-US" sz="2400" b="0" i="0" u="none" strike="noStrike" dirty="0" err="1">
                <a:solidFill>
                  <a:srgbClr val="222222"/>
                </a:solidFill>
                <a:effectLst/>
                <a:highlight>
                  <a:srgbClr val="FFFFFF"/>
                </a:highlight>
              </a:rPr>
              <a:t>Duinen</a:t>
            </a:r>
            <a:r>
              <a:rPr lang="en-US" sz="2400" b="0" i="0" u="none" strike="noStrike" dirty="0">
                <a:solidFill>
                  <a:srgbClr val="222222"/>
                </a:solidFill>
                <a:effectLst/>
                <a:highlight>
                  <a:srgbClr val="FFFFFF"/>
                </a:highlight>
              </a:rPr>
              <a:t>, D. V., &amp; Weng, A. (2021). Interactive Read‐</a:t>
            </a:r>
            <a:r>
              <a:rPr lang="en-US" sz="2400" b="0" i="0" u="none" strike="noStrike" dirty="0" err="1">
                <a:solidFill>
                  <a:srgbClr val="222222"/>
                </a:solidFill>
                <a:effectLst/>
                <a:highlight>
                  <a:srgbClr val="FFFFFF"/>
                </a:highlight>
              </a:rPr>
              <a:t>Alouds</a:t>
            </a:r>
            <a:r>
              <a:rPr lang="en-US" sz="2400" b="0" i="0" u="none" strike="noStrike" dirty="0">
                <a:solidFill>
                  <a:srgbClr val="222222"/>
                </a:solidFill>
                <a:effectLst/>
                <a:highlight>
                  <a:srgbClr val="FFFFFF"/>
                </a:highlight>
              </a:rPr>
              <a:t> as </a:t>
            </a:r>
            <a:r>
              <a:rPr lang="en-US" sz="2400" b="0" i="0" u="none" strike="noStrike" dirty="0" err="1">
                <a:solidFill>
                  <a:srgbClr val="222222"/>
                </a:solidFill>
                <a:effectLst/>
                <a:highlight>
                  <a:srgbClr val="FFFFFF"/>
                </a:highlight>
              </a:rPr>
              <a:t>Translanguaging</a:t>
            </a:r>
            <a:r>
              <a:rPr lang="en-US" sz="2400" b="0" i="0" u="none" strike="noStrike" dirty="0">
                <a:solidFill>
                  <a:srgbClr val="222222"/>
                </a:solidFill>
                <a:effectLst/>
                <a:highlight>
                  <a:srgbClr val="FFFFFF"/>
                </a:highlight>
              </a:rPr>
              <a:t> Spaces. The Reading Teacher, 75(3), 389-394.</a:t>
            </a:r>
          </a:p>
          <a:p>
            <a:pPr indent="-285750" algn="l" rtl="0">
              <a:spcBef>
                <a:spcPts val="0"/>
              </a:spcBef>
              <a:spcAft>
                <a:spcPts val="0"/>
              </a:spcAft>
            </a:pPr>
            <a:endParaRPr lang="en-US" sz="1200" b="0" dirty="0">
              <a:effectLst/>
            </a:endParaRPr>
          </a:p>
          <a:p>
            <a:pPr indent="-285750" algn="l" rtl="0">
              <a:spcBef>
                <a:spcPts val="0"/>
              </a:spcBef>
              <a:spcAft>
                <a:spcPts val="0"/>
              </a:spcAft>
            </a:pPr>
            <a:r>
              <a:rPr lang="en-US" sz="2400" b="0" i="0" u="none" strike="noStrike" dirty="0">
                <a:solidFill>
                  <a:srgbClr val="222222"/>
                </a:solidFill>
                <a:effectLst/>
                <a:highlight>
                  <a:srgbClr val="FFFFFF"/>
                </a:highlight>
              </a:rPr>
              <a:t>Kelly, L., &amp; Bolanos, C. (2020). From Outreach to </a:t>
            </a:r>
            <a:r>
              <a:rPr lang="en-US" sz="2400" b="0" i="0" u="none" strike="noStrike" dirty="0" err="1">
                <a:solidFill>
                  <a:srgbClr val="222222"/>
                </a:solidFill>
                <a:effectLst/>
                <a:highlight>
                  <a:srgbClr val="FFFFFF"/>
                </a:highlight>
              </a:rPr>
              <a:t>Translanguaging</a:t>
            </a:r>
            <a:r>
              <a:rPr lang="en-US" sz="2400" b="0" i="0" u="none" strike="noStrike" dirty="0">
                <a:solidFill>
                  <a:srgbClr val="222222"/>
                </a:solidFill>
                <a:effectLst/>
                <a:highlight>
                  <a:srgbClr val="FFFFFF"/>
                </a:highlight>
              </a:rPr>
              <a:t>: Developing a Bilingual Storytime. Children and Libraries, 18(3), 28-34.</a:t>
            </a:r>
          </a:p>
          <a:p>
            <a:pPr indent="-285750" algn="l" rtl="0">
              <a:spcBef>
                <a:spcPts val="0"/>
              </a:spcBef>
              <a:spcAft>
                <a:spcPts val="0"/>
              </a:spcAft>
            </a:pPr>
            <a:endParaRPr lang="en-US" sz="1200" b="0" dirty="0">
              <a:effectLst/>
            </a:endParaRPr>
          </a:p>
          <a:p>
            <a:pPr indent="-285750" algn="l" rtl="0">
              <a:spcBef>
                <a:spcPts val="0"/>
              </a:spcBef>
              <a:spcAft>
                <a:spcPts val="0"/>
              </a:spcAft>
            </a:pPr>
            <a:r>
              <a:rPr lang="en-US" sz="2400" b="0" i="0" u="none" strike="noStrike" dirty="0">
                <a:solidFill>
                  <a:srgbClr val="222222"/>
                </a:solidFill>
                <a:effectLst/>
                <a:highlight>
                  <a:srgbClr val="FFFFFF"/>
                </a:highlight>
              </a:rPr>
              <a:t>Lincoln, Y. S., &amp; Guba, E. G. (1985). Naturalistic inquiry. Sage.</a:t>
            </a:r>
          </a:p>
          <a:p>
            <a:pPr indent="-285750" algn="l" rtl="0">
              <a:spcBef>
                <a:spcPts val="0"/>
              </a:spcBef>
              <a:spcAft>
                <a:spcPts val="0"/>
              </a:spcAft>
            </a:pPr>
            <a:endParaRPr lang="en-US" sz="1200" b="0" dirty="0">
              <a:effectLst/>
            </a:endParaRPr>
          </a:p>
          <a:p>
            <a:pPr indent="-285750" algn="l" rtl="0">
              <a:spcBef>
                <a:spcPts val="0"/>
              </a:spcBef>
              <a:spcAft>
                <a:spcPts val="0"/>
              </a:spcAft>
            </a:pPr>
            <a:r>
              <a:rPr lang="en-US" sz="2400" b="0" i="0" u="none" strike="noStrike" dirty="0">
                <a:solidFill>
                  <a:srgbClr val="222222"/>
                </a:solidFill>
                <a:effectLst/>
                <a:highlight>
                  <a:srgbClr val="FFFFFF"/>
                </a:highlight>
              </a:rPr>
              <a:t>Miles, M. B., Huberman, A. M., &amp; Saldaña, J. (2014). Qualitative data analysis: A methods sourcebook (3rd ed.). Sage.</a:t>
            </a:r>
          </a:p>
          <a:p>
            <a:pPr indent="-285750" algn="l" rtl="0">
              <a:spcBef>
                <a:spcPts val="0"/>
              </a:spcBef>
              <a:spcAft>
                <a:spcPts val="0"/>
              </a:spcAft>
            </a:pPr>
            <a:endParaRPr lang="en-US" sz="1200" b="0" dirty="0">
              <a:effectLst/>
            </a:endParaRPr>
          </a:p>
          <a:p>
            <a:pPr indent="-285750" algn="l" rtl="0">
              <a:spcBef>
                <a:spcPts val="0"/>
              </a:spcBef>
              <a:spcAft>
                <a:spcPts val="0"/>
              </a:spcAft>
            </a:pPr>
            <a:r>
              <a:rPr lang="en-US" sz="2400" b="0" i="0" u="none" strike="noStrike" dirty="0" err="1">
                <a:solidFill>
                  <a:srgbClr val="222222"/>
                </a:solidFill>
                <a:effectLst/>
                <a:highlight>
                  <a:srgbClr val="FFFFFF"/>
                </a:highlight>
              </a:rPr>
              <a:t>Oyewole</a:t>
            </a:r>
            <a:r>
              <a:rPr lang="en-US" sz="2400" b="0" i="0" u="none" strike="noStrike" dirty="0">
                <a:solidFill>
                  <a:srgbClr val="222222"/>
                </a:solidFill>
                <a:effectLst/>
                <a:highlight>
                  <a:srgbClr val="FFFFFF"/>
                </a:highlight>
              </a:rPr>
              <a:t>, K. A., </a:t>
            </a:r>
            <a:r>
              <a:rPr lang="en-US" sz="2400" b="0" i="0" u="none" strike="noStrike" dirty="0" err="1">
                <a:solidFill>
                  <a:srgbClr val="222222"/>
                </a:solidFill>
                <a:effectLst/>
                <a:highlight>
                  <a:srgbClr val="FFFFFF"/>
                </a:highlight>
              </a:rPr>
              <a:t>Karn</a:t>
            </a:r>
            <a:r>
              <a:rPr lang="en-US" sz="2400" b="0" i="0" u="none" strike="noStrike" dirty="0">
                <a:solidFill>
                  <a:srgbClr val="222222"/>
                </a:solidFill>
                <a:effectLst/>
                <a:highlight>
                  <a:srgbClr val="FFFFFF"/>
                </a:highlight>
              </a:rPr>
              <a:t>, S. K., Classen, J., &amp; </a:t>
            </a:r>
            <a:r>
              <a:rPr lang="en-US" sz="2400" b="0" i="0" u="none" strike="noStrike" dirty="0" err="1">
                <a:solidFill>
                  <a:srgbClr val="222222"/>
                </a:solidFill>
                <a:effectLst/>
                <a:highlight>
                  <a:srgbClr val="FFFFFF"/>
                </a:highlight>
              </a:rPr>
              <a:t>Yurkofsky</a:t>
            </a:r>
            <a:r>
              <a:rPr lang="en-US" sz="2400" b="0" i="0" u="none" strike="noStrike" dirty="0">
                <a:solidFill>
                  <a:srgbClr val="222222"/>
                </a:solidFill>
                <a:effectLst/>
                <a:highlight>
                  <a:srgbClr val="FFFFFF"/>
                </a:highlight>
              </a:rPr>
              <a:t>, M. M. (2022). Equitable research-practice partnerships: A multilevel reimagining. The Assembly, 5, 40-59.</a:t>
            </a:r>
          </a:p>
          <a:p>
            <a:pPr indent="-285750" algn="l" rtl="0">
              <a:spcBef>
                <a:spcPts val="0"/>
              </a:spcBef>
              <a:spcAft>
                <a:spcPts val="0"/>
              </a:spcAft>
            </a:pPr>
            <a:endParaRPr lang="en-US" sz="1200" b="0" dirty="0">
              <a:effectLst/>
            </a:endParaRPr>
          </a:p>
          <a:p>
            <a:pPr indent="-285750" algn="l" rtl="0">
              <a:spcBef>
                <a:spcPts val="0"/>
              </a:spcBef>
              <a:spcAft>
                <a:spcPts val="0"/>
              </a:spcAft>
            </a:pPr>
            <a:r>
              <a:rPr lang="en-US" sz="2400" b="0" i="0" u="none" strike="noStrike" dirty="0">
                <a:solidFill>
                  <a:srgbClr val="222222"/>
                </a:solidFill>
                <a:effectLst/>
                <a:highlight>
                  <a:srgbClr val="FFFFFF"/>
                </a:highlight>
              </a:rPr>
              <a:t>Street, B. V. (1984). Literacy in theory and practice (Vol. 9). Cambridge University Press.</a:t>
            </a:r>
          </a:p>
          <a:p>
            <a:pPr indent="-285750" algn="l" rtl="0">
              <a:spcBef>
                <a:spcPts val="0"/>
              </a:spcBef>
              <a:spcAft>
                <a:spcPts val="0"/>
              </a:spcAft>
            </a:pPr>
            <a:endParaRPr lang="en-US" sz="1200" b="0" i="0" u="none" strike="noStrike" dirty="0">
              <a:solidFill>
                <a:srgbClr val="222222"/>
              </a:solidFill>
              <a:effectLst/>
              <a:highlight>
                <a:srgbClr val="FFFFFF"/>
              </a:highlight>
            </a:endParaRPr>
          </a:p>
          <a:p>
            <a:pPr indent="-285750" algn="l" rtl="0">
              <a:spcBef>
                <a:spcPts val="0"/>
              </a:spcBef>
              <a:spcAft>
                <a:spcPts val="0"/>
              </a:spcAft>
            </a:pPr>
            <a:r>
              <a:rPr lang="en-US" sz="2400" b="0" i="0" u="none" strike="noStrike" dirty="0">
                <a:solidFill>
                  <a:srgbClr val="222222"/>
                </a:solidFill>
                <a:effectLst/>
                <a:highlight>
                  <a:srgbClr val="FFFFFF"/>
                </a:highlight>
              </a:rPr>
              <a:t>Silva, B., </a:t>
            </a:r>
            <a:r>
              <a:rPr lang="en-US" sz="2400" b="0" i="0" u="none" strike="noStrike" dirty="0" err="1">
                <a:solidFill>
                  <a:srgbClr val="222222"/>
                </a:solidFill>
                <a:effectLst/>
                <a:highlight>
                  <a:srgbClr val="FFFFFF"/>
                </a:highlight>
              </a:rPr>
              <a:t>Hambacher</a:t>
            </a:r>
            <a:r>
              <a:rPr lang="en-US" sz="2400" b="0" i="0" u="none" strike="noStrike" dirty="0">
                <a:solidFill>
                  <a:srgbClr val="222222"/>
                </a:solidFill>
                <a:effectLst/>
                <a:highlight>
                  <a:srgbClr val="FFFFFF"/>
                </a:highlight>
              </a:rPr>
              <a:t>, E. L., &amp; Wharton-McDonald, R. (2021). Justice through Practice: Inquiry on the Development of Preservice Teachers’ Teaching for Social Justice. </a:t>
            </a:r>
            <a:r>
              <a:rPr lang="en-US" sz="2400" b="0" i="1" u="none" strike="noStrike" dirty="0">
                <a:solidFill>
                  <a:srgbClr val="222222"/>
                </a:solidFill>
                <a:effectLst/>
                <a:highlight>
                  <a:srgbClr val="FFFFFF"/>
                </a:highlight>
              </a:rPr>
              <a:t>Journal of Practitioner Research</a:t>
            </a:r>
            <a:r>
              <a:rPr lang="en-US" sz="2400" b="0" i="0" u="none" strike="noStrike" dirty="0">
                <a:solidFill>
                  <a:srgbClr val="222222"/>
                </a:solidFill>
                <a:effectLst/>
                <a:highlight>
                  <a:srgbClr val="FFFFFF"/>
                </a:highlight>
              </a:rPr>
              <a:t>, </a:t>
            </a:r>
            <a:r>
              <a:rPr lang="en-US" sz="2400" b="0" i="1" u="none" strike="noStrike" dirty="0">
                <a:solidFill>
                  <a:srgbClr val="222222"/>
                </a:solidFill>
                <a:effectLst/>
                <a:highlight>
                  <a:srgbClr val="FFFFFF"/>
                </a:highlight>
              </a:rPr>
              <a:t>6</a:t>
            </a:r>
            <a:r>
              <a:rPr lang="en-US" sz="2400" b="0" i="0" u="none" strike="noStrike" dirty="0">
                <a:solidFill>
                  <a:srgbClr val="222222"/>
                </a:solidFill>
                <a:effectLst/>
                <a:highlight>
                  <a:srgbClr val="FFFFFF"/>
                </a:highlight>
              </a:rPr>
              <a:t>(2), 4.</a:t>
            </a:r>
            <a:endParaRPr lang="en-US" sz="2400" dirty="0"/>
          </a:p>
          <a:p>
            <a:pPr algn="l"/>
            <a:endParaRPr lang="en-US" sz="2800" dirty="0"/>
          </a:p>
        </p:txBody>
      </p:sp>
      <p:sp>
        <p:nvSpPr>
          <p:cNvPr id="93" name="Subtitle 2"/>
          <p:cNvSpPr txBox="1">
            <a:spLocks/>
          </p:cNvSpPr>
          <p:nvPr/>
        </p:nvSpPr>
        <p:spPr>
          <a:xfrm>
            <a:off x="29839643" y="19113452"/>
            <a:ext cx="10005181" cy="580823"/>
          </a:xfrm>
          <a:prstGeom prst="rect">
            <a:avLst/>
          </a:prstGeom>
          <a:solidFill>
            <a:srgbClr val="002060"/>
          </a:solidFill>
          <a:ln>
            <a:solidFill>
              <a:srgbClr val="002060"/>
            </a:solidFill>
          </a:ln>
        </p:spPr>
        <p:txBody>
          <a:bodyPr vert="horz" lIns="97785" tIns="48892" rIns="97785" bIns="48892"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chemeClr val="bg1"/>
                </a:solidFill>
                <a:latin typeface="+mj-lt"/>
              </a:rPr>
              <a:t>References</a:t>
            </a:r>
          </a:p>
        </p:txBody>
      </p:sp>
      <p:sp>
        <p:nvSpPr>
          <p:cNvPr id="97" name="TextBox 96"/>
          <p:cNvSpPr txBox="1"/>
          <p:nvPr/>
        </p:nvSpPr>
        <p:spPr>
          <a:xfrm>
            <a:off x="16479592" y="6169557"/>
            <a:ext cx="7657206" cy="714292"/>
          </a:xfrm>
          <a:prstGeom prst="rect">
            <a:avLst/>
          </a:prstGeom>
          <a:noFill/>
        </p:spPr>
        <p:txBody>
          <a:bodyPr wrap="square" lIns="97785" tIns="48892" rIns="97785" bIns="48892" rtlCol="0">
            <a:spAutoFit/>
          </a:bodyPr>
          <a:lstStyle/>
          <a:p>
            <a:pPr algn="ctr"/>
            <a:r>
              <a:rPr lang="en-US" sz="4000" dirty="0"/>
              <a:t>Multilingual Read-</a:t>
            </a:r>
            <a:r>
              <a:rPr lang="en-US" sz="4000" dirty="0" err="1"/>
              <a:t>alouds</a:t>
            </a:r>
            <a:endParaRPr lang="en-US" sz="4000" dirty="0"/>
          </a:p>
        </p:txBody>
      </p:sp>
      <p:sp>
        <p:nvSpPr>
          <p:cNvPr id="98" name="Subtitle 2"/>
          <p:cNvSpPr txBox="1">
            <a:spLocks/>
          </p:cNvSpPr>
          <p:nvPr/>
        </p:nvSpPr>
        <p:spPr>
          <a:xfrm>
            <a:off x="338799" y="26377065"/>
            <a:ext cx="10005181" cy="837062"/>
          </a:xfrm>
          <a:prstGeom prst="rect">
            <a:avLst/>
          </a:prstGeom>
          <a:solidFill>
            <a:srgbClr val="002060"/>
          </a:solidFill>
          <a:ln>
            <a:solidFill>
              <a:srgbClr val="002060"/>
            </a:solidFill>
          </a:ln>
        </p:spPr>
        <p:txBody>
          <a:bodyPr vert="horz" lIns="97785" tIns="48892" rIns="97785" bIns="48892"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600" dirty="0">
                <a:solidFill>
                  <a:schemeClr val="bg1"/>
                </a:solidFill>
                <a:latin typeface="+mj-lt"/>
              </a:rPr>
              <a:t> </a:t>
            </a:r>
            <a:r>
              <a:rPr lang="en-US" sz="6000" dirty="0">
                <a:solidFill>
                  <a:schemeClr val="bg1"/>
                </a:solidFill>
                <a:latin typeface="+mj-lt"/>
              </a:rPr>
              <a:t>Theoretical Perspectives</a:t>
            </a:r>
          </a:p>
        </p:txBody>
      </p:sp>
      <p:sp>
        <p:nvSpPr>
          <p:cNvPr id="99" name="Subtitle 2"/>
          <p:cNvSpPr txBox="1">
            <a:spLocks/>
          </p:cNvSpPr>
          <p:nvPr/>
        </p:nvSpPr>
        <p:spPr>
          <a:xfrm>
            <a:off x="338799" y="14628995"/>
            <a:ext cx="10005181" cy="10778262"/>
          </a:xfrm>
          <a:prstGeom prst="rect">
            <a:avLst/>
          </a:prstGeom>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66715" indent="-366715" algn="l">
              <a:spcBef>
                <a:spcPts val="0"/>
              </a:spcBef>
              <a:buFont typeface="Arial" panose="020B0604020202020204" pitchFamily="34" charset="0"/>
              <a:buChar char="•"/>
            </a:pPr>
            <a:endParaRPr lang="en-US" sz="2658" dirty="0"/>
          </a:p>
        </p:txBody>
      </p:sp>
      <p:sp>
        <p:nvSpPr>
          <p:cNvPr id="107" name="TextBox 106"/>
          <p:cNvSpPr txBox="1"/>
          <p:nvPr/>
        </p:nvSpPr>
        <p:spPr>
          <a:xfrm>
            <a:off x="17321063" y="23255944"/>
            <a:ext cx="5974265" cy="714292"/>
          </a:xfrm>
          <a:prstGeom prst="rect">
            <a:avLst/>
          </a:prstGeom>
          <a:noFill/>
        </p:spPr>
        <p:txBody>
          <a:bodyPr wrap="square" lIns="97785" tIns="48892" rIns="97785" bIns="48892" rtlCol="0">
            <a:spAutoFit/>
          </a:bodyPr>
          <a:lstStyle/>
          <a:p>
            <a:pPr algn="ctr"/>
            <a:r>
              <a:rPr lang="en-US" sz="4000" dirty="0"/>
              <a:t>Process Art Projects</a:t>
            </a:r>
          </a:p>
        </p:txBody>
      </p:sp>
      <p:sp>
        <p:nvSpPr>
          <p:cNvPr id="108" name="Subtitle 2"/>
          <p:cNvSpPr txBox="1">
            <a:spLocks/>
          </p:cNvSpPr>
          <p:nvPr/>
        </p:nvSpPr>
        <p:spPr>
          <a:xfrm>
            <a:off x="29875497" y="16385519"/>
            <a:ext cx="10005181" cy="1815233"/>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4000" dirty="0"/>
              <a:t>Thank you, Dover Adult Learning Center and Dover Public Library, for being remarkable partners in this work!</a:t>
            </a: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7388" y="1216429"/>
            <a:ext cx="1774009" cy="2347953"/>
          </a:xfrm>
          <a:prstGeom prst="rect">
            <a:avLst/>
          </a:prstGeom>
        </p:spPr>
      </p:pic>
      <p:grpSp>
        <p:nvGrpSpPr>
          <p:cNvPr id="25" name="Group 24">
            <a:extLst>
              <a:ext uri="{FF2B5EF4-FFF2-40B4-BE49-F238E27FC236}">
                <a16:creationId xmlns:a16="http://schemas.microsoft.com/office/drawing/2014/main" id="{63EA0E55-B216-F859-A507-25F5551B69DE}"/>
              </a:ext>
            </a:extLst>
          </p:cNvPr>
          <p:cNvGrpSpPr/>
          <p:nvPr/>
        </p:nvGrpSpPr>
        <p:grpSpPr>
          <a:xfrm>
            <a:off x="35001890" y="1216429"/>
            <a:ext cx="4092769" cy="2129781"/>
            <a:chOff x="34878088" y="1216429"/>
            <a:chExt cx="4092769" cy="2129781"/>
          </a:xfrm>
        </p:grpSpPr>
        <p:sp>
          <p:nvSpPr>
            <p:cNvPr id="24" name="Rectangle 23">
              <a:extLst>
                <a:ext uri="{FF2B5EF4-FFF2-40B4-BE49-F238E27FC236}">
                  <a16:creationId xmlns:a16="http://schemas.microsoft.com/office/drawing/2014/main" id="{6F651846-4E79-B971-6452-FF8CD472FD9E}"/>
                </a:ext>
              </a:extLst>
            </p:cNvPr>
            <p:cNvSpPr/>
            <p:nvPr/>
          </p:nvSpPr>
          <p:spPr>
            <a:xfrm>
              <a:off x="34878088" y="1216429"/>
              <a:ext cx="4092769" cy="212978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3" name="Picture 22" descr="A group of colorful posters with books&#10;&#10;Description automatically generated with medium confidence">
              <a:extLst>
                <a:ext uri="{FF2B5EF4-FFF2-40B4-BE49-F238E27FC236}">
                  <a16:creationId xmlns:a16="http://schemas.microsoft.com/office/drawing/2014/main" id="{C7011485-27CD-371E-652D-B9C5FA294C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72121" y="1481724"/>
              <a:ext cx="3592269" cy="1812765"/>
            </a:xfrm>
            <a:prstGeom prst="rect">
              <a:avLst/>
            </a:prstGeom>
          </p:spPr>
        </p:pic>
      </p:grpSp>
      <p:graphicFrame>
        <p:nvGraphicFramePr>
          <p:cNvPr id="35" name="Table 34">
            <a:extLst>
              <a:ext uri="{FF2B5EF4-FFF2-40B4-BE49-F238E27FC236}">
                <a16:creationId xmlns:a16="http://schemas.microsoft.com/office/drawing/2014/main" id="{D220574A-0465-DDFE-EA9F-F1B4D280DF37}"/>
              </a:ext>
            </a:extLst>
          </p:cNvPr>
          <p:cNvGraphicFramePr>
            <a:graphicFrameLocks noGrp="1"/>
          </p:cNvGraphicFramePr>
          <p:nvPr>
            <p:extLst>
              <p:ext uri="{D42A27DB-BD31-4B8C-83A1-F6EECF244321}">
                <p14:modId xmlns:p14="http://schemas.microsoft.com/office/powerpoint/2010/main" val="1300486370"/>
              </p:ext>
            </p:extLst>
          </p:nvPr>
        </p:nvGraphicFramePr>
        <p:xfrm>
          <a:off x="11547672" y="15571248"/>
          <a:ext cx="17161136" cy="5852160"/>
        </p:xfrm>
        <a:graphic>
          <a:graphicData uri="http://schemas.openxmlformats.org/drawingml/2006/table">
            <a:tbl>
              <a:tblPr firstRow="1" bandRow="1">
                <a:tableStyleId>{2D5ABB26-0587-4C30-8999-92F81FD0307C}</a:tableStyleId>
              </a:tblPr>
              <a:tblGrid>
                <a:gridCol w="4084214">
                  <a:extLst>
                    <a:ext uri="{9D8B030D-6E8A-4147-A177-3AD203B41FA5}">
                      <a16:colId xmlns:a16="http://schemas.microsoft.com/office/drawing/2014/main" val="821564317"/>
                    </a:ext>
                  </a:extLst>
                </a:gridCol>
                <a:gridCol w="13076922">
                  <a:extLst>
                    <a:ext uri="{9D8B030D-6E8A-4147-A177-3AD203B41FA5}">
                      <a16:colId xmlns:a16="http://schemas.microsoft.com/office/drawing/2014/main" val="3368463574"/>
                    </a:ext>
                  </a:extLst>
                </a:gridCol>
              </a:tblGrid>
              <a:tr h="370840">
                <a:tc>
                  <a:txBody>
                    <a:bodyPr/>
                    <a:lstStyle/>
                    <a:p>
                      <a:r>
                        <a:rPr lang="en-US" sz="3600" b="1" dirty="0">
                          <a:latin typeface="+mn-lt"/>
                        </a:rPr>
                        <a:t>Study Context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3600" b="0" i="0" u="none" strike="noStrike" kern="1200" dirty="0">
                          <a:solidFill>
                            <a:schemeClr val="tx1"/>
                          </a:solidFill>
                          <a:effectLst/>
                          <a:latin typeface="+mn-lt"/>
                          <a:ea typeface="+mn-ea"/>
                          <a:cs typeface="+mn-cs"/>
                        </a:rPr>
                        <a:t>Six Book Club sessions, each session featuring a different language</a:t>
                      </a:r>
                      <a:endParaRPr lang="en-US" sz="14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912724"/>
                  </a:ext>
                </a:extLst>
              </a:tr>
              <a:tr h="370840">
                <a:tc>
                  <a:txBody>
                    <a:bodyPr/>
                    <a:lstStyle/>
                    <a:p>
                      <a:r>
                        <a:rPr lang="en-US" sz="3600" b="1" dirty="0">
                          <a:latin typeface="+mn-lt"/>
                        </a:rPr>
                        <a:t>Data Sources and Participants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71500" indent="-571500" rtl="0" fontAlgn="base">
                        <a:buFont typeface="Arial" panose="020B0604020202020204" pitchFamily="34" charset="0"/>
                        <a:buChar char="•"/>
                      </a:pPr>
                      <a:r>
                        <a:rPr lang="en-US" sz="3600" b="0" i="0" u="none" strike="noStrike" kern="1200" dirty="0">
                          <a:solidFill>
                            <a:schemeClr val="tx1"/>
                          </a:solidFill>
                          <a:effectLst/>
                          <a:latin typeface="+mn-lt"/>
                          <a:ea typeface="+mn-ea"/>
                          <a:cs typeface="+mn-cs"/>
                        </a:rPr>
                        <a:t>49 exit surveys - book club attendees</a:t>
                      </a:r>
                    </a:p>
                    <a:p>
                      <a:pPr marL="571500" indent="-571500" rtl="0" fontAlgn="base">
                        <a:buFont typeface="Arial" panose="020B0604020202020204" pitchFamily="34" charset="0"/>
                        <a:buChar char="•"/>
                      </a:pPr>
                      <a:r>
                        <a:rPr lang="en-US" sz="3600" b="0" i="0" u="none" strike="noStrike" kern="1200" dirty="0">
                          <a:solidFill>
                            <a:schemeClr val="tx1"/>
                          </a:solidFill>
                          <a:effectLst/>
                          <a:latin typeface="+mn-lt"/>
                          <a:ea typeface="+mn-ea"/>
                          <a:cs typeface="+mn-cs"/>
                        </a:rPr>
                        <a:t>Three 60-minute interviews - book club readers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6946769"/>
                  </a:ext>
                </a:extLst>
              </a:tr>
              <a:tr h="514209">
                <a:tc>
                  <a:txBody>
                    <a:bodyPr/>
                    <a:lstStyle/>
                    <a:p>
                      <a:r>
                        <a:rPr lang="en-US" sz="3600" b="1" dirty="0">
                          <a:latin typeface="+mn-lt"/>
                        </a:rPr>
                        <a:t>Inductive Analysis</a:t>
                      </a:r>
                    </a:p>
                    <a:p>
                      <a:r>
                        <a:rPr lang="en-US" sz="2800" dirty="0">
                          <a:latin typeface="+mn-lt"/>
                        </a:rPr>
                        <a:t>(Miles et al., 2014)</a:t>
                      </a:r>
                      <a:endParaRPr lang="en-US" sz="3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71500" indent="-571500" rtl="0" fontAlgn="base">
                        <a:buFont typeface="Arial" panose="020B0604020202020204" pitchFamily="34" charset="0"/>
                        <a:buChar char="•"/>
                      </a:pPr>
                      <a:r>
                        <a:rPr lang="en-US" sz="3600" b="0" i="0" u="none" strike="noStrike" kern="1200" dirty="0">
                          <a:solidFill>
                            <a:schemeClr val="tx1"/>
                          </a:solidFill>
                          <a:effectLst/>
                          <a:latin typeface="+mn-lt"/>
                          <a:ea typeface="+mn-ea"/>
                          <a:cs typeface="+mn-cs"/>
                        </a:rPr>
                        <a:t>Coding Round 1: Identifying places that discussed ‘lessons learned’</a:t>
                      </a:r>
                    </a:p>
                    <a:p>
                      <a:pPr marL="571500" indent="-571500" rtl="0" fontAlgn="base">
                        <a:buFont typeface="Arial" panose="020B0604020202020204" pitchFamily="34" charset="0"/>
                        <a:buChar char="•"/>
                      </a:pPr>
                      <a:r>
                        <a:rPr lang="en-US" sz="3600" b="0" i="0" u="none" strike="noStrike" kern="1200" dirty="0">
                          <a:solidFill>
                            <a:schemeClr val="tx1"/>
                          </a:solidFill>
                          <a:effectLst/>
                          <a:latin typeface="+mn-lt"/>
                          <a:ea typeface="+mn-ea"/>
                          <a:cs typeface="+mn-cs"/>
                        </a:rPr>
                        <a:t>Identification of themes</a:t>
                      </a:r>
                    </a:p>
                    <a:p>
                      <a:pPr marL="571500" indent="-571500" rtl="0" fontAlgn="base">
                        <a:buFont typeface="Arial" panose="020B0604020202020204" pitchFamily="34" charset="0"/>
                        <a:buChar char="•"/>
                      </a:pPr>
                      <a:r>
                        <a:rPr lang="en-US" sz="3600" b="0" i="0" u="none" strike="noStrike" kern="1200" dirty="0">
                          <a:solidFill>
                            <a:schemeClr val="tx1"/>
                          </a:solidFill>
                          <a:effectLst/>
                          <a:latin typeface="+mn-lt"/>
                          <a:ea typeface="+mn-ea"/>
                          <a:cs typeface="+mn-cs"/>
                        </a:rPr>
                        <a:t>Consensus of definitions </a:t>
                      </a:r>
                    </a:p>
                    <a:p>
                      <a:pPr marL="571500" indent="-571500" rtl="0" fontAlgn="base">
                        <a:buFont typeface="Arial" panose="020B0604020202020204" pitchFamily="34" charset="0"/>
                        <a:buChar char="•"/>
                      </a:pPr>
                      <a:r>
                        <a:rPr lang="en-US" sz="3600" b="0" i="0" u="none" strike="noStrike" kern="1200" dirty="0">
                          <a:solidFill>
                            <a:schemeClr val="tx1"/>
                          </a:solidFill>
                          <a:effectLst/>
                          <a:latin typeface="+mn-lt"/>
                          <a:ea typeface="+mn-ea"/>
                          <a:cs typeface="+mn-cs"/>
                        </a:rPr>
                        <a:t>Coding Round 2: Coding for themes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4604308"/>
                  </a:ext>
                </a:extLst>
              </a:tr>
              <a:tr h="370840">
                <a:tc>
                  <a:txBody>
                    <a:bodyPr/>
                    <a:lstStyle/>
                    <a:p>
                      <a:r>
                        <a:rPr lang="en-US" sz="3600" b="1" dirty="0">
                          <a:latin typeface="+mn-lt"/>
                        </a:rPr>
                        <a:t>Peer Debriefing </a:t>
                      </a:r>
                      <a:r>
                        <a:rPr lang="en-US" sz="2800" dirty="0">
                          <a:latin typeface="+mn-lt"/>
                        </a:rPr>
                        <a:t>(Lincoln &amp; Guba, 1985)</a:t>
                      </a:r>
                      <a:endParaRPr lang="en-US" sz="36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3600" b="0" i="0" u="none" strike="noStrike" kern="1200" dirty="0">
                          <a:solidFill>
                            <a:schemeClr val="tx1"/>
                          </a:solidFill>
                          <a:effectLst/>
                          <a:latin typeface="+mn-lt"/>
                          <a:ea typeface="+mn-ea"/>
                          <a:cs typeface="+mn-cs"/>
                        </a:rPr>
                        <a:t>Five sessions where researchers reviewed aspects of the inquiry to make researchers’ understandings explicit. </a:t>
                      </a:r>
                      <a:endParaRPr lang="en-US" sz="14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6611102"/>
                  </a:ext>
                </a:extLst>
              </a:tr>
            </a:tbl>
          </a:graphicData>
        </a:graphic>
      </p:graphicFrame>
      <p:sp>
        <p:nvSpPr>
          <p:cNvPr id="38" name="TextBox 37">
            <a:extLst>
              <a:ext uri="{FF2B5EF4-FFF2-40B4-BE49-F238E27FC236}">
                <a16:creationId xmlns:a16="http://schemas.microsoft.com/office/drawing/2014/main" id="{C62C1E5D-BAA7-718D-D75D-FF09A8BD88AA}"/>
              </a:ext>
            </a:extLst>
          </p:cNvPr>
          <p:cNvSpPr txBox="1"/>
          <p:nvPr/>
        </p:nvSpPr>
        <p:spPr>
          <a:xfrm>
            <a:off x="536457" y="14756602"/>
            <a:ext cx="9801683" cy="10556736"/>
          </a:xfrm>
          <a:prstGeom prst="rect">
            <a:avLst/>
          </a:prstGeom>
          <a:noFill/>
        </p:spPr>
        <p:txBody>
          <a:bodyPr wrap="square" rtlCol="0">
            <a:spAutoFit/>
          </a:bodyPr>
          <a:lstStyle/>
          <a:p>
            <a:r>
              <a:rPr lang="en-US" sz="4000" b="0" i="0" u="none" strike="noStrike" dirty="0">
                <a:solidFill>
                  <a:srgbClr val="000000"/>
                </a:solidFill>
                <a:effectLst/>
              </a:rPr>
              <a:t>Multilingual literacy experiences support community-building, respect the legitimacy of multiple languages, and embrace diverse ways of engaging in literate practices. Although there is a national call for more books in classrooms that are written by diverse authors and feature diverse characters, taking up that call within predominantly white spaces, both in and out of school, requires developing resources and support. Enacting critical literacy practices in predominantly white, monolingual contexts requires partnership development to ensure equitable literacy engagement. Partnerships that leverage the expertise and intentions of multilingual community-members are crucial to developing and sustaining an equitable project.</a:t>
            </a:r>
            <a:endParaRPr lang="en-US" sz="4000" dirty="0"/>
          </a:p>
        </p:txBody>
      </p:sp>
      <p:pic>
        <p:nvPicPr>
          <p:cNvPr id="40" name="Picture 39" descr="A group of people sitting in a room&#10;&#10;Description automatically generated">
            <a:extLst>
              <a:ext uri="{FF2B5EF4-FFF2-40B4-BE49-F238E27FC236}">
                <a16:creationId xmlns:a16="http://schemas.microsoft.com/office/drawing/2014/main" id="{32CD59D4-71B3-72E1-A22B-3FECC1ADF7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2365085" y="7201343"/>
            <a:ext cx="7461619" cy="5596214"/>
          </a:xfrm>
          <a:prstGeom prst="rect">
            <a:avLst/>
          </a:prstGeom>
        </p:spPr>
      </p:pic>
      <p:pic>
        <p:nvPicPr>
          <p:cNvPr id="42" name="Picture 41" descr="A group of people sitting in a room&#10;&#10;Description automatically generated">
            <a:extLst>
              <a:ext uri="{FF2B5EF4-FFF2-40B4-BE49-F238E27FC236}">
                <a16:creationId xmlns:a16="http://schemas.microsoft.com/office/drawing/2014/main" id="{7C6F6DC1-DCC3-B837-EB3E-620329AEAA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20948970" y="7201344"/>
            <a:ext cx="7461620" cy="5596215"/>
          </a:xfrm>
          <a:prstGeom prst="rect">
            <a:avLst/>
          </a:prstGeom>
        </p:spPr>
      </p:pic>
      <p:pic>
        <p:nvPicPr>
          <p:cNvPr id="44" name="Picture 43" descr="A tree with umbrellas and umbrellas&#10;&#10;Description automatically generated">
            <a:extLst>
              <a:ext uri="{FF2B5EF4-FFF2-40B4-BE49-F238E27FC236}">
                <a16:creationId xmlns:a16="http://schemas.microsoft.com/office/drawing/2014/main" id="{3EE5539A-38F3-6FE8-06FD-2331145EA3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18943" y="24348032"/>
            <a:ext cx="4572000" cy="6096000"/>
          </a:xfrm>
          <a:prstGeom prst="rect">
            <a:avLst/>
          </a:prstGeom>
        </p:spPr>
      </p:pic>
      <p:pic>
        <p:nvPicPr>
          <p:cNvPr id="46" name="Picture 45" descr="A group of children painting on a table&#10;&#10;Description automatically generated">
            <a:extLst>
              <a:ext uri="{FF2B5EF4-FFF2-40B4-BE49-F238E27FC236}">
                <a16:creationId xmlns:a16="http://schemas.microsoft.com/office/drawing/2014/main" id="{7EBEF621-4B75-83C0-91CD-0D45D1335E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17197303" y="25117983"/>
            <a:ext cx="6096000" cy="4572000"/>
          </a:xfrm>
          <a:prstGeom prst="rect">
            <a:avLst/>
          </a:prstGeom>
        </p:spPr>
      </p:pic>
      <p:pic>
        <p:nvPicPr>
          <p:cNvPr id="48" name="Picture 47" descr="A group of people painting on paper&#10;&#10;Description automatically generated">
            <a:extLst>
              <a:ext uri="{FF2B5EF4-FFF2-40B4-BE49-F238E27FC236}">
                <a16:creationId xmlns:a16="http://schemas.microsoft.com/office/drawing/2014/main" id="{56DAD18C-D429-FDC3-46D6-47C27BA7774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23041258" y="25110032"/>
            <a:ext cx="6096000" cy="4572000"/>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3701</TotalTime>
  <Words>783</Words>
  <Application>Microsoft Macintosh PowerPoint</Application>
  <PresentationFormat>Custom</PresentationFormat>
  <Paragraphs>61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Working Toward Equitable Partnership for a Multilingual Book Club Emilie Coppinger &amp; Dr. Bethany Silva Education Department | University of New Hampshire | Durham | NH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Emilie Coppinger</cp:lastModifiedBy>
  <cp:revision>155</cp:revision>
  <dcterms:created xsi:type="dcterms:W3CDTF">2016-03-05T16:55:12Z</dcterms:created>
  <dcterms:modified xsi:type="dcterms:W3CDTF">2024-04-05T22:27:21Z</dcterms:modified>
</cp:coreProperties>
</file>