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56" r:id="rId2"/>
  </p:sldIdLst>
  <p:sldSz cx="43891200" cy="32918400"/>
  <p:notesSz cx="6858000" cy="9144000"/>
  <p:embeddedFontLst>
    <p:embeddedFont>
      <p:font typeface="Cambria Math" panose="02040503050406030204" pitchFamily="18" charset="0"/>
      <p:regular r:id="rId4"/>
    </p:embeddedFont>
    <p:embeddedFont>
      <p:font typeface="Times New Roman Bold" panose="02030802070405020303" pitchFamily="18" charset="77"/>
      <p:regular r:id="rId5"/>
      <p:bold r:id="rId6"/>
    </p:embeddedFont>
    <p:embeddedFont>
      <p:font typeface="Times New Roman Bold Italics" panose="02030802070405090303" pitchFamily="18" charset="77"/>
      <p:regular r:id="rId7"/>
      <p:bold r:id="rId8"/>
      <p:italic r:id="rId9"/>
      <p:boldItalic r:id="rId10"/>
    </p:embeddedFont>
    <p:embeddedFont>
      <p:font typeface="Times New Roman Italics" panose="02030502070405090303" pitchFamily="18" charset="77"/>
      <p:regular r:id="rId11"/>
      <p: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BFF5"/>
    <a:srgbClr val="79AED0"/>
    <a:srgbClr val="0478A0"/>
    <a:srgbClr val="005250"/>
    <a:srgbClr val="1AA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94556" autoAdjust="0"/>
  </p:normalViewPr>
  <p:slideViewPr>
    <p:cSldViewPr>
      <p:cViewPr>
        <p:scale>
          <a:sx n="23" d="100"/>
          <a:sy n="23" d="100"/>
        </p:scale>
        <p:origin x="2032"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24809-D3AD-4A4D-8419-B77A41AE0BD6}" type="datetimeFigureOut">
              <a:rPr lang="en-US" smtClean="0"/>
              <a:t>4/5/24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FF631A-0420-A344-B0F1-AC6BE8BD1790}" type="slidenum">
              <a:rPr lang="en-US" smtClean="0"/>
              <a:t>‹#›</a:t>
            </a:fld>
            <a:endParaRPr lang="en-US"/>
          </a:p>
        </p:txBody>
      </p:sp>
    </p:spTree>
    <p:extLst>
      <p:ext uri="{BB962C8B-B14F-4D97-AF65-F5344CB8AC3E}">
        <p14:creationId xmlns:p14="http://schemas.microsoft.com/office/powerpoint/2010/main" val="2982436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F631A-0420-A344-B0F1-AC6BE8BD1790}" type="slidenum">
              <a:rPr lang="en-US" smtClean="0"/>
              <a:t>1</a:t>
            </a:fld>
            <a:endParaRPr lang="en-US"/>
          </a:p>
        </p:txBody>
      </p:sp>
    </p:spTree>
    <p:extLst>
      <p:ext uri="{BB962C8B-B14F-4D97-AF65-F5344CB8AC3E}">
        <p14:creationId xmlns:p14="http://schemas.microsoft.com/office/powerpoint/2010/main" val="2574173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31234/osf.io/69jh7" TargetMode="External"/><Relationship Id="rId13" Type="http://schemas.openxmlformats.org/officeDocument/2006/relationships/image" Target="../media/image10.tif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tiff"/><Relationship Id="rId5" Type="http://schemas.openxmlformats.org/officeDocument/2006/relationships/image" Target="../media/image3.png"/><Relationship Id="rId10" Type="http://schemas.openxmlformats.org/officeDocument/2006/relationships/image" Target="../media/image7.tiff"/><Relationship Id="rId4" Type="http://schemas.openxmlformats.org/officeDocument/2006/relationships/image" Target="../media/image2.sv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5"/>
          <p:cNvSpPr/>
          <p:nvPr/>
        </p:nvSpPr>
        <p:spPr>
          <a:xfrm>
            <a:off x="14337030" y="20981296"/>
            <a:ext cx="14142720" cy="10940710"/>
          </a:xfrm>
          <a:custGeom>
            <a:avLst/>
            <a:gdLst/>
            <a:ahLst/>
            <a:cxnLst/>
            <a:rect l="l" t="t" r="r" b="b"/>
            <a:pathLst>
              <a:path w="1164010" h="900470">
                <a:moveTo>
                  <a:pt x="0" y="0"/>
                </a:moveTo>
                <a:lnTo>
                  <a:pt x="1164010" y="0"/>
                </a:lnTo>
                <a:lnTo>
                  <a:pt x="1164010" y="900470"/>
                </a:lnTo>
                <a:lnTo>
                  <a:pt x="0" y="900470"/>
                </a:lnTo>
                <a:close/>
              </a:path>
            </a:pathLst>
          </a:custGeom>
          <a:solidFill>
            <a:srgbClr val="013697"/>
          </a:solidFill>
        </p:spPr>
        <p:txBody>
          <a:bodyPr/>
          <a:lstStyle/>
          <a:p>
            <a:endParaRPr lang="en-US"/>
          </a:p>
        </p:txBody>
      </p:sp>
      <p:sp>
        <p:nvSpPr>
          <p:cNvPr id="2" name="Freeform 2"/>
          <p:cNvSpPr/>
          <p:nvPr/>
        </p:nvSpPr>
        <p:spPr>
          <a:xfrm>
            <a:off x="-244127" y="28251087"/>
            <a:ext cx="4919349" cy="4919349"/>
          </a:xfrm>
          <a:custGeom>
            <a:avLst/>
            <a:gdLst/>
            <a:ahLst/>
            <a:cxnLst/>
            <a:rect l="l" t="t" r="r" b="b"/>
            <a:pathLst>
              <a:path w="4919349" h="4919349">
                <a:moveTo>
                  <a:pt x="0" y="0"/>
                </a:moveTo>
                <a:lnTo>
                  <a:pt x="4919349" y="0"/>
                </a:lnTo>
                <a:lnTo>
                  <a:pt x="4919349" y="4919349"/>
                </a:lnTo>
                <a:lnTo>
                  <a:pt x="0" y="49193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a:off x="39237835" y="28251087"/>
            <a:ext cx="4919349" cy="4919349"/>
          </a:xfrm>
          <a:custGeom>
            <a:avLst/>
            <a:gdLst/>
            <a:ahLst/>
            <a:cxnLst/>
            <a:rect l="l" t="t" r="r" b="b"/>
            <a:pathLst>
              <a:path w="4919349" h="4919349">
                <a:moveTo>
                  <a:pt x="4919349" y="0"/>
                </a:moveTo>
                <a:lnTo>
                  <a:pt x="0" y="0"/>
                </a:lnTo>
                <a:lnTo>
                  <a:pt x="0" y="4919349"/>
                </a:lnTo>
                <a:lnTo>
                  <a:pt x="4919349" y="4919349"/>
                </a:lnTo>
                <a:lnTo>
                  <a:pt x="491934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V="1">
            <a:off x="-244127" y="0"/>
            <a:ext cx="4919349" cy="4919349"/>
          </a:xfrm>
          <a:custGeom>
            <a:avLst/>
            <a:gdLst/>
            <a:ahLst/>
            <a:cxnLst/>
            <a:rect l="l" t="t" r="r" b="b"/>
            <a:pathLst>
              <a:path w="4919349" h="4919349">
                <a:moveTo>
                  <a:pt x="0" y="4919349"/>
                </a:moveTo>
                <a:lnTo>
                  <a:pt x="4919349" y="4919349"/>
                </a:lnTo>
                <a:lnTo>
                  <a:pt x="4919349" y="0"/>
                </a:lnTo>
                <a:lnTo>
                  <a:pt x="0" y="0"/>
                </a:lnTo>
                <a:lnTo>
                  <a:pt x="0" y="491934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AutoShape 5"/>
          <p:cNvSpPr/>
          <p:nvPr/>
        </p:nvSpPr>
        <p:spPr>
          <a:xfrm flipH="1">
            <a:off x="730721" y="4548343"/>
            <a:ext cx="0" cy="23784879"/>
          </a:xfrm>
          <a:prstGeom prst="line">
            <a:avLst/>
          </a:prstGeom>
          <a:ln w="123825" cap="flat">
            <a:solidFill>
              <a:srgbClr val="175873"/>
            </a:solidFill>
            <a:prstDash val="solid"/>
            <a:headEnd type="none" w="sm" len="sm"/>
            <a:tailEnd type="none" w="sm" len="sm"/>
          </a:ln>
        </p:spPr>
        <p:txBody>
          <a:bodyPr/>
          <a:lstStyle/>
          <a:p>
            <a:endParaRPr lang="en-US"/>
          </a:p>
        </p:txBody>
      </p:sp>
      <p:sp>
        <p:nvSpPr>
          <p:cNvPr id="6" name="AutoShape 6"/>
          <p:cNvSpPr/>
          <p:nvPr/>
        </p:nvSpPr>
        <p:spPr>
          <a:xfrm flipH="1">
            <a:off x="296308" y="4566761"/>
            <a:ext cx="0" cy="23784879"/>
          </a:xfrm>
          <a:prstGeom prst="line">
            <a:avLst/>
          </a:prstGeom>
          <a:ln w="123825" cap="flat">
            <a:solidFill>
              <a:srgbClr val="175873"/>
            </a:solidFill>
            <a:prstDash val="solid"/>
            <a:headEnd type="none" w="sm" len="sm"/>
            <a:tailEnd type="none" w="sm" len="sm"/>
          </a:ln>
        </p:spPr>
        <p:txBody>
          <a:bodyPr/>
          <a:lstStyle/>
          <a:p>
            <a:endParaRPr lang="en-US"/>
          </a:p>
        </p:txBody>
      </p:sp>
      <p:sp>
        <p:nvSpPr>
          <p:cNvPr id="7" name="AutoShape 7"/>
          <p:cNvSpPr/>
          <p:nvPr/>
        </p:nvSpPr>
        <p:spPr>
          <a:xfrm flipH="1">
            <a:off x="43613619" y="4291505"/>
            <a:ext cx="0" cy="24041716"/>
          </a:xfrm>
          <a:prstGeom prst="line">
            <a:avLst/>
          </a:prstGeom>
          <a:ln w="123825" cap="flat">
            <a:solidFill>
              <a:srgbClr val="175873"/>
            </a:solidFill>
            <a:prstDash val="solid"/>
            <a:headEnd type="none" w="sm" len="sm"/>
            <a:tailEnd type="none" w="sm" len="sm"/>
          </a:ln>
        </p:spPr>
        <p:txBody>
          <a:bodyPr/>
          <a:lstStyle/>
          <a:p>
            <a:endParaRPr lang="en-US"/>
          </a:p>
        </p:txBody>
      </p:sp>
      <p:sp>
        <p:nvSpPr>
          <p:cNvPr id="8" name="AutoShape 8"/>
          <p:cNvSpPr/>
          <p:nvPr/>
        </p:nvSpPr>
        <p:spPr>
          <a:xfrm>
            <a:off x="43179207" y="4309923"/>
            <a:ext cx="0" cy="24041716"/>
          </a:xfrm>
          <a:prstGeom prst="line">
            <a:avLst/>
          </a:prstGeom>
          <a:ln w="123825" cap="flat">
            <a:solidFill>
              <a:srgbClr val="175873"/>
            </a:solidFill>
            <a:prstDash val="solid"/>
            <a:headEnd type="none" w="sm" len="sm"/>
            <a:tailEnd type="none" w="sm" len="sm"/>
          </a:ln>
        </p:spPr>
        <p:txBody>
          <a:bodyPr/>
          <a:lstStyle/>
          <a:p>
            <a:endParaRPr lang="en-US"/>
          </a:p>
        </p:txBody>
      </p:sp>
      <p:sp>
        <p:nvSpPr>
          <p:cNvPr id="9" name="AutoShape 9"/>
          <p:cNvSpPr/>
          <p:nvPr/>
        </p:nvSpPr>
        <p:spPr>
          <a:xfrm flipH="1" flipV="1">
            <a:off x="2735369" y="969478"/>
            <a:ext cx="23784879" cy="0"/>
          </a:xfrm>
          <a:prstGeom prst="line">
            <a:avLst/>
          </a:prstGeom>
          <a:ln w="123825" cap="flat">
            <a:solidFill>
              <a:srgbClr val="175873"/>
            </a:solidFill>
            <a:prstDash val="solid"/>
            <a:headEnd type="none" w="sm" len="sm"/>
            <a:tailEnd type="none" w="sm" len="sm"/>
          </a:ln>
        </p:spPr>
        <p:txBody>
          <a:bodyPr/>
          <a:lstStyle/>
          <a:p>
            <a:endParaRPr lang="en-US"/>
          </a:p>
        </p:txBody>
      </p:sp>
      <p:sp>
        <p:nvSpPr>
          <p:cNvPr id="10" name="AutoShape 10"/>
          <p:cNvSpPr/>
          <p:nvPr/>
        </p:nvSpPr>
        <p:spPr>
          <a:xfrm flipH="1" flipV="1">
            <a:off x="2716950" y="535066"/>
            <a:ext cx="23784879" cy="0"/>
          </a:xfrm>
          <a:prstGeom prst="line">
            <a:avLst/>
          </a:prstGeom>
          <a:ln w="123825" cap="flat">
            <a:solidFill>
              <a:srgbClr val="175873"/>
            </a:solidFill>
            <a:prstDash val="solid"/>
            <a:headEnd type="none" w="sm" len="sm"/>
            <a:tailEnd type="none" w="sm" len="sm"/>
          </a:ln>
        </p:spPr>
        <p:txBody>
          <a:bodyPr/>
          <a:lstStyle/>
          <a:p>
            <a:endParaRPr lang="en-US"/>
          </a:p>
        </p:txBody>
      </p:sp>
      <p:sp>
        <p:nvSpPr>
          <p:cNvPr id="11" name="AutoShape 11"/>
          <p:cNvSpPr/>
          <p:nvPr/>
        </p:nvSpPr>
        <p:spPr>
          <a:xfrm flipH="1" flipV="1">
            <a:off x="16654877" y="969478"/>
            <a:ext cx="23784879" cy="0"/>
          </a:xfrm>
          <a:prstGeom prst="line">
            <a:avLst/>
          </a:prstGeom>
          <a:ln w="123825" cap="flat">
            <a:solidFill>
              <a:srgbClr val="175873"/>
            </a:solidFill>
            <a:prstDash val="solid"/>
            <a:headEnd type="none" w="sm" len="sm"/>
            <a:tailEnd type="none" w="sm" len="sm"/>
          </a:ln>
        </p:spPr>
        <p:txBody>
          <a:bodyPr/>
          <a:lstStyle/>
          <a:p>
            <a:endParaRPr lang="en-US"/>
          </a:p>
        </p:txBody>
      </p:sp>
      <p:sp>
        <p:nvSpPr>
          <p:cNvPr id="12" name="AutoShape 12"/>
          <p:cNvSpPr/>
          <p:nvPr/>
        </p:nvSpPr>
        <p:spPr>
          <a:xfrm flipH="1">
            <a:off x="16636459" y="535066"/>
            <a:ext cx="23784879" cy="0"/>
          </a:xfrm>
          <a:prstGeom prst="line">
            <a:avLst/>
          </a:prstGeom>
          <a:ln w="123825" cap="flat">
            <a:solidFill>
              <a:srgbClr val="175873"/>
            </a:solidFill>
            <a:prstDash val="solid"/>
            <a:headEnd type="none" w="sm" len="sm"/>
            <a:tailEnd type="none" w="sm" len="sm"/>
          </a:ln>
        </p:spPr>
        <p:txBody>
          <a:bodyPr/>
          <a:lstStyle/>
          <a:p>
            <a:endParaRPr lang="en-US"/>
          </a:p>
        </p:txBody>
      </p:sp>
      <p:grpSp>
        <p:nvGrpSpPr>
          <p:cNvPr id="13" name="Group 13"/>
          <p:cNvGrpSpPr/>
          <p:nvPr/>
        </p:nvGrpSpPr>
        <p:grpSpPr>
          <a:xfrm rot="5400000">
            <a:off x="23110180" y="13468630"/>
            <a:ext cx="558238" cy="37890452"/>
            <a:chOff x="0" y="0"/>
            <a:chExt cx="744317" cy="50520603"/>
          </a:xfrm>
        </p:grpSpPr>
        <p:sp>
          <p:nvSpPr>
            <p:cNvPr id="14" name="AutoShape 14"/>
            <p:cNvSpPr/>
            <p:nvPr/>
          </p:nvSpPr>
          <p:spPr>
            <a:xfrm flipH="1">
              <a:off x="661767" y="18641825"/>
              <a:ext cx="0" cy="31854111"/>
            </a:xfrm>
            <a:prstGeom prst="line">
              <a:avLst/>
            </a:prstGeom>
            <a:ln w="165100" cap="flat">
              <a:solidFill>
                <a:srgbClr val="175873"/>
              </a:solidFill>
              <a:prstDash val="solid"/>
              <a:headEnd type="none" w="sm" len="sm"/>
              <a:tailEnd type="none" w="sm" len="sm"/>
            </a:ln>
          </p:spPr>
          <p:txBody>
            <a:bodyPr/>
            <a:lstStyle/>
            <a:p>
              <a:endParaRPr lang="en-US"/>
            </a:p>
          </p:txBody>
        </p:sp>
        <p:sp>
          <p:nvSpPr>
            <p:cNvPr id="15" name="AutoShape 15"/>
            <p:cNvSpPr/>
            <p:nvPr/>
          </p:nvSpPr>
          <p:spPr>
            <a:xfrm flipH="1">
              <a:off x="82550" y="18666492"/>
              <a:ext cx="0" cy="31854111"/>
            </a:xfrm>
            <a:prstGeom prst="line">
              <a:avLst/>
            </a:prstGeom>
            <a:ln w="165100" cap="flat">
              <a:solidFill>
                <a:srgbClr val="175873"/>
              </a:solidFill>
              <a:prstDash val="solid"/>
              <a:headEnd type="none" w="sm" len="sm"/>
              <a:tailEnd type="none" w="sm" len="sm"/>
            </a:ln>
          </p:spPr>
          <p:txBody>
            <a:bodyPr/>
            <a:lstStyle/>
            <a:p>
              <a:endParaRPr lang="en-US"/>
            </a:p>
          </p:txBody>
        </p:sp>
        <p:sp>
          <p:nvSpPr>
            <p:cNvPr id="16" name="AutoShape 16"/>
            <p:cNvSpPr/>
            <p:nvPr/>
          </p:nvSpPr>
          <p:spPr>
            <a:xfrm flipH="1">
              <a:off x="661767" y="0"/>
              <a:ext cx="0" cy="31854111"/>
            </a:xfrm>
            <a:prstGeom prst="line">
              <a:avLst/>
            </a:prstGeom>
            <a:ln w="165100" cap="flat">
              <a:solidFill>
                <a:srgbClr val="175873"/>
              </a:solidFill>
              <a:prstDash val="solid"/>
              <a:headEnd type="none" w="sm" len="sm"/>
              <a:tailEnd type="none" w="sm" len="sm"/>
            </a:ln>
          </p:spPr>
          <p:txBody>
            <a:bodyPr/>
            <a:lstStyle/>
            <a:p>
              <a:endParaRPr lang="en-US"/>
            </a:p>
          </p:txBody>
        </p:sp>
        <p:sp>
          <p:nvSpPr>
            <p:cNvPr id="17" name="AutoShape 17"/>
            <p:cNvSpPr/>
            <p:nvPr/>
          </p:nvSpPr>
          <p:spPr>
            <a:xfrm>
              <a:off x="82550" y="24667"/>
              <a:ext cx="0" cy="31854111"/>
            </a:xfrm>
            <a:prstGeom prst="line">
              <a:avLst/>
            </a:prstGeom>
            <a:ln w="165100" cap="flat">
              <a:solidFill>
                <a:srgbClr val="175873"/>
              </a:solidFill>
              <a:prstDash val="solid"/>
              <a:headEnd type="none" w="sm" len="sm"/>
              <a:tailEnd type="none" w="sm" len="sm"/>
            </a:ln>
          </p:spPr>
          <p:txBody>
            <a:bodyPr/>
            <a:lstStyle/>
            <a:p>
              <a:endParaRPr lang="en-US"/>
            </a:p>
          </p:txBody>
        </p:sp>
      </p:grpSp>
      <p:grpSp>
        <p:nvGrpSpPr>
          <p:cNvPr id="18" name="Group 18"/>
          <p:cNvGrpSpPr/>
          <p:nvPr/>
        </p:nvGrpSpPr>
        <p:grpSpPr>
          <a:xfrm>
            <a:off x="1106959" y="4592675"/>
            <a:ext cx="12863498" cy="9404409"/>
            <a:chOff x="0" y="0"/>
            <a:chExt cx="1058724" cy="762157"/>
          </a:xfrm>
        </p:grpSpPr>
        <p:sp>
          <p:nvSpPr>
            <p:cNvPr id="19" name="Freeform 19"/>
            <p:cNvSpPr/>
            <p:nvPr/>
          </p:nvSpPr>
          <p:spPr>
            <a:xfrm>
              <a:off x="0" y="0"/>
              <a:ext cx="1058724" cy="762157"/>
            </a:xfrm>
            <a:custGeom>
              <a:avLst/>
              <a:gdLst/>
              <a:ahLst/>
              <a:cxnLst/>
              <a:rect l="l" t="t" r="r" b="b"/>
              <a:pathLst>
                <a:path w="1058724" h="762157">
                  <a:moveTo>
                    <a:pt x="0" y="0"/>
                  </a:moveTo>
                  <a:lnTo>
                    <a:pt x="1058724" y="0"/>
                  </a:lnTo>
                  <a:lnTo>
                    <a:pt x="1058724" y="762157"/>
                  </a:lnTo>
                  <a:lnTo>
                    <a:pt x="0" y="762157"/>
                  </a:lnTo>
                  <a:close/>
                </a:path>
              </a:pathLst>
            </a:custGeom>
            <a:solidFill>
              <a:srgbClr val="013697"/>
            </a:solidFill>
            <a:ln cap="sq">
              <a:noFill/>
              <a:prstDash val="solid"/>
              <a:miter/>
            </a:ln>
          </p:spPr>
          <p:txBody>
            <a:bodyPr/>
            <a:lstStyle/>
            <a:p>
              <a:endParaRPr lang="en-US"/>
            </a:p>
          </p:txBody>
        </p:sp>
        <p:sp>
          <p:nvSpPr>
            <p:cNvPr id="20" name="TextBox 20"/>
            <p:cNvSpPr txBox="1"/>
            <p:nvPr/>
          </p:nvSpPr>
          <p:spPr>
            <a:xfrm>
              <a:off x="0" y="1443"/>
              <a:ext cx="1058724" cy="760714"/>
            </a:xfrm>
            <a:prstGeom prst="rect">
              <a:avLst/>
            </a:prstGeom>
          </p:spPr>
          <p:txBody>
            <a:bodyPr lIns="50800" tIns="50800" rIns="50800" bIns="50800" rtlCol="0" anchor="t"/>
            <a:lstStyle/>
            <a:p>
              <a:pPr algn="ctr">
                <a:lnSpc>
                  <a:spcPts val="6299"/>
                </a:lnSpc>
              </a:pPr>
              <a:r>
                <a:rPr lang="en-US" sz="4500" u="sng" dirty="0">
                  <a:solidFill>
                    <a:srgbClr val="FFFFFF"/>
                  </a:solidFill>
                  <a:latin typeface="Times New Roman Bold"/>
                </a:rPr>
                <a:t>Introduction</a:t>
              </a:r>
            </a:p>
            <a:p>
              <a:pPr algn="ctr">
                <a:lnSpc>
                  <a:spcPts val="2100"/>
                </a:lnSpc>
              </a:pPr>
              <a:endParaRPr lang="en-US" sz="4500" u="sng" dirty="0">
                <a:solidFill>
                  <a:srgbClr val="FFFFFF"/>
                </a:solidFill>
                <a:latin typeface="Times New Roman Bold"/>
              </a:endParaRPr>
            </a:p>
            <a:p>
              <a:pPr marL="755651" lvl="1" indent="-377825">
                <a:lnSpc>
                  <a:spcPts val="4900"/>
                </a:lnSpc>
                <a:buFont typeface="Arial"/>
                <a:buChar char="•"/>
              </a:pPr>
              <a:r>
                <a:rPr lang="en-US" sz="3500" dirty="0">
                  <a:solidFill>
                    <a:srgbClr val="FFFFFF"/>
                  </a:solidFill>
                  <a:latin typeface="Times New Roman Bold Italics"/>
                </a:rPr>
                <a:t>Trafficked individuals</a:t>
              </a:r>
              <a:r>
                <a:rPr lang="en-US" sz="3500" dirty="0">
                  <a:solidFill>
                    <a:srgbClr val="FFFFFF"/>
                  </a:solidFill>
                  <a:latin typeface="Times New Roman Bold"/>
                </a:rPr>
                <a:t> engage in commercial sex because they were induced through force, fraud, or coercion, while </a:t>
              </a:r>
              <a:r>
                <a:rPr lang="en-US" sz="3500" dirty="0">
                  <a:solidFill>
                    <a:srgbClr val="FFFFFF"/>
                  </a:solidFill>
                  <a:latin typeface="Times New Roman Bold Italics"/>
                </a:rPr>
                <a:t>sex workers</a:t>
              </a:r>
              <a:r>
                <a:rPr lang="en-US" sz="3500" dirty="0">
                  <a:solidFill>
                    <a:srgbClr val="FFFFFF"/>
                  </a:solidFill>
                  <a:latin typeface="Times New Roman Bold"/>
                </a:rPr>
                <a:t> choose to engage in commercial sex of their own volition. </a:t>
              </a:r>
            </a:p>
            <a:p>
              <a:pPr marL="755651" lvl="1" indent="-377825">
                <a:lnSpc>
                  <a:spcPts val="4900"/>
                </a:lnSpc>
                <a:buFont typeface="Arial"/>
                <a:buChar char="•"/>
              </a:pPr>
              <a:r>
                <a:rPr lang="en-US" sz="3500" dirty="0">
                  <a:solidFill>
                    <a:srgbClr val="FFFFFF"/>
                  </a:solidFill>
                  <a:latin typeface="Times New Roman Bold"/>
                </a:rPr>
                <a:t>Legally, trafficked individuals are victims of a crime while sex workers are guilty of violating prostitution laws.</a:t>
              </a:r>
            </a:p>
            <a:p>
              <a:pPr marL="755651" lvl="1" indent="-377825">
                <a:lnSpc>
                  <a:spcPts val="4900"/>
                </a:lnSpc>
                <a:buFont typeface="Arial"/>
                <a:buChar char="•"/>
              </a:pPr>
              <a:r>
                <a:rPr lang="en-US" sz="3500" dirty="0">
                  <a:solidFill>
                    <a:srgbClr val="FFFFFF"/>
                  </a:solidFill>
                  <a:latin typeface="Times New Roman Bold"/>
                </a:rPr>
                <a:t>Survivors of sex trafficking are frequently misidentified as prostitution offenders. </a:t>
              </a:r>
            </a:p>
            <a:p>
              <a:pPr marL="755651" lvl="1" indent="-377825">
                <a:lnSpc>
                  <a:spcPts val="4900"/>
                </a:lnSpc>
                <a:buFont typeface="Arial"/>
                <a:buChar char="•"/>
              </a:pPr>
              <a:r>
                <a:rPr lang="en-US" sz="3500" dirty="0">
                  <a:solidFill>
                    <a:srgbClr val="FFFFFF"/>
                  </a:solidFill>
                  <a:latin typeface="Times New Roman Bold"/>
                </a:rPr>
                <a:t>Research has shown that disgust and contempt, influence decisions of arrest in evaluations of alleged prostitution offenses.</a:t>
              </a:r>
            </a:p>
            <a:p>
              <a:pPr marL="755651" lvl="1" indent="-377825" algn="l">
                <a:lnSpc>
                  <a:spcPts val="4900"/>
                </a:lnSpc>
                <a:buFont typeface="Arial"/>
                <a:buChar char="•"/>
              </a:pPr>
              <a:r>
                <a:rPr lang="en-US" sz="3500" dirty="0">
                  <a:solidFill>
                    <a:srgbClr val="FFFFFF"/>
                  </a:solidFill>
                  <a:latin typeface="Times New Roman Bold"/>
                </a:rPr>
                <a:t>Other emotions are also likely related to judgements of blame and guilt, which have been shown to be positively correlated.   </a:t>
              </a:r>
            </a:p>
          </p:txBody>
        </p:sp>
      </p:grpSp>
      <p:grpSp>
        <p:nvGrpSpPr>
          <p:cNvPr id="21" name="Group 21"/>
          <p:cNvGrpSpPr/>
          <p:nvPr/>
        </p:nvGrpSpPr>
        <p:grpSpPr>
          <a:xfrm>
            <a:off x="1157302" y="22755840"/>
            <a:ext cx="12813154" cy="9147188"/>
            <a:chOff x="0" y="0"/>
            <a:chExt cx="1054581" cy="752855"/>
          </a:xfrm>
        </p:grpSpPr>
        <p:sp>
          <p:nvSpPr>
            <p:cNvPr id="22" name="Freeform 22"/>
            <p:cNvSpPr/>
            <p:nvPr/>
          </p:nvSpPr>
          <p:spPr>
            <a:xfrm>
              <a:off x="0" y="0"/>
              <a:ext cx="1054581" cy="752855"/>
            </a:xfrm>
            <a:custGeom>
              <a:avLst/>
              <a:gdLst/>
              <a:ahLst/>
              <a:cxnLst/>
              <a:rect l="l" t="t" r="r" b="b"/>
              <a:pathLst>
                <a:path w="1054581" h="752855">
                  <a:moveTo>
                    <a:pt x="0" y="0"/>
                  </a:moveTo>
                  <a:lnTo>
                    <a:pt x="1054581" y="0"/>
                  </a:lnTo>
                  <a:lnTo>
                    <a:pt x="1054581" y="752855"/>
                  </a:lnTo>
                  <a:lnTo>
                    <a:pt x="0" y="752855"/>
                  </a:lnTo>
                  <a:close/>
                </a:path>
              </a:pathLst>
            </a:custGeom>
            <a:solidFill>
              <a:srgbClr val="013697"/>
            </a:solidFill>
          </p:spPr>
          <p:txBody>
            <a:bodyPr/>
            <a:lstStyle/>
            <a:p>
              <a:endParaRPr lang="en-US"/>
            </a:p>
          </p:txBody>
        </p:sp>
        <p:sp>
          <p:nvSpPr>
            <p:cNvPr id="23" name="TextBox 23"/>
            <p:cNvSpPr txBox="1"/>
            <p:nvPr/>
          </p:nvSpPr>
          <p:spPr>
            <a:xfrm>
              <a:off x="0" y="0"/>
              <a:ext cx="1054581" cy="752855"/>
            </a:xfrm>
            <a:prstGeom prst="rect">
              <a:avLst/>
            </a:prstGeom>
          </p:spPr>
          <p:txBody>
            <a:bodyPr lIns="50800" tIns="50800" rIns="50800" bIns="50800" rtlCol="0" anchor="t"/>
            <a:lstStyle/>
            <a:p>
              <a:pPr algn="ctr">
                <a:lnSpc>
                  <a:spcPts val="6299"/>
                </a:lnSpc>
              </a:pPr>
              <a:r>
                <a:rPr lang="en-US" sz="4500" u="sng" dirty="0">
                  <a:solidFill>
                    <a:srgbClr val="FFFFFF"/>
                  </a:solidFill>
                  <a:latin typeface="Times New Roman Bold"/>
                </a:rPr>
                <a:t>Methods</a:t>
              </a:r>
            </a:p>
            <a:p>
              <a:pPr algn="ctr">
                <a:lnSpc>
                  <a:spcPts val="1120"/>
                </a:lnSpc>
              </a:pPr>
              <a:endParaRPr lang="en-US" sz="4500" u="sng" dirty="0">
                <a:solidFill>
                  <a:srgbClr val="FFFFFF"/>
                </a:solidFill>
                <a:latin typeface="Times New Roman Bold"/>
              </a:endParaRPr>
            </a:p>
            <a:p>
              <a:pPr marL="755651" lvl="1" indent="-377825">
                <a:lnSpc>
                  <a:spcPts val="4900"/>
                </a:lnSpc>
                <a:buFont typeface="Arial"/>
                <a:buChar char="•"/>
              </a:pPr>
              <a:r>
                <a:rPr lang="en-US" sz="3500" dirty="0">
                  <a:solidFill>
                    <a:srgbClr val="FFFFFF"/>
                  </a:solidFill>
                  <a:latin typeface="Times New Roman Bold"/>
                </a:rPr>
                <a:t>Participants (Amazon </a:t>
              </a:r>
              <a:r>
                <a:rPr lang="en-US" sz="3500" dirty="0" err="1">
                  <a:solidFill>
                    <a:srgbClr val="FFFFFF"/>
                  </a:solidFill>
                  <a:latin typeface="Times New Roman Bold"/>
                </a:rPr>
                <a:t>MTurk</a:t>
              </a:r>
              <a:r>
                <a:rPr lang="en-US" sz="3500" dirty="0">
                  <a:solidFill>
                    <a:srgbClr val="FFFFFF"/>
                  </a:solidFill>
                  <a:latin typeface="Times New Roman Bold"/>
                </a:rPr>
                <a:t> workers), N = 486, completed an online Qualtrics survey *</a:t>
              </a:r>
            </a:p>
            <a:p>
              <a:pPr marL="1511301" lvl="2" indent="-503767">
                <a:lnSpc>
                  <a:spcPts val="4900"/>
                </a:lnSpc>
                <a:buFont typeface="Arial"/>
                <a:buChar char="⚬"/>
              </a:pPr>
              <a:r>
                <a:rPr lang="en-US" sz="3500" dirty="0">
                  <a:solidFill>
                    <a:srgbClr val="FFFFFF"/>
                  </a:solidFill>
                  <a:latin typeface="Times New Roman Bold"/>
                </a:rPr>
                <a:t>Female: 54.9%; White: 76.1%</a:t>
              </a:r>
            </a:p>
            <a:p>
              <a:pPr marL="1511301" lvl="2" indent="-503767">
                <a:lnSpc>
                  <a:spcPts val="4900"/>
                </a:lnSpc>
                <a:buFont typeface="Arial"/>
                <a:buChar char="⚬"/>
              </a:pPr>
              <a:r>
                <a:rPr lang="en-US" sz="3500" dirty="0">
                  <a:solidFill>
                    <a:srgbClr val="FFFFFF"/>
                  </a:solidFill>
                  <a:latin typeface="Times New Roman Bold"/>
                </a:rPr>
                <a:t>M(age) = 43.4, SD(age) = 12.72</a:t>
              </a:r>
            </a:p>
            <a:p>
              <a:pPr marL="755651" lvl="1" indent="-377825">
                <a:lnSpc>
                  <a:spcPts val="4900"/>
                </a:lnSpc>
                <a:buFont typeface="Arial"/>
                <a:buChar char="•"/>
              </a:pPr>
              <a:r>
                <a:rPr lang="en-US" sz="3500" dirty="0">
                  <a:solidFill>
                    <a:srgbClr val="FFFFFF"/>
                  </a:solidFill>
                  <a:latin typeface="Times New Roman Bold"/>
                </a:rPr>
                <a:t>Participants read one of six scenarios depicting a woman, Sarah, engaging in commercial sex, either by her own choice (no inducement/prostitution condition) or as a result of inducement through physical force or psychological coercion. </a:t>
              </a:r>
            </a:p>
            <a:p>
              <a:pPr marL="755651" lvl="1" indent="-377825">
                <a:lnSpc>
                  <a:spcPts val="4900"/>
                </a:lnSpc>
                <a:buFont typeface="Arial"/>
                <a:buChar char="•"/>
              </a:pPr>
              <a:r>
                <a:rPr lang="en-US" sz="3500" dirty="0">
                  <a:solidFill>
                    <a:srgbClr val="FFFFFF"/>
                  </a:solidFill>
                  <a:latin typeface="Times New Roman Bold"/>
                </a:rPr>
                <a:t>She came from a vulnerable or non-vulnerable background.</a:t>
              </a:r>
            </a:p>
            <a:p>
              <a:pPr marL="755651" lvl="1" indent="-377825">
                <a:lnSpc>
                  <a:spcPts val="4900"/>
                </a:lnSpc>
                <a:buFont typeface="Arial"/>
                <a:buChar char="•"/>
              </a:pPr>
              <a:r>
                <a:rPr lang="en-US" sz="3500" dirty="0">
                  <a:solidFill>
                    <a:srgbClr val="FFFFFF"/>
                  </a:solidFill>
                  <a:latin typeface="Times New Roman Bold"/>
                </a:rPr>
                <a:t>Participants then answered questions assessing their perceived level of victim blame. The items were framed to either elicit blame or not elicit blame. </a:t>
              </a:r>
            </a:p>
          </p:txBody>
        </p:sp>
      </p:grpSp>
      <p:grpSp>
        <p:nvGrpSpPr>
          <p:cNvPr id="27" name="Group 27"/>
          <p:cNvGrpSpPr/>
          <p:nvPr/>
        </p:nvGrpSpPr>
        <p:grpSpPr>
          <a:xfrm>
            <a:off x="1105054" y="14311409"/>
            <a:ext cx="12865403" cy="8112576"/>
            <a:chOff x="0" y="0"/>
            <a:chExt cx="1058881" cy="667702"/>
          </a:xfrm>
        </p:grpSpPr>
        <p:sp>
          <p:nvSpPr>
            <p:cNvPr id="28" name="Freeform 28"/>
            <p:cNvSpPr/>
            <p:nvPr/>
          </p:nvSpPr>
          <p:spPr>
            <a:xfrm>
              <a:off x="0" y="0"/>
              <a:ext cx="1058881" cy="667702"/>
            </a:xfrm>
            <a:custGeom>
              <a:avLst/>
              <a:gdLst/>
              <a:ahLst/>
              <a:cxnLst/>
              <a:rect l="l" t="t" r="r" b="b"/>
              <a:pathLst>
                <a:path w="1058881" h="667702">
                  <a:moveTo>
                    <a:pt x="0" y="0"/>
                  </a:moveTo>
                  <a:lnTo>
                    <a:pt x="1058881" y="0"/>
                  </a:lnTo>
                  <a:lnTo>
                    <a:pt x="1058881" y="667702"/>
                  </a:lnTo>
                  <a:lnTo>
                    <a:pt x="0" y="667702"/>
                  </a:lnTo>
                  <a:close/>
                </a:path>
              </a:pathLst>
            </a:custGeom>
            <a:solidFill>
              <a:srgbClr val="013697"/>
            </a:solidFill>
          </p:spPr>
          <p:txBody>
            <a:bodyPr/>
            <a:lstStyle/>
            <a:p>
              <a:endParaRPr lang="en-US"/>
            </a:p>
          </p:txBody>
        </p:sp>
        <p:sp>
          <p:nvSpPr>
            <p:cNvPr id="29" name="TextBox 29"/>
            <p:cNvSpPr txBox="1"/>
            <p:nvPr/>
          </p:nvSpPr>
          <p:spPr>
            <a:xfrm>
              <a:off x="0" y="1443"/>
              <a:ext cx="1058881" cy="666259"/>
            </a:xfrm>
            <a:prstGeom prst="rect">
              <a:avLst/>
            </a:prstGeom>
          </p:spPr>
          <p:txBody>
            <a:bodyPr lIns="50800" tIns="50800" rIns="50800" bIns="50800" rtlCol="0" anchor="t"/>
            <a:lstStyle/>
            <a:p>
              <a:pPr algn="ctr">
                <a:lnSpc>
                  <a:spcPts val="6299"/>
                </a:lnSpc>
              </a:pPr>
              <a:r>
                <a:rPr lang="en-US" sz="4500" u="sng" dirty="0">
                  <a:solidFill>
                    <a:srgbClr val="FFFFFF"/>
                  </a:solidFill>
                  <a:latin typeface="Times New Roman Bold"/>
                </a:rPr>
                <a:t>Current Research </a:t>
              </a:r>
            </a:p>
            <a:p>
              <a:pPr algn="ctr">
                <a:lnSpc>
                  <a:spcPts val="2100"/>
                </a:lnSpc>
              </a:pPr>
              <a:endParaRPr lang="en-US" sz="4500" u="sng" dirty="0">
                <a:solidFill>
                  <a:srgbClr val="FFFFFF"/>
                </a:solidFill>
                <a:latin typeface="Times New Roman Bold"/>
              </a:endParaRPr>
            </a:p>
            <a:p>
              <a:pPr marL="755651" lvl="1" indent="-377825">
                <a:lnSpc>
                  <a:spcPts val="4900"/>
                </a:lnSpc>
                <a:buFont typeface="Arial"/>
                <a:buChar char="•"/>
              </a:pPr>
              <a:r>
                <a:rPr lang="en-US" sz="3500" dirty="0">
                  <a:solidFill>
                    <a:srgbClr val="FFFFFF"/>
                  </a:solidFill>
                  <a:latin typeface="Times New Roman Bold"/>
                </a:rPr>
                <a:t>This study assessed how empathy for sex trafficking and victim blame affect legal judgements of culpability when evaluating victims of trafficking for prostitution offenses.</a:t>
              </a:r>
            </a:p>
            <a:p>
              <a:pPr marL="755651" lvl="1" indent="-377825">
                <a:lnSpc>
                  <a:spcPts val="4900"/>
                </a:lnSpc>
                <a:buFont typeface="Arial"/>
                <a:buChar char="•"/>
              </a:pPr>
              <a:r>
                <a:rPr lang="en-US" sz="3500" dirty="0">
                  <a:solidFill>
                    <a:srgbClr val="FFFFFF"/>
                  </a:solidFill>
                  <a:latin typeface="Times New Roman Bold"/>
                </a:rPr>
                <a:t>This experiment used a 3 (Inducement: No inducement/sex work vs. force vs. coercion) x 2 (Vulnerable background: vulnerable vs. non-vulnerable) x 2 (Manipulated victim blame: blame primed vs. blame not primed) between-subjects design.</a:t>
              </a:r>
            </a:p>
            <a:p>
              <a:pPr marL="755651" lvl="1" indent="-377825" algn="l">
                <a:lnSpc>
                  <a:spcPts val="4900"/>
                </a:lnSpc>
                <a:buFont typeface="Arial"/>
                <a:buChar char="•"/>
              </a:pPr>
              <a:r>
                <a:rPr lang="en-US" sz="3500" dirty="0">
                  <a:solidFill>
                    <a:srgbClr val="FFFFFF"/>
                  </a:solidFill>
                  <a:latin typeface="Times New Roman Bold"/>
                </a:rPr>
                <a:t>Here, we report on exploratory regression analyses to evaluate the impact of empathetic reactions toward sex trafficking, allocations of victim blame, and their moderating effects on certainty of guilt and arrest for the crime of prostitution</a:t>
              </a:r>
            </a:p>
          </p:txBody>
        </p:sp>
      </p:grpSp>
      <p:grpSp>
        <p:nvGrpSpPr>
          <p:cNvPr id="30" name="Group 30"/>
          <p:cNvGrpSpPr/>
          <p:nvPr/>
        </p:nvGrpSpPr>
        <p:grpSpPr>
          <a:xfrm>
            <a:off x="0" y="0"/>
            <a:ext cx="43891200" cy="4422554"/>
            <a:chOff x="0" y="0"/>
            <a:chExt cx="3612444" cy="363996"/>
          </a:xfrm>
        </p:grpSpPr>
        <p:sp>
          <p:nvSpPr>
            <p:cNvPr id="31" name="Freeform 31"/>
            <p:cNvSpPr/>
            <p:nvPr/>
          </p:nvSpPr>
          <p:spPr>
            <a:xfrm>
              <a:off x="0" y="0"/>
              <a:ext cx="3612445" cy="363996"/>
            </a:xfrm>
            <a:custGeom>
              <a:avLst/>
              <a:gdLst/>
              <a:ahLst/>
              <a:cxnLst/>
              <a:rect l="l" t="t" r="r" b="b"/>
              <a:pathLst>
                <a:path w="3612445" h="363996">
                  <a:moveTo>
                    <a:pt x="0" y="0"/>
                  </a:moveTo>
                  <a:lnTo>
                    <a:pt x="3612445" y="0"/>
                  </a:lnTo>
                  <a:lnTo>
                    <a:pt x="3612445" y="363996"/>
                  </a:lnTo>
                  <a:lnTo>
                    <a:pt x="0" y="363996"/>
                  </a:lnTo>
                  <a:close/>
                </a:path>
              </a:pathLst>
            </a:custGeom>
            <a:solidFill>
              <a:srgbClr val="013697"/>
            </a:solidFill>
          </p:spPr>
          <p:txBody>
            <a:bodyPr/>
            <a:lstStyle/>
            <a:p>
              <a:endParaRPr lang="en-US"/>
            </a:p>
          </p:txBody>
        </p:sp>
        <p:sp>
          <p:nvSpPr>
            <p:cNvPr id="32" name="TextBox 32"/>
            <p:cNvSpPr txBox="1"/>
            <p:nvPr/>
          </p:nvSpPr>
          <p:spPr>
            <a:xfrm>
              <a:off x="0" y="-247650"/>
              <a:ext cx="3612444" cy="611646"/>
            </a:xfrm>
            <a:prstGeom prst="rect">
              <a:avLst/>
            </a:prstGeom>
          </p:spPr>
          <p:txBody>
            <a:bodyPr lIns="50800" tIns="50800" rIns="50800" bIns="50800" rtlCol="0" anchor="ctr"/>
            <a:lstStyle/>
            <a:p>
              <a:pPr algn="ctr">
                <a:lnSpc>
                  <a:spcPts val="8960"/>
                </a:lnSpc>
              </a:pPr>
              <a:endParaRPr/>
            </a:p>
          </p:txBody>
        </p:sp>
      </p:grpSp>
      <p:sp>
        <p:nvSpPr>
          <p:cNvPr id="33" name="Freeform 33"/>
          <p:cNvSpPr/>
          <p:nvPr/>
        </p:nvSpPr>
        <p:spPr>
          <a:xfrm>
            <a:off x="39809606" y="774541"/>
            <a:ext cx="2961615" cy="2873472"/>
          </a:xfrm>
          <a:custGeom>
            <a:avLst/>
            <a:gdLst/>
            <a:ahLst/>
            <a:cxnLst/>
            <a:rect l="l" t="t" r="r" b="b"/>
            <a:pathLst>
              <a:path w="2961615" h="2873472">
                <a:moveTo>
                  <a:pt x="0" y="0"/>
                </a:moveTo>
                <a:lnTo>
                  <a:pt x="2961615" y="0"/>
                </a:lnTo>
                <a:lnTo>
                  <a:pt x="2961615" y="2873472"/>
                </a:lnTo>
                <a:lnTo>
                  <a:pt x="0" y="2873472"/>
                </a:lnTo>
                <a:lnTo>
                  <a:pt x="0" y="0"/>
                </a:lnTo>
                <a:close/>
              </a:path>
            </a:pathLst>
          </a:custGeom>
          <a:blipFill>
            <a:blip r:embed="rId5"/>
            <a:stretch>
              <a:fillRect/>
            </a:stretch>
          </a:blipFill>
        </p:spPr>
        <p:txBody>
          <a:bodyPr/>
          <a:lstStyle/>
          <a:p>
            <a:endParaRPr lang="en-US"/>
          </a:p>
        </p:txBody>
      </p:sp>
      <p:grpSp>
        <p:nvGrpSpPr>
          <p:cNvPr id="34" name="Group 34"/>
          <p:cNvGrpSpPr/>
          <p:nvPr/>
        </p:nvGrpSpPr>
        <p:grpSpPr>
          <a:xfrm>
            <a:off x="513515" y="267311"/>
            <a:ext cx="42872571" cy="3843219"/>
            <a:chOff x="0" y="0"/>
            <a:chExt cx="3528607" cy="316314"/>
          </a:xfrm>
        </p:grpSpPr>
        <p:sp>
          <p:nvSpPr>
            <p:cNvPr id="35" name="Freeform 35"/>
            <p:cNvSpPr/>
            <p:nvPr/>
          </p:nvSpPr>
          <p:spPr>
            <a:xfrm>
              <a:off x="0" y="0"/>
              <a:ext cx="3528607" cy="316314"/>
            </a:xfrm>
            <a:custGeom>
              <a:avLst/>
              <a:gdLst/>
              <a:ahLst/>
              <a:cxnLst/>
              <a:rect l="l" t="t" r="r" b="b"/>
              <a:pathLst>
                <a:path w="3528607" h="316314">
                  <a:moveTo>
                    <a:pt x="0" y="0"/>
                  </a:moveTo>
                  <a:lnTo>
                    <a:pt x="3528607" y="0"/>
                  </a:lnTo>
                  <a:lnTo>
                    <a:pt x="3528607" y="316314"/>
                  </a:lnTo>
                  <a:lnTo>
                    <a:pt x="0" y="316314"/>
                  </a:lnTo>
                  <a:close/>
                </a:path>
              </a:pathLst>
            </a:custGeom>
            <a:solidFill>
              <a:srgbClr val="89A5D0"/>
            </a:solidFill>
          </p:spPr>
          <p:txBody>
            <a:bodyPr/>
            <a:lstStyle/>
            <a:p>
              <a:endParaRPr lang="en-US"/>
            </a:p>
          </p:txBody>
        </p:sp>
        <p:sp>
          <p:nvSpPr>
            <p:cNvPr id="36" name="TextBox 36"/>
            <p:cNvSpPr txBox="1"/>
            <p:nvPr/>
          </p:nvSpPr>
          <p:spPr>
            <a:xfrm>
              <a:off x="0" y="-247650"/>
              <a:ext cx="3528607" cy="563964"/>
            </a:xfrm>
            <a:prstGeom prst="rect">
              <a:avLst/>
            </a:prstGeom>
          </p:spPr>
          <p:txBody>
            <a:bodyPr lIns="50800" tIns="50800" rIns="50800" bIns="50800" rtlCol="0" anchor="ctr"/>
            <a:lstStyle/>
            <a:p>
              <a:pPr algn="ctr">
                <a:lnSpc>
                  <a:spcPts val="8960"/>
                </a:lnSpc>
              </a:pPr>
              <a:endParaRPr/>
            </a:p>
          </p:txBody>
        </p:sp>
      </p:grpSp>
      <p:sp>
        <p:nvSpPr>
          <p:cNvPr id="37" name="TextBox 37"/>
          <p:cNvSpPr txBox="1"/>
          <p:nvPr/>
        </p:nvSpPr>
        <p:spPr>
          <a:xfrm>
            <a:off x="3181665" y="248657"/>
            <a:ext cx="37417695" cy="3858260"/>
          </a:xfrm>
          <a:prstGeom prst="rect">
            <a:avLst/>
          </a:prstGeom>
        </p:spPr>
        <p:txBody>
          <a:bodyPr lIns="0" tIns="0" rIns="0" bIns="0" rtlCol="0" anchor="t">
            <a:spAutoFit/>
          </a:bodyPr>
          <a:lstStyle/>
          <a:p>
            <a:pPr algn="ctr">
              <a:lnSpc>
                <a:spcPts val="9520"/>
              </a:lnSpc>
            </a:pPr>
            <a:r>
              <a:rPr lang="en-US" sz="6800" dirty="0">
                <a:solidFill>
                  <a:srgbClr val="000000"/>
                </a:solidFill>
                <a:latin typeface="Times New Roman Bold"/>
              </a:rPr>
              <a:t>The Role of Empathy in Legal Evaluations of Sex Trafficking Survivors  </a:t>
            </a:r>
          </a:p>
          <a:p>
            <a:pPr algn="ctr">
              <a:lnSpc>
                <a:spcPts val="3640"/>
              </a:lnSpc>
            </a:pPr>
            <a:endParaRPr lang="en-US" sz="6800" dirty="0">
              <a:solidFill>
                <a:srgbClr val="000000"/>
              </a:solidFill>
              <a:latin typeface="Times New Roman Bold"/>
            </a:endParaRPr>
          </a:p>
          <a:p>
            <a:pPr algn="ctr">
              <a:lnSpc>
                <a:spcPts val="8260"/>
              </a:lnSpc>
            </a:pPr>
            <a:r>
              <a:rPr lang="en-US" sz="5900" dirty="0">
                <a:solidFill>
                  <a:srgbClr val="000000"/>
                </a:solidFill>
                <a:latin typeface="Times New Roman Bold"/>
              </a:rPr>
              <a:t>Elissa R. Wiener (</a:t>
            </a:r>
            <a:r>
              <a:rPr lang="en-US" sz="5900" u="sng" dirty="0" err="1">
                <a:solidFill>
                  <a:srgbClr val="000000"/>
                </a:solidFill>
                <a:latin typeface="Times New Roman Bold Italics"/>
              </a:rPr>
              <a:t>elissa.wiener@unh.edu</a:t>
            </a:r>
            <a:r>
              <a:rPr lang="en-US" sz="5900" dirty="0">
                <a:solidFill>
                  <a:srgbClr val="000000"/>
                </a:solidFill>
                <a:latin typeface="Times New Roman Bold"/>
              </a:rPr>
              <a:t>) and Ellen Cohn </a:t>
            </a:r>
          </a:p>
          <a:p>
            <a:pPr algn="ctr">
              <a:lnSpc>
                <a:spcPts val="8260"/>
              </a:lnSpc>
            </a:pPr>
            <a:r>
              <a:rPr lang="en-US" sz="5900" dirty="0">
                <a:solidFill>
                  <a:srgbClr val="000000"/>
                </a:solidFill>
                <a:latin typeface="Times New Roman Bold"/>
              </a:rPr>
              <a:t>University of New Hampshire </a:t>
            </a:r>
          </a:p>
        </p:txBody>
      </p:sp>
      <p:sp>
        <p:nvSpPr>
          <p:cNvPr id="38" name="AutoShape 38"/>
          <p:cNvSpPr/>
          <p:nvPr/>
        </p:nvSpPr>
        <p:spPr>
          <a:xfrm flipV="1">
            <a:off x="17780481" y="1746980"/>
            <a:ext cx="8330238" cy="0"/>
          </a:xfrm>
          <a:prstGeom prst="line">
            <a:avLst/>
          </a:prstGeom>
          <a:ln w="38100" cap="flat">
            <a:solidFill>
              <a:srgbClr val="175873"/>
            </a:solidFill>
            <a:prstDash val="sysDash"/>
            <a:headEnd type="none" w="sm" len="sm"/>
            <a:tailEnd type="none" w="sm" len="sm"/>
          </a:ln>
        </p:spPr>
        <p:txBody>
          <a:bodyPr/>
          <a:lstStyle/>
          <a:p>
            <a:endParaRPr lang="en-US"/>
          </a:p>
        </p:txBody>
      </p:sp>
      <p:grpSp>
        <p:nvGrpSpPr>
          <p:cNvPr id="39" name="Group 39"/>
          <p:cNvGrpSpPr/>
          <p:nvPr/>
        </p:nvGrpSpPr>
        <p:grpSpPr>
          <a:xfrm>
            <a:off x="14337030" y="4592675"/>
            <a:ext cx="14142720" cy="16036268"/>
            <a:chOff x="0" y="0"/>
            <a:chExt cx="1164010" cy="1307989"/>
          </a:xfrm>
        </p:grpSpPr>
        <p:sp>
          <p:nvSpPr>
            <p:cNvPr id="40" name="Freeform 40"/>
            <p:cNvSpPr/>
            <p:nvPr/>
          </p:nvSpPr>
          <p:spPr>
            <a:xfrm>
              <a:off x="0" y="0"/>
              <a:ext cx="1164010" cy="1307989"/>
            </a:xfrm>
            <a:custGeom>
              <a:avLst/>
              <a:gdLst/>
              <a:ahLst/>
              <a:cxnLst/>
              <a:rect l="l" t="t" r="r" b="b"/>
              <a:pathLst>
                <a:path w="1164010" h="1307989">
                  <a:moveTo>
                    <a:pt x="0" y="0"/>
                  </a:moveTo>
                  <a:lnTo>
                    <a:pt x="1164010" y="0"/>
                  </a:lnTo>
                  <a:lnTo>
                    <a:pt x="1164010" y="1307989"/>
                  </a:lnTo>
                  <a:lnTo>
                    <a:pt x="0" y="1307989"/>
                  </a:lnTo>
                  <a:close/>
                </a:path>
              </a:pathLst>
            </a:custGeom>
            <a:solidFill>
              <a:srgbClr val="013697"/>
            </a:solidFill>
            <a:ln cap="sq">
              <a:noFill/>
              <a:prstDash val="solid"/>
              <a:miter/>
            </a:ln>
          </p:spPr>
          <p:txBody>
            <a:bodyPr/>
            <a:lstStyle/>
            <a:p>
              <a:endParaRPr lang="en-US"/>
            </a:p>
          </p:txBody>
        </p:sp>
        <p:sp>
          <p:nvSpPr>
            <p:cNvPr id="41" name="TextBox 41"/>
            <p:cNvSpPr txBox="1"/>
            <p:nvPr/>
          </p:nvSpPr>
          <p:spPr>
            <a:xfrm>
              <a:off x="0" y="0"/>
              <a:ext cx="1164010" cy="1307989"/>
            </a:xfrm>
            <a:prstGeom prst="rect">
              <a:avLst/>
            </a:prstGeom>
          </p:spPr>
          <p:txBody>
            <a:bodyPr lIns="50800" tIns="50800" rIns="50800" bIns="50800" rtlCol="0" anchor="t"/>
            <a:lstStyle/>
            <a:p>
              <a:pPr algn="ctr">
                <a:lnSpc>
                  <a:spcPts val="6439"/>
                </a:lnSpc>
              </a:pPr>
              <a:r>
                <a:rPr lang="en-US" sz="4599" u="sng" dirty="0">
                  <a:solidFill>
                    <a:srgbClr val="FFFFFF"/>
                  </a:solidFill>
                  <a:latin typeface="Times New Roman Bold"/>
                </a:rPr>
                <a:t>Results</a:t>
              </a:r>
            </a:p>
            <a:p>
              <a:pPr algn="ctr">
                <a:lnSpc>
                  <a:spcPts val="2100"/>
                </a:lnSpc>
              </a:pPr>
              <a:endParaRPr lang="en-US" sz="4599" u="sng" dirty="0">
                <a:solidFill>
                  <a:srgbClr val="FFFFFF"/>
                </a:solidFill>
                <a:latin typeface="Times New Roman Bold"/>
              </a:endParaRPr>
            </a:p>
            <a:p>
              <a:pPr>
                <a:lnSpc>
                  <a:spcPts val="5250"/>
                </a:lnSpc>
              </a:pPr>
              <a:endParaRPr lang="en-US" sz="4599" u="sng" dirty="0">
                <a:solidFill>
                  <a:srgbClr val="FFFFFF"/>
                </a:solidFill>
                <a:latin typeface="Times New Roman Bold"/>
              </a:endParaRPr>
            </a:p>
            <a:p>
              <a:pPr>
                <a:lnSpc>
                  <a:spcPts val="5250"/>
                </a:lnSpc>
              </a:pPr>
              <a:endParaRPr lang="en-US" sz="4599" u="sng" dirty="0">
                <a:solidFill>
                  <a:srgbClr val="FFFFFF"/>
                </a:solidFill>
                <a:latin typeface="Times New Roman Bold"/>
              </a:endParaRPr>
            </a:p>
            <a:p>
              <a:pPr>
                <a:lnSpc>
                  <a:spcPts val="2250"/>
                </a:lnSpc>
              </a:pPr>
              <a:r>
                <a:rPr lang="en-US" sz="1500" dirty="0">
                  <a:solidFill>
                    <a:srgbClr val="FFFFFF"/>
                  </a:solidFill>
                  <a:latin typeface="Times New Roman Bold"/>
                </a:rPr>
                <a:t> </a:t>
              </a:r>
            </a:p>
            <a:p>
              <a:pPr>
                <a:lnSpc>
                  <a:spcPts val="5250"/>
                </a:lnSpc>
              </a:pPr>
              <a:endParaRPr lang="en-US" sz="1500" dirty="0">
                <a:solidFill>
                  <a:srgbClr val="FFFFFF"/>
                </a:solidFill>
                <a:latin typeface="Times New Roman Bold"/>
              </a:endParaRPr>
            </a:p>
            <a:p>
              <a:pPr>
                <a:lnSpc>
                  <a:spcPts val="5250"/>
                </a:lnSpc>
              </a:pPr>
              <a:endParaRPr lang="en-US" sz="1500" dirty="0">
                <a:solidFill>
                  <a:srgbClr val="FFFFFF"/>
                </a:solidFill>
                <a:latin typeface="Times New Roman Bold"/>
              </a:endParaRPr>
            </a:p>
            <a:p>
              <a:pPr>
                <a:lnSpc>
                  <a:spcPts val="5250"/>
                </a:lnSpc>
              </a:pPr>
              <a:endParaRPr lang="en-US" sz="1500" dirty="0">
                <a:solidFill>
                  <a:srgbClr val="FFFFFF"/>
                </a:solidFill>
                <a:latin typeface="Times New Roman Bold"/>
              </a:endParaRPr>
            </a:p>
            <a:p>
              <a:pPr>
                <a:lnSpc>
                  <a:spcPts val="5250"/>
                </a:lnSpc>
              </a:pPr>
              <a:endParaRPr lang="en-US" sz="1500" dirty="0">
                <a:solidFill>
                  <a:srgbClr val="FFFFFF"/>
                </a:solidFill>
                <a:latin typeface="Times New Roman Bold"/>
              </a:endParaRPr>
            </a:p>
            <a:p>
              <a:pPr>
                <a:lnSpc>
                  <a:spcPts val="5250"/>
                </a:lnSpc>
              </a:pPr>
              <a:endParaRPr lang="en-US" sz="1500" dirty="0">
                <a:solidFill>
                  <a:srgbClr val="FFFFFF"/>
                </a:solidFill>
                <a:latin typeface="Times New Roman Bold"/>
              </a:endParaRPr>
            </a:p>
            <a:p>
              <a:pPr>
                <a:lnSpc>
                  <a:spcPts val="5250"/>
                </a:lnSpc>
              </a:pPr>
              <a:endParaRPr lang="en-US" sz="1500" dirty="0">
                <a:solidFill>
                  <a:srgbClr val="FFFFFF"/>
                </a:solidFill>
                <a:latin typeface="Times New Roman Bold"/>
              </a:endParaRPr>
            </a:p>
            <a:p>
              <a:pPr>
                <a:lnSpc>
                  <a:spcPts val="5250"/>
                </a:lnSpc>
              </a:pPr>
              <a:endParaRPr lang="en-US" sz="1500" dirty="0">
                <a:solidFill>
                  <a:srgbClr val="FFFFFF"/>
                </a:solidFill>
                <a:latin typeface="Times New Roman Bold"/>
              </a:endParaRPr>
            </a:p>
            <a:p>
              <a:pPr>
                <a:lnSpc>
                  <a:spcPts val="5250"/>
                </a:lnSpc>
              </a:pPr>
              <a:endParaRPr lang="en-US" sz="1500" dirty="0">
                <a:solidFill>
                  <a:srgbClr val="FFFFFF"/>
                </a:solidFill>
                <a:latin typeface="Times New Roman Bold"/>
              </a:endParaRPr>
            </a:p>
            <a:p>
              <a:pPr>
                <a:lnSpc>
                  <a:spcPts val="7199"/>
                </a:lnSpc>
              </a:pPr>
              <a:endParaRPr lang="en-US" sz="1500" dirty="0">
                <a:solidFill>
                  <a:srgbClr val="FFFFFF"/>
                </a:solidFill>
                <a:latin typeface="Times New Roman Bold"/>
              </a:endParaRPr>
            </a:p>
            <a:p>
              <a:pPr>
                <a:lnSpc>
                  <a:spcPts val="5250"/>
                </a:lnSpc>
              </a:pPr>
              <a:endParaRPr lang="en-US" sz="1500" dirty="0">
                <a:solidFill>
                  <a:srgbClr val="FFFFFF"/>
                </a:solidFill>
                <a:latin typeface="Times New Roman Bold"/>
              </a:endParaRPr>
            </a:p>
            <a:p>
              <a:pPr>
                <a:lnSpc>
                  <a:spcPts val="5250"/>
                </a:lnSpc>
              </a:pPr>
              <a:endParaRPr lang="en-US" sz="1500" dirty="0">
                <a:solidFill>
                  <a:srgbClr val="FFFFFF"/>
                </a:solidFill>
                <a:latin typeface="Times New Roman Bold"/>
              </a:endParaRPr>
            </a:p>
            <a:p>
              <a:pPr>
                <a:lnSpc>
                  <a:spcPts val="5250"/>
                </a:lnSpc>
              </a:pPr>
              <a:endParaRPr lang="en-US" sz="1500" dirty="0">
                <a:solidFill>
                  <a:srgbClr val="FFFFFF"/>
                </a:solidFill>
                <a:latin typeface="Times New Roman Bold"/>
              </a:endParaRPr>
            </a:p>
            <a:p>
              <a:pPr>
                <a:lnSpc>
                  <a:spcPts val="5250"/>
                </a:lnSpc>
              </a:pPr>
              <a:endParaRPr lang="en-US" sz="1500" dirty="0">
                <a:solidFill>
                  <a:srgbClr val="FFFFFF"/>
                </a:solidFill>
                <a:latin typeface="Times New Roman Bold"/>
              </a:endParaRPr>
            </a:p>
            <a:p>
              <a:pPr>
                <a:lnSpc>
                  <a:spcPts val="5250"/>
                </a:lnSpc>
              </a:pPr>
              <a:endParaRPr lang="en-US" sz="1500" dirty="0">
                <a:solidFill>
                  <a:srgbClr val="FFFFFF"/>
                </a:solidFill>
                <a:latin typeface="Times New Roman Bold"/>
              </a:endParaRPr>
            </a:p>
            <a:p>
              <a:pPr>
                <a:lnSpc>
                  <a:spcPts val="5250"/>
                </a:lnSpc>
              </a:pPr>
              <a:endParaRPr lang="en-US" sz="1500" dirty="0">
                <a:solidFill>
                  <a:srgbClr val="FFFFFF"/>
                </a:solidFill>
                <a:latin typeface="Times New Roman Bold"/>
              </a:endParaRPr>
            </a:p>
            <a:p>
              <a:pPr>
                <a:lnSpc>
                  <a:spcPts val="5250"/>
                </a:lnSpc>
              </a:pPr>
              <a:endParaRPr lang="en-US" sz="1500" dirty="0">
                <a:solidFill>
                  <a:srgbClr val="FFFFFF"/>
                </a:solidFill>
                <a:latin typeface="Times New Roman Bold"/>
              </a:endParaRPr>
            </a:p>
            <a:p>
              <a:pPr>
                <a:lnSpc>
                  <a:spcPts val="5250"/>
                </a:lnSpc>
              </a:pPr>
              <a:endParaRPr lang="en-US" sz="1500" dirty="0">
                <a:solidFill>
                  <a:srgbClr val="FFFFFF"/>
                </a:solidFill>
                <a:latin typeface="Times New Roman Bold"/>
              </a:endParaRPr>
            </a:p>
            <a:p>
              <a:pPr algn="just">
                <a:lnSpc>
                  <a:spcPts val="5100"/>
                </a:lnSpc>
              </a:pPr>
              <a:endParaRPr lang="en-US" sz="1500" dirty="0">
                <a:solidFill>
                  <a:srgbClr val="FFFFFF"/>
                </a:solidFill>
                <a:latin typeface="Times New Roman Bold"/>
              </a:endParaRPr>
            </a:p>
          </p:txBody>
        </p:sp>
      </p:grpSp>
      <p:grpSp>
        <p:nvGrpSpPr>
          <p:cNvPr id="42" name="Group 42"/>
          <p:cNvGrpSpPr/>
          <p:nvPr/>
        </p:nvGrpSpPr>
        <p:grpSpPr>
          <a:xfrm>
            <a:off x="23568404" y="9558780"/>
            <a:ext cx="4346152" cy="2602897"/>
            <a:chOff x="0" y="0"/>
            <a:chExt cx="407232" cy="243890"/>
          </a:xfrm>
        </p:grpSpPr>
        <p:sp>
          <p:nvSpPr>
            <p:cNvPr id="43" name="Freeform 43"/>
            <p:cNvSpPr/>
            <p:nvPr/>
          </p:nvSpPr>
          <p:spPr>
            <a:xfrm>
              <a:off x="0" y="0"/>
              <a:ext cx="407232" cy="243890"/>
            </a:xfrm>
            <a:custGeom>
              <a:avLst/>
              <a:gdLst/>
              <a:ahLst/>
              <a:cxnLst/>
              <a:rect l="l" t="t" r="r" b="b"/>
              <a:pathLst>
                <a:path w="407232" h="243890">
                  <a:moveTo>
                    <a:pt x="0" y="0"/>
                  </a:moveTo>
                  <a:lnTo>
                    <a:pt x="407232" y="0"/>
                  </a:lnTo>
                  <a:lnTo>
                    <a:pt x="407232" y="243890"/>
                  </a:lnTo>
                  <a:lnTo>
                    <a:pt x="0" y="243890"/>
                  </a:lnTo>
                  <a:close/>
                </a:path>
              </a:pathLst>
            </a:custGeom>
            <a:solidFill>
              <a:srgbClr val="89A5D0"/>
            </a:solidFill>
            <a:ln w="38100" cap="sq">
              <a:solidFill>
                <a:srgbClr val="FFFFFF"/>
              </a:solidFill>
              <a:prstDash val="solid"/>
              <a:miter/>
            </a:ln>
          </p:spPr>
          <p:txBody>
            <a:bodyPr/>
            <a:lstStyle/>
            <a:p>
              <a:endParaRPr lang="en-US"/>
            </a:p>
          </p:txBody>
        </p:sp>
        <mc:AlternateContent xmlns:mc="http://schemas.openxmlformats.org/markup-compatibility/2006" xmlns:a14="http://schemas.microsoft.com/office/drawing/2010/main">
          <mc:Choice Requires="a14">
            <p:sp>
              <p:nvSpPr>
                <p:cNvPr id="44" name="TextBox 44"/>
                <p:cNvSpPr txBox="1"/>
                <p:nvPr/>
              </p:nvSpPr>
              <p:spPr>
                <a:xfrm>
                  <a:off x="0" y="0"/>
                  <a:ext cx="407232" cy="243890"/>
                </a:xfrm>
                <a:prstGeom prst="rect">
                  <a:avLst/>
                </a:prstGeom>
              </p:spPr>
              <p:txBody>
                <a:bodyPr lIns="50800" tIns="50800" rIns="50800" bIns="50800" rtlCol="0" anchor="ctr"/>
                <a:lstStyle/>
                <a:p>
                  <a:pPr algn="ctr">
                    <a:lnSpc>
                      <a:spcPts val="5120"/>
                    </a:lnSpc>
                  </a:pPr>
                  <a:r>
                    <a:rPr lang="en-US" sz="3200" u="sng" dirty="0">
                      <a:solidFill>
                        <a:srgbClr val="000000"/>
                      </a:solidFill>
                      <a:latin typeface="Times New Roman Bold"/>
                    </a:rPr>
                    <a:t>Empathetic Reactions</a:t>
                  </a:r>
                </a:p>
                <a:p>
                  <a:pPr algn="ctr">
                    <a:lnSpc>
                      <a:spcPts val="5120"/>
                    </a:lnSpc>
                  </a:pPr>
                  <a:r>
                    <a:rPr lang="en-US" sz="3200" dirty="0">
                      <a:solidFill>
                        <a:srgbClr val="000000"/>
                      </a:solidFill>
                      <a:latin typeface="Times New Roman Bold Italics"/>
                    </a:rPr>
                    <a:t>b = -1.48, F = 62.52, </a:t>
                  </a:r>
                </a:p>
                <a:p>
                  <a:pPr algn="ctr">
                    <a:lnSpc>
                      <a:spcPts val="5120"/>
                    </a:lnSpc>
                  </a:pPr>
                  <a:r>
                    <a:rPr lang="en-US" sz="3200" dirty="0">
                      <a:solidFill>
                        <a:srgbClr val="000000"/>
                      </a:solidFill>
                      <a:latin typeface="Times New Roman Bold Italics"/>
                    </a:rPr>
                    <a:t>p &lt; .001, </a:t>
                  </a:r>
                  <a14:m>
                    <m:oMath xmlns:m="http://schemas.openxmlformats.org/officeDocument/2006/math">
                      <m:sSubSup>
                        <m:sSubSupPr>
                          <m:ctrlPr>
                            <a:rPr lang="en-US" sz="3200" b="1" i="1" smtClean="0">
                              <a:solidFill>
                                <a:srgbClr val="000000"/>
                              </a:solidFill>
                              <a:latin typeface="Cambria Math" panose="02040503050406030204" pitchFamily="18" charset="0"/>
                            </a:rPr>
                          </m:ctrlPr>
                        </m:sSubSupPr>
                        <m:e>
                          <m:r>
                            <a:rPr lang="en-US" sz="3200" b="1" i="1" smtClean="0">
                              <a:solidFill>
                                <a:srgbClr val="000000"/>
                              </a:solidFill>
                              <a:latin typeface="Cambria Math" panose="02040503050406030204" pitchFamily="18" charset="0"/>
                              <a:ea typeface="Cambria Math" panose="02040503050406030204" pitchFamily="18" charset="0"/>
                            </a:rPr>
                            <m:t>𝜼</m:t>
                          </m:r>
                        </m:e>
                        <m:sub>
                          <m:r>
                            <a:rPr lang="en-US" sz="3200" b="1" i="1" smtClean="0">
                              <a:solidFill>
                                <a:srgbClr val="000000"/>
                              </a:solidFill>
                              <a:latin typeface="Cambria Math" panose="02040503050406030204" pitchFamily="18" charset="0"/>
                            </a:rPr>
                            <m:t>𝒑</m:t>
                          </m:r>
                        </m:sub>
                        <m:sup>
                          <m:r>
                            <a:rPr lang="en-US" sz="3200" b="1" i="1" smtClean="0">
                              <a:solidFill>
                                <a:srgbClr val="000000"/>
                              </a:solidFill>
                              <a:latin typeface="Cambria Math" panose="02040503050406030204" pitchFamily="18" charset="0"/>
                            </a:rPr>
                            <m:t>𝟐</m:t>
                          </m:r>
                        </m:sup>
                      </m:sSubSup>
                    </m:oMath>
                  </a14:m>
                  <a:r>
                    <a:rPr lang="en-US" sz="3200" b="1" dirty="0">
                      <a:solidFill>
                        <a:srgbClr val="000000"/>
                      </a:solidFill>
                      <a:latin typeface="Times New Roman Bold Italics"/>
                    </a:rPr>
                    <a:t> </a:t>
                  </a:r>
                  <a:r>
                    <a:rPr lang="en-US" sz="3200" dirty="0">
                      <a:solidFill>
                        <a:srgbClr val="000000"/>
                      </a:solidFill>
                      <a:latin typeface="Times New Roman Bold Italics"/>
                    </a:rPr>
                    <a:t>= 0.12</a:t>
                  </a:r>
                </a:p>
              </p:txBody>
            </p:sp>
          </mc:Choice>
          <mc:Fallback xmlns="">
            <p:sp>
              <p:nvSpPr>
                <p:cNvPr id="44" name="TextBox 44"/>
                <p:cNvSpPr txBox="1">
                  <a:spLocks noRot="1" noChangeAspect="1" noMove="1" noResize="1" noEditPoints="1" noAdjustHandles="1" noChangeArrowheads="1" noChangeShapeType="1" noTextEdit="1"/>
                </p:cNvSpPr>
                <p:nvPr/>
              </p:nvSpPr>
              <p:spPr>
                <a:xfrm>
                  <a:off x="0" y="0"/>
                  <a:ext cx="407232" cy="243890"/>
                </a:xfrm>
                <a:prstGeom prst="rect">
                  <a:avLst/>
                </a:prstGeom>
                <a:blipFill>
                  <a:blip r:embed="rId6"/>
                  <a:stretch>
                    <a:fillRect/>
                  </a:stretch>
                </a:blipFill>
              </p:spPr>
              <p:txBody>
                <a:bodyPr/>
                <a:lstStyle/>
                <a:p>
                  <a:r>
                    <a:rPr lang="en-US">
                      <a:noFill/>
                    </a:rPr>
                    <a:t> </a:t>
                  </a:r>
                </a:p>
              </p:txBody>
            </p:sp>
          </mc:Fallback>
        </mc:AlternateContent>
      </p:grpSp>
      <p:grpSp>
        <p:nvGrpSpPr>
          <p:cNvPr id="45" name="Group 45"/>
          <p:cNvGrpSpPr/>
          <p:nvPr/>
        </p:nvGrpSpPr>
        <p:grpSpPr>
          <a:xfrm>
            <a:off x="14721724" y="15691653"/>
            <a:ext cx="4346152" cy="2583847"/>
            <a:chOff x="0" y="0"/>
            <a:chExt cx="407232" cy="242105"/>
          </a:xfrm>
        </p:grpSpPr>
        <p:sp>
          <p:nvSpPr>
            <p:cNvPr id="46" name="Freeform 46"/>
            <p:cNvSpPr/>
            <p:nvPr/>
          </p:nvSpPr>
          <p:spPr>
            <a:xfrm>
              <a:off x="0" y="0"/>
              <a:ext cx="407232" cy="242105"/>
            </a:xfrm>
            <a:custGeom>
              <a:avLst/>
              <a:gdLst/>
              <a:ahLst/>
              <a:cxnLst/>
              <a:rect l="l" t="t" r="r" b="b"/>
              <a:pathLst>
                <a:path w="407232" h="242105">
                  <a:moveTo>
                    <a:pt x="0" y="0"/>
                  </a:moveTo>
                  <a:lnTo>
                    <a:pt x="407232" y="0"/>
                  </a:lnTo>
                  <a:lnTo>
                    <a:pt x="407232" y="242105"/>
                  </a:lnTo>
                  <a:lnTo>
                    <a:pt x="0" y="242105"/>
                  </a:lnTo>
                  <a:close/>
                </a:path>
              </a:pathLst>
            </a:custGeom>
            <a:solidFill>
              <a:srgbClr val="89A5D0"/>
            </a:solidFill>
            <a:ln w="38100" cap="sq">
              <a:solidFill>
                <a:srgbClr val="FFFFFF"/>
              </a:solidFill>
              <a:prstDash val="solid"/>
              <a:miter/>
            </a:ln>
          </p:spPr>
          <p:txBody>
            <a:bodyPr/>
            <a:lstStyle/>
            <a:p>
              <a:endParaRPr lang="en-US"/>
            </a:p>
          </p:txBody>
        </p:sp>
        <mc:AlternateContent xmlns:mc="http://schemas.openxmlformats.org/markup-compatibility/2006" xmlns:a14="http://schemas.microsoft.com/office/drawing/2010/main">
          <mc:Choice Requires="a14">
            <p:sp>
              <p:nvSpPr>
                <p:cNvPr id="47" name="TextBox 47"/>
                <p:cNvSpPr txBox="1"/>
                <p:nvPr/>
              </p:nvSpPr>
              <p:spPr>
                <a:xfrm>
                  <a:off x="0" y="0"/>
                  <a:ext cx="407232" cy="242105"/>
                </a:xfrm>
                <a:prstGeom prst="rect">
                  <a:avLst/>
                </a:prstGeom>
              </p:spPr>
              <p:txBody>
                <a:bodyPr lIns="50800" tIns="50800" rIns="50800" bIns="50800" rtlCol="0" anchor="ctr"/>
                <a:lstStyle/>
                <a:p>
                  <a:pPr algn="ctr">
                    <a:lnSpc>
                      <a:spcPts val="5120"/>
                    </a:lnSpc>
                  </a:pPr>
                  <a:r>
                    <a:rPr lang="en-US" sz="3200" u="sng" dirty="0">
                      <a:solidFill>
                        <a:srgbClr val="000000"/>
                      </a:solidFill>
                      <a:latin typeface="Times New Roman Bold"/>
                    </a:rPr>
                    <a:t>Empathetic Reactions</a:t>
                  </a:r>
                  <a:r>
                    <a:rPr lang="en-US" sz="3200" dirty="0">
                      <a:solidFill>
                        <a:srgbClr val="000000"/>
                      </a:solidFill>
                      <a:latin typeface="Times New Roman Bold Italics"/>
                    </a:rPr>
                    <a:t> </a:t>
                  </a:r>
                </a:p>
                <a:p>
                  <a:pPr algn="ctr">
                    <a:lnSpc>
                      <a:spcPts val="4960"/>
                    </a:lnSpc>
                  </a:pPr>
                  <a:r>
                    <a:rPr lang="en-US" sz="3100" dirty="0">
                      <a:solidFill>
                        <a:srgbClr val="000000"/>
                      </a:solidFill>
                      <a:latin typeface="Times New Roman Bold Italics"/>
                    </a:rPr>
                    <a:t>b = -.96, F = 25.54, </a:t>
                  </a:r>
                </a:p>
                <a:p>
                  <a:pPr algn="ctr">
                    <a:lnSpc>
                      <a:spcPts val="4960"/>
                    </a:lnSpc>
                  </a:pPr>
                  <a:r>
                    <a:rPr lang="en-US" sz="3100" dirty="0">
                      <a:solidFill>
                        <a:srgbClr val="000000"/>
                      </a:solidFill>
                      <a:latin typeface="Times New Roman Bold Italics"/>
                    </a:rPr>
                    <a:t>p &lt; .001, </a:t>
                  </a:r>
                  <a14:m>
                    <m:oMath xmlns:m="http://schemas.openxmlformats.org/officeDocument/2006/math">
                      <m:sSubSup>
                        <m:sSubSupPr>
                          <m:ctrlPr>
                            <a:rPr lang="en-US" sz="2800" b="1" i="1" smtClean="0">
                              <a:solidFill>
                                <a:srgbClr val="000000"/>
                              </a:solidFill>
                              <a:latin typeface="Cambria Math" panose="02040503050406030204" pitchFamily="18" charset="0"/>
                            </a:rPr>
                          </m:ctrlPr>
                        </m:sSubSupPr>
                        <m:e>
                          <m:r>
                            <a:rPr lang="en-US" sz="2800" b="1" i="1" smtClean="0">
                              <a:solidFill>
                                <a:srgbClr val="000000"/>
                              </a:solidFill>
                              <a:latin typeface="Cambria Math" panose="02040503050406030204" pitchFamily="18" charset="0"/>
                              <a:ea typeface="Cambria Math" panose="02040503050406030204" pitchFamily="18" charset="0"/>
                            </a:rPr>
                            <m:t>𝜼</m:t>
                          </m:r>
                        </m:e>
                        <m:sub>
                          <m:r>
                            <a:rPr lang="en-US" sz="2800" b="1" i="1" smtClean="0">
                              <a:solidFill>
                                <a:srgbClr val="000000"/>
                              </a:solidFill>
                              <a:latin typeface="Cambria Math" panose="02040503050406030204" pitchFamily="18" charset="0"/>
                            </a:rPr>
                            <m:t>𝒑</m:t>
                          </m:r>
                        </m:sub>
                        <m:sup>
                          <m:r>
                            <a:rPr lang="en-US" sz="2800" b="1" i="1" smtClean="0">
                              <a:solidFill>
                                <a:srgbClr val="000000"/>
                              </a:solidFill>
                              <a:latin typeface="Cambria Math" panose="02040503050406030204" pitchFamily="18" charset="0"/>
                            </a:rPr>
                            <m:t>𝟐</m:t>
                          </m:r>
                        </m:sup>
                      </m:sSubSup>
                    </m:oMath>
                  </a14:m>
                  <a:r>
                    <a:rPr lang="en-US" sz="2800" b="1" dirty="0">
                      <a:solidFill>
                        <a:srgbClr val="000000"/>
                      </a:solidFill>
                      <a:latin typeface="Times New Roman Bold Italics"/>
                    </a:rPr>
                    <a:t> </a:t>
                  </a:r>
                  <a:r>
                    <a:rPr lang="en-US" sz="3100" dirty="0">
                      <a:solidFill>
                        <a:srgbClr val="000000"/>
                      </a:solidFill>
                      <a:latin typeface="Times New Roman Bold Italics"/>
                    </a:rPr>
                    <a:t>= 0.05</a:t>
                  </a:r>
                </a:p>
              </p:txBody>
            </p:sp>
          </mc:Choice>
          <mc:Fallback xmlns="">
            <p:sp>
              <p:nvSpPr>
                <p:cNvPr id="47" name="TextBox 47"/>
                <p:cNvSpPr txBox="1">
                  <a:spLocks noRot="1" noChangeAspect="1" noMove="1" noResize="1" noEditPoints="1" noAdjustHandles="1" noChangeArrowheads="1" noChangeShapeType="1" noTextEdit="1"/>
                </p:cNvSpPr>
                <p:nvPr/>
              </p:nvSpPr>
              <p:spPr>
                <a:xfrm>
                  <a:off x="0" y="0"/>
                  <a:ext cx="407232" cy="242105"/>
                </a:xfrm>
                <a:prstGeom prst="rect">
                  <a:avLst/>
                </a:prstGeom>
                <a:blipFill>
                  <a:blip r:embed="rId7"/>
                  <a:stretch>
                    <a:fillRect/>
                  </a:stretch>
                </a:blipFill>
              </p:spPr>
              <p:txBody>
                <a:bodyPr/>
                <a:lstStyle/>
                <a:p>
                  <a:r>
                    <a:rPr lang="en-US">
                      <a:noFill/>
                    </a:rPr>
                    <a:t> </a:t>
                  </a:r>
                </a:p>
              </p:txBody>
            </p:sp>
          </mc:Fallback>
        </mc:AlternateContent>
      </p:grpSp>
      <p:sp>
        <p:nvSpPr>
          <p:cNvPr id="48" name="Freeform 48"/>
          <p:cNvSpPr/>
          <p:nvPr/>
        </p:nvSpPr>
        <p:spPr>
          <a:xfrm>
            <a:off x="39962006" y="926941"/>
            <a:ext cx="2961615" cy="2873472"/>
          </a:xfrm>
          <a:custGeom>
            <a:avLst/>
            <a:gdLst/>
            <a:ahLst/>
            <a:cxnLst/>
            <a:rect l="l" t="t" r="r" b="b"/>
            <a:pathLst>
              <a:path w="2961615" h="2873472">
                <a:moveTo>
                  <a:pt x="0" y="0"/>
                </a:moveTo>
                <a:lnTo>
                  <a:pt x="2961615" y="0"/>
                </a:lnTo>
                <a:lnTo>
                  <a:pt x="2961615" y="2873472"/>
                </a:lnTo>
                <a:lnTo>
                  <a:pt x="0" y="2873472"/>
                </a:lnTo>
                <a:lnTo>
                  <a:pt x="0" y="0"/>
                </a:lnTo>
                <a:close/>
              </a:path>
            </a:pathLst>
          </a:custGeom>
          <a:blipFill>
            <a:blip r:embed="rId5"/>
            <a:stretch>
              <a:fillRect/>
            </a:stretch>
          </a:blipFill>
        </p:spPr>
        <p:txBody>
          <a:bodyPr/>
          <a:lstStyle/>
          <a:p>
            <a:endParaRPr lang="en-US"/>
          </a:p>
        </p:txBody>
      </p:sp>
      <p:grpSp>
        <p:nvGrpSpPr>
          <p:cNvPr id="49" name="Group 49"/>
          <p:cNvGrpSpPr/>
          <p:nvPr/>
        </p:nvGrpSpPr>
        <p:grpSpPr>
          <a:xfrm>
            <a:off x="28813125" y="27916369"/>
            <a:ext cx="13958096" cy="3986659"/>
            <a:chOff x="0" y="0"/>
            <a:chExt cx="1148814" cy="328120"/>
          </a:xfrm>
        </p:grpSpPr>
        <p:sp>
          <p:nvSpPr>
            <p:cNvPr id="50" name="Freeform 50"/>
            <p:cNvSpPr/>
            <p:nvPr/>
          </p:nvSpPr>
          <p:spPr>
            <a:xfrm>
              <a:off x="0" y="0"/>
              <a:ext cx="1148814" cy="328120"/>
            </a:xfrm>
            <a:custGeom>
              <a:avLst/>
              <a:gdLst/>
              <a:ahLst/>
              <a:cxnLst/>
              <a:rect l="l" t="t" r="r" b="b"/>
              <a:pathLst>
                <a:path w="1148814" h="328120">
                  <a:moveTo>
                    <a:pt x="0" y="0"/>
                  </a:moveTo>
                  <a:lnTo>
                    <a:pt x="1148814" y="0"/>
                  </a:lnTo>
                  <a:lnTo>
                    <a:pt x="1148814" y="328120"/>
                  </a:lnTo>
                  <a:lnTo>
                    <a:pt x="0" y="328120"/>
                  </a:lnTo>
                  <a:close/>
                </a:path>
              </a:pathLst>
            </a:custGeom>
            <a:solidFill>
              <a:srgbClr val="013697"/>
            </a:solidFill>
          </p:spPr>
          <p:txBody>
            <a:bodyPr/>
            <a:lstStyle/>
            <a:p>
              <a:endParaRPr lang="en-US"/>
            </a:p>
          </p:txBody>
        </p:sp>
        <p:sp>
          <p:nvSpPr>
            <p:cNvPr id="51" name="TextBox 51"/>
            <p:cNvSpPr txBox="1"/>
            <p:nvPr/>
          </p:nvSpPr>
          <p:spPr>
            <a:xfrm>
              <a:off x="0" y="0"/>
              <a:ext cx="1148814" cy="328120"/>
            </a:xfrm>
            <a:prstGeom prst="rect">
              <a:avLst/>
            </a:prstGeom>
          </p:spPr>
          <p:txBody>
            <a:bodyPr lIns="50800" tIns="50800" rIns="50800" bIns="50800" rtlCol="0" anchor="t"/>
            <a:lstStyle/>
            <a:p>
              <a:pPr algn="ctr">
                <a:lnSpc>
                  <a:spcPts val="4760"/>
                </a:lnSpc>
              </a:pPr>
              <a:r>
                <a:rPr lang="en-US" sz="3400" u="sng" dirty="0">
                  <a:solidFill>
                    <a:srgbClr val="FFFFFF"/>
                  </a:solidFill>
                  <a:latin typeface="Times New Roman Bold"/>
                </a:rPr>
                <a:t>References</a:t>
              </a:r>
            </a:p>
            <a:p>
              <a:pPr>
                <a:lnSpc>
                  <a:spcPts val="2379"/>
                </a:lnSpc>
              </a:pPr>
              <a:r>
                <a:rPr lang="en-US" sz="1699" dirty="0">
                  <a:solidFill>
                    <a:srgbClr val="FFFFFF"/>
                  </a:solidFill>
                  <a:latin typeface="Times New Roman Bold"/>
                </a:rPr>
                <a:t>Cheung, V., &amp; </a:t>
              </a:r>
              <a:r>
                <a:rPr lang="en-US" sz="1699" dirty="0" err="1">
                  <a:solidFill>
                    <a:srgbClr val="FFFFFF"/>
                  </a:solidFill>
                  <a:latin typeface="Times New Roman Bold"/>
                </a:rPr>
                <a:t>Lagnado</a:t>
              </a:r>
              <a:r>
                <a:rPr lang="en-US" sz="1699" dirty="0">
                  <a:solidFill>
                    <a:srgbClr val="FFFFFF"/>
                  </a:solidFill>
                  <a:latin typeface="Times New Roman Bold"/>
                </a:rPr>
                <a:t>, D. (2023). Defendant Character Influences Mock Juror Judgments of Blame, Guilt, and Punishment [Preprint]. </a:t>
              </a:r>
              <a:r>
                <a:rPr lang="en-US" sz="1699" dirty="0" err="1">
                  <a:solidFill>
                    <a:srgbClr val="FFFFFF"/>
                  </a:solidFill>
                  <a:latin typeface="Times New Roman Bold"/>
                </a:rPr>
                <a:t>PsyArXiv</a:t>
              </a:r>
              <a:r>
                <a:rPr lang="en-US" sz="1699" dirty="0">
                  <a:solidFill>
                    <a:srgbClr val="FFFFFF"/>
                  </a:solidFill>
                  <a:latin typeface="Times New Roman Bold"/>
                </a:rPr>
                <a:t>.	https://doi.org/10.31234/osf.io/69jh7</a:t>
              </a:r>
              <a:endParaRPr lang="en-US" sz="1699" dirty="0">
                <a:solidFill>
                  <a:srgbClr val="FFFFFF"/>
                </a:solidFill>
                <a:latin typeface="Times New Roman Bold"/>
                <a:hlinkClick r:id="rId8" tooltip="https://doi.org/10.31234/osf.io/69jh7"/>
              </a:endParaRPr>
            </a:p>
            <a:p>
              <a:pPr>
                <a:lnSpc>
                  <a:spcPts val="2379"/>
                </a:lnSpc>
              </a:pPr>
              <a:r>
                <a:rPr lang="en-US" sz="1699" dirty="0">
                  <a:solidFill>
                    <a:srgbClr val="FFFFFF"/>
                  </a:solidFill>
                  <a:latin typeface="Times New Roman Bold"/>
                </a:rPr>
                <a:t>Colby, T. B. (2011). In defense of judicial empathy. Minn. L. Rev., 96, 1944.</a:t>
              </a:r>
            </a:p>
            <a:p>
              <a:pPr>
                <a:lnSpc>
                  <a:spcPts val="2379"/>
                </a:lnSpc>
              </a:pPr>
              <a:r>
                <a:rPr lang="en-US" sz="1699" dirty="0">
                  <a:solidFill>
                    <a:srgbClr val="FFFFFF"/>
                  </a:solidFill>
                  <a:latin typeface="Times New Roman Bold"/>
                </a:rPr>
                <a:t>Farrell, A., &amp; Cronin, S. (2015). Policing prostitution in an era of human trafficking enforcement. Crime, Law and Social Change, 64(4–5), 211–228.  	https://</a:t>
              </a:r>
              <a:r>
                <a:rPr lang="en-US" sz="1699" dirty="0" err="1">
                  <a:solidFill>
                    <a:srgbClr val="FFFFFF"/>
                  </a:solidFill>
                  <a:latin typeface="Times New Roman Bold"/>
                </a:rPr>
                <a:t>doi.org</a:t>
              </a:r>
              <a:r>
                <a:rPr lang="en-US" sz="1699" dirty="0">
                  <a:solidFill>
                    <a:srgbClr val="FFFFFF"/>
                  </a:solidFill>
                  <a:latin typeface="Times New Roman Bold"/>
                </a:rPr>
                <a:t>/10.1007/s10611-015-9588-0</a:t>
              </a:r>
            </a:p>
            <a:p>
              <a:pPr>
                <a:lnSpc>
                  <a:spcPts val="2379"/>
                </a:lnSpc>
              </a:pPr>
              <a:r>
                <a:rPr lang="en-US" sz="1699" dirty="0" err="1">
                  <a:solidFill>
                    <a:srgbClr val="FFFFFF"/>
                  </a:solidFill>
                  <a:latin typeface="Times New Roman Bold"/>
                </a:rPr>
                <a:t>Korovich</a:t>
              </a:r>
              <a:r>
                <a:rPr lang="en-US" sz="1699" dirty="0">
                  <a:solidFill>
                    <a:srgbClr val="FFFFFF"/>
                  </a:solidFill>
                  <a:latin typeface="Times New Roman Bold"/>
                </a:rPr>
                <a:t>, M., &amp; </a:t>
              </a:r>
              <a:r>
                <a:rPr lang="en-US" sz="1699" dirty="0" err="1">
                  <a:solidFill>
                    <a:srgbClr val="FFFFFF"/>
                  </a:solidFill>
                  <a:latin typeface="Times New Roman Bold"/>
                </a:rPr>
                <a:t>Fondacaro</a:t>
              </a:r>
              <a:r>
                <a:rPr lang="en-US" sz="1699" dirty="0">
                  <a:solidFill>
                    <a:srgbClr val="FFFFFF"/>
                  </a:solidFill>
                  <a:latin typeface="Times New Roman Bold"/>
                </a:rPr>
                <a:t>, M. (2021). The Criminalized Victim: Evaluating Public Perceptions of Sex Trafficked Individuals. Journal of Child Sexual	Abuse, 30(6), 684–702. https://</a:t>
              </a:r>
              <a:r>
                <a:rPr lang="en-US" sz="1699" dirty="0" err="1">
                  <a:solidFill>
                    <a:srgbClr val="FFFFFF"/>
                  </a:solidFill>
                  <a:latin typeface="Times New Roman Bold"/>
                </a:rPr>
                <a:t>doi.org</a:t>
              </a:r>
              <a:r>
                <a:rPr lang="en-US" sz="1699" dirty="0">
                  <a:solidFill>
                    <a:srgbClr val="FFFFFF"/>
                  </a:solidFill>
                  <a:latin typeface="Times New Roman Bold"/>
                </a:rPr>
                <a:t>/10.1080/10538712.2021.1955788</a:t>
              </a:r>
            </a:p>
            <a:p>
              <a:pPr>
                <a:lnSpc>
                  <a:spcPts val="2379"/>
                </a:lnSpc>
              </a:pPr>
              <a:r>
                <a:rPr lang="en-US" sz="1699" dirty="0" err="1">
                  <a:solidFill>
                    <a:srgbClr val="FFFFFF"/>
                  </a:solidFill>
                  <a:latin typeface="Times New Roman Bold"/>
                </a:rPr>
                <a:t>Kulig</a:t>
              </a:r>
              <a:r>
                <a:rPr lang="en-US" sz="1699" dirty="0">
                  <a:solidFill>
                    <a:srgbClr val="FFFFFF"/>
                  </a:solidFill>
                  <a:latin typeface="Times New Roman Bold"/>
                </a:rPr>
                <a:t>, T. C., &amp; Butler, L. C. (2019). From “Whores” to “Victims”: The Rise and Status of Sex Trafficking Courts. Victims &amp; Offenders, 14(3), 299–321.	https://</a:t>
              </a:r>
              <a:r>
                <a:rPr lang="en-US" sz="1699" dirty="0" err="1">
                  <a:solidFill>
                    <a:srgbClr val="FFFFFF"/>
                  </a:solidFill>
                  <a:latin typeface="Times New Roman Bold"/>
                </a:rPr>
                <a:t>doi.org</a:t>
              </a:r>
              <a:r>
                <a:rPr lang="en-US" sz="1699" dirty="0">
                  <a:solidFill>
                    <a:srgbClr val="FFFFFF"/>
                  </a:solidFill>
                  <a:latin typeface="Times New Roman Bold"/>
                </a:rPr>
                <a:t>/10.1080/15564886.2019.1595242</a:t>
              </a:r>
            </a:p>
            <a:p>
              <a:pPr algn="l">
                <a:lnSpc>
                  <a:spcPts val="2379"/>
                </a:lnSpc>
              </a:pPr>
              <a:r>
                <a:rPr lang="en-US" sz="1699" dirty="0">
                  <a:solidFill>
                    <a:srgbClr val="FFFFFF"/>
                  </a:solidFill>
                  <a:latin typeface="Times New Roman Bold"/>
                </a:rPr>
                <a:t>Wiener, R. L., Berry, M. C., Wertheimer, J., Petty, T., &amp; Martinez, J. (2021). The public’s judgment of sex trafficked women: Blaming the victim?	Journal of Experimental Psychology: Applied, 27(3), 529–545. https://</a:t>
              </a:r>
              <a:r>
                <a:rPr lang="en-US" sz="1699" dirty="0" err="1">
                  <a:solidFill>
                    <a:srgbClr val="FFFFFF"/>
                  </a:solidFill>
                  <a:latin typeface="Times New Roman Bold"/>
                </a:rPr>
                <a:t>doi.org</a:t>
              </a:r>
              <a:r>
                <a:rPr lang="en-US" sz="1699" dirty="0">
                  <a:solidFill>
                    <a:srgbClr val="FFFFFF"/>
                  </a:solidFill>
                  <a:latin typeface="Times New Roman Bold"/>
                </a:rPr>
                <a:t>/10.1037/xap0000352</a:t>
              </a:r>
            </a:p>
          </p:txBody>
        </p:sp>
      </p:grpSp>
      <p:grpSp>
        <p:nvGrpSpPr>
          <p:cNvPr id="52" name="Group 52"/>
          <p:cNvGrpSpPr/>
          <p:nvPr/>
        </p:nvGrpSpPr>
        <p:grpSpPr>
          <a:xfrm>
            <a:off x="14722931" y="6016580"/>
            <a:ext cx="12980003" cy="1569377"/>
            <a:chOff x="0" y="0"/>
            <a:chExt cx="1068313" cy="129167"/>
          </a:xfrm>
        </p:grpSpPr>
        <p:sp>
          <p:nvSpPr>
            <p:cNvPr id="53" name="Freeform 53"/>
            <p:cNvSpPr/>
            <p:nvPr/>
          </p:nvSpPr>
          <p:spPr>
            <a:xfrm>
              <a:off x="0" y="0"/>
              <a:ext cx="1068313" cy="129167"/>
            </a:xfrm>
            <a:custGeom>
              <a:avLst/>
              <a:gdLst/>
              <a:ahLst/>
              <a:cxnLst/>
              <a:rect l="l" t="t" r="r" b="b"/>
              <a:pathLst>
                <a:path w="1068313" h="129167">
                  <a:moveTo>
                    <a:pt x="0" y="0"/>
                  </a:moveTo>
                  <a:lnTo>
                    <a:pt x="1068313" y="0"/>
                  </a:lnTo>
                  <a:lnTo>
                    <a:pt x="1068313" y="129167"/>
                  </a:lnTo>
                  <a:lnTo>
                    <a:pt x="0" y="129167"/>
                  </a:lnTo>
                  <a:close/>
                </a:path>
              </a:pathLst>
            </a:custGeom>
            <a:solidFill>
              <a:srgbClr val="013697"/>
            </a:solidFill>
          </p:spPr>
          <p:txBody>
            <a:bodyPr/>
            <a:lstStyle/>
            <a:p>
              <a:endParaRPr lang="en-US"/>
            </a:p>
          </p:txBody>
        </p:sp>
        <p:sp>
          <p:nvSpPr>
            <p:cNvPr id="54" name="TextBox 54"/>
            <p:cNvSpPr txBox="1"/>
            <p:nvPr/>
          </p:nvSpPr>
          <p:spPr>
            <a:xfrm>
              <a:off x="0" y="-142875"/>
              <a:ext cx="1068313" cy="272042"/>
            </a:xfrm>
            <a:prstGeom prst="rect">
              <a:avLst/>
            </a:prstGeom>
          </p:spPr>
          <p:txBody>
            <a:bodyPr lIns="50800" tIns="50800" rIns="50800" bIns="50800" rtlCol="0" anchor="ctr"/>
            <a:lstStyle/>
            <a:p>
              <a:pPr algn="ctr">
                <a:lnSpc>
                  <a:spcPts val="4900"/>
                </a:lnSpc>
              </a:pPr>
              <a:br>
                <a:rPr lang="en-US" sz="3500" dirty="0">
                  <a:solidFill>
                    <a:srgbClr val="FFFFFF"/>
                  </a:solidFill>
                  <a:latin typeface="Times New Roman Bold"/>
                </a:rPr>
              </a:br>
              <a:endParaRPr lang="en-US" sz="3500" dirty="0">
                <a:solidFill>
                  <a:srgbClr val="FFFFFF"/>
                </a:solidFill>
                <a:latin typeface="Times New Roman Bold"/>
              </a:endParaRPr>
            </a:p>
            <a:p>
              <a:pPr algn="ctr">
                <a:lnSpc>
                  <a:spcPts val="4900"/>
                </a:lnSpc>
              </a:pPr>
              <a:r>
                <a:rPr lang="en-US" sz="3500" dirty="0">
                  <a:solidFill>
                    <a:srgbClr val="FFFFFF"/>
                  </a:solidFill>
                  <a:latin typeface="Times New Roman Bold"/>
                </a:rPr>
                <a:t>Major outcomes: the effect of empathetic reactions on judgements of guilt and arrest certainty for prostitution </a:t>
              </a:r>
            </a:p>
          </p:txBody>
        </p:sp>
      </p:grpSp>
      <p:sp>
        <p:nvSpPr>
          <p:cNvPr id="55" name="Freeform 55"/>
          <p:cNvSpPr/>
          <p:nvPr/>
        </p:nvSpPr>
        <p:spPr>
          <a:xfrm>
            <a:off x="1157302" y="774541"/>
            <a:ext cx="2881454" cy="2873472"/>
          </a:xfrm>
          <a:custGeom>
            <a:avLst/>
            <a:gdLst/>
            <a:ahLst/>
            <a:cxnLst/>
            <a:rect l="l" t="t" r="r" b="b"/>
            <a:pathLst>
              <a:path w="2881454" h="2873472">
                <a:moveTo>
                  <a:pt x="0" y="0"/>
                </a:moveTo>
                <a:lnTo>
                  <a:pt x="2881454" y="0"/>
                </a:lnTo>
                <a:lnTo>
                  <a:pt x="2881454" y="2873472"/>
                </a:lnTo>
                <a:lnTo>
                  <a:pt x="0" y="2873472"/>
                </a:lnTo>
                <a:lnTo>
                  <a:pt x="0" y="0"/>
                </a:lnTo>
                <a:close/>
              </a:path>
            </a:pathLst>
          </a:custGeom>
          <a:blipFill>
            <a:blip r:embed="rId9"/>
            <a:stretch>
              <a:fillRect/>
            </a:stretch>
          </a:blipFill>
        </p:spPr>
        <p:txBody>
          <a:bodyPr/>
          <a:lstStyle/>
          <a:p>
            <a:endParaRPr lang="en-US"/>
          </a:p>
        </p:txBody>
      </p:sp>
      <p:sp>
        <p:nvSpPr>
          <p:cNvPr id="71" name="TextBox 71"/>
          <p:cNvSpPr txBox="1"/>
          <p:nvPr/>
        </p:nvSpPr>
        <p:spPr>
          <a:xfrm>
            <a:off x="15119840" y="21068895"/>
            <a:ext cx="12729500" cy="1621790"/>
          </a:xfrm>
          <a:prstGeom prst="rect">
            <a:avLst/>
          </a:prstGeom>
        </p:spPr>
        <p:txBody>
          <a:bodyPr lIns="0" tIns="0" rIns="0" bIns="0" rtlCol="0" anchor="t">
            <a:spAutoFit/>
          </a:bodyPr>
          <a:lstStyle/>
          <a:p>
            <a:pPr algn="ctr">
              <a:lnSpc>
                <a:spcPts val="6160"/>
              </a:lnSpc>
            </a:pPr>
            <a:r>
              <a:rPr lang="en-US" sz="4400" dirty="0">
                <a:solidFill>
                  <a:srgbClr val="FFFFFF"/>
                </a:solidFill>
                <a:latin typeface="Times New Roman Bold"/>
              </a:rPr>
              <a:t>Prostitution Arrest Certainty: Moderation Effects of Empathy and Victim Blame                           </a:t>
            </a:r>
          </a:p>
        </p:txBody>
      </p:sp>
      <p:sp>
        <p:nvSpPr>
          <p:cNvPr id="72" name="TextBox 72"/>
          <p:cNvSpPr txBox="1"/>
          <p:nvPr/>
        </p:nvSpPr>
        <p:spPr>
          <a:xfrm>
            <a:off x="1105054" y="32177672"/>
            <a:ext cx="5067970" cy="453390"/>
          </a:xfrm>
          <a:prstGeom prst="rect">
            <a:avLst/>
          </a:prstGeom>
        </p:spPr>
        <p:txBody>
          <a:bodyPr lIns="0" tIns="0" rIns="0" bIns="0" rtlCol="0" anchor="t">
            <a:spAutoFit/>
          </a:bodyPr>
          <a:lstStyle/>
          <a:p>
            <a:pPr algn="ctr">
              <a:lnSpc>
                <a:spcPts val="3360"/>
              </a:lnSpc>
            </a:pPr>
            <a:r>
              <a:rPr lang="en-US" sz="2400" dirty="0">
                <a:solidFill>
                  <a:srgbClr val="000000"/>
                </a:solidFill>
                <a:latin typeface="Times New Roman Italics"/>
              </a:rPr>
              <a:t>*Full variable list available upon request</a:t>
            </a:r>
          </a:p>
        </p:txBody>
      </p:sp>
      <p:sp>
        <p:nvSpPr>
          <p:cNvPr id="26" name="TextBox 26"/>
          <p:cNvSpPr txBox="1"/>
          <p:nvPr/>
        </p:nvSpPr>
        <p:spPr>
          <a:xfrm>
            <a:off x="14337030" y="17953372"/>
            <a:ext cx="14142720" cy="13949657"/>
          </a:xfrm>
          <a:prstGeom prst="rect">
            <a:avLst/>
          </a:prstGeom>
        </p:spPr>
        <p:txBody>
          <a:bodyPr lIns="50800" tIns="50800" rIns="50800" bIns="50800" rtlCol="0" anchor="ctr"/>
          <a:lstStyle/>
          <a:p>
            <a:pPr algn="ctr">
              <a:lnSpc>
                <a:spcPts val="8960"/>
              </a:lnSpc>
            </a:pPr>
            <a:endParaRPr/>
          </a:p>
        </p:txBody>
      </p:sp>
      <p:grpSp>
        <p:nvGrpSpPr>
          <p:cNvPr id="78" name="Group 78"/>
          <p:cNvGrpSpPr/>
          <p:nvPr/>
        </p:nvGrpSpPr>
        <p:grpSpPr>
          <a:xfrm>
            <a:off x="28813125" y="1746980"/>
            <a:ext cx="13950528" cy="13374047"/>
            <a:chOff x="0" y="-247650"/>
            <a:chExt cx="1148192" cy="1100744"/>
          </a:xfrm>
        </p:grpSpPr>
        <p:sp>
          <p:nvSpPr>
            <p:cNvPr id="79" name="Freeform 79"/>
            <p:cNvSpPr/>
            <p:nvPr/>
          </p:nvSpPr>
          <p:spPr>
            <a:xfrm>
              <a:off x="0" y="-12543"/>
              <a:ext cx="1148192" cy="865637"/>
            </a:xfrm>
            <a:custGeom>
              <a:avLst/>
              <a:gdLst/>
              <a:ahLst/>
              <a:cxnLst/>
              <a:rect l="l" t="t" r="r" b="b"/>
              <a:pathLst>
                <a:path w="1148192" h="853094">
                  <a:moveTo>
                    <a:pt x="0" y="0"/>
                  </a:moveTo>
                  <a:lnTo>
                    <a:pt x="1148192" y="0"/>
                  </a:lnTo>
                  <a:lnTo>
                    <a:pt x="1148192" y="853094"/>
                  </a:lnTo>
                  <a:lnTo>
                    <a:pt x="0" y="853094"/>
                  </a:lnTo>
                  <a:close/>
                </a:path>
              </a:pathLst>
            </a:custGeom>
            <a:solidFill>
              <a:srgbClr val="013697"/>
            </a:solidFill>
          </p:spPr>
          <p:txBody>
            <a:bodyPr/>
            <a:lstStyle/>
            <a:p>
              <a:endParaRPr lang="en-US"/>
            </a:p>
          </p:txBody>
        </p:sp>
        <p:sp>
          <p:nvSpPr>
            <p:cNvPr id="80" name="TextBox 80"/>
            <p:cNvSpPr txBox="1"/>
            <p:nvPr/>
          </p:nvSpPr>
          <p:spPr>
            <a:xfrm>
              <a:off x="0" y="-247650"/>
              <a:ext cx="1148192" cy="1100744"/>
            </a:xfrm>
            <a:prstGeom prst="rect">
              <a:avLst/>
            </a:prstGeom>
          </p:spPr>
          <p:txBody>
            <a:bodyPr lIns="50800" tIns="50800" rIns="50800" bIns="50800" rtlCol="0" anchor="ctr"/>
            <a:lstStyle/>
            <a:p>
              <a:pPr algn="ctr">
                <a:lnSpc>
                  <a:spcPts val="8960"/>
                </a:lnSpc>
              </a:pPr>
              <a:endParaRPr/>
            </a:p>
          </p:txBody>
        </p:sp>
      </p:grpSp>
      <p:sp>
        <p:nvSpPr>
          <p:cNvPr id="81" name="TextBox 81"/>
          <p:cNvSpPr txBox="1"/>
          <p:nvPr/>
        </p:nvSpPr>
        <p:spPr>
          <a:xfrm>
            <a:off x="29437926" y="4624792"/>
            <a:ext cx="12729500" cy="1621790"/>
          </a:xfrm>
          <a:prstGeom prst="rect">
            <a:avLst/>
          </a:prstGeom>
        </p:spPr>
        <p:txBody>
          <a:bodyPr lIns="0" tIns="0" rIns="0" bIns="0" rtlCol="0" anchor="t">
            <a:spAutoFit/>
          </a:bodyPr>
          <a:lstStyle/>
          <a:p>
            <a:pPr algn="ctr">
              <a:lnSpc>
                <a:spcPts val="6160"/>
              </a:lnSpc>
            </a:pPr>
            <a:r>
              <a:rPr lang="en-US" sz="4400" dirty="0">
                <a:solidFill>
                  <a:srgbClr val="FFFFFF"/>
                </a:solidFill>
                <a:latin typeface="Times New Roman Bold"/>
              </a:rPr>
              <a:t>Prostitution Guilt Certainty: Moderation Effects of Empathy and Victim Blame                           </a:t>
            </a:r>
          </a:p>
        </p:txBody>
      </p:sp>
      <p:grpSp>
        <p:nvGrpSpPr>
          <p:cNvPr id="91" name="Group 91"/>
          <p:cNvGrpSpPr/>
          <p:nvPr/>
        </p:nvGrpSpPr>
        <p:grpSpPr>
          <a:xfrm>
            <a:off x="28841700" y="15302002"/>
            <a:ext cx="13921953" cy="12506801"/>
            <a:chOff x="0" y="0"/>
            <a:chExt cx="1145840" cy="1029366"/>
          </a:xfrm>
        </p:grpSpPr>
        <p:sp>
          <p:nvSpPr>
            <p:cNvPr id="92" name="Freeform 92"/>
            <p:cNvSpPr/>
            <p:nvPr/>
          </p:nvSpPr>
          <p:spPr>
            <a:xfrm>
              <a:off x="0" y="0"/>
              <a:ext cx="1145840" cy="1029366"/>
            </a:xfrm>
            <a:custGeom>
              <a:avLst/>
              <a:gdLst/>
              <a:ahLst/>
              <a:cxnLst/>
              <a:rect l="l" t="t" r="r" b="b"/>
              <a:pathLst>
                <a:path w="1145840" h="1029366">
                  <a:moveTo>
                    <a:pt x="0" y="0"/>
                  </a:moveTo>
                  <a:lnTo>
                    <a:pt x="1145840" y="0"/>
                  </a:lnTo>
                  <a:lnTo>
                    <a:pt x="1145840" y="1029366"/>
                  </a:lnTo>
                  <a:lnTo>
                    <a:pt x="0" y="1029366"/>
                  </a:lnTo>
                  <a:close/>
                </a:path>
              </a:pathLst>
            </a:custGeom>
            <a:solidFill>
              <a:srgbClr val="013697"/>
            </a:solidFill>
          </p:spPr>
          <p:txBody>
            <a:bodyPr/>
            <a:lstStyle/>
            <a:p>
              <a:endParaRPr lang="en-US"/>
            </a:p>
          </p:txBody>
        </p:sp>
        <p:sp>
          <p:nvSpPr>
            <p:cNvPr id="93" name="TextBox 93"/>
            <p:cNvSpPr txBox="1"/>
            <p:nvPr/>
          </p:nvSpPr>
          <p:spPr>
            <a:xfrm>
              <a:off x="0" y="0"/>
              <a:ext cx="1145840" cy="1029366"/>
            </a:xfrm>
            <a:prstGeom prst="rect">
              <a:avLst/>
            </a:prstGeom>
          </p:spPr>
          <p:txBody>
            <a:bodyPr lIns="50800" tIns="50800" rIns="50800" bIns="50800" rtlCol="0" anchor="t"/>
            <a:lstStyle/>
            <a:p>
              <a:pPr algn="ctr">
                <a:lnSpc>
                  <a:spcPts val="1399"/>
                </a:lnSpc>
              </a:pPr>
              <a:endParaRPr dirty="0"/>
            </a:p>
            <a:p>
              <a:pPr algn="ctr">
                <a:lnSpc>
                  <a:spcPts val="6439"/>
                </a:lnSpc>
              </a:pPr>
              <a:r>
                <a:rPr lang="en-US" sz="4599" u="sng" dirty="0">
                  <a:solidFill>
                    <a:srgbClr val="FFFFFF"/>
                  </a:solidFill>
                  <a:latin typeface="Times New Roman Bold"/>
                </a:rPr>
                <a:t>Summary and Discussion</a:t>
              </a:r>
            </a:p>
            <a:p>
              <a:pPr algn="ctr">
                <a:lnSpc>
                  <a:spcPts val="2100"/>
                </a:lnSpc>
              </a:pPr>
              <a:endParaRPr lang="en-US" sz="4599" u="sng" dirty="0">
                <a:solidFill>
                  <a:srgbClr val="FFFFFF"/>
                </a:solidFill>
                <a:latin typeface="Times New Roman Bold"/>
              </a:endParaRPr>
            </a:p>
            <a:p>
              <a:pPr marL="755651" lvl="1" indent="-377825">
                <a:lnSpc>
                  <a:spcPts val="4900"/>
                </a:lnSpc>
                <a:buFont typeface="Arial"/>
                <a:buChar char="•"/>
              </a:pPr>
              <a:r>
                <a:rPr lang="en-US" sz="3500" dirty="0">
                  <a:solidFill>
                    <a:srgbClr val="FFFFFF"/>
                  </a:solidFill>
                  <a:latin typeface="Times New Roman Bold"/>
                </a:rPr>
                <a:t>Empathetic reactions toward sex trafficking predict a decrease in prostitution arrest and guilt certainty.</a:t>
              </a:r>
            </a:p>
            <a:p>
              <a:pPr marL="755651" lvl="1" indent="-377825">
                <a:lnSpc>
                  <a:spcPts val="4900"/>
                </a:lnSpc>
                <a:buFont typeface="Arial"/>
                <a:buChar char="•"/>
              </a:pPr>
              <a:r>
                <a:rPr lang="en-US" sz="3500" dirty="0">
                  <a:solidFill>
                    <a:srgbClr val="FFFFFF"/>
                  </a:solidFill>
                  <a:latin typeface="Times New Roman Bold"/>
                </a:rPr>
                <a:t>This relationship is augmented by lower assignments of victim blame. However, when assessing guilt for prostitution, high victim blame moderates the empathetic response.  </a:t>
              </a:r>
            </a:p>
            <a:p>
              <a:pPr marL="755651" lvl="1" indent="-377825">
                <a:lnSpc>
                  <a:spcPts val="4900"/>
                </a:lnSpc>
                <a:buFont typeface="Arial"/>
                <a:buChar char="•"/>
              </a:pPr>
              <a:r>
                <a:rPr lang="en-US" sz="3500" dirty="0">
                  <a:solidFill>
                    <a:srgbClr val="FFFFFF"/>
                  </a:solidFill>
                  <a:latin typeface="Times New Roman Bold"/>
                </a:rPr>
                <a:t>The moderation effect suggests a difference in the way people assess culpability when evaluating certainty of arrest versus guilt. </a:t>
              </a:r>
            </a:p>
            <a:p>
              <a:pPr marL="1511301" lvl="2" indent="-503767">
                <a:lnSpc>
                  <a:spcPts val="4900"/>
                </a:lnSpc>
                <a:buFont typeface="Arial"/>
                <a:buChar char="⚬"/>
              </a:pPr>
              <a:r>
                <a:rPr lang="en-US" sz="3500" dirty="0">
                  <a:solidFill>
                    <a:srgbClr val="FFFFFF"/>
                  </a:solidFill>
                  <a:latin typeface="Times New Roman Bold"/>
                </a:rPr>
                <a:t>Assessments of whether a trafficking victim has committed prostitution are related to both empathetic reactions and degree of blame. Yet, when evaluating whether the survivor is guilty of prostitution, even high empathetic responses are irrelevant if people view the victim as culpable for the circumstances. </a:t>
              </a:r>
            </a:p>
            <a:p>
              <a:pPr marL="755651" lvl="1" indent="-377825">
                <a:lnSpc>
                  <a:spcPts val="4900"/>
                </a:lnSpc>
                <a:buFont typeface="Arial"/>
                <a:buChar char="•"/>
              </a:pPr>
              <a:r>
                <a:rPr lang="en-US" sz="3500" dirty="0">
                  <a:solidFill>
                    <a:srgbClr val="FFFFFF"/>
                  </a:solidFill>
                  <a:latin typeface="Times New Roman Bold"/>
                </a:rPr>
                <a:t>Thus, while emotional reactions effect legal judgements, their influence may be less impactful than attributions of blame.  </a:t>
              </a:r>
            </a:p>
            <a:p>
              <a:pPr marL="755651" lvl="1" indent="-377825">
                <a:lnSpc>
                  <a:spcPts val="4900"/>
                </a:lnSpc>
                <a:buFont typeface="Arial"/>
                <a:buChar char="•"/>
              </a:pPr>
              <a:r>
                <a:rPr lang="en-US" sz="3500" dirty="0">
                  <a:solidFill>
                    <a:srgbClr val="FFFFFF"/>
                  </a:solidFill>
                  <a:latin typeface="Times New Roman Bold"/>
                </a:rPr>
                <a:t>If blame is to be considered more of a sentiment or mental state than emotion, future work should attempt to isolate the emotional components that underly it, such as disgust and anger, to further understand the role of emotion in legal decision-making.</a:t>
              </a:r>
            </a:p>
          </p:txBody>
        </p:sp>
      </p:grpSp>
      <p:pic>
        <p:nvPicPr>
          <p:cNvPr id="94" name="Picture 93">
            <a:extLst>
              <a:ext uri="{FF2B5EF4-FFF2-40B4-BE49-F238E27FC236}">
                <a16:creationId xmlns:a16="http://schemas.microsoft.com/office/drawing/2014/main" id="{1F1D22BC-3F6A-FA71-729F-A5E05991D4B3}"/>
              </a:ext>
            </a:extLst>
          </p:cNvPr>
          <p:cNvPicPr>
            <a:picLocks noChangeAspect="1"/>
          </p:cNvPicPr>
          <p:nvPr/>
        </p:nvPicPr>
        <p:blipFill>
          <a:blip r:embed="rId10"/>
          <a:stretch>
            <a:fillRect/>
          </a:stretch>
        </p:blipFill>
        <p:spPr>
          <a:xfrm>
            <a:off x="14731329" y="8009479"/>
            <a:ext cx="8559483" cy="5030838"/>
          </a:xfrm>
          <a:prstGeom prst="rect">
            <a:avLst/>
          </a:prstGeom>
          <a:ln w="76200">
            <a:solidFill>
              <a:srgbClr val="79AED0"/>
            </a:solidFill>
          </a:ln>
        </p:spPr>
      </p:pic>
      <p:pic>
        <p:nvPicPr>
          <p:cNvPr id="99" name="Picture 98">
            <a:extLst>
              <a:ext uri="{FF2B5EF4-FFF2-40B4-BE49-F238E27FC236}">
                <a16:creationId xmlns:a16="http://schemas.microsoft.com/office/drawing/2014/main" id="{EC56ED9D-4583-CB9A-45A9-AA59F5B3A98B}"/>
              </a:ext>
            </a:extLst>
          </p:cNvPr>
          <p:cNvPicPr>
            <a:picLocks noChangeAspect="1"/>
          </p:cNvPicPr>
          <p:nvPr/>
        </p:nvPicPr>
        <p:blipFill rotWithShape="1">
          <a:blip r:embed="rId11"/>
          <a:srcRect t="5414"/>
          <a:stretch/>
        </p:blipFill>
        <p:spPr>
          <a:xfrm>
            <a:off x="14575064" y="24978847"/>
            <a:ext cx="10227989" cy="6604870"/>
          </a:xfrm>
          <a:prstGeom prst="rect">
            <a:avLst/>
          </a:prstGeom>
          <a:ln w="76200">
            <a:solidFill>
              <a:srgbClr val="DEBFF5"/>
            </a:solidFill>
          </a:ln>
        </p:spPr>
      </p:pic>
      <p:sp>
        <p:nvSpPr>
          <p:cNvPr id="73" name="TextBox 73"/>
          <p:cNvSpPr txBox="1"/>
          <p:nvPr/>
        </p:nvSpPr>
        <p:spPr>
          <a:xfrm>
            <a:off x="21310997" y="8319899"/>
            <a:ext cx="152400" cy="249555"/>
          </a:xfrm>
          <a:prstGeom prst="rect">
            <a:avLst/>
          </a:prstGeom>
        </p:spPr>
        <p:txBody>
          <a:bodyPr lIns="0" tIns="0" rIns="0" bIns="0" rtlCol="0" anchor="t">
            <a:spAutoFit/>
          </a:bodyPr>
          <a:lstStyle/>
          <a:p>
            <a:pPr algn="ctr">
              <a:lnSpc>
                <a:spcPts val="1800"/>
              </a:lnSpc>
              <a:spcBef>
                <a:spcPct val="0"/>
              </a:spcBef>
            </a:pPr>
            <a:r>
              <a:rPr lang="en-US" sz="1200" dirty="0">
                <a:solidFill>
                  <a:srgbClr val="000000"/>
                </a:solidFill>
                <a:latin typeface="Times New Roman Bold"/>
              </a:rPr>
              <a:t>**</a:t>
            </a:r>
          </a:p>
        </p:txBody>
      </p:sp>
      <p:sp>
        <p:nvSpPr>
          <p:cNvPr id="95" name="TextBox 94">
            <a:extLst>
              <a:ext uri="{FF2B5EF4-FFF2-40B4-BE49-F238E27FC236}">
                <a16:creationId xmlns:a16="http://schemas.microsoft.com/office/drawing/2014/main" id="{77F19328-4654-B0CD-207D-BF7BA1B041A0}"/>
              </a:ext>
            </a:extLst>
          </p:cNvPr>
          <p:cNvSpPr txBox="1"/>
          <p:nvPr/>
        </p:nvSpPr>
        <p:spPr>
          <a:xfrm>
            <a:off x="14722931" y="13237245"/>
            <a:ext cx="8559483" cy="415498"/>
          </a:xfrm>
          <a:prstGeom prst="rect">
            <a:avLst/>
          </a:prstGeom>
          <a:noFill/>
        </p:spPr>
        <p:txBody>
          <a:bodyPr wrap="square" rtlCol="0">
            <a:spAutoFit/>
          </a:bodyPr>
          <a:lstStyle/>
          <a:p>
            <a:r>
              <a:rPr lang="en-US" sz="2100" dirty="0">
                <a:solidFill>
                  <a:srgbClr val="FFFFFF"/>
                </a:solidFill>
                <a:latin typeface="Times New Roman Bold Italics"/>
              </a:rPr>
              <a:t>** Controlling for inducement, vulnerability, and manipulated victim blame </a:t>
            </a:r>
          </a:p>
        </p:txBody>
      </p:sp>
      <p:pic>
        <p:nvPicPr>
          <p:cNvPr id="96" name="Picture 95">
            <a:extLst>
              <a:ext uri="{FF2B5EF4-FFF2-40B4-BE49-F238E27FC236}">
                <a16:creationId xmlns:a16="http://schemas.microsoft.com/office/drawing/2014/main" id="{CB237D5D-9D33-8BF4-C172-5F4B511B55A6}"/>
              </a:ext>
            </a:extLst>
          </p:cNvPr>
          <p:cNvPicPr>
            <a:picLocks noChangeAspect="1"/>
          </p:cNvPicPr>
          <p:nvPr/>
        </p:nvPicPr>
        <p:blipFill>
          <a:blip r:embed="rId12"/>
          <a:stretch>
            <a:fillRect/>
          </a:stretch>
        </p:blipFill>
        <p:spPr>
          <a:xfrm>
            <a:off x="19369157" y="14468158"/>
            <a:ext cx="8545399" cy="5030839"/>
          </a:xfrm>
          <a:prstGeom prst="rect">
            <a:avLst/>
          </a:prstGeom>
          <a:ln w="76200">
            <a:solidFill>
              <a:srgbClr val="79AED0"/>
            </a:solidFill>
          </a:ln>
        </p:spPr>
      </p:pic>
      <p:sp>
        <p:nvSpPr>
          <p:cNvPr id="98" name="TextBox 97">
            <a:extLst>
              <a:ext uri="{FF2B5EF4-FFF2-40B4-BE49-F238E27FC236}">
                <a16:creationId xmlns:a16="http://schemas.microsoft.com/office/drawing/2014/main" id="{39A740C3-CD28-886E-442F-FB1C378E4471}"/>
              </a:ext>
            </a:extLst>
          </p:cNvPr>
          <p:cNvSpPr txBox="1"/>
          <p:nvPr/>
        </p:nvSpPr>
        <p:spPr>
          <a:xfrm>
            <a:off x="19349048" y="19694899"/>
            <a:ext cx="8559483" cy="415498"/>
          </a:xfrm>
          <a:prstGeom prst="rect">
            <a:avLst/>
          </a:prstGeom>
          <a:noFill/>
        </p:spPr>
        <p:txBody>
          <a:bodyPr wrap="square" rtlCol="0">
            <a:spAutoFit/>
          </a:bodyPr>
          <a:lstStyle/>
          <a:p>
            <a:r>
              <a:rPr lang="en-US" sz="2100" dirty="0">
                <a:solidFill>
                  <a:srgbClr val="FFFFFF"/>
                </a:solidFill>
                <a:latin typeface="Times New Roman Bold Italics"/>
              </a:rPr>
              <a:t>** Controlling for inducement, vulnerability, and manipulated victim blame </a:t>
            </a:r>
          </a:p>
        </p:txBody>
      </p:sp>
      <p:grpSp>
        <p:nvGrpSpPr>
          <p:cNvPr id="75" name="Group 75"/>
          <p:cNvGrpSpPr/>
          <p:nvPr/>
        </p:nvGrpSpPr>
        <p:grpSpPr>
          <a:xfrm>
            <a:off x="20400971" y="23099928"/>
            <a:ext cx="7811694" cy="2801484"/>
            <a:chOff x="0" y="-5386"/>
            <a:chExt cx="731951" cy="262497"/>
          </a:xfrm>
        </p:grpSpPr>
        <p:sp>
          <p:nvSpPr>
            <p:cNvPr id="76" name="Freeform 76"/>
            <p:cNvSpPr/>
            <p:nvPr/>
          </p:nvSpPr>
          <p:spPr>
            <a:xfrm>
              <a:off x="0" y="0"/>
              <a:ext cx="731951" cy="257111"/>
            </a:xfrm>
            <a:custGeom>
              <a:avLst/>
              <a:gdLst/>
              <a:ahLst/>
              <a:cxnLst/>
              <a:rect l="l" t="t" r="r" b="b"/>
              <a:pathLst>
                <a:path w="731951" h="257111">
                  <a:moveTo>
                    <a:pt x="0" y="0"/>
                  </a:moveTo>
                  <a:lnTo>
                    <a:pt x="731951" y="0"/>
                  </a:lnTo>
                  <a:lnTo>
                    <a:pt x="731951" y="257111"/>
                  </a:lnTo>
                  <a:lnTo>
                    <a:pt x="0" y="257111"/>
                  </a:lnTo>
                  <a:close/>
                </a:path>
              </a:pathLst>
            </a:custGeom>
            <a:solidFill>
              <a:srgbClr val="DEBFF5"/>
            </a:solidFill>
            <a:ln w="57150" cap="sq">
              <a:solidFill>
                <a:srgbClr val="FFFFFF"/>
              </a:solidFill>
              <a:prstDash val="solid"/>
              <a:miter/>
            </a:ln>
          </p:spPr>
          <p:txBody>
            <a:bodyPr/>
            <a:lstStyle/>
            <a:p>
              <a:endParaRPr lang="en-US"/>
            </a:p>
          </p:txBody>
        </p:sp>
        <p:sp>
          <p:nvSpPr>
            <p:cNvPr id="77" name="TextBox 77"/>
            <p:cNvSpPr txBox="1"/>
            <p:nvPr/>
          </p:nvSpPr>
          <p:spPr>
            <a:xfrm>
              <a:off x="0" y="-5386"/>
              <a:ext cx="731951" cy="262497"/>
            </a:xfrm>
            <a:prstGeom prst="rect">
              <a:avLst/>
            </a:prstGeom>
          </p:spPr>
          <p:txBody>
            <a:bodyPr lIns="50800" tIns="50800" rIns="50800" bIns="50800" rtlCol="0" anchor="ctr"/>
            <a:lstStyle/>
            <a:p>
              <a:pPr algn="ctr">
                <a:lnSpc>
                  <a:spcPts val="4800"/>
                </a:lnSpc>
              </a:pPr>
              <a:r>
                <a:rPr lang="en-US" sz="3000" u="sng" dirty="0">
                  <a:solidFill>
                    <a:srgbClr val="000000"/>
                  </a:solidFill>
                  <a:latin typeface="Times New Roman Bold"/>
                </a:rPr>
                <a:t>Moderator (Blame) on Empathetic Reactions </a:t>
              </a:r>
            </a:p>
            <a:p>
              <a:pPr algn="ctr">
                <a:lnSpc>
                  <a:spcPts val="4800"/>
                </a:lnSpc>
              </a:pPr>
              <a:r>
                <a:rPr lang="en-US" sz="3000" dirty="0">
                  <a:solidFill>
                    <a:srgbClr val="000000"/>
                  </a:solidFill>
                  <a:latin typeface="Times New Roman Bold"/>
                </a:rPr>
                <a:t>Low = 2.35; b = -2.10 , 95% CI [-2.62, -1.58]</a:t>
              </a:r>
            </a:p>
            <a:p>
              <a:pPr algn="ctr">
                <a:lnSpc>
                  <a:spcPts val="4800"/>
                </a:lnSpc>
              </a:pPr>
              <a:r>
                <a:rPr lang="en-US" sz="3000" dirty="0">
                  <a:solidFill>
                    <a:srgbClr val="000000"/>
                  </a:solidFill>
                  <a:latin typeface="Times New Roman Bold"/>
                </a:rPr>
                <a:t>Mod = 3.20; b = -1.43, 95% CI [-1.79, -1.07]</a:t>
              </a:r>
            </a:p>
            <a:p>
              <a:pPr algn="ctr">
                <a:lnSpc>
                  <a:spcPts val="4800"/>
                </a:lnSpc>
              </a:pPr>
              <a:r>
                <a:rPr lang="en-US" sz="3000" dirty="0">
                  <a:solidFill>
                    <a:srgbClr val="000000"/>
                  </a:solidFill>
                  <a:latin typeface="Times New Roman Bold"/>
                </a:rPr>
                <a:t>High = 4.04; b = -.75, 95% CI [-1.23, -.28]</a:t>
              </a:r>
            </a:p>
          </p:txBody>
        </p:sp>
      </p:grpSp>
      <p:grpSp>
        <p:nvGrpSpPr>
          <p:cNvPr id="121" name="Group 120">
            <a:extLst>
              <a:ext uri="{FF2B5EF4-FFF2-40B4-BE49-F238E27FC236}">
                <a16:creationId xmlns:a16="http://schemas.microsoft.com/office/drawing/2014/main" id="{83EAF4B4-0CAD-B283-1C8B-1E01EBC75F68}"/>
              </a:ext>
            </a:extLst>
          </p:cNvPr>
          <p:cNvGrpSpPr/>
          <p:nvPr/>
        </p:nvGrpSpPr>
        <p:grpSpPr>
          <a:xfrm>
            <a:off x="25124127" y="26224804"/>
            <a:ext cx="2176010" cy="2209259"/>
            <a:chOff x="25022714" y="26224804"/>
            <a:chExt cx="2176010" cy="2209259"/>
          </a:xfrm>
        </p:grpSpPr>
        <p:sp>
          <p:nvSpPr>
            <p:cNvPr id="120" name="TextBox 119">
              <a:extLst>
                <a:ext uri="{FF2B5EF4-FFF2-40B4-BE49-F238E27FC236}">
                  <a16:creationId xmlns:a16="http://schemas.microsoft.com/office/drawing/2014/main" id="{6BC4BB93-924F-FA7B-B586-15DE5DE95148}"/>
                </a:ext>
              </a:extLst>
            </p:cNvPr>
            <p:cNvSpPr txBox="1"/>
            <p:nvPr/>
          </p:nvSpPr>
          <p:spPr>
            <a:xfrm>
              <a:off x="25022714" y="26224804"/>
              <a:ext cx="2176010" cy="2209259"/>
            </a:xfrm>
            <a:prstGeom prst="rect">
              <a:avLst/>
            </a:prstGeom>
            <a:solidFill>
              <a:schemeClr val="bg1"/>
            </a:solidFill>
            <a:ln w="57150">
              <a:solidFill>
                <a:srgbClr val="79AED0"/>
              </a:solidFill>
            </a:ln>
          </p:spPr>
          <p:txBody>
            <a:bodyPr wrap="square" rtlCol="0">
              <a:spAutoFit/>
            </a:bodyPr>
            <a:lstStyle/>
            <a:p>
              <a:pPr algn="ctr"/>
              <a:r>
                <a:rPr lang="en-US" sz="2300" b="1" dirty="0">
                  <a:latin typeface="Times New Roman" panose="02020603050405020304" pitchFamily="18" charset="0"/>
                  <a:cs typeface="Times New Roman" panose="02020603050405020304" pitchFamily="18" charset="0"/>
                </a:rPr>
                <a:t>Victim Blame </a:t>
              </a:r>
              <a:endParaRPr lang="en-US" sz="2300" dirty="0">
                <a:latin typeface="Times New Roman" panose="02020603050405020304" pitchFamily="18" charset="0"/>
                <a:cs typeface="Times New Roman" panose="02020603050405020304" pitchFamily="18" charset="0"/>
              </a:endParaRPr>
            </a:p>
            <a:p>
              <a:endParaRPr lang="en-US" sz="700" b="1" dirty="0">
                <a:latin typeface="Times New Roman" panose="02020603050405020304" pitchFamily="18" charset="0"/>
                <a:cs typeface="Times New Roman" panose="02020603050405020304" pitchFamily="18" charset="0"/>
              </a:endParaRPr>
            </a:p>
            <a:p>
              <a:pPr>
                <a:lnSpc>
                  <a:spcPct val="150000"/>
                </a:lnSpc>
              </a:pPr>
              <a:r>
                <a:rPr lang="en-US" sz="24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High</a:t>
              </a:r>
            </a:p>
            <a:p>
              <a:pPr>
                <a:lnSpc>
                  <a:spcPct val="150000"/>
                </a:lnSpc>
              </a:pPr>
              <a:r>
                <a:rPr lang="en-US" sz="2000" dirty="0">
                  <a:latin typeface="Times New Roman" panose="02020603050405020304" pitchFamily="18" charset="0"/>
                  <a:cs typeface="Times New Roman" panose="02020603050405020304" pitchFamily="18" charset="0"/>
                </a:rPr>
                <a:t>	Moderate</a:t>
              </a:r>
            </a:p>
            <a:p>
              <a:pPr>
                <a:lnSpc>
                  <a:spcPct val="150000"/>
                </a:lnSpc>
              </a:pPr>
              <a:r>
                <a:rPr lang="en-US" sz="2000" dirty="0">
                  <a:latin typeface="Times New Roman" panose="02020603050405020304" pitchFamily="18" charset="0"/>
                  <a:cs typeface="Times New Roman" panose="02020603050405020304" pitchFamily="18" charset="0"/>
                </a:rPr>
                <a:t>	Low</a:t>
              </a:r>
            </a:p>
            <a:p>
              <a:pPr>
                <a:lnSpc>
                  <a:spcPct val="150000"/>
                </a:lnSpc>
              </a:pPr>
              <a:endParaRPr lang="en-US" sz="700" dirty="0">
                <a:latin typeface="Times New Roman" panose="02020603050405020304" pitchFamily="18"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30C6170B-347B-C72A-3E11-1FA53E1571F3}"/>
                </a:ext>
              </a:extLst>
            </p:cNvPr>
            <p:cNvCxnSpPr>
              <a:cxnSpLocks/>
            </p:cNvCxnSpPr>
            <p:nvPr/>
          </p:nvCxnSpPr>
          <p:spPr>
            <a:xfrm>
              <a:off x="25333586" y="26878969"/>
              <a:ext cx="549610" cy="197778"/>
            </a:xfrm>
            <a:prstGeom prst="line">
              <a:avLst/>
            </a:prstGeom>
            <a:ln w="57150" cap="rnd">
              <a:solidFill>
                <a:srgbClr val="1AAD3E"/>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B9D4B75D-1FDC-E70B-0B74-AE2505223782}"/>
                </a:ext>
              </a:extLst>
            </p:cNvPr>
            <p:cNvGrpSpPr/>
            <p:nvPr/>
          </p:nvGrpSpPr>
          <p:grpSpPr>
            <a:xfrm>
              <a:off x="25325120" y="27332865"/>
              <a:ext cx="558076" cy="194340"/>
              <a:chOff x="25462854" y="27268524"/>
              <a:chExt cx="558076" cy="194340"/>
            </a:xfrm>
          </p:grpSpPr>
          <p:cxnSp>
            <p:nvCxnSpPr>
              <p:cNvPr id="103" name="Straight Connector 102">
                <a:extLst>
                  <a:ext uri="{FF2B5EF4-FFF2-40B4-BE49-F238E27FC236}">
                    <a16:creationId xmlns:a16="http://schemas.microsoft.com/office/drawing/2014/main" id="{D085428F-B6F8-00F0-1923-0201D32686C3}"/>
                  </a:ext>
                </a:extLst>
              </p:cNvPr>
              <p:cNvCxnSpPr>
                <a:cxnSpLocks/>
              </p:cNvCxnSpPr>
              <p:nvPr/>
            </p:nvCxnSpPr>
            <p:spPr>
              <a:xfrm>
                <a:off x="25462854" y="27268524"/>
                <a:ext cx="140346" cy="54864"/>
              </a:xfrm>
              <a:prstGeom prst="line">
                <a:avLst/>
              </a:prstGeom>
              <a:ln w="57150" cap="rnd">
                <a:solidFill>
                  <a:srgbClr val="00525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B48729B-3554-B409-48AE-2B355605D096}"/>
                  </a:ext>
                </a:extLst>
              </p:cNvPr>
              <p:cNvCxnSpPr>
                <a:cxnSpLocks/>
              </p:cNvCxnSpPr>
              <p:nvPr/>
            </p:nvCxnSpPr>
            <p:spPr>
              <a:xfrm>
                <a:off x="25671306" y="27344617"/>
                <a:ext cx="140346" cy="50503"/>
              </a:xfrm>
              <a:prstGeom prst="line">
                <a:avLst/>
              </a:prstGeom>
              <a:ln w="57150" cap="rnd">
                <a:solidFill>
                  <a:srgbClr val="00525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EA621B3-929F-5386-3B21-E5564EDC921F}"/>
                  </a:ext>
                </a:extLst>
              </p:cNvPr>
              <p:cNvCxnSpPr>
                <a:cxnSpLocks/>
              </p:cNvCxnSpPr>
              <p:nvPr/>
            </p:nvCxnSpPr>
            <p:spPr>
              <a:xfrm>
                <a:off x="25880584" y="27412361"/>
                <a:ext cx="140346" cy="50503"/>
              </a:xfrm>
              <a:prstGeom prst="line">
                <a:avLst/>
              </a:prstGeom>
              <a:ln w="57150" cap="rnd">
                <a:solidFill>
                  <a:srgbClr val="005250"/>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1F4997E8-0911-0275-ED2D-ABC98AB3B179}"/>
                </a:ext>
              </a:extLst>
            </p:cNvPr>
            <p:cNvGrpSpPr/>
            <p:nvPr/>
          </p:nvGrpSpPr>
          <p:grpSpPr>
            <a:xfrm>
              <a:off x="25331543" y="27804509"/>
              <a:ext cx="551653" cy="202247"/>
              <a:chOff x="25507500" y="27092974"/>
              <a:chExt cx="551653" cy="202247"/>
            </a:xfrm>
          </p:grpSpPr>
          <p:cxnSp>
            <p:nvCxnSpPr>
              <p:cNvPr id="113" name="Straight Connector 112">
                <a:extLst>
                  <a:ext uri="{FF2B5EF4-FFF2-40B4-BE49-F238E27FC236}">
                    <a16:creationId xmlns:a16="http://schemas.microsoft.com/office/drawing/2014/main" id="{A36F9F01-54DF-D9AA-F032-3669E6711B0D}"/>
                  </a:ext>
                </a:extLst>
              </p:cNvPr>
              <p:cNvCxnSpPr>
                <a:cxnSpLocks/>
              </p:cNvCxnSpPr>
              <p:nvPr/>
            </p:nvCxnSpPr>
            <p:spPr>
              <a:xfrm>
                <a:off x="25507500" y="27092974"/>
                <a:ext cx="233979" cy="84197"/>
              </a:xfrm>
              <a:prstGeom prst="line">
                <a:avLst/>
              </a:prstGeom>
              <a:ln w="57150" cap="rnd">
                <a:solidFill>
                  <a:srgbClr val="0478A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657DD7-C409-FD27-4949-E5668F075E7A}"/>
                  </a:ext>
                </a:extLst>
              </p:cNvPr>
              <p:cNvCxnSpPr>
                <a:cxnSpLocks/>
              </p:cNvCxnSpPr>
              <p:nvPr/>
            </p:nvCxnSpPr>
            <p:spPr>
              <a:xfrm>
                <a:off x="25820640" y="27209392"/>
                <a:ext cx="238513" cy="85829"/>
              </a:xfrm>
              <a:prstGeom prst="line">
                <a:avLst/>
              </a:prstGeom>
              <a:ln w="57150" cap="rnd">
                <a:solidFill>
                  <a:srgbClr val="0478A0"/>
                </a:solidFill>
              </a:ln>
            </p:spPr>
            <p:style>
              <a:lnRef idx="1">
                <a:schemeClr val="accent1"/>
              </a:lnRef>
              <a:fillRef idx="0">
                <a:schemeClr val="accent1"/>
              </a:fillRef>
              <a:effectRef idx="0">
                <a:schemeClr val="accent1"/>
              </a:effectRef>
              <a:fontRef idx="minor">
                <a:schemeClr val="tx1"/>
              </a:fontRef>
            </p:style>
          </p:cxnSp>
        </p:grpSp>
      </p:grpSp>
      <p:grpSp>
        <p:nvGrpSpPr>
          <p:cNvPr id="122" name="Group 121">
            <a:extLst>
              <a:ext uri="{FF2B5EF4-FFF2-40B4-BE49-F238E27FC236}">
                <a16:creationId xmlns:a16="http://schemas.microsoft.com/office/drawing/2014/main" id="{EAA4F6F1-66AC-181B-C4CE-9731FBD977C1}"/>
              </a:ext>
            </a:extLst>
          </p:cNvPr>
          <p:cNvGrpSpPr/>
          <p:nvPr/>
        </p:nvGrpSpPr>
        <p:grpSpPr>
          <a:xfrm>
            <a:off x="39638428" y="9316010"/>
            <a:ext cx="2176010" cy="2209259"/>
            <a:chOff x="25022714" y="26224804"/>
            <a:chExt cx="2176010" cy="2209259"/>
          </a:xfrm>
        </p:grpSpPr>
        <p:sp>
          <p:nvSpPr>
            <p:cNvPr id="123" name="TextBox 122">
              <a:extLst>
                <a:ext uri="{FF2B5EF4-FFF2-40B4-BE49-F238E27FC236}">
                  <a16:creationId xmlns:a16="http://schemas.microsoft.com/office/drawing/2014/main" id="{371C4BF4-1ED9-F4F4-831A-A20D5374060F}"/>
                </a:ext>
              </a:extLst>
            </p:cNvPr>
            <p:cNvSpPr txBox="1"/>
            <p:nvPr/>
          </p:nvSpPr>
          <p:spPr>
            <a:xfrm>
              <a:off x="25022714" y="26224804"/>
              <a:ext cx="2176010" cy="2209259"/>
            </a:xfrm>
            <a:prstGeom prst="rect">
              <a:avLst/>
            </a:prstGeom>
            <a:solidFill>
              <a:schemeClr val="bg1"/>
            </a:solidFill>
            <a:ln w="57150">
              <a:solidFill>
                <a:srgbClr val="79AED0"/>
              </a:solidFill>
            </a:ln>
          </p:spPr>
          <p:txBody>
            <a:bodyPr wrap="square" rtlCol="0">
              <a:spAutoFit/>
            </a:bodyPr>
            <a:lstStyle/>
            <a:p>
              <a:pPr algn="ctr"/>
              <a:r>
                <a:rPr lang="en-US" sz="2300" b="1" dirty="0">
                  <a:latin typeface="Times New Roman" panose="02020603050405020304" pitchFamily="18" charset="0"/>
                  <a:cs typeface="Times New Roman" panose="02020603050405020304" pitchFamily="18" charset="0"/>
                </a:rPr>
                <a:t>Victim Blame </a:t>
              </a:r>
              <a:endParaRPr lang="en-US" sz="2300" dirty="0">
                <a:latin typeface="Times New Roman" panose="02020603050405020304" pitchFamily="18" charset="0"/>
                <a:cs typeface="Times New Roman" panose="02020603050405020304" pitchFamily="18" charset="0"/>
              </a:endParaRPr>
            </a:p>
            <a:p>
              <a:endParaRPr lang="en-US" sz="700" b="1" dirty="0">
                <a:latin typeface="Times New Roman" panose="02020603050405020304" pitchFamily="18" charset="0"/>
                <a:cs typeface="Times New Roman" panose="02020603050405020304" pitchFamily="18" charset="0"/>
              </a:endParaRPr>
            </a:p>
            <a:p>
              <a:pPr>
                <a:lnSpc>
                  <a:spcPct val="150000"/>
                </a:lnSpc>
              </a:pPr>
              <a:r>
                <a:rPr lang="en-US" sz="24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High</a:t>
              </a:r>
            </a:p>
            <a:p>
              <a:pPr>
                <a:lnSpc>
                  <a:spcPct val="150000"/>
                </a:lnSpc>
              </a:pPr>
              <a:r>
                <a:rPr lang="en-US" sz="2000" dirty="0">
                  <a:latin typeface="Times New Roman" panose="02020603050405020304" pitchFamily="18" charset="0"/>
                  <a:cs typeface="Times New Roman" panose="02020603050405020304" pitchFamily="18" charset="0"/>
                </a:rPr>
                <a:t>	Moderate</a:t>
              </a:r>
            </a:p>
            <a:p>
              <a:pPr>
                <a:lnSpc>
                  <a:spcPct val="150000"/>
                </a:lnSpc>
              </a:pPr>
              <a:r>
                <a:rPr lang="en-US" sz="2000" dirty="0">
                  <a:latin typeface="Times New Roman" panose="02020603050405020304" pitchFamily="18" charset="0"/>
                  <a:cs typeface="Times New Roman" panose="02020603050405020304" pitchFamily="18" charset="0"/>
                </a:rPr>
                <a:t>	Low</a:t>
              </a:r>
            </a:p>
            <a:p>
              <a:pPr>
                <a:lnSpc>
                  <a:spcPct val="150000"/>
                </a:lnSpc>
              </a:pPr>
              <a:endParaRPr lang="en-US" sz="700" dirty="0">
                <a:latin typeface="Times New Roman" panose="02020603050405020304" pitchFamily="18" charset="0"/>
                <a:cs typeface="Times New Roman" panose="02020603050405020304" pitchFamily="18" charset="0"/>
              </a:endParaRPr>
            </a:p>
          </p:txBody>
        </p:sp>
        <p:cxnSp>
          <p:nvCxnSpPr>
            <p:cNvPr id="124" name="Straight Connector 123">
              <a:extLst>
                <a:ext uri="{FF2B5EF4-FFF2-40B4-BE49-F238E27FC236}">
                  <a16:creationId xmlns:a16="http://schemas.microsoft.com/office/drawing/2014/main" id="{CF1DCE73-DADA-152E-848F-83CE910DB2EB}"/>
                </a:ext>
              </a:extLst>
            </p:cNvPr>
            <p:cNvCxnSpPr>
              <a:cxnSpLocks/>
            </p:cNvCxnSpPr>
            <p:nvPr/>
          </p:nvCxnSpPr>
          <p:spPr>
            <a:xfrm>
              <a:off x="25333586" y="26878969"/>
              <a:ext cx="549610" cy="197778"/>
            </a:xfrm>
            <a:prstGeom prst="line">
              <a:avLst/>
            </a:prstGeom>
            <a:ln w="57150" cap="rnd">
              <a:solidFill>
                <a:srgbClr val="1AAD3E"/>
              </a:solidFill>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DB02DF22-61A0-81FE-E2C2-11BEE81DA08B}"/>
                </a:ext>
              </a:extLst>
            </p:cNvPr>
            <p:cNvGrpSpPr/>
            <p:nvPr/>
          </p:nvGrpSpPr>
          <p:grpSpPr>
            <a:xfrm>
              <a:off x="25325120" y="27332865"/>
              <a:ext cx="558076" cy="194340"/>
              <a:chOff x="25462854" y="27268524"/>
              <a:chExt cx="558076" cy="194340"/>
            </a:xfrm>
          </p:grpSpPr>
          <p:cxnSp>
            <p:nvCxnSpPr>
              <p:cNvPr id="129" name="Straight Connector 128">
                <a:extLst>
                  <a:ext uri="{FF2B5EF4-FFF2-40B4-BE49-F238E27FC236}">
                    <a16:creationId xmlns:a16="http://schemas.microsoft.com/office/drawing/2014/main" id="{A6EBADA3-7EE1-6198-A99D-2AA80C1F32C7}"/>
                  </a:ext>
                </a:extLst>
              </p:cNvPr>
              <p:cNvCxnSpPr>
                <a:cxnSpLocks/>
              </p:cNvCxnSpPr>
              <p:nvPr/>
            </p:nvCxnSpPr>
            <p:spPr>
              <a:xfrm>
                <a:off x="25462854" y="27268524"/>
                <a:ext cx="140346" cy="54864"/>
              </a:xfrm>
              <a:prstGeom prst="line">
                <a:avLst/>
              </a:prstGeom>
              <a:ln w="57150" cap="rnd">
                <a:solidFill>
                  <a:srgbClr val="00525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8C3B848-BEAD-C6CD-43C7-1518579D34D8}"/>
                  </a:ext>
                </a:extLst>
              </p:cNvPr>
              <p:cNvCxnSpPr>
                <a:cxnSpLocks/>
              </p:cNvCxnSpPr>
              <p:nvPr/>
            </p:nvCxnSpPr>
            <p:spPr>
              <a:xfrm>
                <a:off x="25671306" y="27344617"/>
                <a:ext cx="140346" cy="50503"/>
              </a:xfrm>
              <a:prstGeom prst="line">
                <a:avLst/>
              </a:prstGeom>
              <a:ln w="57150" cap="rnd">
                <a:solidFill>
                  <a:srgbClr val="00525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76C859F-2C0F-FCFB-9C8E-49A7F3ABAF13}"/>
                  </a:ext>
                </a:extLst>
              </p:cNvPr>
              <p:cNvCxnSpPr>
                <a:cxnSpLocks/>
              </p:cNvCxnSpPr>
              <p:nvPr/>
            </p:nvCxnSpPr>
            <p:spPr>
              <a:xfrm>
                <a:off x="25880584" y="27412361"/>
                <a:ext cx="140346" cy="50503"/>
              </a:xfrm>
              <a:prstGeom prst="line">
                <a:avLst/>
              </a:prstGeom>
              <a:ln w="57150" cap="rnd">
                <a:solidFill>
                  <a:srgbClr val="005250"/>
                </a:solidFill>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89CC8DC9-067C-13A7-8C70-57EADFF93698}"/>
                </a:ext>
              </a:extLst>
            </p:cNvPr>
            <p:cNvGrpSpPr/>
            <p:nvPr/>
          </p:nvGrpSpPr>
          <p:grpSpPr>
            <a:xfrm>
              <a:off x="25331543" y="27804509"/>
              <a:ext cx="551653" cy="202247"/>
              <a:chOff x="25507500" y="27092974"/>
              <a:chExt cx="551653" cy="202247"/>
            </a:xfrm>
          </p:grpSpPr>
          <p:cxnSp>
            <p:nvCxnSpPr>
              <p:cNvPr id="127" name="Straight Connector 126">
                <a:extLst>
                  <a:ext uri="{FF2B5EF4-FFF2-40B4-BE49-F238E27FC236}">
                    <a16:creationId xmlns:a16="http://schemas.microsoft.com/office/drawing/2014/main" id="{25A8654B-2906-8F2B-90EE-D79091AD2CF9}"/>
                  </a:ext>
                </a:extLst>
              </p:cNvPr>
              <p:cNvCxnSpPr>
                <a:cxnSpLocks/>
              </p:cNvCxnSpPr>
              <p:nvPr/>
            </p:nvCxnSpPr>
            <p:spPr>
              <a:xfrm>
                <a:off x="25507500" y="27092974"/>
                <a:ext cx="233979" cy="84197"/>
              </a:xfrm>
              <a:prstGeom prst="line">
                <a:avLst/>
              </a:prstGeom>
              <a:ln w="57150" cap="rnd">
                <a:solidFill>
                  <a:srgbClr val="0478A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9C253DC-6D83-E5DF-493C-196CBB8B08BE}"/>
                  </a:ext>
                </a:extLst>
              </p:cNvPr>
              <p:cNvCxnSpPr>
                <a:cxnSpLocks/>
              </p:cNvCxnSpPr>
              <p:nvPr/>
            </p:nvCxnSpPr>
            <p:spPr>
              <a:xfrm>
                <a:off x="25820640" y="27209392"/>
                <a:ext cx="238513" cy="85829"/>
              </a:xfrm>
              <a:prstGeom prst="line">
                <a:avLst/>
              </a:prstGeom>
              <a:ln w="57150" cap="rnd">
                <a:solidFill>
                  <a:srgbClr val="0478A0"/>
                </a:solidFill>
              </a:ln>
            </p:spPr>
            <p:style>
              <a:lnRef idx="1">
                <a:schemeClr val="accent1"/>
              </a:lnRef>
              <a:fillRef idx="0">
                <a:schemeClr val="accent1"/>
              </a:fillRef>
              <a:effectRef idx="0">
                <a:schemeClr val="accent1"/>
              </a:effectRef>
              <a:fontRef idx="minor">
                <a:schemeClr val="tx1"/>
              </a:fontRef>
            </p:style>
          </p:cxnSp>
        </p:grpSp>
      </p:grpSp>
      <p:pic>
        <p:nvPicPr>
          <p:cNvPr id="132" name="Picture 131">
            <a:extLst>
              <a:ext uri="{FF2B5EF4-FFF2-40B4-BE49-F238E27FC236}">
                <a16:creationId xmlns:a16="http://schemas.microsoft.com/office/drawing/2014/main" id="{8958E985-F2FB-3428-E10F-49F89ACD9F3E}"/>
              </a:ext>
            </a:extLst>
          </p:cNvPr>
          <p:cNvPicPr>
            <a:picLocks noChangeAspect="1"/>
          </p:cNvPicPr>
          <p:nvPr/>
        </p:nvPicPr>
        <p:blipFill>
          <a:blip r:embed="rId13"/>
          <a:stretch>
            <a:fillRect/>
          </a:stretch>
        </p:blipFill>
        <p:spPr>
          <a:xfrm>
            <a:off x="28997309" y="8394212"/>
            <a:ext cx="10240526" cy="6510133"/>
          </a:xfrm>
          <a:prstGeom prst="rect">
            <a:avLst/>
          </a:prstGeom>
          <a:ln w="76200">
            <a:solidFill>
              <a:srgbClr val="DEBFF5"/>
            </a:solidFill>
          </a:ln>
        </p:spPr>
      </p:pic>
      <p:grpSp>
        <p:nvGrpSpPr>
          <p:cNvPr id="88" name="Group 88"/>
          <p:cNvGrpSpPr/>
          <p:nvPr/>
        </p:nvGrpSpPr>
        <p:grpSpPr>
          <a:xfrm>
            <a:off x="34522831" y="6274387"/>
            <a:ext cx="7811694" cy="2744002"/>
            <a:chOff x="0" y="0"/>
            <a:chExt cx="731951" cy="257111"/>
          </a:xfrm>
        </p:grpSpPr>
        <p:sp>
          <p:nvSpPr>
            <p:cNvPr id="89" name="Freeform 89"/>
            <p:cNvSpPr/>
            <p:nvPr/>
          </p:nvSpPr>
          <p:spPr>
            <a:xfrm>
              <a:off x="0" y="0"/>
              <a:ext cx="731951" cy="257111"/>
            </a:xfrm>
            <a:custGeom>
              <a:avLst/>
              <a:gdLst/>
              <a:ahLst/>
              <a:cxnLst/>
              <a:rect l="l" t="t" r="r" b="b"/>
              <a:pathLst>
                <a:path w="731951" h="257111">
                  <a:moveTo>
                    <a:pt x="0" y="0"/>
                  </a:moveTo>
                  <a:lnTo>
                    <a:pt x="731951" y="0"/>
                  </a:lnTo>
                  <a:lnTo>
                    <a:pt x="731951" y="257111"/>
                  </a:lnTo>
                  <a:lnTo>
                    <a:pt x="0" y="257111"/>
                  </a:lnTo>
                  <a:close/>
                </a:path>
              </a:pathLst>
            </a:custGeom>
            <a:solidFill>
              <a:srgbClr val="DEBFF5"/>
            </a:solidFill>
            <a:ln w="57150" cap="sq">
              <a:solidFill>
                <a:srgbClr val="FFFFFF"/>
              </a:solidFill>
              <a:prstDash val="solid"/>
              <a:miter/>
            </a:ln>
          </p:spPr>
          <p:txBody>
            <a:bodyPr/>
            <a:lstStyle/>
            <a:p>
              <a:endParaRPr lang="en-US"/>
            </a:p>
          </p:txBody>
        </p:sp>
        <p:sp>
          <p:nvSpPr>
            <p:cNvPr id="90" name="TextBox 90"/>
            <p:cNvSpPr txBox="1"/>
            <p:nvPr/>
          </p:nvSpPr>
          <p:spPr>
            <a:xfrm>
              <a:off x="0" y="0"/>
              <a:ext cx="731951" cy="257111"/>
            </a:xfrm>
            <a:prstGeom prst="rect">
              <a:avLst/>
            </a:prstGeom>
          </p:spPr>
          <p:txBody>
            <a:bodyPr lIns="50800" tIns="50800" rIns="50800" bIns="50800" rtlCol="0" anchor="ctr"/>
            <a:lstStyle/>
            <a:p>
              <a:pPr algn="ctr">
                <a:lnSpc>
                  <a:spcPts val="4800"/>
                </a:lnSpc>
              </a:pPr>
              <a:r>
                <a:rPr lang="en-US" sz="3000" u="sng" dirty="0">
                  <a:solidFill>
                    <a:srgbClr val="000000"/>
                  </a:solidFill>
                  <a:latin typeface="Times New Roman Bold"/>
                </a:rPr>
                <a:t>Moderator (Blame) on Empathetic Reactions </a:t>
              </a:r>
            </a:p>
            <a:p>
              <a:pPr algn="ctr">
                <a:lnSpc>
                  <a:spcPts val="4800"/>
                </a:lnSpc>
              </a:pPr>
              <a:r>
                <a:rPr lang="en-US" sz="3000" dirty="0">
                  <a:solidFill>
                    <a:srgbClr val="000000"/>
                  </a:solidFill>
                  <a:latin typeface="Times New Roman Bold"/>
                </a:rPr>
                <a:t>Low = 2.35; b = -1.52 , 95% CI [-2.05, -.99]</a:t>
              </a:r>
            </a:p>
            <a:p>
              <a:pPr algn="ctr">
                <a:lnSpc>
                  <a:spcPts val="4800"/>
                </a:lnSpc>
              </a:pPr>
              <a:r>
                <a:rPr lang="en-US" sz="3000" dirty="0">
                  <a:solidFill>
                    <a:srgbClr val="000000"/>
                  </a:solidFill>
                  <a:latin typeface="Times New Roman Bold"/>
                </a:rPr>
                <a:t>Mod = 3.20; b = -.92, 95% CI [-1.29, -.56]</a:t>
              </a:r>
            </a:p>
            <a:p>
              <a:pPr algn="ctr">
                <a:lnSpc>
                  <a:spcPts val="4800"/>
                </a:lnSpc>
              </a:pPr>
              <a:r>
                <a:rPr lang="en-US" sz="3000" dirty="0">
                  <a:solidFill>
                    <a:srgbClr val="000000"/>
                  </a:solidFill>
                  <a:latin typeface="Times New Roman Bold"/>
                </a:rPr>
                <a:t>High = 4.04; b = -.33, 95% CI [-.81, .15]</a:t>
              </a:r>
            </a:p>
          </p:txBody>
        </p:sp>
      </p:grpSp>
      <p:sp>
        <p:nvSpPr>
          <p:cNvPr id="135" name="TextBox 134">
            <a:extLst>
              <a:ext uri="{FF2B5EF4-FFF2-40B4-BE49-F238E27FC236}">
                <a16:creationId xmlns:a16="http://schemas.microsoft.com/office/drawing/2014/main" id="{1BA9E6F1-2BBD-EA2B-D956-FA76AF897694}"/>
              </a:ext>
            </a:extLst>
          </p:cNvPr>
          <p:cNvSpPr txBox="1"/>
          <p:nvPr/>
        </p:nvSpPr>
        <p:spPr>
          <a:xfrm>
            <a:off x="28041600" y="-3505200"/>
            <a:ext cx="184731" cy="369332"/>
          </a:xfrm>
          <a:prstGeom prst="rect">
            <a:avLst/>
          </a:prstGeom>
          <a:noFill/>
        </p:spPr>
        <p:txBody>
          <a:bodyPr wrap="none" rtlCol="0">
            <a:spAutoFit/>
          </a:bodyPr>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TotalTime>
  <Words>1058</Words>
  <Application>Microsoft Macintosh PowerPoint</Application>
  <PresentationFormat>Custom</PresentationFormat>
  <Paragraphs>94</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Times New Roman Bold Italics</vt:lpstr>
      <vt:lpstr>Arial</vt:lpstr>
      <vt:lpstr>Times New Roman Bold</vt:lpstr>
      <vt:lpstr>Times New Roman</vt:lpstr>
      <vt:lpstr>Times New Roman Italics</vt:lpstr>
      <vt:lpstr>Cambria Math</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 2024</dc:title>
  <cp:lastModifiedBy>Elissa R Wiener</cp:lastModifiedBy>
  <cp:revision>19</cp:revision>
  <dcterms:created xsi:type="dcterms:W3CDTF">2006-08-16T00:00:00Z</dcterms:created>
  <dcterms:modified xsi:type="dcterms:W3CDTF">2024-04-05T21:34:07Z</dcterms:modified>
  <dc:identifier>DAF9pGIRaus</dc:identifier>
</cp:coreProperties>
</file>