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0_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84E60C-31A8-CF1D-77BF-695DD30141E5}" name="Cheristy Jones" initials="CJ" userId="0ea29120f698f691" providerId="Windows Live"/>
  <p188:author id="{58262829-ACCF-E9BB-C24E-18D6D56587ED}" name="Megan Wimsatt" initials="MW" userId="798d6ff275138fe1" providerId="Windows Live"/>
  <p188:author id="{1138EF8F-C534-3C74-DE94-194F2BCD121F}" name="Ruth Varner" initials="RV" userId="S::rakerwin@usnh.edu::19890705-2e91-445c-8583-70be7f7f6cc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C7DD"/>
    <a:srgbClr val="D8FFEA"/>
    <a:srgbClr val="E1FCD9"/>
    <a:srgbClr val="C7D6E9"/>
    <a:srgbClr val="F9FFEC"/>
    <a:srgbClr val="EEFFEF"/>
    <a:srgbClr val="FF9100"/>
    <a:srgbClr val="B0FFE6"/>
    <a:srgbClr val="E9AEA4"/>
    <a:srgbClr val="EA96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1711" autoAdjust="0"/>
    <p:restoredTop sz="98837" autoAdjust="0"/>
  </p:normalViewPr>
  <p:slideViewPr>
    <p:cSldViewPr>
      <p:cViewPr varScale="1">
        <p:scale>
          <a:sx n="24" d="100"/>
          <a:sy n="24" d="100"/>
        </p:scale>
        <p:origin x="1272" y="264"/>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ADBA33A4-AA52-7A44-B664-59E22EB7F090}" authorId="{B384E60C-31A8-CF1D-77BF-695DD30141E5}" status="resolved" created="2023-11-28T15:05:15.918">
    <ac:txMkLst xmlns:ac="http://schemas.microsoft.com/office/drawing/2013/main/command">
      <pc:docMk xmlns:pc="http://schemas.microsoft.com/office/powerpoint/2013/main/command"/>
      <pc:sldMk xmlns:pc="http://schemas.microsoft.com/office/powerpoint/2013/main/command" cId="0" sldId="256"/>
      <ac:spMk id="10" creationId="{00000000-0000-0000-0000-000000000000}"/>
      <ac:txMk cp="134" len="88">
        <ac:context len="342" hash="2583813757"/>
      </ac:txMk>
    </ac:txMkLst>
    <p188:pos x="28318174" y="3068170"/>
    <p188:txBody>
      <a:bodyPr/>
      <a:lstStyle/>
      <a:p>
        <a:r>
          <a:rPr lang="en-US"/>
          <a:t>add a superscript of 1 to our names and the affiliation… a little confusing without I think</a:t>
        </a:r>
      </a:p>
    </p188:txBody>
  </p188:cm>
  <p188:cm id="{A528D296-5E70-8440-8884-712F903155D5}" authorId="{B384E60C-31A8-CF1D-77BF-695DD30141E5}" status="resolved" created="2023-11-28T15:06:25.295">
    <ac:txMkLst xmlns:ac="http://schemas.microsoft.com/office/drawing/2013/main/command">
      <pc:docMk xmlns:pc="http://schemas.microsoft.com/office/powerpoint/2013/main/command"/>
      <pc:sldMk xmlns:pc="http://schemas.microsoft.com/office/powerpoint/2013/main/command" cId="0" sldId="256"/>
      <ac:spMk id="2" creationId="{9D366438-3B74-9D48-977B-F08DE6B105D9}"/>
      <ac:txMk cp="111" len="6">
        <ac:context len="446" hash="2397720255"/>
      </ac:txMk>
    </ac:txMkLst>
    <p188:pos x="2607179" y="2299102"/>
    <p188:txBody>
      <a:bodyPr/>
      <a:lstStyle/>
      <a:p>
        <a:r>
          <a:rPr lang="en-US"/>
          <a:t>add comma</a:t>
        </a:r>
      </a:p>
    </p188:txBody>
  </p188:cm>
  <p188:cm id="{991AE0FC-9BC2-7C44-BC6A-4F0B3AE2DE9E}" authorId="{B384E60C-31A8-CF1D-77BF-695DD30141E5}" status="resolved" created="2023-11-28T15:07:05.087">
    <ac:txMkLst xmlns:ac="http://schemas.microsoft.com/office/drawing/2013/main/command">
      <pc:docMk xmlns:pc="http://schemas.microsoft.com/office/powerpoint/2013/main/command"/>
      <pc:sldMk xmlns:pc="http://schemas.microsoft.com/office/powerpoint/2013/main/command" cId="0" sldId="256"/>
      <ac:spMk id="2" creationId="{9D366438-3B74-9D48-977B-F08DE6B105D9}"/>
      <ac:txMk cp="180">
        <ac:context len="446" hash="2397720255"/>
      </ac:txMk>
    </ac:txMkLst>
    <p188:pos x="10125579" y="2756302"/>
    <p188:txBody>
      <a:bodyPr/>
      <a:lstStyle/>
      <a:p>
        <a:r>
          <a:rPr lang="en-US"/>
          <a:t>take this out- not necessary</a:t>
        </a:r>
      </a:p>
    </p188:txBody>
  </p188:cm>
  <p188:cm id="{C44C0557-E868-BD4B-818B-76E6B712B706}" authorId="{B384E60C-31A8-CF1D-77BF-695DD30141E5}" status="resolved" created="2023-11-28T15:07:32.484">
    <ac:txMkLst xmlns:ac="http://schemas.microsoft.com/office/drawing/2013/main/command">
      <pc:docMk xmlns:pc="http://schemas.microsoft.com/office/powerpoint/2013/main/command"/>
      <pc:sldMk xmlns:pc="http://schemas.microsoft.com/office/powerpoint/2013/main/command" cId="0" sldId="256"/>
      <ac:spMk id="2" creationId="{9D366438-3B74-9D48-977B-F08DE6B105D9}"/>
      <ac:txMk cp="434" len="1">
        <ac:context len="446" hash="2397720255"/>
      </ac:txMk>
    </ac:txMkLst>
    <p188:pos x="5172579" y="5499502"/>
    <p188:txBody>
      <a:bodyPr/>
      <a:lstStyle/>
      <a:p>
        <a:r>
          <a:rPr lang="en-US"/>
          <a:t>comes from</a:t>
        </a:r>
      </a:p>
    </p188:txBody>
  </p188:cm>
  <p188:cm id="{F3870ADB-0D59-F340-AF0A-4D1CBC32D091}" authorId="{B384E60C-31A8-CF1D-77BF-695DD30141E5}" status="resolved" created="2023-11-28T15:07:57.494">
    <ac:deMkLst xmlns:ac="http://schemas.microsoft.com/office/drawing/2013/main/command">
      <pc:docMk xmlns:pc="http://schemas.microsoft.com/office/powerpoint/2013/main/command"/>
      <pc:sldMk xmlns:pc="http://schemas.microsoft.com/office/powerpoint/2013/main/command" cId="0" sldId="256"/>
      <ac:picMk id="20" creationId="{381163F3-A4CE-3E42-A3B8-600C31FAC224}"/>
    </ac:deMkLst>
    <p188:txBody>
      <a:bodyPr/>
      <a:lstStyle/>
      <a:p>
        <a:r>
          <a:rPr lang="en-US"/>
          <a:t>This is great!</a:t>
        </a:r>
      </a:p>
    </p188:txBody>
  </p188:cm>
  <p188:cm id="{82D65DA2-50D0-C24D-A94C-B1AEC876E508}" authorId="{B384E60C-31A8-CF1D-77BF-695DD30141E5}" status="resolved" created="2023-11-28T15:08:30.602">
    <ac:deMkLst xmlns:ac="http://schemas.microsoft.com/office/drawing/2013/main/command">
      <pc:docMk xmlns:pc="http://schemas.microsoft.com/office/powerpoint/2013/main/command"/>
      <pc:sldMk xmlns:pc="http://schemas.microsoft.com/office/powerpoint/2013/main/command" cId="0" sldId="256"/>
      <ac:picMk id="41" creationId="{1FC3E4EE-1A65-C841-B22F-DFB1711D9F07}"/>
    </ac:deMkLst>
    <p188:txBody>
      <a:bodyPr/>
      <a:lstStyle/>
      <a:p>
        <a:r>
          <a:rPr lang="en-US"/>
          <a:t>I like the pictures with each</a:t>
        </a:r>
      </a:p>
    </p188:txBody>
  </p188:cm>
  <p188:cm id="{C9656731-2F51-E74A-8964-115A5788A15E}" authorId="{B384E60C-31A8-CF1D-77BF-695DD30141E5}" status="resolved" created="2023-11-28T15:11:45.965">
    <ac:deMkLst xmlns:ac="http://schemas.microsoft.com/office/drawing/2013/main/command">
      <pc:docMk xmlns:pc="http://schemas.microsoft.com/office/powerpoint/2013/main/command"/>
      <pc:sldMk xmlns:pc="http://schemas.microsoft.com/office/powerpoint/2013/main/command" cId="0" sldId="256"/>
      <ac:picMk id="27" creationId="{40345E23-1A5F-5244-B711-022A3D4A0967}"/>
    </ac:deMkLst>
    <p188:txBody>
      <a:bodyPr/>
      <a:lstStyle/>
      <a:p>
        <a:r>
          <a:rPr lang="en-US"/>
          <a:t>Since you use location names on your scatter plot I would use it here as well instead of latitude and also color it the same as you did for the scatter plot for consistency. Also add the subscripts (I have code if you need it). Take out the graph titles too and maybe make them as headers? Not common practice to have them </a:t>
        </a:r>
      </a:p>
    </p188:txBody>
  </p188:cm>
  <p188:cm id="{9B09054C-60B1-1642-B4AC-ADF25F801C45}" authorId="{B384E60C-31A8-CF1D-77BF-695DD30141E5}" status="resolved" created="2023-11-28T15:23:02.014">
    <ac:txMkLst xmlns:ac="http://schemas.microsoft.com/office/drawing/2013/main/command">
      <pc:docMk xmlns:pc="http://schemas.microsoft.com/office/powerpoint/2013/main/command"/>
      <pc:sldMk xmlns:pc="http://schemas.microsoft.com/office/powerpoint/2013/main/command" cId="0" sldId="256"/>
      <ac:spMk id="9" creationId="{71D5BEF3-7D6F-F345-8C21-7885A45B8706}"/>
      <ac:txMk cp="70" len="107">
        <ac:context len="190" hash="4126965725"/>
      </ac:txMk>
    </ac:txMkLst>
    <p188:pos x="4155428" y="2570512"/>
    <p188:txBody>
      <a:bodyPr/>
      <a:lstStyle/>
      <a:p>
        <a:r>
          <a:rPr lang="en-US"/>
          <a:t>Make it bigger! And consistent colors with above. </a:t>
        </a:r>
      </a:p>
    </p188:txBody>
  </p188:cm>
  <p188:cm id="{946F4655-1906-214A-9296-36851A64D2F2}" authorId="{B384E60C-31A8-CF1D-77BF-695DD30141E5}" status="resolved" created="2023-11-28T15:23:35.084">
    <ac:txMkLst xmlns:ac="http://schemas.microsoft.com/office/drawing/2013/main/command">
      <pc:docMk xmlns:pc="http://schemas.microsoft.com/office/powerpoint/2013/main/command"/>
      <pc:sldMk xmlns:pc="http://schemas.microsoft.com/office/powerpoint/2013/main/command" cId="0" sldId="256"/>
      <ac:spMk id="9" creationId="{71D5BEF3-7D6F-F345-8C21-7885A45B8706}"/>
      <ac:txMk cp="70" len="107">
        <ac:context len="190" hash="4126965725"/>
      </ac:txMk>
    </ac:txMkLst>
    <p188:pos x="4155428" y="2570512"/>
    <p188:txBody>
      <a:bodyPr/>
      <a:lstStyle/>
      <a:p>
        <a:r>
          <a:rPr lang="en-US"/>
          <a:t>There is no significant difference between latitudes (p=0.74).</a:t>
        </a:r>
      </a:p>
    </p188:txBody>
  </p188:cm>
  <p188:cm id="{27BE1A0F-CD0F-EE49-85D8-79078C4FC2CD}" authorId="{B384E60C-31A8-CF1D-77BF-695DD30141E5}" status="resolved" created="2023-11-28T15:24:48.075">
    <ac:txMkLst xmlns:ac="http://schemas.microsoft.com/office/drawing/2013/main/command">
      <pc:docMk xmlns:pc="http://schemas.microsoft.com/office/powerpoint/2013/main/command"/>
      <pc:sldMk xmlns:pc="http://schemas.microsoft.com/office/powerpoint/2013/main/command" cId="0" sldId="256"/>
      <ac:spMk id="22" creationId="{14A104DF-CC32-F144-8F50-6B1F1E3C9C8C}"/>
      <ac:txMk cp="0" len="13">
        <ac:context len="560" hash="3875564727"/>
      </ac:txMk>
    </ac:txMkLst>
    <p188:pos x="12586375" y="1217881"/>
    <p188:replyLst>
      <p188:reply id="{960AE8D6-F5CA-4F49-809D-84A27F7390EE}" authorId="{B384E60C-31A8-CF1D-77BF-695DD30141E5}" created="2023-11-28T15:31:44.871">
        <p188:txBody>
          <a:bodyPr/>
          <a:lstStyle/>
          <a:p>
            <a:r>
              <a:rPr lang="en-US"/>
              <a:t>also needs to be a why it’s important- how does this matter for scaling?</a:t>
            </a:r>
          </a:p>
        </p188:txBody>
      </p188:reply>
    </p188:replyLst>
    <p188:txBody>
      <a:bodyPr/>
      <a:lstStyle/>
      <a:p>
        <a:r>
          <a:rPr lang="en-US"/>
          <a:t>This needs to be bigger text- hard to find</a:t>
        </a:r>
      </a:p>
    </p188:txBody>
  </p188:cm>
  <p188:cm id="{4BE70940-592F-D64B-840E-19768AF429C4}" authorId="{B384E60C-31A8-CF1D-77BF-695DD30141E5}" status="resolved" created="2023-11-28T15:26:07.866">
    <ac:txMkLst xmlns:ac="http://schemas.microsoft.com/office/drawing/2013/main/command">
      <pc:docMk xmlns:pc="http://schemas.microsoft.com/office/powerpoint/2013/main/command"/>
      <pc:sldMk xmlns:pc="http://schemas.microsoft.com/office/powerpoint/2013/main/command" cId="0" sldId="256"/>
      <ac:spMk id="37" creationId="{59321E02-53BC-A14A-9D61-6ED2069F33F8}"/>
      <ac:txMk cp="57">
        <ac:context len="257" hash="4261216019"/>
      </ac:txMk>
    </ac:txMkLst>
    <p188:pos x="6427727" y="1206993"/>
    <p188:txBody>
      <a:bodyPr/>
      <a:lstStyle/>
      <a:p>
        <a:r>
          <a:rPr lang="en-US"/>
          <a:t>take out plotted against each other</a:t>
        </a:r>
      </a:p>
    </p188:txBody>
  </p188:cm>
  <p188:cm id="{7C0AD6B4-9370-7746-B6F5-26DC48F353C6}" authorId="{B384E60C-31A8-CF1D-77BF-695DD30141E5}" created="2023-11-28T15:28:54.697">
    <ac:txMkLst xmlns:ac="http://schemas.microsoft.com/office/drawing/2013/main/command">
      <pc:docMk xmlns:pc="http://schemas.microsoft.com/office/powerpoint/2013/main/command"/>
      <pc:sldMk xmlns:pc="http://schemas.microsoft.com/office/powerpoint/2013/main/command" cId="0" sldId="256"/>
      <ac:spMk id="37" creationId="{59321E02-53BC-A14A-9D61-6ED2069F33F8}"/>
      <ac:txMk cp="57">
        <ac:context len="257" hash="4261216019"/>
      </ac:txMk>
    </ac:txMkLst>
    <p188:pos x="6427727" y="1206993"/>
    <p188:replyLst>
      <p188:reply id="{378E271E-ED6D-A44A-B84B-78D83DFE958A}" authorId="{B384E60C-31A8-CF1D-77BF-695DD30141E5}" created="2023-11-28T15:29:07.255">
        <p188:txBody>
          <a:bodyPr/>
          <a:lstStyle/>
          <a:p>
            <a:r>
              <a:rPr lang="en-US"/>
              <a:t>this also needs a p-value</a:t>
            </a:r>
          </a:p>
        </p188:txBody>
      </p188:reply>
    </p188:replyLst>
    <p188:txBody>
      <a:bodyPr/>
      <a:lstStyle/>
      <a:p>
        <a:r>
          <a:rPr lang="en-US"/>
          <a:t>need to spell out PCA.Biplot vectors fit show the directions in which environmental measurements
correlate most strongly with the ordination configuration</a:t>
        </a:r>
      </a:p>
    </p188:txBody>
  </p188:cm>
  <p188:cm id="{0717B428-2F2D-3846-BF14-6FFFD1665944}" authorId="{B384E60C-31A8-CF1D-77BF-695DD30141E5}" status="resolved" created="2023-11-28T15:32:21.387">
    <ac:txMkLst xmlns:ac="http://schemas.microsoft.com/office/drawing/2013/main/command">
      <pc:docMk xmlns:pc="http://schemas.microsoft.com/office/powerpoint/2013/main/command"/>
      <pc:sldMk xmlns:pc="http://schemas.microsoft.com/office/powerpoint/2013/main/command" cId="0" sldId="256"/>
      <ac:spMk id="22" creationId="{14A104DF-CC32-F144-8F50-6B1F1E3C9C8C}"/>
      <ac:txMk cp="424" len="62">
        <ac:context len="560" hash="3875564727"/>
      </ac:txMk>
    </ac:txMkLst>
    <p188:pos x="12814975" y="2132281"/>
    <p188:txBody>
      <a:bodyPr/>
      <a:lstStyle/>
      <a:p>
        <a:r>
          <a:rPr lang="en-US"/>
          <a:t>need to spell out the instrument names especially QCL</a:t>
        </a:r>
      </a:p>
    </p188:txBody>
  </p188:cm>
  <p188:cm id="{9FC9C1E8-8ECA-B04F-B6C7-F44F361D400D}" authorId="{B384E60C-31A8-CF1D-77BF-695DD30141E5}" status="resolved" created="2023-11-28T15:37:47.865">
    <ac:deMkLst xmlns:ac="http://schemas.microsoft.com/office/drawing/2013/main/command">
      <pc:docMk xmlns:pc="http://schemas.microsoft.com/office/powerpoint/2013/main/command"/>
      <pc:sldMk xmlns:pc="http://schemas.microsoft.com/office/powerpoint/2013/main/command" cId="0" sldId="256"/>
      <ac:picMk id="26" creationId="{2465506D-30A7-E048-A731-4EE44B20C188}"/>
    </ac:deMkLst>
    <p188:txBody>
      <a:bodyPr/>
      <a:lstStyle/>
      <a:p>
        <a:r>
          <a:rPr lang="en-US"/>
          <a:t>these are fun but I think you could get rid of them to get more space for bigger figures</a:t>
        </a:r>
      </a:p>
    </p188:txBody>
  </p188:cm>
  <p188:cm id="{125E6B5E-E29E-4BB6-B7BB-1DCB5C4B789A}" authorId="{58262829-ACCF-E9BB-C24E-18D6D56587ED}" status="resolved" created="2023-11-29T15:57:28.060">
    <ac:deMkLst xmlns:ac="http://schemas.microsoft.com/office/drawing/2013/main/command">
      <pc:docMk xmlns:pc="http://schemas.microsoft.com/office/powerpoint/2013/main/command"/>
      <pc:sldMk xmlns:pc="http://schemas.microsoft.com/office/powerpoint/2013/main/command" cId="0" sldId="256"/>
      <ac:spMk id="5" creationId="{EC383765-3D94-A046-932B-FCE7E6425398}"/>
    </ac:deMkLst>
    <p188:txBody>
      <a:bodyPr/>
      <a:lstStyle/>
      <a:p>
        <a:r>
          <a:rPr lang="en-US"/>
          <a:t>The poster ID Ruth mentioned is like this:  B21K-2099. It's listed just below the abstract ID in the AGU emails. Yours will be a different number after the hyphen than mine.</a:t>
        </a:r>
      </a:p>
    </p188:txBody>
  </p188:cm>
  <p188:cm id="{5B26688C-144A-415B-8F06-E38FE381BC92}" authorId="{58262829-ACCF-E9BB-C24E-18D6D56587ED}" status="resolved" created="2023-11-29T15:58:05.193">
    <ac:deMkLst xmlns:ac="http://schemas.microsoft.com/office/drawing/2013/main/command">
      <pc:docMk xmlns:pc="http://schemas.microsoft.com/office/powerpoint/2013/main/command"/>
      <pc:sldMk xmlns:pc="http://schemas.microsoft.com/office/powerpoint/2013/main/command" cId="0" sldId="256"/>
      <ac:picMk id="14" creationId="{BEF93CAE-26DC-B446-AD8E-15285A902D65}"/>
    </ac:deMkLst>
    <p188:txBody>
      <a:bodyPr/>
      <a:lstStyle/>
      <a:p>
        <a:r>
          <a:rPr lang="en-US"/>
          <a:t>Ruth would like us to add the EMERGE and NSF logos too.</a:t>
        </a:r>
      </a:p>
    </p188:txBody>
  </p188:cm>
  <p188:cm id="{0D3FC002-D662-4BE3-A14B-14DB4E6853A4}" authorId="{58262829-ACCF-E9BB-C24E-18D6D56587ED}" status="resolved" created="2023-11-29T16:02:52.989">
    <ac:txMkLst xmlns:ac="http://schemas.microsoft.com/office/drawing/2013/main/command">
      <pc:docMk xmlns:pc="http://schemas.microsoft.com/office/powerpoint/2013/main/command"/>
      <pc:sldMk xmlns:pc="http://schemas.microsoft.com/office/powerpoint/2013/main/command" cId="0" sldId="256"/>
      <ac:spMk id="11" creationId="{77F1AEDB-40DA-4F4E-9AE0-7EECAB8A3AE9}"/>
      <ac:txMk cp="886">
        <ac:context len="1435" hash="54045960"/>
      </ac:txMk>
    </ac:txMkLst>
    <p188:pos x="13210099" y="3747515"/>
    <p188:txBody>
      <a:bodyPr/>
      <a:lstStyle/>
      <a:p>
        <a:r>
          <a:rPr lang="en-US"/>
          <a:t>Change text color to black to be consistent.</a:t>
        </a:r>
      </a:p>
    </p188:txBody>
  </p188:cm>
  <p188:cm id="{A313A5B5-1269-D045-9DCF-684A16754788}" authorId="{1138EF8F-C534-3C74-DE94-194F2BCD121F}" status="resolved" created="2023-12-07T15:35:00.253">
    <ac:deMkLst xmlns:ac="http://schemas.microsoft.com/office/drawing/2013/main/command">
      <pc:docMk xmlns:pc="http://schemas.microsoft.com/office/powerpoint/2013/main/command"/>
      <pc:sldMk xmlns:pc="http://schemas.microsoft.com/office/powerpoint/2013/main/command" cId="0" sldId="256"/>
      <ac:picMk id="38" creationId="{586F08CD-A24F-A749-AD52-6AFDBAC5392C}"/>
    </ac:deMkLst>
    <p188:txBody>
      <a:bodyPr/>
      <a:lstStyle/>
      <a:p>
        <a:r>
          <a:rPr lang="en-US"/>
          <a:t>If possible it would be good to represent AOM in the sediments as well - anaerobic oxidation of methane </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210" indent="0" algn="ctr">
              <a:buNone/>
              <a:defRPr>
                <a:solidFill>
                  <a:schemeClr val="tx1">
                    <a:tint val="75000"/>
                  </a:schemeClr>
                </a:solidFill>
              </a:defRPr>
            </a:lvl2pPr>
            <a:lvl3pPr marL="4388419" indent="0" algn="ctr">
              <a:buNone/>
              <a:defRPr>
                <a:solidFill>
                  <a:schemeClr val="tx1">
                    <a:tint val="75000"/>
                  </a:schemeClr>
                </a:solidFill>
              </a:defRPr>
            </a:lvl3pPr>
            <a:lvl4pPr marL="6582629" indent="0" algn="ctr">
              <a:buNone/>
              <a:defRPr>
                <a:solidFill>
                  <a:schemeClr val="tx1">
                    <a:tint val="75000"/>
                  </a:schemeClr>
                </a:solidFill>
              </a:defRPr>
            </a:lvl4pPr>
            <a:lvl5pPr marL="8776834" indent="0" algn="ctr">
              <a:buNone/>
              <a:defRPr>
                <a:solidFill>
                  <a:schemeClr val="tx1">
                    <a:tint val="75000"/>
                  </a:schemeClr>
                </a:solidFill>
              </a:defRPr>
            </a:lvl5pPr>
            <a:lvl6pPr marL="10971043" indent="0" algn="ctr">
              <a:buNone/>
              <a:defRPr>
                <a:solidFill>
                  <a:schemeClr val="tx1">
                    <a:tint val="75000"/>
                  </a:schemeClr>
                </a:solidFill>
              </a:defRPr>
            </a:lvl6pPr>
            <a:lvl7pPr marL="13165253" indent="0" algn="ctr">
              <a:buNone/>
              <a:defRPr>
                <a:solidFill>
                  <a:schemeClr val="tx1">
                    <a:tint val="75000"/>
                  </a:schemeClr>
                </a:solidFill>
              </a:defRPr>
            </a:lvl7pPr>
            <a:lvl8pPr marL="15359462" indent="0" algn="ctr">
              <a:buNone/>
              <a:defRPr>
                <a:solidFill>
                  <a:schemeClr val="tx1">
                    <a:tint val="75000"/>
                  </a:schemeClr>
                </a:solidFill>
              </a:defRPr>
            </a:lvl8pPr>
            <a:lvl9pPr marL="1755367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452DFF-1DF6-4BEC-A4D5-0F6D5E13EBB0}" type="datetimeFigureOut">
              <a:rPr lang="en-US" smtClean="0"/>
              <a:pPr/>
              <a:t>12/7/23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C9EB1-B573-40D3-A0A7-68D45F9E644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452DFF-1DF6-4BEC-A4D5-0F6D5E13EBB0}" type="datetimeFigureOut">
              <a:rPr lang="en-US" smtClean="0"/>
              <a:pPr/>
              <a:t>12/7/23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C9EB1-B573-40D3-A0A7-68D45F9E644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9" y="6324600"/>
            <a:ext cx="47404018" cy="134820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7" y="6324600"/>
            <a:ext cx="141480542" cy="134820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452DFF-1DF6-4BEC-A4D5-0F6D5E13EBB0}" type="datetimeFigureOut">
              <a:rPr lang="en-US" smtClean="0"/>
              <a:pPr/>
              <a:t>12/7/23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C9EB1-B573-40D3-A0A7-68D45F9E644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452DFF-1DF6-4BEC-A4D5-0F6D5E13EBB0}" type="datetimeFigureOut">
              <a:rPr lang="en-US" smtClean="0"/>
              <a:pPr/>
              <a:t>12/7/23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C9EB1-B573-40D3-A0A7-68D45F9E644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9"/>
            <a:ext cx="37307520" cy="7200898"/>
          </a:xfrm>
        </p:spPr>
        <p:txBody>
          <a:bodyPr anchor="b"/>
          <a:lstStyle>
            <a:lvl1pPr marL="0" indent="0">
              <a:buNone/>
              <a:defRPr sz="9600">
                <a:solidFill>
                  <a:schemeClr val="tx1">
                    <a:tint val="75000"/>
                  </a:schemeClr>
                </a:solidFill>
              </a:defRPr>
            </a:lvl1pPr>
            <a:lvl2pPr marL="2194210" indent="0">
              <a:buNone/>
              <a:defRPr sz="8600">
                <a:solidFill>
                  <a:schemeClr val="tx1">
                    <a:tint val="75000"/>
                  </a:schemeClr>
                </a:solidFill>
              </a:defRPr>
            </a:lvl2pPr>
            <a:lvl3pPr marL="4388419" indent="0">
              <a:buNone/>
              <a:defRPr sz="7700">
                <a:solidFill>
                  <a:schemeClr val="tx1">
                    <a:tint val="75000"/>
                  </a:schemeClr>
                </a:solidFill>
              </a:defRPr>
            </a:lvl3pPr>
            <a:lvl4pPr marL="6582629" indent="0">
              <a:buNone/>
              <a:defRPr sz="6700">
                <a:solidFill>
                  <a:schemeClr val="tx1">
                    <a:tint val="75000"/>
                  </a:schemeClr>
                </a:solidFill>
              </a:defRPr>
            </a:lvl4pPr>
            <a:lvl5pPr marL="8776834" indent="0">
              <a:buNone/>
              <a:defRPr sz="6700">
                <a:solidFill>
                  <a:schemeClr val="tx1">
                    <a:tint val="75000"/>
                  </a:schemeClr>
                </a:solidFill>
              </a:defRPr>
            </a:lvl5pPr>
            <a:lvl6pPr marL="10971043" indent="0">
              <a:buNone/>
              <a:defRPr sz="6700">
                <a:solidFill>
                  <a:schemeClr val="tx1">
                    <a:tint val="75000"/>
                  </a:schemeClr>
                </a:solidFill>
              </a:defRPr>
            </a:lvl6pPr>
            <a:lvl7pPr marL="13165253" indent="0">
              <a:buNone/>
              <a:defRPr sz="6700">
                <a:solidFill>
                  <a:schemeClr val="tx1">
                    <a:tint val="75000"/>
                  </a:schemeClr>
                </a:solidFill>
              </a:defRPr>
            </a:lvl7pPr>
            <a:lvl8pPr marL="15359462" indent="0">
              <a:buNone/>
              <a:defRPr sz="6700">
                <a:solidFill>
                  <a:schemeClr val="tx1">
                    <a:tint val="75000"/>
                  </a:schemeClr>
                </a:solidFill>
              </a:defRPr>
            </a:lvl8pPr>
            <a:lvl9pPr marL="17553672"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452DFF-1DF6-4BEC-A4D5-0F6D5E13EBB0}" type="datetimeFigureOut">
              <a:rPr lang="en-US" smtClean="0"/>
              <a:pPr/>
              <a:t>12/7/23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C9EB1-B573-40D3-A0A7-68D45F9E644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452DFF-1DF6-4BEC-A4D5-0F6D5E13EBB0}" type="datetimeFigureOut">
              <a:rPr lang="en-US" smtClean="0"/>
              <a:pPr/>
              <a:t>12/7/23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0C9EB1-B573-40D3-A0A7-68D45F9E644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210" indent="0">
              <a:buNone/>
              <a:defRPr sz="9600" b="1"/>
            </a:lvl2pPr>
            <a:lvl3pPr marL="4388419" indent="0">
              <a:buNone/>
              <a:defRPr sz="8600" b="1"/>
            </a:lvl3pPr>
            <a:lvl4pPr marL="6582629" indent="0">
              <a:buNone/>
              <a:defRPr sz="7700" b="1"/>
            </a:lvl4pPr>
            <a:lvl5pPr marL="8776834" indent="0">
              <a:buNone/>
              <a:defRPr sz="7700" b="1"/>
            </a:lvl5pPr>
            <a:lvl6pPr marL="10971043" indent="0">
              <a:buNone/>
              <a:defRPr sz="7700" b="1"/>
            </a:lvl6pPr>
            <a:lvl7pPr marL="13165253" indent="0">
              <a:buNone/>
              <a:defRPr sz="7700" b="1"/>
            </a:lvl7pPr>
            <a:lvl8pPr marL="15359462" indent="0">
              <a:buNone/>
              <a:defRPr sz="7700" b="1"/>
            </a:lvl8pPr>
            <a:lvl9pPr marL="17553672"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210" indent="0">
              <a:buNone/>
              <a:defRPr sz="9600" b="1"/>
            </a:lvl2pPr>
            <a:lvl3pPr marL="4388419" indent="0">
              <a:buNone/>
              <a:defRPr sz="8600" b="1"/>
            </a:lvl3pPr>
            <a:lvl4pPr marL="6582629" indent="0">
              <a:buNone/>
              <a:defRPr sz="7700" b="1"/>
            </a:lvl4pPr>
            <a:lvl5pPr marL="8776834" indent="0">
              <a:buNone/>
              <a:defRPr sz="7700" b="1"/>
            </a:lvl5pPr>
            <a:lvl6pPr marL="10971043" indent="0">
              <a:buNone/>
              <a:defRPr sz="7700" b="1"/>
            </a:lvl6pPr>
            <a:lvl7pPr marL="13165253" indent="0">
              <a:buNone/>
              <a:defRPr sz="7700" b="1"/>
            </a:lvl7pPr>
            <a:lvl8pPr marL="15359462" indent="0">
              <a:buNone/>
              <a:defRPr sz="7700" b="1"/>
            </a:lvl8pPr>
            <a:lvl9pPr marL="17553672"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452DFF-1DF6-4BEC-A4D5-0F6D5E13EBB0}" type="datetimeFigureOut">
              <a:rPr lang="en-US" smtClean="0"/>
              <a:pPr/>
              <a:t>12/7/23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A0C9EB1-B573-40D3-A0A7-68D45F9E644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452DFF-1DF6-4BEC-A4D5-0F6D5E13EBB0}" type="datetimeFigureOut">
              <a:rPr lang="en-US" smtClean="0"/>
              <a:pPr/>
              <a:t>12/7/23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A0C9EB1-B573-40D3-A0A7-68D45F9E644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52DFF-1DF6-4BEC-A4D5-0F6D5E13EBB0}" type="datetimeFigureOut">
              <a:rPr lang="en-US" smtClean="0"/>
              <a:pPr/>
              <a:t>12/7/23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A0C9EB1-B573-40D3-A0A7-68D45F9E644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7"/>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7" y="6888487"/>
            <a:ext cx="14439902" cy="22517102"/>
          </a:xfrm>
        </p:spPr>
        <p:txBody>
          <a:bodyPr/>
          <a:lstStyle>
            <a:lvl1pPr marL="0" indent="0">
              <a:buNone/>
              <a:defRPr sz="6700"/>
            </a:lvl1pPr>
            <a:lvl2pPr marL="2194210" indent="0">
              <a:buNone/>
              <a:defRPr sz="5800"/>
            </a:lvl2pPr>
            <a:lvl3pPr marL="4388419" indent="0">
              <a:buNone/>
              <a:defRPr sz="4800"/>
            </a:lvl3pPr>
            <a:lvl4pPr marL="6582629" indent="0">
              <a:buNone/>
              <a:defRPr sz="4300"/>
            </a:lvl4pPr>
            <a:lvl5pPr marL="8776834" indent="0">
              <a:buNone/>
              <a:defRPr sz="4300"/>
            </a:lvl5pPr>
            <a:lvl6pPr marL="10971043" indent="0">
              <a:buNone/>
              <a:defRPr sz="4300"/>
            </a:lvl6pPr>
            <a:lvl7pPr marL="13165253" indent="0">
              <a:buNone/>
              <a:defRPr sz="4300"/>
            </a:lvl7pPr>
            <a:lvl8pPr marL="15359462" indent="0">
              <a:buNone/>
              <a:defRPr sz="4300"/>
            </a:lvl8pPr>
            <a:lvl9pPr marL="17553672"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16452DFF-1DF6-4BEC-A4D5-0F6D5E13EBB0}" type="datetimeFigureOut">
              <a:rPr lang="en-US" smtClean="0"/>
              <a:pPr/>
              <a:t>12/7/23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0C9EB1-B573-40D3-A0A7-68D45F9E644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210" indent="0">
              <a:buNone/>
              <a:defRPr sz="13400"/>
            </a:lvl2pPr>
            <a:lvl3pPr marL="4388419" indent="0">
              <a:buNone/>
              <a:defRPr sz="11500"/>
            </a:lvl3pPr>
            <a:lvl4pPr marL="6582629" indent="0">
              <a:buNone/>
              <a:defRPr sz="9600"/>
            </a:lvl4pPr>
            <a:lvl5pPr marL="8776834" indent="0">
              <a:buNone/>
              <a:defRPr sz="9600"/>
            </a:lvl5pPr>
            <a:lvl6pPr marL="10971043" indent="0">
              <a:buNone/>
              <a:defRPr sz="9600"/>
            </a:lvl6pPr>
            <a:lvl7pPr marL="13165253" indent="0">
              <a:buNone/>
              <a:defRPr sz="9600"/>
            </a:lvl7pPr>
            <a:lvl8pPr marL="15359462" indent="0">
              <a:buNone/>
              <a:defRPr sz="9600"/>
            </a:lvl8pPr>
            <a:lvl9pPr marL="17553672"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210" indent="0">
              <a:buNone/>
              <a:defRPr sz="5800"/>
            </a:lvl2pPr>
            <a:lvl3pPr marL="4388419" indent="0">
              <a:buNone/>
              <a:defRPr sz="4800"/>
            </a:lvl3pPr>
            <a:lvl4pPr marL="6582629" indent="0">
              <a:buNone/>
              <a:defRPr sz="4300"/>
            </a:lvl4pPr>
            <a:lvl5pPr marL="8776834" indent="0">
              <a:buNone/>
              <a:defRPr sz="4300"/>
            </a:lvl5pPr>
            <a:lvl6pPr marL="10971043" indent="0">
              <a:buNone/>
              <a:defRPr sz="4300"/>
            </a:lvl6pPr>
            <a:lvl7pPr marL="13165253" indent="0">
              <a:buNone/>
              <a:defRPr sz="4300"/>
            </a:lvl7pPr>
            <a:lvl8pPr marL="15359462" indent="0">
              <a:buNone/>
              <a:defRPr sz="4300"/>
            </a:lvl8pPr>
            <a:lvl9pPr marL="17553672"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16452DFF-1DF6-4BEC-A4D5-0F6D5E13EBB0}" type="datetimeFigureOut">
              <a:rPr lang="en-US" smtClean="0"/>
              <a:pPr/>
              <a:t>12/7/23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0C9EB1-B573-40D3-A0A7-68D45F9E644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840" tIns="219422" rIns="438840" bIns="219422" rtlCol="0" anchor="ctr">
            <a:normAutofit/>
          </a:bodyPr>
          <a:lstStyle/>
          <a:p>
            <a:r>
              <a:rPr lang="en-US"/>
              <a:t>Click to edit Master title style</a:t>
            </a:r>
          </a:p>
        </p:txBody>
      </p:sp>
      <p:sp>
        <p:nvSpPr>
          <p:cNvPr id="3" name="Text Placeholder 2"/>
          <p:cNvSpPr>
            <a:spLocks noGrp="1"/>
          </p:cNvSpPr>
          <p:nvPr>
            <p:ph type="body" idx="1"/>
          </p:nvPr>
        </p:nvSpPr>
        <p:spPr>
          <a:xfrm>
            <a:off x="2194560" y="7680967"/>
            <a:ext cx="39502080" cy="21724622"/>
          </a:xfrm>
          <a:prstGeom prst="rect">
            <a:avLst/>
          </a:prstGeom>
        </p:spPr>
        <p:txBody>
          <a:bodyPr vert="horz" lIns="438840" tIns="219422" rIns="438840" bIns="219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840" tIns="219422" rIns="438840" bIns="219422" rtlCol="0" anchor="ctr"/>
          <a:lstStyle>
            <a:lvl1pPr algn="l">
              <a:defRPr sz="5800">
                <a:solidFill>
                  <a:schemeClr val="tx1">
                    <a:tint val="75000"/>
                  </a:schemeClr>
                </a:solidFill>
              </a:defRPr>
            </a:lvl1pPr>
          </a:lstStyle>
          <a:p>
            <a:fld id="{16452DFF-1DF6-4BEC-A4D5-0F6D5E13EBB0}" type="datetimeFigureOut">
              <a:rPr lang="en-US" smtClean="0"/>
              <a:pPr/>
              <a:t>12/7/23</a:t>
            </a:fld>
            <a:endParaRPr lang="en-US" dirty="0"/>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840" tIns="219422" rIns="438840" bIns="219422"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840" tIns="219422" rIns="438840" bIns="219422" rtlCol="0" anchor="ctr"/>
          <a:lstStyle>
            <a:lvl1pPr algn="r">
              <a:defRPr sz="5800">
                <a:solidFill>
                  <a:schemeClr val="tx1">
                    <a:tint val="75000"/>
                  </a:schemeClr>
                </a:solidFill>
              </a:defRPr>
            </a:lvl1pPr>
          </a:lstStyle>
          <a:p>
            <a:fld id="{BA0C9EB1-B573-40D3-A0A7-68D45F9E644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388419" rtl="0" eaLnBrk="1" latinLnBrk="0" hangingPunct="1">
        <a:spcBef>
          <a:spcPct val="0"/>
        </a:spcBef>
        <a:buNone/>
        <a:defRPr sz="21100" kern="1200">
          <a:solidFill>
            <a:schemeClr val="tx1"/>
          </a:solidFill>
          <a:latin typeface="+mj-lt"/>
          <a:ea typeface="+mj-ea"/>
          <a:cs typeface="+mj-cs"/>
        </a:defRPr>
      </a:lvl1pPr>
    </p:titleStyle>
    <p:bodyStyle>
      <a:lvl1pPr marL="1645656" indent="-1645656" algn="l" defTabSz="4388419"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589" indent="-1371379" algn="l" defTabSz="4388419"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5522" indent="-1097102" algn="l" defTabSz="4388419"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79731"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3941"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8150"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2360"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6565"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0774"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419" rtl="0" eaLnBrk="1" latinLnBrk="0" hangingPunct="1">
        <a:defRPr sz="8600" kern="1200">
          <a:solidFill>
            <a:schemeClr val="tx1"/>
          </a:solidFill>
          <a:latin typeface="+mn-lt"/>
          <a:ea typeface="+mn-ea"/>
          <a:cs typeface="+mn-cs"/>
        </a:defRPr>
      </a:lvl1pPr>
      <a:lvl2pPr marL="2194210" algn="l" defTabSz="4388419" rtl="0" eaLnBrk="1" latinLnBrk="0" hangingPunct="1">
        <a:defRPr sz="8600" kern="1200">
          <a:solidFill>
            <a:schemeClr val="tx1"/>
          </a:solidFill>
          <a:latin typeface="+mn-lt"/>
          <a:ea typeface="+mn-ea"/>
          <a:cs typeface="+mn-cs"/>
        </a:defRPr>
      </a:lvl2pPr>
      <a:lvl3pPr marL="4388419" algn="l" defTabSz="4388419" rtl="0" eaLnBrk="1" latinLnBrk="0" hangingPunct="1">
        <a:defRPr sz="8600" kern="1200">
          <a:solidFill>
            <a:schemeClr val="tx1"/>
          </a:solidFill>
          <a:latin typeface="+mn-lt"/>
          <a:ea typeface="+mn-ea"/>
          <a:cs typeface="+mn-cs"/>
        </a:defRPr>
      </a:lvl3pPr>
      <a:lvl4pPr marL="6582629" algn="l" defTabSz="4388419" rtl="0" eaLnBrk="1" latinLnBrk="0" hangingPunct="1">
        <a:defRPr sz="8600" kern="1200">
          <a:solidFill>
            <a:schemeClr val="tx1"/>
          </a:solidFill>
          <a:latin typeface="+mn-lt"/>
          <a:ea typeface="+mn-ea"/>
          <a:cs typeface="+mn-cs"/>
        </a:defRPr>
      </a:lvl4pPr>
      <a:lvl5pPr marL="8776834" algn="l" defTabSz="4388419" rtl="0" eaLnBrk="1" latinLnBrk="0" hangingPunct="1">
        <a:defRPr sz="8600" kern="1200">
          <a:solidFill>
            <a:schemeClr val="tx1"/>
          </a:solidFill>
          <a:latin typeface="+mn-lt"/>
          <a:ea typeface="+mn-ea"/>
          <a:cs typeface="+mn-cs"/>
        </a:defRPr>
      </a:lvl5pPr>
      <a:lvl6pPr marL="10971043" algn="l" defTabSz="4388419" rtl="0" eaLnBrk="1" latinLnBrk="0" hangingPunct="1">
        <a:defRPr sz="8600" kern="1200">
          <a:solidFill>
            <a:schemeClr val="tx1"/>
          </a:solidFill>
          <a:latin typeface="+mn-lt"/>
          <a:ea typeface="+mn-ea"/>
          <a:cs typeface="+mn-cs"/>
        </a:defRPr>
      </a:lvl6pPr>
      <a:lvl7pPr marL="13165253" algn="l" defTabSz="4388419" rtl="0" eaLnBrk="1" latinLnBrk="0" hangingPunct="1">
        <a:defRPr sz="8600" kern="1200">
          <a:solidFill>
            <a:schemeClr val="tx1"/>
          </a:solidFill>
          <a:latin typeface="+mn-lt"/>
          <a:ea typeface="+mn-ea"/>
          <a:cs typeface="+mn-cs"/>
        </a:defRPr>
      </a:lvl7pPr>
      <a:lvl8pPr marL="15359462" algn="l" defTabSz="4388419" rtl="0" eaLnBrk="1" latinLnBrk="0" hangingPunct="1">
        <a:defRPr sz="8600" kern="1200">
          <a:solidFill>
            <a:schemeClr val="tx1"/>
          </a:solidFill>
          <a:latin typeface="+mn-lt"/>
          <a:ea typeface="+mn-ea"/>
          <a:cs typeface="+mn-cs"/>
        </a:defRPr>
      </a:lvl8pPr>
      <a:lvl9pPr marL="17553672" algn="l" defTabSz="4388419"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tif"/><Relationship Id="rId13"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hyperlink" Target="https://doi.org/10.1016/0016-7037(86)90346-7" TargetMode="External"/><Relationship Id="rId12" Type="http://schemas.openxmlformats.org/officeDocument/2006/relationships/image" Target="../media/image8.png"/><Relationship Id="rId17" Type="http://schemas.openxmlformats.org/officeDocument/2006/relationships/image" Target="../media/image13.png"/><Relationship Id="rId2" Type="http://schemas.microsoft.com/office/2018/10/relationships/comments" Target="../comments/modernComment_100_0.xml"/><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hyperlink" Target="https://doi.org/10.15138/P8XG-AA10" TargetMode="External"/><Relationship Id="rId11" Type="http://schemas.openxmlformats.org/officeDocument/2006/relationships/image" Target="../media/image7.jpg"/><Relationship Id="rId5" Type="http://schemas.openxmlformats.org/officeDocument/2006/relationships/image" Target="../media/image3.jpg"/><Relationship Id="rId15" Type="http://schemas.openxmlformats.org/officeDocument/2006/relationships/image" Target="../media/image11.jpg"/><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E1FCD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0" name="Picture 49" descr="A diagram of different colored dots&#10;&#10;Description automatically generated">
            <a:extLst>
              <a:ext uri="{FF2B5EF4-FFF2-40B4-BE49-F238E27FC236}">
                <a16:creationId xmlns:a16="http://schemas.microsoft.com/office/drawing/2014/main" id="{BC8BA931-99E5-604A-9FB0-C7474E771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318" y="12662021"/>
            <a:ext cx="9369199" cy="6673834"/>
          </a:xfrm>
          <a:prstGeom prst="rect">
            <a:avLst/>
          </a:prstGeom>
        </p:spPr>
      </p:pic>
      <p:pic>
        <p:nvPicPr>
          <p:cNvPr id="41" name="Picture 40" descr="A lake with rocks in the water&#10;&#10;Description automatically generated">
            <a:extLst>
              <a:ext uri="{FF2B5EF4-FFF2-40B4-BE49-F238E27FC236}">
                <a16:creationId xmlns:a16="http://schemas.microsoft.com/office/drawing/2014/main" id="{1FC3E4EE-1A65-C841-B22F-DFB1711D9F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28978" y="7445996"/>
            <a:ext cx="7949803" cy="5296462"/>
          </a:xfrm>
          <a:prstGeom prst="rect">
            <a:avLst/>
          </a:prstGeom>
        </p:spPr>
      </p:pic>
      <p:pic>
        <p:nvPicPr>
          <p:cNvPr id="47" name="Picture 46" descr="A body of water with trees and mountains in the background&#10;&#10;Description automatically generated">
            <a:extLst>
              <a:ext uri="{FF2B5EF4-FFF2-40B4-BE49-F238E27FC236}">
                <a16:creationId xmlns:a16="http://schemas.microsoft.com/office/drawing/2014/main" id="{30A3DC72-D8A6-7645-BA1E-4A3499B20C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52015" y="6455141"/>
            <a:ext cx="5562732" cy="7416975"/>
          </a:xfrm>
          <a:prstGeom prst="rect">
            <a:avLst/>
          </a:prstGeom>
        </p:spPr>
      </p:pic>
      <p:sp>
        <p:nvSpPr>
          <p:cNvPr id="7" name="Rectangle 6"/>
          <p:cNvSpPr/>
          <p:nvPr/>
        </p:nvSpPr>
        <p:spPr>
          <a:xfrm>
            <a:off x="0" y="0"/>
            <a:ext cx="43891200" cy="4505175"/>
          </a:xfrm>
          <a:prstGeom prst="rect">
            <a:avLst/>
          </a:prstGeom>
          <a:solidFill>
            <a:srgbClr val="C7D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949226" y="589430"/>
            <a:ext cx="37416219" cy="3477875"/>
          </a:xfrm>
          <a:prstGeom prst="rect">
            <a:avLst/>
          </a:prstGeom>
          <a:noFill/>
        </p:spPr>
        <p:txBody>
          <a:bodyPr wrap="square" rtlCol="0">
            <a:spAutoFit/>
          </a:bodyPr>
          <a:lstStyle/>
          <a:p>
            <a:pPr marL="0" marR="0" algn="ctr">
              <a:spcBef>
                <a:spcPts val="0"/>
              </a:spcBef>
              <a:spcAft>
                <a:spcPts val="0"/>
              </a:spcAft>
            </a:pPr>
            <a:r>
              <a:rPr lang="en-US" sz="7000" dirty="0">
                <a:effectLst/>
                <a:latin typeface="Times" pitchFamily="2" charset="0"/>
                <a:ea typeface="Times New Roman" panose="02020603050405020304" pitchFamily="18" charset="0"/>
              </a:rPr>
              <a:t>Isotopic Signatures from Lake Sediments, Plants, and Methane Bubbles: A Latitudinal Study of Lake Sediment Methane and Organic Carbon</a:t>
            </a:r>
            <a:endParaRPr lang="en-US" sz="7000" dirty="0">
              <a:effectLst/>
              <a:latin typeface="Times New Roman" panose="02020603050405020304" pitchFamily="18" charset="0"/>
              <a:ea typeface="Times New Roman" panose="02020603050405020304" pitchFamily="18" charset="0"/>
            </a:endParaRPr>
          </a:p>
          <a:p>
            <a:pPr algn="ctr"/>
            <a:r>
              <a:rPr lang="en-US" sz="4000" dirty="0"/>
              <a:t>Theresa Reynolds, Megan </a:t>
            </a:r>
            <a:r>
              <a:rPr lang="en-US" sz="4000" dirty="0" err="1"/>
              <a:t>Wimsatt</a:t>
            </a:r>
            <a:r>
              <a:rPr lang="en-US" sz="4000" dirty="0"/>
              <a:t>, McKenzie A. Kuhn, Cheristy P. Jones, and Ruth K. Varner</a:t>
            </a:r>
            <a:endParaRPr lang="en-US" sz="4000" baseline="30000" dirty="0"/>
          </a:p>
          <a:p>
            <a:pPr algn="ctr"/>
            <a:r>
              <a:rPr lang="en-US" sz="4000" dirty="0"/>
              <a:t>Earth Sciences Research Center, Institute for the Study of Earth, Oceans, and Space, University of New Hampshire (UNH)</a:t>
            </a:r>
          </a:p>
        </p:txBody>
      </p:sp>
      <p:sp>
        <p:nvSpPr>
          <p:cNvPr id="79" name="Rectangle 78"/>
          <p:cNvSpPr/>
          <p:nvPr/>
        </p:nvSpPr>
        <p:spPr>
          <a:xfrm>
            <a:off x="152789" y="4705822"/>
            <a:ext cx="14325212" cy="923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Background</a:t>
            </a:r>
          </a:p>
        </p:txBody>
      </p:sp>
      <p:sp>
        <p:nvSpPr>
          <p:cNvPr id="151" name="TextBox 150">
            <a:extLst>
              <a:ext uri="{FF2B5EF4-FFF2-40B4-BE49-F238E27FC236}">
                <a16:creationId xmlns:a16="http://schemas.microsoft.com/office/drawing/2014/main" id="{64549341-D214-6343-99B5-B6612D6993D8}"/>
              </a:ext>
            </a:extLst>
          </p:cNvPr>
          <p:cNvSpPr txBox="1"/>
          <p:nvPr/>
        </p:nvSpPr>
        <p:spPr>
          <a:xfrm>
            <a:off x="29988348" y="26643510"/>
            <a:ext cx="13700563" cy="923330"/>
          </a:xfrm>
          <a:prstGeom prst="rect">
            <a:avLst/>
          </a:prstGeom>
          <a:solidFill>
            <a:schemeClr val="bg1"/>
          </a:solidFill>
        </p:spPr>
        <p:txBody>
          <a:bodyPr wrap="square" rtlCol="0">
            <a:spAutoFit/>
          </a:bodyPr>
          <a:lstStyle/>
          <a:p>
            <a:pPr algn="ctr"/>
            <a:r>
              <a:rPr lang="en-US" sz="5400" b="1" dirty="0"/>
              <a:t>References and Acknowledgements</a:t>
            </a:r>
          </a:p>
        </p:txBody>
      </p:sp>
      <p:sp>
        <p:nvSpPr>
          <p:cNvPr id="152" name="Rectangle 151">
            <a:extLst>
              <a:ext uri="{FF2B5EF4-FFF2-40B4-BE49-F238E27FC236}">
                <a16:creationId xmlns:a16="http://schemas.microsoft.com/office/drawing/2014/main" id="{63B55CCD-4C99-BE42-91AC-F08A6FD206F7}"/>
              </a:ext>
            </a:extLst>
          </p:cNvPr>
          <p:cNvSpPr/>
          <p:nvPr/>
        </p:nvSpPr>
        <p:spPr>
          <a:xfrm>
            <a:off x="29925883" y="27778059"/>
            <a:ext cx="13654222" cy="5022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u="sng" dirty="0">
              <a:solidFill>
                <a:schemeClr val="tx1"/>
              </a:solidFill>
            </a:endParaRPr>
          </a:p>
        </p:txBody>
      </p:sp>
      <p:sp>
        <p:nvSpPr>
          <p:cNvPr id="28" name="TextBox 27">
            <a:extLst>
              <a:ext uri="{FF2B5EF4-FFF2-40B4-BE49-F238E27FC236}">
                <a16:creationId xmlns:a16="http://schemas.microsoft.com/office/drawing/2014/main" id="{C9BCB10C-6CAF-6D48-A671-31E57541B6E7}"/>
              </a:ext>
            </a:extLst>
          </p:cNvPr>
          <p:cNvSpPr txBox="1"/>
          <p:nvPr/>
        </p:nvSpPr>
        <p:spPr>
          <a:xfrm>
            <a:off x="15239146" y="4710433"/>
            <a:ext cx="14174056" cy="923330"/>
          </a:xfrm>
          <a:prstGeom prst="rect">
            <a:avLst/>
          </a:prstGeom>
          <a:solidFill>
            <a:schemeClr val="bg1"/>
          </a:solidFill>
        </p:spPr>
        <p:txBody>
          <a:bodyPr wrap="square" rtlCol="0">
            <a:spAutoFit/>
          </a:bodyPr>
          <a:lstStyle/>
          <a:p>
            <a:pPr algn="ctr"/>
            <a:r>
              <a:rPr lang="en-US" sz="5400" b="1" dirty="0"/>
              <a:t>Study Sites</a:t>
            </a:r>
            <a:endParaRPr lang="en-US" sz="2800" b="1" dirty="0">
              <a:solidFill>
                <a:schemeClr val="accent4">
                  <a:lumMod val="20000"/>
                  <a:lumOff val="80000"/>
                </a:schemeClr>
              </a:solidFill>
            </a:endParaRPr>
          </a:p>
        </p:txBody>
      </p:sp>
      <p:sp>
        <p:nvSpPr>
          <p:cNvPr id="11" name="TextBox 10">
            <a:extLst>
              <a:ext uri="{FF2B5EF4-FFF2-40B4-BE49-F238E27FC236}">
                <a16:creationId xmlns:a16="http://schemas.microsoft.com/office/drawing/2014/main" id="{77F1AEDB-40DA-4F4E-9AE0-7EECAB8A3AE9}"/>
              </a:ext>
            </a:extLst>
          </p:cNvPr>
          <p:cNvSpPr txBox="1"/>
          <p:nvPr/>
        </p:nvSpPr>
        <p:spPr>
          <a:xfrm>
            <a:off x="30093532" y="27512494"/>
            <a:ext cx="13318923" cy="5309146"/>
          </a:xfrm>
          <a:prstGeom prst="rect">
            <a:avLst/>
          </a:prstGeom>
          <a:noFill/>
        </p:spPr>
        <p:txBody>
          <a:bodyPr wrap="square" rtlCol="0">
            <a:spAutoFit/>
          </a:bodyPr>
          <a:lstStyle/>
          <a:p>
            <a:endParaRPr lang="en-US" sz="2100" dirty="0">
              <a:effectLst/>
              <a:latin typeface="Calibri" panose="020F0502020204030204" pitchFamily="34" charset="0"/>
              <a:ea typeface="Calibri" panose="020F0502020204030204" pitchFamily="34" charset="0"/>
              <a:cs typeface="Calibri" panose="020F0502020204030204" pitchFamily="34" charset="0"/>
            </a:endParaRPr>
          </a:p>
          <a:p>
            <a:r>
              <a:rPr lang="en-US" sz="2100" dirty="0">
                <a:latin typeface="Calibri" panose="020F0502020204030204" pitchFamily="34" charset="0"/>
                <a:ea typeface="Times New Roman" panose="02020603050405020304" pitchFamily="18" charset="0"/>
                <a:cs typeface="Calibri" panose="020F0502020204030204" pitchFamily="34" charset="0"/>
              </a:rPr>
              <a:t>1</a:t>
            </a:r>
            <a:r>
              <a:rPr lang="en-US" sz="2100" dirty="0">
                <a:effectLst/>
                <a:latin typeface="Calibri" panose="020F0502020204030204" pitchFamily="34" charset="0"/>
                <a:ea typeface="Times New Roman" panose="02020603050405020304" pitchFamily="18" charset="0"/>
                <a:cs typeface="Calibri" panose="020F0502020204030204" pitchFamily="34" charset="0"/>
              </a:rPr>
              <a:t>. Lan, </a:t>
            </a:r>
            <a:r>
              <a:rPr lang="en-US" sz="2100" dirty="0" err="1">
                <a:effectLst/>
                <a:latin typeface="Calibri" panose="020F0502020204030204" pitchFamily="34" charset="0"/>
                <a:ea typeface="Times New Roman" panose="02020603050405020304" pitchFamily="18" charset="0"/>
                <a:cs typeface="Calibri" panose="020F0502020204030204" pitchFamily="34" charset="0"/>
              </a:rPr>
              <a:t>X.,et</a:t>
            </a:r>
            <a:r>
              <a:rPr lang="en-US" sz="2100" dirty="0">
                <a:effectLst/>
                <a:latin typeface="Calibri" panose="020F0502020204030204" pitchFamily="34" charset="0"/>
                <a:ea typeface="Times New Roman" panose="02020603050405020304" pitchFamily="18" charset="0"/>
                <a:cs typeface="Calibri" panose="020F0502020204030204" pitchFamily="34" charset="0"/>
              </a:rPr>
              <a:t> al.</a:t>
            </a:r>
            <a:r>
              <a:rPr lang="en-US" sz="2100" dirty="0">
                <a:latin typeface="Calibri" panose="020F0502020204030204" pitchFamily="34" charset="0"/>
                <a:ea typeface="Times New Roman" panose="02020603050405020304" pitchFamily="18" charset="0"/>
                <a:cs typeface="Calibri" panose="020F0502020204030204" pitchFamily="34" charset="0"/>
              </a:rPr>
              <a:t> (</a:t>
            </a:r>
            <a:r>
              <a:rPr lang="en-US" sz="2100" dirty="0">
                <a:effectLst/>
                <a:latin typeface="Calibri" panose="020F0502020204030204" pitchFamily="34" charset="0"/>
                <a:ea typeface="Times New Roman" panose="02020603050405020304" pitchFamily="18" charset="0"/>
                <a:cs typeface="Calibri" panose="020F0502020204030204" pitchFamily="34" charset="0"/>
              </a:rPr>
              <a:t>2023), </a:t>
            </a:r>
            <a:r>
              <a:rPr lang="en-US" sz="2100" dirty="0">
                <a:effectLst/>
                <a:latin typeface="Calibri" panose="020F0502020204030204" pitchFamily="34" charset="0"/>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https://doi.org/10.15138/P8XG-AA10</a:t>
            </a:r>
            <a:r>
              <a:rPr lang="en-US" sz="2100" dirty="0">
                <a:effectLst/>
                <a:latin typeface="Calibri" panose="020F0502020204030204" pitchFamily="34" charset="0"/>
                <a:ea typeface="Times New Roman" panose="02020603050405020304" pitchFamily="18" charset="0"/>
                <a:cs typeface="Calibri" panose="020F0502020204030204" pitchFamily="34" charset="0"/>
              </a:rPr>
              <a:t>; </a:t>
            </a:r>
            <a:r>
              <a:rPr lang="en-US" sz="2100" dirty="0">
                <a:latin typeface="Calibri" panose="020F0502020204030204" pitchFamily="34" charset="0"/>
                <a:ea typeface="Times New Roman" panose="02020603050405020304" pitchFamily="18" charset="0"/>
                <a:cs typeface="Calibri" panose="020F0502020204030204" pitchFamily="34" charset="0"/>
              </a:rPr>
              <a:t>2</a:t>
            </a:r>
            <a:r>
              <a:rPr lang="en-US" sz="2100" dirty="0">
                <a:effectLst/>
                <a:latin typeface="Calibri" panose="020F0502020204030204" pitchFamily="34" charset="0"/>
                <a:ea typeface="Times New Roman" panose="02020603050405020304" pitchFamily="18" charset="0"/>
                <a:cs typeface="Calibri" panose="020F0502020204030204" pitchFamily="34" charset="0"/>
              </a:rPr>
              <a:t>. </a:t>
            </a:r>
            <a:r>
              <a:rPr lang="en-US" sz="2100" dirty="0" err="1">
                <a:effectLst/>
                <a:latin typeface="Calibri" panose="020F0502020204030204" pitchFamily="34" charset="0"/>
                <a:ea typeface="Times New Roman" panose="02020603050405020304" pitchFamily="18" charset="0"/>
                <a:cs typeface="Calibri" panose="020F0502020204030204" pitchFamily="34" charset="0"/>
              </a:rPr>
              <a:t>Saunois</a:t>
            </a:r>
            <a:r>
              <a:rPr lang="en-US" sz="2100" dirty="0">
                <a:effectLst/>
                <a:latin typeface="Calibri" panose="020F0502020204030204" pitchFamily="34" charset="0"/>
                <a:ea typeface="Times New Roman" panose="02020603050405020304" pitchFamily="18" charset="0"/>
                <a:cs typeface="Calibri" panose="020F0502020204030204" pitchFamily="34" charset="0"/>
              </a:rPr>
              <a:t>, M. et al. (2019). 10.5194/essd-2019-128. </a:t>
            </a:r>
            <a:r>
              <a:rPr lang="en-US" sz="2100" dirty="0">
                <a:latin typeface="Calibri" panose="020F0502020204030204" pitchFamily="34" charset="0"/>
                <a:ea typeface="Times New Roman" panose="02020603050405020304" pitchFamily="18" charset="0"/>
                <a:cs typeface="Calibri" panose="020F0502020204030204" pitchFamily="34" charset="0"/>
              </a:rPr>
              <a:t>; </a:t>
            </a:r>
          </a:p>
          <a:p>
            <a:r>
              <a:rPr lang="en-US" sz="2100" dirty="0">
                <a:effectLst/>
                <a:latin typeface="Calibri" panose="020F0502020204030204" pitchFamily="34" charset="0"/>
                <a:ea typeface="Times New Roman" panose="02020603050405020304" pitchFamily="18" charset="0"/>
                <a:cs typeface="Calibri" panose="020F0502020204030204" pitchFamily="34" charset="0"/>
              </a:rPr>
              <a:t>3. </a:t>
            </a:r>
            <a:r>
              <a:rPr lang="en-US" sz="2100" b="0" i="0" dirty="0">
                <a:solidFill>
                  <a:srgbClr val="000000"/>
                </a:solidFill>
                <a:effectLst/>
                <a:latin typeface="Calibri" panose="020F0502020204030204" pitchFamily="34" charset="0"/>
                <a:cs typeface="Calibri" panose="020F0502020204030204" pitchFamily="34" charset="0"/>
              </a:rPr>
              <a:t>Quay, P.D. et al. (1991). doi:10.1029/91GB00003 ; </a:t>
            </a:r>
            <a:r>
              <a:rPr lang="en-US" sz="2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4. </a:t>
            </a:r>
            <a:r>
              <a:rPr lang="en-US" sz="2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Whiticar</a:t>
            </a:r>
            <a:r>
              <a:rPr lang="en-US" sz="2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M.J. et al. (1986) </a:t>
            </a:r>
            <a:r>
              <a:rPr lang="en-US" sz="2100"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7"/>
              </a:rPr>
              <a:t>https://doi.org/10.1016/0016-7037(86)90346-7</a:t>
            </a:r>
            <a:r>
              <a:rPr lang="en-US" sz="2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21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sz="2100" dirty="0">
              <a:latin typeface="Calibri" panose="020F0502020204030204" pitchFamily="34" charset="0"/>
              <a:ea typeface="Times New Roman" panose="02020603050405020304" pitchFamily="18" charset="0"/>
              <a:cs typeface="Calibri" panose="020F0502020204030204" pitchFamily="34" charset="0"/>
            </a:endParaRPr>
          </a:p>
          <a:p>
            <a:r>
              <a:rPr lang="en-US" sz="2100" dirty="0">
                <a:latin typeface="Calibri" panose="020F0502020204030204" pitchFamily="34" charset="0"/>
                <a:ea typeface="Times New Roman" panose="02020603050405020304" pitchFamily="18" charset="0"/>
                <a:cs typeface="Calibri" panose="020F0502020204030204" pitchFamily="34" charset="0"/>
              </a:rPr>
              <a:t>I would like to thank</a:t>
            </a:r>
            <a:r>
              <a:rPr lang="en-US" sz="2100" dirty="0">
                <a:effectLst/>
                <a:latin typeface="Calibri" panose="020F0502020204030204" pitchFamily="34" charset="0"/>
                <a:ea typeface="Times New Roman" panose="02020603050405020304" pitchFamily="18" charset="0"/>
                <a:cs typeface="Calibri" panose="020F0502020204030204" pitchFamily="34" charset="0"/>
              </a:rPr>
              <a:t> the Trace Gas Biogeochemistry group for their support. I would also like to thank my field work volunteers, </a:t>
            </a:r>
            <a:r>
              <a:rPr lang="en-US" sz="2100" dirty="0" err="1">
                <a:effectLst/>
                <a:latin typeface="Calibri" panose="020F0502020204030204" pitchFamily="34" charset="0"/>
                <a:ea typeface="Times New Roman" panose="02020603050405020304" pitchFamily="18" charset="0"/>
                <a:cs typeface="Calibri" panose="020F0502020204030204" pitchFamily="34" charset="0"/>
              </a:rPr>
              <a:t>Donnamarie</a:t>
            </a:r>
            <a:r>
              <a:rPr lang="en-US" sz="2100" dirty="0">
                <a:effectLst/>
                <a:latin typeface="Calibri" panose="020F0502020204030204" pitchFamily="34" charset="0"/>
                <a:ea typeface="Times New Roman" panose="02020603050405020304" pitchFamily="18" charset="0"/>
                <a:cs typeface="Calibri" panose="020F0502020204030204" pitchFamily="34" charset="0"/>
              </a:rPr>
              <a:t> Giglio</a:t>
            </a:r>
            <a:r>
              <a:rPr lang="en-US" sz="2100" dirty="0">
                <a:latin typeface="Calibri" panose="020F0502020204030204" pitchFamily="34" charset="0"/>
                <a:ea typeface="Times New Roman" panose="02020603050405020304" pitchFamily="18" charset="0"/>
                <a:cs typeface="Calibri" panose="020F0502020204030204" pitchFamily="34" charset="0"/>
              </a:rPr>
              <a:t> and Johnny </a:t>
            </a:r>
            <a:r>
              <a:rPr lang="en-US" sz="2100" dirty="0" err="1">
                <a:latin typeface="Calibri" panose="020F0502020204030204" pitchFamily="34" charset="0"/>
                <a:ea typeface="Times New Roman" panose="02020603050405020304" pitchFamily="18" charset="0"/>
                <a:cs typeface="Calibri" panose="020F0502020204030204" pitchFamily="34" charset="0"/>
              </a:rPr>
              <a:t>Murta</a:t>
            </a:r>
            <a:r>
              <a:rPr lang="en-US" sz="2100" dirty="0">
                <a:latin typeface="Calibri" panose="020F0502020204030204" pitchFamily="34" charset="0"/>
                <a:ea typeface="Times New Roman" panose="02020603050405020304" pitchFamily="18" charset="0"/>
                <a:cs typeface="Calibri" panose="020F0502020204030204" pitchFamily="34" charset="0"/>
              </a:rPr>
              <a:t>. Additionally, I would like to thank the Water Quality Analysis Lab at UNH, the Stable Isotope lab at UNH, Dr. Jeff </a:t>
            </a:r>
            <a:r>
              <a:rPr lang="en-US" sz="2100" dirty="0" err="1">
                <a:latin typeface="Calibri" panose="020F0502020204030204" pitchFamily="34" charset="0"/>
                <a:ea typeface="Times New Roman" panose="02020603050405020304" pitchFamily="18" charset="0"/>
                <a:cs typeface="Calibri" panose="020F0502020204030204" pitchFamily="34" charset="0"/>
              </a:rPr>
              <a:t>Chanton’s</a:t>
            </a:r>
            <a:r>
              <a:rPr lang="en-US" sz="2100" dirty="0">
                <a:latin typeface="Calibri" panose="020F0502020204030204" pitchFamily="34" charset="0"/>
                <a:ea typeface="Times New Roman" panose="02020603050405020304" pitchFamily="18" charset="0"/>
                <a:cs typeface="Calibri" panose="020F0502020204030204" pitchFamily="34" charset="0"/>
              </a:rPr>
              <a:t> lab at FSU, and Dr. Kelly </a:t>
            </a:r>
            <a:r>
              <a:rPr lang="en-US" sz="2100" dirty="0" err="1">
                <a:latin typeface="Calibri" panose="020F0502020204030204" pitchFamily="34" charset="0"/>
                <a:ea typeface="Times New Roman" panose="02020603050405020304" pitchFamily="18" charset="0"/>
                <a:cs typeface="Calibri" panose="020F0502020204030204" pitchFamily="34" charset="0"/>
              </a:rPr>
              <a:t>Wrighton’s</a:t>
            </a:r>
            <a:r>
              <a:rPr lang="en-US" sz="2100" dirty="0">
                <a:latin typeface="Calibri" panose="020F0502020204030204" pitchFamily="34" charset="0"/>
                <a:ea typeface="Times New Roman" panose="02020603050405020304" pitchFamily="18" charset="0"/>
                <a:cs typeface="Calibri" panose="020F0502020204030204" pitchFamily="34" charset="0"/>
              </a:rPr>
              <a:t> lab at CSU for their help in running my samples. I am also thankful to Dr. </a:t>
            </a:r>
            <a:r>
              <a:rPr lang="en-US" sz="2100" dirty="0" err="1">
                <a:latin typeface="Calibri" panose="020F0502020204030204" pitchFamily="34" charset="0"/>
                <a:ea typeface="Times New Roman" panose="02020603050405020304" pitchFamily="18" charset="0"/>
                <a:cs typeface="Calibri" panose="020F0502020204030204" pitchFamily="34" charset="0"/>
              </a:rPr>
              <a:t>Flororencia</a:t>
            </a:r>
            <a:r>
              <a:rPr lang="en-US" sz="2100" dirty="0">
                <a:latin typeface="Calibri" panose="020F0502020204030204" pitchFamily="34" charset="0"/>
                <a:ea typeface="Times New Roman" panose="02020603050405020304" pitchFamily="18" charset="0"/>
                <a:cs typeface="Calibri" panose="020F0502020204030204" pitchFamily="34" charset="0"/>
              </a:rPr>
              <a:t> </a:t>
            </a:r>
            <a:r>
              <a:rPr lang="en-US" sz="2100" dirty="0" err="1">
                <a:latin typeface="Calibri" panose="020F0502020204030204" pitchFamily="34" charset="0"/>
                <a:ea typeface="Times New Roman" panose="02020603050405020304" pitchFamily="18" charset="0"/>
                <a:cs typeface="Calibri" panose="020F0502020204030204" pitchFamily="34" charset="0"/>
              </a:rPr>
              <a:t>Fahnestock</a:t>
            </a:r>
            <a:r>
              <a:rPr lang="en-US" sz="2100" dirty="0">
                <a:latin typeface="Calibri" panose="020F0502020204030204" pitchFamily="34" charset="0"/>
                <a:ea typeface="Times New Roman" panose="02020603050405020304" pitchFamily="18" charset="0"/>
                <a:cs typeface="Calibri" panose="020F0502020204030204" pitchFamily="34" charset="0"/>
              </a:rPr>
              <a:t>, Apryl </a:t>
            </a:r>
            <a:r>
              <a:rPr lang="en-US" sz="2100" dirty="0" err="1">
                <a:latin typeface="Calibri" panose="020F0502020204030204" pitchFamily="34" charset="0"/>
                <a:ea typeface="Times New Roman" panose="02020603050405020304" pitchFamily="18" charset="0"/>
                <a:cs typeface="Calibri" panose="020F0502020204030204" pitchFamily="34" charset="0"/>
              </a:rPr>
              <a:t>Perry,Dr</a:t>
            </a:r>
            <a:r>
              <a:rPr lang="en-US" sz="2100" dirty="0">
                <a:latin typeface="Calibri" panose="020F0502020204030204" pitchFamily="34" charset="0"/>
                <a:ea typeface="Times New Roman" panose="02020603050405020304" pitchFamily="18" charset="0"/>
                <a:cs typeface="Calibri" panose="020F0502020204030204" pitchFamily="34" charset="0"/>
              </a:rPr>
              <a:t>. Katharine </a:t>
            </a:r>
            <a:r>
              <a:rPr lang="en-US" sz="2100" dirty="0" err="1">
                <a:latin typeface="Calibri" panose="020F0502020204030204" pitchFamily="34" charset="0"/>
                <a:ea typeface="Times New Roman" panose="02020603050405020304" pitchFamily="18" charset="0"/>
                <a:cs typeface="Calibri" panose="020F0502020204030204" pitchFamily="34" charset="0"/>
              </a:rPr>
              <a:t>Duderstadt</a:t>
            </a:r>
            <a:r>
              <a:rPr lang="en-US" sz="2100" dirty="0">
                <a:latin typeface="Calibri" panose="020F0502020204030204" pitchFamily="34" charset="0"/>
                <a:ea typeface="Times New Roman" panose="02020603050405020304" pitchFamily="18" charset="0"/>
                <a:cs typeface="Calibri" panose="020F0502020204030204" pitchFamily="34" charset="0"/>
              </a:rPr>
              <a:t>, and Dr. Matthew Vadeboncoeur for their advice and assistance in my project. I would like to thank the Swedish Polar Research Secretariat and SITES for the support of the work done at the </a:t>
            </a:r>
            <a:r>
              <a:rPr lang="en-US" sz="2100" dirty="0" err="1">
                <a:latin typeface="Calibri" panose="020F0502020204030204" pitchFamily="34" charset="0"/>
                <a:ea typeface="Times New Roman" panose="02020603050405020304" pitchFamily="18" charset="0"/>
                <a:cs typeface="Calibri" panose="020F0502020204030204" pitchFamily="34" charset="0"/>
              </a:rPr>
              <a:t>Abisko</a:t>
            </a:r>
            <a:r>
              <a:rPr lang="en-US" sz="2100" dirty="0">
                <a:latin typeface="Calibri" panose="020F0502020204030204" pitchFamily="34" charset="0"/>
                <a:ea typeface="Times New Roman" panose="02020603050405020304" pitchFamily="18" charset="0"/>
                <a:cs typeface="Calibri" panose="020F0502020204030204" pitchFamily="34" charset="0"/>
              </a:rPr>
              <a:t> Scientific Research Station. SITES is supported by the Swedish Research Council. This work was done on the land of the Sámi (Sweden), the </a:t>
            </a:r>
            <a:r>
              <a:rPr lang="en-US" sz="2100" dirty="0" err="1">
                <a:latin typeface="Calibri" panose="020F0502020204030204" pitchFamily="34" charset="0"/>
                <a:ea typeface="Times New Roman" panose="02020603050405020304" pitchFamily="18" charset="0"/>
                <a:cs typeface="Calibri" panose="020F0502020204030204" pitchFamily="34" charset="0"/>
              </a:rPr>
              <a:t>Pennacook</a:t>
            </a:r>
            <a:r>
              <a:rPr lang="en-US" sz="2100" dirty="0">
                <a:latin typeface="Calibri" panose="020F0502020204030204" pitchFamily="34" charset="0"/>
                <a:ea typeface="Times New Roman" panose="02020603050405020304" pitchFamily="18" charset="0"/>
                <a:cs typeface="Calibri" panose="020F0502020204030204" pitchFamily="34" charset="0"/>
              </a:rPr>
              <a:t>, Abenaki, and Wabanaki (New Hampshire), and the Ais, Apalachee, Calusa, Timucua, Tobago as well as the Seminole Tribe of Florida and the Miccosukee Tribes of Indians of Florida. </a:t>
            </a:r>
            <a:r>
              <a:rPr lang="en-US" sz="2100" b="0" i="0" dirty="0">
                <a:effectLst/>
                <a:latin typeface="Calibri" panose="020F0502020204030204" pitchFamily="34" charset="0"/>
                <a:cs typeface="Calibri" panose="020F0502020204030204" pitchFamily="34" charset="0"/>
              </a:rPr>
              <a:t>Thanks to the UNH Earth Sciences Department, Department of Energy (DE-SC0023456), </a:t>
            </a:r>
            <a:r>
              <a:rPr lang="en-US" sz="2100" b="0" i="0" dirty="0" err="1">
                <a:effectLst/>
                <a:latin typeface="Calibri" panose="020F0502020204030204" pitchFamily="34" charset="0"/>
                <a:cs typeface="Calibri" panose="020F0502020204030204" pitchFamily="34" charset="0"/>
              </a:rPr>
              <a:t>Heising</a:t>
            </a:r>
            <a:r>
              <a:rPr lang="en-US" sz="2100" b="0" i="0" dirty="0">
                <a:effectLst/>
                <a:latin typeface="Calibri" panose="020F0502020204030204" pitchFamily="34" charset="0"/>
                <a:cs typeface="Calibri" panose="020F0502020204030204" pitchFamily="34" charset="0"/>
              </a:rPr>
              <a:t>-Simons Foundation (#2022-4087), and the EMERGE Biological Integration Institute (DBI-2022070) for my funding</a:t>
            </a:r>
            <a:r>
              <a:rPr lang="en-US" sz="2400" b="0" i="0" dirty="0">
                <a:solidFill>
                  <a:srgbClr val="242424"/>
                </a:solidFill>
                <a:effectLst/>
                <a:latin typeface="Calibri" panose="020F0502020204030204" pitchFamily="34"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Box 7">
            <a:extLst>
              <a:ext uri="{FF2B5EF4-FFF2-40B4-BE49-F238E27FC236}">
                <a16:creationId xmlns:a16="http://schemas.microsoft.com/office/drawing/2014/main" id="{D8A1B780-E7E5-CA4A-AAB1-6ADE10BA7BDC}"/>
              </a:ext>
            </a:extLst>
          </p:cNvPr>
          <p:cNvSpPr txBox="1"/>
          <p:nvPr/>
        </p:nvSpPr>
        <p:spPr>
          <a:xfrm>
            <a:off x="999621" y="20593533"/>
            <a:ext cx="12635587" cy="1015663"/>
          </a:xfrm>
          <a:prstGeom prst="rect">
            <a:avLst/>
          </a:prstGeom>
          <a:noFill/>
        </p:spPr>
        <p:txBody>
          <a:bodyPr wrap="square" rtlCol="0">
            <a:spAutoFit/>
          </a:bodyPr>
          <a:lstStyle/>
          <a:p>
            <a:r>
              <a:rPr lang="en-US" sz="3000" dirty="0"/>
              <a:t>Figure 1: The different ways in which </a:t>
            </a:r>
            <a:r>
              <a:rPr lang="en-US" sz="3000" dirty="0">
                <a:latin typeface="Calibri" panose="020F0502020204030204" pitchFamily="34" charset="0"/>
                <a:cs typeface="Calibri" panose="020F0502020204030204" pitchFamily="34" charset="0"/>
              </a:rPr>
              <a:t>CH</a:t>
            </a:r>
            <a:r>
              <a:rPr lang="en-US" sz="3000" baseline="-25000" dirty="0">
                <a:latin typeface="Calibri" panose="020F0502020204030204" pitchFamily="34" charset="0"/>
                <a:cs typeface="Calibri" panose="020F0502020204030204" pitchFamily="34" charset="0"/>
              </a:rPr>
              <a:t>4</a:t>
            </a:r>
            <a:r>
              <a:rPr lang="en-US" sz="3000" dirty="0"/>
              <a:t> can be produced and emitted from a lake to the atmosphere.</a:t>
            </a:r>
          </a:p>
        </p:txBody>
      </p:sp>
      <p:sp>
        <p:nvSpPr>
          <p:cNvPr id="29" name="TextBox 28">
            <a:extLst>
              <a:ext uri="{FF2B5EF4-FFF2-40B4-BE49-F238E27FC236}">
                <a16:creationId xmlns:a16="http://schemas.microsoft.com/office/drawing/2014/main" id="{1591B4E1-4D1B-904A-86C9-1CDEC3267AAA}"/>
              </a:ext>
            </a:extLst>
          </p:cNvPr>
          <p:cNvSpPr txBox="1"/>
          <p:nvPr/>
        </p:nvSpPr>
        <p:spPr>
          <a:xfrm>
            <a:off x="29988348" y="4709882"/>
            <a:ext cx="13700563" cy="923330"/>
          </a:xfrm>
          <a:prstGeom prst="rect">
            <a:avLst/>
          </a:prstGeom>
          <a:solidFill>
            <a:schemeClr val="bg1"/>
          </a:solidFill>
        </p:spPr>
        <p:txBody>
          <a:bodyPr wrap="square" rtlCol="0">
            <a:spAutoFit/>
          </a:bodyPr>
          <a:lstStyle/>
          <a:p>
            <a:pPr algn="ctr"/>
            <a:r>
              <a:rPr lang="en-US" sz="5400" b="1" dirty="0"/>
              <a:t>Results</a:t>
            </a:r>
            <a:endParaRPr lang="en-US" sz="2800" b="1" dirty="0"/>
          </a:p>
        </p:txBody>
      </p:sp>
      <p:sp>
        <p:nvSpPr>
          <p:cNvPr id="30" name="TextBox 29">
            <a:extLst>
              <a:ext uri="{FF2B5EF4-FFF2-40B4-BE49-F238E27FC236}">
                <a16:creationId xmlns:a16="http://schemas.microsoft.com/office/drawing/2014/main" id="{AB1F6C7F-8B87-804D-8E0D-7F0F1A0B9CD4}"/>
              </a:ext>
            </a:extLst>
          </p:cNvPr>
          <p:cNvSpPr txBox="1"/>
          <p:nvPr/>
        </p:nvSpPr>
        <p:spPr>
          <a:xfrm>
            <a:off x="15499063" y="23459839"/>
            <a:ext cx="13654222" cy="1015663"/>
          </a:xfrm>
          <a:prstGeom prst="rect">
            <a:avLst/>
          </a:prstGeom>
          <a:noFill/>
        </p:spPr>
        <p:txBody>
          <a:bodyPr wrap="square" rtlCol="0">
            <a:spAutoFit/>
          </a:bodyPr>
          <a:lstStyle/>
          <a:p>
            <a:r>
              <a:rPr lang="en-US" sz="3000" dirty="0"/>
              <a:t>Figure 3: Map of the 3 locations (Florida, New Hampshire, and Sweden) where lakes were sampled.</a:t>
            </a:r>
          </a:p>
        </p:txBody>
      </p:sp>
      <p:pic>
        <p:nvPicPr>
          <p:cNvPr id="15" name="Picture 14" descr="Icon&#10;&#10;Description automatically generated">
            <a:extLst>
              <a:ext uri="{FF2B5EF4-FFF2-40B4-BE49-F238E27FC236}">
                <a16:creationId xmlns:a16="http://schemas.microsoft.com/office/drawing/2014/main" id="{2EEF82E5-7EAF-5547-84E5-F42536991D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26465" y="12482063"/>
            <a:ext cx="15199418" cy="10554602"/>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3D9463D3-7366-2446-86C4-7645C4D780F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013582" y="2338665"/>
            <a:ext cx="1564175" cy="2149248"/>
          </a:xfrm>
          <a:prstGeom prst="rect">
            <a:avLst/>
          </a:prstGeom>
        </p:spPr>
      </p:pic>
      <p:sp>
        <p:nvSpPr>
          <p:cNvPr id="2" name="TextBox 1">
            <a:extLst>
              <a:ext uri="{FF2B5EF4-FFF2-40B4-BE49-F238E27FC236}">
                <a16:creationId xmlns:a16="http://schemas.microsoft.com/office/drawing/2014/main" id="{9D366438-3B74-9D48-977B-F08DE6B105D9}"/>
              </a:ext>
            </a:extLst>
          </p:cNvPr>
          <p:cNvSpPr txBox="1"/>
          <p:nvPr/>
        </p:nvSpPr>
        <p:spPr>
          <a:xfrm>
            <a:off x="999621" y="5986304"/>
            <a:ext cx="12379966" cy="4708981"/>
          </a:xfrm>
          <a:prstGeom prst="rect">
            <a:avLst/>
          </a:prstGeom>
          <a:noFill/>
        </p:spPr>
        <p:txBody>
          <a:bodyPr wrap="square" rtlCol="0">
            <a:spAutoFit/>
          </a:bodyPr>
          <a:lstStyle/>
          <a:p>
            <a:r>
              <a:rPr lang="en-US" sz="3000" b="1" dirty="0"/>
              <a:t>Question</a:t>
            </a:r>
            <a:r>
              <a:rPr lang="en-US" sz="3000" dirty="0"/>
              <a:t>: Does methane isotopic composition vary latitudinally? If so what controls the variability?</a:t>
            </a:r>
          </a:p>
          <a:p>
            <a:endParaRPr lang="en-US" sz="3000" dirty="0">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Methane (CH</a:t>
            </a:r>
            <a:r>
              <a:rPr lang="en-US" sz="3000" baseline="-25000" dirty="0">
                <a:latin typeface="Calibri" panose="020F0502020204030204" pitchFamily="34" charset="0"/>
                <a:cs typeface="Calibri" panose="020F0502020204030204" pitchFamily="34" charset="0"/>
              </a:rPr>
              <a:t>4</a:t>
            </a:r>
            <a:r>
              <a:rPr lang="en-US" sz="3000" dirty="0">
                <a:latin typeface="Calibri" panose="020F0502020204030204" pitchFamily="34" charset="0"/>
                <a:cs typeface="Calibri" panose="020F0502020204030204" pitchFamily="34" charset="0"/>
              </a:rPr>
              <a:t>), a potent greenhouse gas, has been increasing in the atmosphere.</a:t>
            </a:r>
            <a:r>
              <a:rPr lang="en-US" sz="3000" baseline="30000" dirty="0">
                <a:latin typeface="Calibri" panose="020F0502020204030204" pitchFamily="34" charset="0"/>
                <a:cs typeface="Calibri" panose="020F0502020204030204" pitchFamily="34" charset="0"/>
              </a:rPr>
              <a:t>1</a:t>
            </a:r>
            <a:r>
              <a:rPr lang="en-US" sz="3000" dirty="0">
                <a:latin typeface="Calibri" panose="020F0502020204030204" pitchFamily="34" charset="0"/>
                <a:cs typeface="Calibri" panose="020F0502020204030204" pitchFamily="34" charset="0"/>
              </a:rPr>
              <a:t> CH</a:t>
            </a:r>
            <a:r>
              <a:rPr lang="en-US" sz="3000" baseline="-25000" dirty="0">
                <a:latin typeface="Calibri" panose="020F0502020204030204" pitchFamily="34" charset="0"/>
                <a:cs typeface="Calibri" panose="020F0502020204030204" pitchFamily="34" charset="0"/>
              </a:rPr>
              <a:t>4</a:t>
            </a:r>
            <a:r>
              <a:rPr lang="en-US" sz="3000" dirty="0">
                <a:latin typeface="Calibri" panose="020F0502020204030204" pitchFamily="34" charset="0"/>
                <a:cs typeface="Calibri" panose="020F0502020204030204" pitchFamily="34" charset="0"/>
              </a:rPr>
              <a:t> emissions from lakes are estimated to account for 9-24% of total CH</a:t>
            </a:r>
            <a:r>
              <a:rPr lang="en-US" sz="3000" baseline="-25000" dirty="0">
                <a:latin typeface="Calibri" panose="020F0502020204030204" pitchFamily="34" charset="0"/>
                <a:cs typeface="Calibri" panose="020F0502020204030204" pitchFamily="34" charset="0"/>
              </a:rPr>
              <a:t>4</a:t>
            </a:r>
            <a:r>
              <a:rPr lang="en-US" sz="3000" dirty="0">
                <a:latin typeface="Calibri" panose="020F0502020204030204" pitchFamily="34" charset="0"/>
                <a:cs typeface="Calibri" panose="020F0502020204030204" pitchFamily="34" charset="0"/>
              </a:rPr>
              <a:t> emissions.</a:t>
            </a:r>
            <a:r>
              <a:rPr lang="en-US" sz="3000" baseline="30000" dirty="0">
                <a:latin typeface="Calibri" panose="020F0502020204030204" pitchFamily="34" charset="0"/>
                <a:cs typeface="Calibri" panose="020F0502020204030204" pitchFamily="34" charset="0"/>
              </a:rPr>
              <a:t>2</a:t>
            </a:r>
            <a:endParaRPr lang="en-US" sz="3000" dirty="0">
              <a:latin typeface="Calibri" panose="020F0502020204030204" pitchFamily="34" charset="0"/>
              <a:cs typeface="Calibri" panose="020F0502020204030204" pitchFamily="34" charset="0"/>
            </a:endParaRPr>
          </a:p>
          <a:p>
            <a:endParaRPr lang="en-US" sz="3000" dirty="0">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CH</a:t>
            </a:r>
            <a:r>
              <a:rPr lang="en-US" sz="3000" baseline="-25000" dirty="0">
                <a:latin typeface="Calibri" panose="020F0502020204030204" pitchFamily="34" charset="0"/>
                <a:cs typeface="Calibri" panose="020F0502020204030204" pitchFamily="34" charset="0"/>
              </a:rPr>
              <a:t>4</a:t>
            </a:r>
            <a:r>
              <a:rPr lang="en-US" sz="3000" dirty="0">
                <a:latin typeface="Calibri" panose="020F0502020204030204" pitchFamily="34" charset="0"/>
                <a:cs typeface="Calibri" panose="020F0502020204030204" pitchFamily="34" charset="0"/>
              </a:rPr>
              <a:t> isotopes are used to distinguish methane from different sources and develop a global CH</a:t>
            </a:r>
            <a:r>
              <a:rPr lang="en-US" sz="3000" baseline="-25000" dirty="0">
                <a:latin typeface="Calibri" panose="020F0502020204030204" pitchFamily="34" charset="0"/>
                <a:cs typeface="Calibri" panose="020F0502020204030204" pitchFamily="34" charset="0"/>
              </a:rPr>
              <a:t>4</a:t>
            </a:r>
            <a:r>
              <a:rPr lang="en-US" sz="3000" dirty="0">
                <a:latin typeface="Calibri" panose="020F0502020204030204" pitchFamily="34" charset="0"/>
                <a:cs typeface="Calibri" panose="020F0502020204030204" pitchFamily="34" charset="0"/>
              </a:rPr>
              <a:t> budget.</a:t>
            </a:r>
            <a:r>
              <a:rPr lang="en-US" sz="3000" baseline="30000" dirty="0">
                <a:latin typeface="Calibri" panose="020F0502020204030204" pitchFamily="34" charset="0"/>
                <a:cs typeface="Calibri" panose="020F0502020204030204" pitchFamily="34" charset="0"/>
              </a:rPr>
              <a:t>3</a:t>
            </a:r>
            <a:r>
              <a:rPr lang="en-US" sz="3000" dirty="0">
                <a:latin typeface="Calibri" panose="020F0502020204030204" pitchFamily="34" charset="0"/>
                <a:cs typeface="Calibri" panose="020F0502020204030204" pitchFamily="34" charset="0"/>
              </a:rPr>
              <a:t> Distinguishing sources helps to constrain where atmospheric CH</a:t>
            </a:r>
            <a:r>
              <a:rPr lang="en-US" sz="3000" baseline="-25000" dirty="0">
                <a:latin typeface="Calibri" panose="020F0502020204030204" pitchFamily="34" charset="0"/>
                <a:cs typeface="Calibri" panose="020F0502020204030204" pitchFamily="34" charset="0"/>
              </a:rPr>
              <a:t>4</a:t>
            </a:r>
            <a:r>
              <a:rPr lang="en-US" sz="3000" dirty="0">
                <a:latin typeface="Calibri" panose="020F0502020204030204" pitchFamily="34" charset="0"/>
                <a:cs typeface="Calibri" panose="020F0502020204030204" pitchFamily="34" charset="0"/>
              </a:rPr>
              <a:t> comes from.</a:t>
            </a:r>
          </a:p>
        </p:txBody>
      </p:sp>
      <p:sp>
        <p:nvSpPr>
          <p:cNvPr id="35" name="TextBox 34">
            <a:extLst>
              <a:ext uri="{FF2B5EF4-FFF2-40B4-BE49-F238E27FC236}">
                <a16:creationId xmlns:a16="http://schemas.microsoft.com/office/drawing/2014/main" id="{30E4C9DF-DFE6-2B41-AD02-A2BC6C9AEB5C}"/>
              </a:ext>
            </a:extLst>
          </p:cNvPr>
          <p:cNvSpPr txBox="1"/>
          <p:nvPr/>
        </p:nvSpPr>
        <p:spPr>
          <a:xfrm>
            <a:off x="9571422" y="30638019"/>
            <a:ext cx="4686347" cy="1015663"/>
          </a:xfrm>
          <a:prstGeom prst="rect">
            <a:avLst/>
          </a:prstGeom>
          <a:noFill/>
        </p:spPr>
        <p:txBody>
          <a:bodyPr wrap="square" rtlCol="0">
            <a:spAutoFit/>
          </a:bodyPr>
          <a:lstStyle/>
          <a:p>
            <a:r>
              <a:rPr lang="en-US" sz="3000" dirty="0"/>
              <a:t>Figure 2: A sipper; used to collect porewater.</a:t>
            </a:r>
          </a:p>
        </p:txBody>
      </p:sp>
      <p:pic>
        <p:nvPicPr>
          <p:cNvPr id="14" name="Picture 13" descr="A picture containing text, room, gambling house, scene&#10;&#10;Description automatically generated">
            <a:extLst>
              <a:ext uri="{FF2B5EF4-FFF2-40B4-BE49-F238E27FC236}">
                <a16:creationId xmlns:a16="http://schemas.microsoft.com/office/drawing/2014/main" id="{BEF93CAE-26DC-B446-AD8E-15285A902D6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682442" y="674434"/>
            <a:ext cx="2141013" cy="2149248"/>
          </a:xfrm>
          <a:prstGeom prst="rect">
            <a:avLst/>
          </a:prstGeom>
        </p:spPr>
      </p:pic>
      <p:sp>
        <p:nvSpPr>
          <p:cNvPr id="18" name="TextBox 17">
            <a:extLst>
              <a:ext uri="{FF2B5EF4-FFF2-40B4-BE49-F238E27FC236}">
                <a16:creationId xmlns:a16="http://schemas.microsoft.com/office/drawing/2014/main" id="{A5F82056-A240-6F4F-9C8F-07A48187D4B6}"/>
              </a:ext>
            </a:extLst>
          </p:cNvPr>
          <p:cNvSpPr txBox="1"/>
          <p:nvPr/>
        </p:nvSpPr>
        <p:spPr>
          <a:xfrm>
            <a:off x="703459" y="23165636"/>
            <a:ext cx="8421087" cy="9787295"/>
          </a:xfrm>
          <a:prstGeom prst="rect">
            <a:avLst/>
          </a:prstGeom>
          <a:noFill/>
        </p:spPr>
        <p:txBody>
          <a:bodyPr wrap="square" rtlCol="0">
            <a:spAutoFit/>
          </a:bodyPr>
          <a:lstStyle/>
          <a:p>
            <a:r>
              <a:rPr lang="en-US" sz="3000" dirty="0">
                <a:solidFill>
                  <a:schemeClr val="tx1"/>
                </a:solidFill>
              </a:rPr>
              <a:t>Sampled about 20 lakes at each latitude.</a:t>
            </a:r>
          </a:p>
          <a:p>
            <a:endParaRPr lang="en-US" sz="3000" dirty="0"/>
          </a:p>
          <a:p>
            <a:r>
              <a:rPr lang="en-US" sz="3000" b="1" dirty="0"/>
              <a:t>Methane</a:t>
            </a:r>
          </a:p>
          <a:p>
            <a:pPr marL="457200" indent="-457200">
              <a:buFont typeface="Arial" panose="020B0604020202020204" pitchFamily="34" charset="0"/>
              <a:buChar char="•"/>
            </a:pPr>
            <a:r>
              <a:rPr lang="en-US" sz="3000" dirty="0"/>
              <a:t>Stirred sediments and caught bubbles in a bubble trap</a:t>
            </a:r>
          </a:p>
          <a:p>
            <a:pPr marL="457200" indent="-457200">
              <a:buFont typeface="Arial" panose="020B0604020202020204" pitchFamily="34" charset="0"/>
              <a:buChar char="•"/>
            </a:pPr>
            <a:r>
              <a:rPr lang="en-US" sz="3000" dirty="0"/>
              <a:t>Collected </a:t>
            </a:r>
            <a:r>
              <a:rPr lang="en-US" sz="3000" dirty="0">
                <a:latin typeface="Calibri" panose="020F0502020204030204" pitchFamily="34" charset="0"/>
                <a:cs typeface="Calibri" panose="020F0502020204030204" pitchFamily="34" charset="0"/>
              </a:rPr>
              <a:t>CH</a:t>
            </a:r>
            <a:r>
              <a:rPr lang="en-US" sz="3000" baseline="-25000" dirty="0">
                <a:latin typeface="Calibri" panose="020F0502020204030204" pitchFamily="34" charset="0"/>
                <a:cs typeface="Calibri" panose="020F0502020204030204" pitchFamily="34" charset="0"/>
              </a:rPr>
              <a:t>4</a:t>
            </a:r>
            <a:r>
              <a:rPr lang="en-US" sz="3000" dirty="0"/>
              <a:t> from porewater with a sipper </a:t>
            </a:r>
          </a:p>
          <a:p>
            <a:pPr marL="457200" indent="-457200">
              <a:buFont typeface="Arial" panose="020B0604020202020204" pitchFamily="34" charset="0"/>
              <a:buChar char="•"/>
            </a:pPr>
            <a:r>
              <a:rPr lang="en-US" sz="3000" dirty="0"/>
              <a:t>CH</a:t>
            </a:r>
            <a:r>
              <a:rPr lang="en-US" sz="3000" baseline="-25000" dirty="0"/>
              <a:t>4,</a:t>
            </a:r>
            <a:r>
              <a:rPr lang="en-US" sz="3000" dirty="0"/>
              <a:t> CO</a:t>
            </a:r>
            <a:r>
              <a:rPr lang="en-US" sz="3000" baseline="-25000" dirty="0"/>
              <a:t>2</a:t>
            </a:r>
            <a:r>
              <a:rPr lang="en-US" sz="3000" dirty="0"/>
              <a:t> concentrations and their carbon-13 (</a:t>
            </a:r>
            <a:r>
              <a:rPr lang="en-US" sz="3000" baseline="30000" dirty="0"/>
              <a:t>13</a:t>
            </a:r>
            <a:r>
              <a:rPr lang="en-US" sz="3000" dirty="0"/>
              <a:t>C) isotopes analyzed at FSU via gas chromatography – Isotope Ratio Mass Spectrometry (GC-IRMS) </a:t>
            </a:r>
          </a:p>
          <a:p>
            <a:endParaRPr lang="en-US" sz="3000" dirty="0"/>
          </a:p>
          <a:p>
            <a:r>
              <a:rPr lang="en-US" sz="3000" b="1" dirty="0"/>
              <a:t>Sediments and Vegetation</a:t>
            </a:r>
          </a:p>
          <a:p>
            <a:pPr marL="457200" indent="-457200">
              <a:buFont typeface="Arial" panose="020B0604020202020204" pitchFamily="34" charset="0"/>
              <a:buChar char="•"/>
            </a:pPr>
            <a:r>
              <a:rPr lang="en-US" sz="3000" dirty="0"/>
              <a:t>Collected sediments and vegetation nearby</a:t>
            </a:r>
          </a:p>
          <a:p>
            <a:pPr marL="457200" indent="-457200">
              <a:buFont typeface="Arial" panose="020B0604020202020204" pitchFamily="34" charset="0"/>
              <a:buChar char="•"/>
            </a:pPr>
            <a:r>
              <a:rPr lang="en-US" sz="3000" dirty="0"/>
              <a:t>Will be analyzed for </a:t>
            </a:r>
            <a:r>
              <a:rPr lang="en-US" sz="3000" baseline="30000" dirty="0"/>
              <a:t>13</a:t>
            </a:r>
            <a:r>
              <a:rPr lang="en-US" sz="3000" dirty="0"/>
              <a:t>C via Isotope Ratio Mass Spectrometry (IRMS)</a:t>
            </a:r>
          </a:p>
          <a:p>
            <a:endParaRPr lang="en-US" sz="3000" dirty="0"/>
          </a:p>
          <a:p>
            <a:r>
              <a:rPr lang="en-US" sz="3000" b="1" dirty="0"/>
              <a:t>Water Quality Analysis</a:t>
            </a:r>
          </a:p>
          <a:p>
            <a:pPr marL="457200" indent="-457200">
              <a:buFont typeface="Arial" panose="020B0604020202020204" pitchFamily="34" charset="0"/>
              <a:buChar char="•"/>
            </a:pPr>
            <a:r>
              <a:rPr lang="en-US" sz="3000" dirty="0"/>
              <a:t>Took water samples to test for various parameters, including dissolved organic carbon (DOC)</a:t>
            </a:r>
          </a:p>
          <a:p>
            <a:pPr marL="457200" indent="-457200">
              <a:buFont typeface="Arial" panose="020B0604020202020204" pitchFamily="34" charset="0"/>
              <a:buChar char="•"/>
            </a:pPr>
            <a:r>
              <a:rPr lang="en-US" sz="3000" dirty="0"/>
              <a:t>Analyzed in the Water Quality Analysis lab at UNH</a:t>
            </a:r>
          </a:p>
          <a:p>
            <a:endParaRPr lang="en-US" sz="3000" dirty="0"/>
          </a:p>
        </p:txBody>
      </p:sp>
      <p:sp>
        <p:nvSpPr>
          <p:cNvPr id="37" name="TextBox 36">
            <a:extLst>
              <a:ext uri="{FF2B5EF4-FFF2-40B4-BE49-F238E27FC236}">
                <a16:creationId xmlns:a16="http://schemas.microsoft.com/office/drawing/2014/main" id="{59321E02-53BC-A14A-9D61-6ED2069F33F8}"/>
              </a:ext>
            </a:extLst>
          </p:cNvPr>
          <p:cNvSpPr txBox="1"/>
          <p:nvPr/>
        </p:nvSpPr>
        <p:spPr>
          <a:xfrm>
            <a:off x="38890669" y="19900150"/>
            <a:ext cx="3810000" cy="6093976"/>
          </a:xfrm>
          <a:prstGeom prst="rect">
            <a:avLst/>
          </a:prstGeom>
          <a:noFill/>
        </p:spPr>
        <p:txBody>
          <a:bodyPr wrap="square" rtlCol="0">
            <a:spAutoFit/>
          </a:bodyPr>
          <a:lstStyle/>
          <a:p>
            <a:r>
              <a:rPr lang="en-US" sz="3000" dirty="0">
                <a:effectLst/>
                <a:ea typeface="Times New Roman" panose="02020603050405020304" pitchFamily="18" charset="0"/>
                <a:cs typeface="Calibri" panose="020F0502020204030204" pitchFamily="34" charset="0"/>
              </a:rPr>
              <a:t>Figure 6: A Redundancy Analysis (RDA) </a:t>
            </a:r>
            <a:r>
              <a:rPr lang="en-US" sz="3000" dirty="0">
                <a:ea typeface="Times New Roman" panose="02020603050405020304" pitchFamily="18" charset="0"/>
                <a:cs typeface="Calibri" panose="020F0502020204030204" pitchFamily="34" charset="0"/>
              </a:rPr>
              <a:t>with the </a:t>
            </a:r>
            <a:r>
              <a:rPr lang="en-US" sz="3000" baseline="30000" dirty="0">
                <a:ea typeface="Times New Roman" panose="02020603050405020304" pitchFamily="18" charset="0"/>
                <a:cs typeface="Calibri" panose="020F0502020204030204" pitchFamily="34" charset="0"/>
              </a:rPr>
              <a:t>13</a:t>
            </a:r>
            <a:r>
              <a:rPr lang="en-US" sz="3000" dirty="0">
                <a:ea typeface="Times New Roman" panose="02020603050405020304" pitchFamily="18" charset="0"/>
                <a:cs typeface="Calibri" panose="020F0502020204030204" pitchFamily="34" charset="0"/>
              </a:rPr>
              <a:t>C-CH</a:t>
            </a:r>
            <a:r>
              <a:rPr lang="en-US" sz="3000" baseline="-25000" dirty="0">
                <a:ea typeface="Times New Roman" panose="02020603050405020304" pitchFamily="18" charset="0"/>
                <a:cs typeface="Calibri" panose="020F0502020204030204" pitchFamily="34" charset="0"/>
              </a:rPr>
              <a:t>4</a:t>
            </a:r>
            <a:r>
              <a:rPr lang="en-US" sz="3000" dirty="0">
                <a:ea typeface="Times New Roman" panose="02020603050405020304" pitchFamily="18" charset="0"/>
                <a:cs typeface="Calibri" panose="020F0502020204030204" pitchFamily="34" charset="0"/>
              </a:rPr>
              <a:t> and </a:t>
            </a:r>
            <a:r>
              <a:rPr lang="en-US" sz="3000" baseline="30000" dirty="0">
                <a:ea typeface="Times New Roman" panose="02020603050405020304" pitchFamily="18" charset="0"/>
                <a:cs typeface="Calibri" panose="020F0502020204030204" pitchFamily="34" charset="0"/>
              </a:rPr>
              <a:t>13</a:t>
            </a:r>
            <a:r>
              <a:rPr lang="en-US" sz="3000" dirty="0">
                <a:ea typeface="Times New Roman" panose="02020603050405020304" pitchFamily="18" charset="0"/>
                <a:cs typeface="Calibri" panose="020F0502020204030204" pitchFamily="34" charset="0"/>
              </a:rPr>
              <a:t>C-CO</a:t>
            </a:r>
            <a:r>
              <a:rPr lang="en-US" sz="3000" baseline="-25000" dirty="0">
                <a:ea typeface="Times New Roman" panose="02020603050405020304" pitchFamily="18" charset="0"/>
                <a:cs typeface="Calibri" panose="020F0502020204030204" pitchFamily="34" charset="0"/>
              </a:rPr>
              <a:t>2</a:t>
            </a:r>
            <a:r>
              <a:rPr lang="en-US" sz="3000" dirty="0">
                <a:ea typeface="Times New Roman" panose="02020603050405020304" pitchFamily="18" charset="0"/>
                <a:cs typeface="Calibri" panose="020F0502020204030204" pitchFamily="34" charset="0"/>
              </a:rPr>
              <a:t> in the porewater as the response variables and the other parameters such as aromaticity and conductivity as the explanatory variables. This RDA was determined to be significant (p= 0.001). </a:t>
            </a:r>
            <a:endParaRPr lang="en-US" sz="3000" dirty="0">
              <a:cs typeface="Calibri" panose="020F0502020204030204" pitchFamily="34" charset="0"/>
            </a:endParaRPr>
          </a:p>
        </p:txBody>
      </p:sp>
      <p:pic>
        <p:nvPicPr>
          <p:cNvPr id="43" name="Picture 42" descr="A body of water with trees and clouds in the sky&#10;&#10;Description automatically generated">
            <a:extLst>
              <a:ext uri="{FF2B5EF4-FFF2-40B4-BE49-F238E27FC236}">
                <a16:creationId xmlns:a16="http://schemas.microsoft.com/office/drawing/2014/main" id="{AC5B7C6C-0439-1948-B32C-B08DB878EA9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348276" y="17348921"/>
            <a:ext cx="7949803" cy="5220738"/>
          </a:xfrm>
          <a:prstGeom prst="rect">
            <a:avLst/>
          </a:prstGeom>
        </p:spPr>
      </p:pic>
      <p:sp>
        <p:nvSpPr>
          <p:cNvPr id="33" name="Rectangle 32">
            <a:extLst>
              <a:ext uri="{FF2B5EF4-FFF2-40B4-BE49-F238E27FC236}">
                <a16:creationId xmlns:a16="http://schemas.microsoft.com/office/drawing/2014/main" id="{C2308779-C60D-BD46-A5E9-2805B54B1FA5}"/>
              </a:ext>
            </a:extLst>
          </p:cNvPr>
          <p:cNvSpPr/>
          <p:nvPr/>
        </p:nvSpPr>
        <p:spPr>
          <a:xfrm>
            <a:off x="15326457" y="11735474"/>
            <a:ext cx="4297643" cy="1446114"/>
          </a:xfrm>
          <a:prstGeom prst="rect">
            <a:avLst/>
          </a:prstGeom>
          <a:solidFill>
            <a:srgbClr val="D8F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chemeClr val="tx1"/>
                </a:solidFill>
              </a:rPr>
              <a:t>New Hampshire, USA</a:t>
            </a:r>
          </a:p>
          <a:p>
            <a:pPr algn="ctr"/>
            <a:r>
              <a:rPr lang="en-US" sz="3500" dirty="0">
                <a:solidFill>
                  <a:schemeClr val="tx1"/>
                </a:solidFill>
              </a:rPr>
              <a:t>43.19N, 71.57W</a:t>
            </a:r>
          </a:p>
        </p:txBody>
      </p:sp>
      <p:sp>
        <p:nvSpPr>
          <p:cNvPr id="34" name="Rectangle 33">
            <a:extLst>
              <a:ext uri="{FF2B5EF4-FFF2-40B4-BE49-F238E27FC236}">
                <a16:creationId xmlns:a16="http://schemas.microsoft.com/office/drawing/2014/main" id="{5C8912B0-9D28-0D4B-A7B5-DB29188D813F}"/>
              </a:ext>
            </a:extLst>
          </p:cNvPr>
          <p:cNvSpPr/>
          <p:nvPr/>
        </p:nvSpPr>
        <p:spPr>
          <a:xfrm>
            <a:off x="26054414" y="11667615"/>
            <a:ext cx="4702279" cy="1446113"/>
          </a:xfrm>
          <a:prstGeom prst="rect">
            <a:avLst/>
          </a:prstGeom>
          <a:solidFill>
            <a:srgbClr val="D8F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chemeClr val="tx1"/>
                </a:solidFill>
              </a:rPr>
              <a:t>Abisko, Sweden</a:t>
            </a:r>
          </a:p>
          <a:p>
            <a:pPr algn="ctr"/>
            <a:r>
              <a:rPr lang="en-US" sz="3500" dirty="0">
                <a:solidFill>
                  <a:schemeClr val="tx1"/>
                </a:solidFill>
              </a:rPr>
              <a:t>68.21N, 18.49E</a:t>
            </a:r>
          </a:p>
        </p:txBody>
      </p:sp>
      <p:sp>
        <p:nvSpPr>
          <p:cNvPr id="32" name="Rectangle 31">
            <a:extLst>
              <a:ext uri="{FF2B5EF4-FFF2-40B4-BE49-F238E27FC236}">
                <a16:creationId xmlns:a16="http://schemas.microsoft.com/office/drawing/2014/main" id="{6F08FC85-ECFB-324D-9936-6C83CB222ACF}"/>
              </a:ext>
            </a:extLst>
          </p:cNvPr>
          <p:cNvSpPr/>
          <p:nvPr/>
        </p:nvSpPr>
        <p:spPr>
          <a:xfrm>
            <a:off x="19877695" y="20873657"/>
            <a:ext cx="3559279" cy="1446113"/>
          </a:xfrm>
          <a:prstGeom prst="rect">
            <a:avLst/>
          </a:prstGeom>
          <a:solidFill>
            <a:srgbClr val="D8F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chemeClr val="tx1"/>
                </a:solidFill>
              </a:rPr>
              <a:t>Florida, USA</a:t>
            </a:r>
          </a:p>
          <a:p>
            <a:pPr algn="ctr"/>
            <a:r>
              <a:rPr lang="en-US" sz="3500" dirty="0">
                <a:solidFill>
                  <a:schemeClr val="tx1"/>
                </a:solidFill>
              </a:rPr>
              <a:t>30.29N, 38.50W</a:t>
            </a:r>
          </a:p>
        </p:txBody>
      </p:sp>
      <p:cxnSp>
        <p:nvCxnSpPr>
          <p:cNvPr id="23" name="Straight Connector 22">
            <a:extLst>
              <a:ext uri="{FF2B5EF4-FFF2-40B4-BE49-F238E27FC236}">
                <a16:creationId xmlns:a16="http://schemas.microsoft.com/office/drawing/2014/main" id="{0C4C9153-ED8E-D54E-BFB9-490AD8A08449}"/>
              </a:ext>
            </a:extLst>
          </p:cNvPr>
          <p:cNvCxnSpPr>
            <a:cxnSpLocks/>
          </p:cNvCxnSpPr>
          <p:nvPr/>
        </p:nvCxnSpPr>
        <p:spPr>
          <a:xfrm flipH="1">
            <a:off x="17549952" y="16723824"/>
            <a:ext cx="830819" cy="1293579"/>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A993D940-CC6E-B945-B109-BDF680C8838A}"/>
              </a:ext>
            </a:extLst>
          </p:cNvPr>
          <p:cNvCxnSpPr>
            <a:cxnSpLocks/>
          </p:cNvCxnSpPr>
          <p:nvPr/>
        </p:nvCxnSpPr>
        <p:spPr>
          <a:xfrm flipH="1">
            <a:off x="17563472" y="16713436"/>
            <a:ext cx="830819" cy="1293579"/>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94F73E83-E030-0441-AC9A-1DECC1DE4141}"/>
              </a:ext>
            </a:extLst>
          </p:cNvPr>
          <p:cNvCxnSpPr>
            <a:cxnSpLocks/>
          </p:cNvCxnSpPr>
          <p:nvPr/>
        </p:nvCxnSpPr>
        <p:spPr>
          <a:xfrm flipH="1">
            <a:off x="17723591" y="16479798"/>
            <a:ext cx="830819" cy="1293579"/>
          </a:xfrm>
          <a:prstGeom prst="line">
            <a:avLst/>
          </a:prstGeom>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D6402A64-B40A-454B-ABCF-7D76C7B56AE4}"/>
              </a:ext>
            </a:extLst>
          </p:cNvPr>
          <p:cNvSpPr txBox="1"/>
          <p:nvPr/>
        </p:nvSpPr>
        <p:spPr>
          <a:xfrm>
            <a:off x="9354117" y="30237909"/>
            <a:ext cx="3013318" cy="400110"/>
          </a:xfrm>
          <a:prstGeom prst="rect">
            <a:avLst/>
          </a:prstGeom>
          <a:noFill/>
        </p:spPr>
        <p:txBody>
          <a:bodyPr wrap="square" rtlCol="0">
            <a:spAutoFit/>
          </a:bodyPr>
          <a:lstStyle/>
          <a:p>
            <a:r>
              <a:rPr lang="en-US" sz="2000" dirty="0"/>
              <a:t>Pc: T. Reynolds</a:t>
            </a:r>
          </a:p>
        </p:txBody>
      </p:sp>
      <p:sp>
        <p:nvSpPr>
          <p:cNvPr id="44" name="TextBox 43">
            <a:extLst>
              <a:ext uri="{FF2B5EF4-FFF2-40B4-BE49-F238E27FC236}">
                <a16:creationId xmlns:a16="http://schemas.microsoft.com/office/drawing/2014/main" id="{701FA209-8936-9349-88CA-656935141046}"/>
              </a:ext>
            </a:extLst>
          </p:cNvPr>
          <p:cNvSpPr txBox="1"/>
          <p:nvPr/>
        </p:nvSpPr>
        <p:spPr>
          <a:xfrm>
            <a:off x="14710273" y="13902666"/>
            <a:ext cx="3013318" cy="400110"/>
          </a:xfrm>
          <a:prstGeom prst="rect">
            <a:avLst/>
          </a:prstGeom>
          <a:noFill/>
        </p:spPr>
        <p:txBody>
          <a:bodyPr wrap="square" rtlCol="0">
            <a:spAutoFit/>
          </a:bodyPr>
          <a:lstStyle/>
          <a:p>
            <a:r>
              <a:rPr lang="en-US" sz="2000" dirty="0"/>
              <a:t>Pc: T. Reynolds</a:t>
            </a:r>
          </a:p>
        </p:txBody>
      </p:sp>
      <p:sp>
        <p:nvSpPr>
          <p:cNvPr id="45" name="TextBox 44">
            <a:extLst>
              <a:ext uri="{FF2B5EF4-FFF2-40B4-BE49-F238E27FC236}">
                <a16:creationId xmlns:a16="http://schemas.microsoft.com/office/drawing/2014/main" id="{B9F052DD-1715-4A45-B3DC-DA8E06C79684}"/>
              </a:ext>
            </a:extLst>
          </p:cNvPr>
          <p:cNvSpPr txBox="1"/>
          <p:nvPr/>
        </p:nvSpPr>
        <p:spPr>
          <a:xfrm>
            <a:off x="16325263" y="22608997"/>
            <a:ext cx="3013318" cy="400110"/>
          </a:xfrm>
          <a:prstGeom prst="rect">
            <a:avLst/>
          </a:prstGeom>
          <a:noFill/>
        </p:spPr>
        <p:txBody>
          <a:bodyPr wrap="square" rtlCol="0">
            <a:spAutoFit/>
          </a:bodyPr>
          <a:lstStyle/>
          <a:p>
            <a:r>
              <a:rPr lang="en-US" sz="2000" dirty="0"/>
              <a:t>Pc: T. Reynolds</a:t>
            </a:r>
          </a:p>
        </p:txBody>
      </p:sp>
      <p:sp>
        <p:nvSpPr>
          <p:cNvPr id="49" name="TextBox 48">
            <a:extLst>
              <a:ext uri="{FF2B5EF4-FFF2-40B4-BE49-F238E27FC236}">
                <a16:creationId xmlns:a16="http://schemas.microsoft.com/office/drawing/2014/main" id="{08095E4C-364E-344F-A90F-545D7F4B285D}"/>
              </a:ext>
            </a:extLst>
          </p:cNvPr>
          <p:cNvSpPr txBox="1"/>
          <p:nvPr/>
        </p:nvSpPr>
        <p:spPr>
          <a:xfrm>
            <a:off x="21850495" y="7047115"/>
            <a:ext cx="3013318" cy="400110"/>
          </a:xfrm>
          <a:prstGeom prst="rect">
            <a:avLst/>
          </a:prstGeom>
          <a:noFill/>
        </p:spPr>
        <p:txBody>
          <a:bodyPr wrap="square" rtlCol="0">
            <a:spAutoFit/>
          </a:bodyPr>
          <a:lstStyle/>
          <a:p>
            <a:r>
              <a:rPr lang="en-US" sz="2000" dirty="0"/>
              <a:t>Pc: T. Reynolds</a:t>
            </a:r>
          </a:p>
        </p:txBody>
      </p:sp>
      <p:sp>
        <p:nvSpPr>
          <p:cNvPr id="5" name="TextBox 4">
            <a:extLst>
              <a:ext uri="{FF2B5EF4-FFF2-40B4-BE49-F238E27FC236}">
                <a16:creationId xmlns:a16="http://schemas.microsoft.com/office/drawing/2014/main" id="{EC383765-3D94-A046-932B-FCE7E6425398}"/>
              </a:ext>
            </a:extLst>
          </p:cNvPr>
          <p:cNvSpPr txBox="1"/>
          <p:nvPr/>
        </p:nvSpPr>
        <p:spPr>
          <a:xfrm>
            <a:off x="39731106" y="117365"/>
            <a:ext cx="4421739" cy="553998"/>
          </a:xfrm>
          <a:prstGeom prst="rect">
            <a:avLst/>
          </a:prstGeom>
          <a:noFill/>
        </p:spPr>
        <p:txBody>
          <a:bodyPr wrap="square" rtlCol="0">
            <a:spAutoFit/>
          </a:bodyPr>
          <a:lstStyle/>
          <a:p>
            <a:r>
              <a:rPr lang="en-US" sz="3000" dirty="0"/>
              <a:t>Abstract ID: B21K - 2097 </a:t>
            </a:r>
          </a:p>
        </p:txBody>
      </p:sp>
      <p:sp>
        <p:nvSpPr>
          <p:cNvPr id="9" name="TextBox 8">
            <a:extLst>
              <a:ext uri="{FF2B5EF4-FFF2-40B4-BE49-F238E27FC236}">
                <a16:creationId xmlns:a16="http://schemas.microsoft.com/office/drawing/2014/main" id="{71D5BEF3-7D6F-F345-8C21-7885A45B8706}"/>
              </a:ext>
            </a:extLst>
          </p:cNvPr>
          <p:cNvSpPr txBox="1"/>
          <p:nvPr/>
        </p:nvSpPr>
        <p:spPr>
          <a:xfrm>
            <a:off x="39960751" y="6129884"/>
            <a:ext cx="3728160" cy="4708981"/>
          </a:xfrm>
          <a:prstGeom prst="rect">
            <a:avLst/>
          </a:prstGeom>
          <a:noFill/>
        </p:spPr>
        <p:txBody>
          <a:bodyPr wrap="square" rtlCol="0">
            <a:spAutoFit/>
          </a:bodyPr>
          <a:lstStyle/>
          <a:p>
            <a:r>
              <a:rPr lang="en-US" sz="3000" dirty="0">
                <a:effectLst/>
                <a:ea typeface="Times New Roman" panose="02020603050405020304" pitchFamily="18" charset="0"/>
                <a:cs typeface="Calibri" panose="020F0502020204030204" pitchFamily="34" charset="0"/>
              </a:rPr>
              <a:t>Figure 4: Boxplot of th</a:t>
            </a:r>
            <a:r>
              <a:rPr lang="en-US" sz="3000" dirty="0">
                <a:ea typeface="Times New Roman" panose="02020603050405020304" pitchFamily="18" charset="0"/>
                <a:cs typeface="Calibri" panose="020F0502020204030204" pitchFamily="34" charset="0"/>
              </a:rPr>
              <a:t>e porewater </a:t>
            </a:r>
            <a:r>
              <a:rPr lang="en-US" sz="3000" baseline="30000" dirty="0">
                <a:ea typeface="Times New Roman" panose="02020603050405020304" pitchFamily="18" charset="0"/>
                <a:cs typeface="Calibri" panose="020F0502020204030204" pitchFamily="34" charset="0"/>
              </a:rPr>
              <a:t>13</a:t>
            </a:r>
            <a:r>
              <a:rPr lang="en-US" sz="3000" dirty="0">
                <a:ea typeface="Times New Roman" panose="02020603050405020304" pitchFamily="18" charset="0"/>
                <a:cs typeface="Calibri" panose="020F0502020204030204" pitchFamily="34" charset="0"/>
              </a:rPr>
              <a:t>C-CH</a:t>
            </a:r>
            <a:r>
              <a:rPr lang="en-US" sz="3000" baseline="-25000" dirty="0">
                <a:ea typeface="Times New Roman" panose="02020603050405020304" pitchFamily="18" charset="0"/>
                <a:cs typeface="Calibri" panose="020F0502020204030204" pitchFamily="34" charset="0"/>
              </a:rPr>
              <a:t>4</a:t>
            </a:r>
            <a:r>
              <a:rPr lang="en-US" sz="3000" dirty="0">
                <a:ea typeface="Times New Roman" panose="02020603050405020304" pitchFamily="18" charset="0"/>
                <a:cs typeface="Calibri" panose="020F0502020204030204" pitchFamily="34" charset="0"/>
              </a:rPr>
              <a:t> average for each latitude</a:t>
            </a:r>
            <a:r>
              <a:rPr lang="en-US" sz="3000" dirty="0">
                <a:effectLst/>
                <a:ea typeface="Times New Roman" panose="02020603050405020304" pitchFamily="18" charset="0"/>
                <a:cs typeface="Calibri" panose="020F0502020204030204" pitchFamily="34" charset="0"/>
              </a:rPr>
              <a:t>. A one-way ANOVA was run, and it was concluded that there is no significant difference between the latitudes (p = 0.74).</a:t>
            </a:r>
            <a:endParaRPr lang="en-US" sz="3000" dirty="0"/>
          </a:p>
        </p:txBody>
      </p:sp>
      <p:sp>
        <p:nvSpPr>
          <p:cNvPr id="19" name="TextBox 18">
            <a:extLst>
              <a:ext uri="{FF2B5EF4-FFF2-40B4-BE49-F238E27FC236}">
                <a16:creationId xmlns:a16="http://schemas.microsoft.com/office/drawing/2014/main" id="{C5F309B2-7825-5441-BC97-1783663DE13A}"/>
              </a:ext>
            </a:extLst>
          </p:cNvPr>
          <p:cNvSpPr txBox="1"/>
          <p:nvPr/>
        </p:nvSpPr>
        <p:spPr>
          <a:xfrm>
            <a:off x="30756693" y="12953370"/>
            <a:ext cx="3359299" cy="6093976"/>
          </a:xfrm>
          <a:prstGeom prst="rect">
            <a:avLst/>
          </a:prstGeom>
          <a:noFill/>
        </p:spPr>
        <p:txBody>
          <a:bodyPr wrap="square" rtlCol="0">
            <a:spAutoFit/>
          </a:bodyPr>
          <a:lstStyle/>
          <a:p>
            <a:r>
              <a:rPr lang="en-US" sz="3000" dirty="0">
                <a:effectLst/>
                <a:ea typeface="Times New Roman" panose="02020603050405020304" pitchFamily="18" charset="0"/>
                <a:cs typeface="Calibri" panose="020F0502020204030204" pitchFamily="34" charset="0"/>
              </a:rPr>
              <a:t>Figure 5: </a:t>
            </a:r>
            <a:r>
              <a:rPr lang="en-US" sz="3000" baseline="30000" dirty="0">
                <a:effectLst/>
                <a:ea typeface="Times New Roman" panose="02020603050405020304" pitchFamily="18" charset="0"/>
                <a:cs typeface="Calibri" panose="020F0502020204030204" pitchFamily="34" charset="0"/>
              </a:rPr>
              <a:t>13</a:t>
            </a:r>
            <a:r>
              <a:rPr lang="en-US" sz="3000" dirty="0">
                <a:effectLst/>
                <a:ea typeface="Times New Roman" panose="02020603050405020304" pitchFamily="18" charset="0"/>
                <a:cs typeface="Calibri" panose="020F0502020204030204" pitchFamily="34" charset="0"/>
              </a:rPr>
              <a:t>C-CH</a:t>
            </a:r>
            <a:r>
              <a:rPr lang="en-US" sz="3000" baseline="-25000" dirty="0">
                <a:effectLst/>
                <a:ea typeface="Times New Roman" panose="02020603050405020304" pitchFamily="18" charset="0"/>
                <a:cs typeface="Calibri" panose="020F0502020204030204" pitchFamily="34" charset="0"/>
              </a:rPr>
              <a:t>4</a:t>
            </a:r>
            <a:r>
              <a:rPr lang="en-US" sz="3000" dirty="0">
                <a:effectLst/>
                <a:ea typeface="Times New Roman" panose="02020603050405020304" pitchFamily="18" charset="0"/>
                <a:cs typeface="Calibri" panose="020F0502020204030204" pitchFamily="34" charset="0"/>
              </a:rPr>
              <a:t> and </a:t>
            </a:r>
            <a:r>
              <a:rPr lang="en-US" sz="3000" baseline="30000" dirty="0">
                <a:ea typeface="Times New Roman" panose="02020603050405020304" pitchFamily="18" charset="0"/>
                <a:cs typeface="Calibri" panose="020F0502020204030204" pitchFamily="34" charset="0"/>
              </a:rPr>
              <a:t>13</a:t>
            </a:r>
            <a:r>
              <a:rPr lang="en-US" sz="3000" dirty="0">
                <a:effectLst/>
                <a:ea typeface="Times New Roman" panose="02020603050405020304" pitchFamily="18" charset="0"/>
                <a:cs typeface="Calibri" panose="020F0502020204030204" pitchFamily="34" charset="0"/>
              </a:rPr>
              <a:t>C-CO</a:t>
            </a:r>
            <a:r>
              <a:rPr lang="en-US" sz="3000" baseline="-25000" dirty="0">
                <a:effectLst/>
                <a:ea typeface="Times New Roman" panose="02020603050405020304" pitchFamily="18" charset="0"/>
                <a:cs typeface="Calibri" panose="020F0502020204030204" pitchFamily="34" charset="0"/>
              </a:rPr>
              <a:t>2</a:t>
            </a:r>
            <a:r>
              <a:rPr lang="en-US" sz="3000" dirty="0">
                <a:effectLst/>
                <a:ea typeface="Times New Roman" panose="02020603050405020304" pitchFamily="18" charset="0"/>
                <a:cs typeface="Calibri" panose="020F0502020204030204" pitchFamily="34" charset="0"/>
              </a:rPr>
              <a:t> values in the porewater at each latitude are displayed. Lines are labeled with their corresponding </a:t>
            </a:r>
            <a:r>
              <a:rPr lang="el-GR" sz="3000" i="0" dirty="0">
                <a:solidFill>
                  <a:srgbClr val="202124"/>
                </a:solidFill>
                <a:effectLst/>
                <a:latin typeface="Calibri" panose="020F0502020204030204" pitchFamily="34" charset="0"/>
                <a:cs typeface="Calibri" panose="020F0502020204030204" pitchFamily="34" charset="0"/>
              </a:rPr>
              <a:t>α</a:t>
            </a:r>
            <a:r>
              <a:rPr lang="en-US" sz="3000" i="0" dirty="0">
                <a:solidFill>
                  <a:srgbClr val="202124"/>
                </a:solidFill>
                <a:effectLst/>
                <a:latin typeface="Calibri" panose="020F0502020204030204" pitchFamily="34" charset="0"/>
                <a:cs typeface="Calibri" panose="020F0502020204030204" pitchFamily="34" charset="0"/>
              </a:rPr>
              <a:t>C values, the fractionation factor for C, and can estimate dominant methanogenesis pathways.</a:t>
            </a:r>
            <a:r>
              <a:rPr lang="en-US" sz="3000" i="0" baseline="30000" dirty="0">
                <a:solidFill>
                  <a:srgbClr val="202124"/>
                </a:solidFill>
                <a:effectLst/>
                <a:latin typeface="Calibri" panose="020F0502020204030204" pitchFamily="34" charset="0"/>
                <a:cs typeface="Calibri" panose="020F0502020204030204" pitchFamily="34" charset="0"/>
              </a:rPr>
              <a:t>4</a:t>
            </a:r>
            <a:endParaRPr lang="en-US" sz="3000" dirty="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14A104DF-CC32-F144-8F50-6B1F1E3C9C8C}"/>
              </a:ext>
            </a:extLst>
          </p:cNvPr>
          <p:cNvSpPr txBox="1"/>
          <p:nvPr/>
        </p:nvSpPr>
        <p:spPr>
          <a:xfrm>
            <a:off x="15472600" y="25565368"/>
            <a:ext cx="14174056" cy="7463582"/>
          </a:xfrm>
          <a:prstGeom prst="rect">
            <a:avLst/>
          </a:prstGeom>
          <a:noFill/>
        </p:spPr>
        <p:txBody>
          <a:bodyPr wrap="square" rtlCol="0">
            <a:spAutoFit/>
          </a:bodyPr>
          <a:lstStyle/>
          <a:p>
            <a:r>
              <a:rPr lang="en-US" sz="4300" b="1" dirty="0"/>
              <a:t>Conclusions: </a:t>
            </a:r>
            <a:r>
              <a:rPr lang="en-US" sz="4400" dirty="0">
                <a:effectLst/>
                <a:latin typeface="Calibri" panose="020F0502020204030204" pitchFamily="34" charset="0"/>
                <a:cs typeface="Calibri" panose="020F0502020204030204" pitchFamily="34" charset="0"/>
              </a:rPr>
              <a:t>We found no significant differences in </a:t>
            </a:r>
            <a:r>
              <a:rPr lang="en-US" sz="4400" baseline="30000" dirty="0">
                <a:effectLst/>
                <a:latin typeface="Calibri" panose="020F0502020204030204" pitchFamily="34" charset="0"/>
                <a:cs typeface="Calibri" panose="020F0502020204030204" pitchFamily="34" charset="0"/>
              </a:rPr>
              <a:t>13</a:t>
            </a:r>
            <a:r>
              <a:rPr lang="en-US" sz="4400" dirty="0">
                <a:effectLst/>
                <a:latin typeface="Calibri" panose="020F0502020204030204" pitchFamily="34" charset="0"/>
                <a:cs typeface="Calibri" panose="020F0502020204030204" pitchFamily="34" charset="0"/>
              </a:rPr>
              <a:t>C-CH</a:t>
            </a:r>
            <a:r>
              <a:rPr lang="en-US" sz="4400" baseline="-25000" dirty="0">
                <a:effectLst/>
                <a:latin typeface="Calibri" panose="020F0502020204030204" pitchFamily="34" charset="0"/>
                <a:cs typeface="Calibri" panose="020F0502020204030204" pitchFamily="34" charset="0"/>
              </a:rPr>
              <a:t>4</a:t>
            </a:r>
            <a:r>
              <a:rPr lang="en-US" sz="4400" dirty="0">
                <a:effectLst/>
                <a:latin typeface="Calibri" panose="020F0502020204030204" pitchFamily="34" charset="0"/>
                <a:cs typeface="Calibri" panose="020F0502020204030204" pitchFamily="34" charset="0"/>
              </a:rPr>
              <a:t> across the latitudinal locations and no evidence of different methanogenesis pathways, but there may be other impacts to </a:t>
            </a:r>
            <a:r>
              <a:rPr lang="en-US" sz="4400" baseline="30000" dirty="0">
                <a:effectLst/>
                <a:latin typeface="Calibri" panose="020F0502020204030204" pitchFamily="34" charset="0"/>
                <a:cs typeface="Calibri" panose="020F0502020204030204" pitchFamily="34" charset="0"/>
              </a:rPr>
              <a:t>13</a:t>
            </a:r>
            <a:r>
              <a:rPr lang="en-US" sz="4400" dirty="0">
                <a:effectLst/>
                <a:latin typeface="Calibri" panose="020F0502020204030204" pitchFamily="34" charset="0"/>
                <a:cs typeface="Calibri" panose="020F0502020204030204" pitchFamily="34" charset="0"/>
              </a:rPr>
              <a:t>C-CH</a:t>
            </a:r>
            <a:r>
              <a:rPr lang="en-US" sz="4400" baseline="-25000" dirty="0">
                <a:effectLst/>
                <a:latin typeface="Calibri" panose="020F0502020204030204" pitchFamily="34" charset="0"/>
                <a:cs typeface="Calibri" panose="020F0502020204030204" pitchFamily="34" charset="0"/>
              </a:rPr>
              <a:t>4</a:t>
            </a:r>
            <a:r>
              <a:rPr lang="en-US" sz="4400" dirty="0">
                <a:effectLst/>
                <a:latin typeface="Calibri" panose="020F0502020204030204" pitchFamily="34" charset="0"/>
                <a:cs typeface="Calibri" panose="020F0502020204030204" pitchFamily="34" charset="0"/>
              </a:rPr>
              <a:t> that were not measured. Our findings suggest that </a:t>
            </a:r>
            <a:r>
              <a:rPr lang="en-US" sz="4400" baseline="30000" dirty="0">
                <a:effectLst/>
                <a:latin typeface="Calibri" panose="020F0502020204030204" pitchFamily="34" charset="0"/>
                <a:cs typeface="Calibri" panose="020F0502020204030204" pitchFamily="34" charset="0"/>
              </a:rPr>
              <a:t>13</a:t>
            </a:r>
            <a:r>
              <a:rPr lang="en-US" sz="4400" dirty="0">
                <a:effectLst/>
                <a:latin typeface="Calibri" panose="020F0502020204030204" pitchFamily="34" charset="0"/>
                <a:cs typeface="Calibri" panose="020F0502020204030204" pitchFamily="34" charset="0"/>
              </a:rPr>
              <a:t>C-CH</a:t>
            </a:r>
            <a:r>
              <a:rPr lang="en-US" sz="4400" baseline="-25000" dirty="0">
                <a:effectLst/>
                <a:latin typeface="Calibri" panose="020F0502020204030204" pitchFamily="34" charset="0"/>
                <a:cs typeface="Calibri" panose="020F0502020204030204" pitchFamily="34" charset="0"/>
              </a:rPr>
              <a:t>4</a:t>
            </a:r>
            <a:r>
              <a:rPr lang="en-US" sz="4400" dirty="0">
                <a:effectLst/>
                <a:latin typeface="Calibri" panose="020F0502020204030204" pitchFamily="34" charset="0"/>
                <a:cs typeface="Calibri" panose="020F0502020204030204" pitchFamily="34" charset="0"/>
              </a:rPr>
              <a:t> cannot be used to distinguish lake methane sources from the different latitudes </a:t>
            </a:r>
            <a:r>
              <a:rPr lang="en-US" sz="4400" dirty="0">
                <a:latin typeface="Calibri" panose="020F0502020204030204" pitchFamily="34" charset="0"/>
                <a:cs typeface="Calibri" panose="020F0502020204030204" pitchFamily="34" charset="0"/>
              </a:rPr>
              <a:t>and lake types </a:t>
            </a:r>
            <a:r>
              <a:rPr lang="en-US" sz="4400" dirty="0">
                <a:effectLst/>
                <a:latin typeface="Calibri" panose="020F0502020204030204" pitchFamily="34" charset="0"/>
                <a:cs typeface="Calibri" panose="020F0502020204030204" pitchFamily="34" charset="0"/>
              </a:rPr>
              <a:t>in this study.</a:t>
            </a:r>
          </a:p>
          <a:p>
            <a:endParaRPr lang="en-US" sz="4300" dirty="0"/>
          </a:p>
          <a:p>
            <a:r>
              <a:rPr lang="en-US" sz="4300" b="1" dirty="0"/>
              <a:t>Future work: </a:t>
            </a:r>
            <a:r>
              <a:rPr lang="en-US" sz="4300" dirty="0"/>
              <a:t>Sediment and vegetation samples will be analyzed via IRMS for </a:t>
            </a:r>
            <a:r>
              <a:rPr lang="en-US" sz="4300" baseline="30000" dirty="0"/>
              <a:t>13</a:t>
            </a:r>
            <a:r>
              <a:rPr lang="en-US" sz="4300" dirty="0"/>
              <a:t>C. Ebullition samples will be analyzed for </a:t>
            </a:r>
            <a:r>
              <a:rPr lang="en-US" sz="4300" baseline="30000" dirty="0"/>
              <a:t>13</a:t>
            </a:r>
            <a:r>
              <a:rPr lang="en-US" sz="4300" dirty="0"/>
              <a:t>C via a Quantum Cascade Laser and compared to the sediment and vegetation </a:t>
            </a:r>
            <a:r>
              <a:rPr lang="en-US" sz="4300" baseline="30000" dirty="0"/>
              <a:t>13</a:t>
            </a:r>
            <a:r>
              <a:rPr lang="en-US" sz="4300" dirty="0"/>
              <a:t>C. </a:t>
            </a:r>
            <a:endParaRPr lang="en-US" sz="4300" b="1" dirty="0"/>
          </a:p>
        </p:txBody>
      </p:sp>
      <p:sp>
        <p:nvSpPr>
          <p:cNvPr id="51" name="TextBox 50">
            <a:extLst>
              <a:ext uri="{FF2B5EF4-FFF2-40B4-BE49-F238E27FC236}">
                <a16:creationId xmlns:a16="http://schemas.microsoft.com/office/drawing/2014/main" id="{0EB58399-2464-2543-A24D-0EC4D8EBA3DB}"/>
              </a:ext>
            </a:extLst>
          </p:cNvPr>
          <p:cNvSpPr txBox="1"/>
          <p:nvPr/>
        </p:nvSpPr>
        <p:spPr>
          <a:xfrm>
            <a:off x="544313" y="22147332"/>
            <a:ext cx="14174056" cy="923330"/>
          </a:xfrm>
          <a:prstGeom prst="rect">
            <a:avLst/>
          </a:prstGeom>
          <a:solidFill>
            <a:schemeClr val="bg1"/>
          </a:solidFill>
        </p:spPr>
        <p:txBody>
          <a:bodyPr wrap="square" rtlCol="0">
            <a:spAutoFit/>
          </a:bodyPr>
          <a:lstStyle/>
          <a:p>
            <a:pPr algn="ctr"/>
            <a:r>
              <a:rPr lang="en-US" sz="5400" b="1" dirty="0"/>
              <a:t>Methods</a:t>
            </a:r>
            <a:endParaRPr lang="en-US" sz="2800" b="1" dirty="0">
              <a:solidFill>
                <a:schemeClr val="accent4">
                  <a:lumMod val="20000"/>
                  <a:lumOff val="80000"/>
                </a:schemeClr>
              </a:solidFill>
            </a:endParaRPr>
          </a:p>
        </p:txBody>
      </p:sp>
      <p:sp>
        <p:nvSpPr>
          <p:cNvPr id="52" name="TextBox 51">
            <a:extLst>
              <a:ext uri="{FF2B5EF4-FFF2-40B4-BE49-F238E27FC236}">
                <a16:creationId xmlns:a16="http://schemas.microsoft.com/office/drawing/2014/main" id="{A170F474-23EC-7144-976B-493A251BB892}"/>
              </a:ext>
            </a:extLst>
          </p:cNvPr>
          <p:cNvSpPr txBox="1"/>
          <p:nvPr/>
        </p:nvSpPr>
        <p:spPr>
          <a:xfrm>
            <a:off x="15283530" y="24661851"/>
            <a:ext cx="14174056" cy="923330"/>
          </a:xfrm>
          <a:prstGeom prst="rect">
            <a:avLst/>
          </a:prstGeom>
          <a:solidFill>
            <a:schemeClr val="bg1"/>
          </a:solidFill>
        </p:spPr>
        <p:txBody>
          <a:bodyPr wrap="square" rtlCol="0">
            <a:spAutoFit/>
          </a:bodyPr>
          <a:lstStyle/>
          <a:p>
            <a:pPr algn="ctr"/>
            <a:r>
              <a:rPr lang="en-US" sz="5400" b="1" dirty="0"/>
              <a:t>Conclusions</a:t>
            </a:r>
            <a:endParaRPr lang="en-US" sz="2800" b="1" dirty="0">
              <a:solidFill>
                <a:schemeClr val="accent4">
                  <a:lumMod val="20000"/>
                  <a:lumOff val="80000"/>
                </a:schemeClr>
              </a:solidFill>
            </a:endParaRPr>
          </a:p>
        </p:txBody>
      </p:sp>
      <p:pic>
        <p:nvPicPr>
          <p:cNvPr id="21" name="Picture 20" descr="A logo of a globe with a gold ring&#10;&#10;Description automatically generated">
            <a:extLst>
              <a:ext uri="{FF2B5EF4-FFF2-40B4-BE49-F238E27FC236}">
                <a16:creationId xmlns:a16="http://schemas.microsoft.com/office/drawing/2014/main" id="{2AD97B65-42AC-7E40-BE04-4784C04F5DF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0467" y="117365"/>
            <a:ext cx="2143268" cy="2154057"/>
          </a:xfrm>
          <a:prstGeom prst="rect">
            <a:avLst/>
          </a:prstGeom>
        </p:spPr>
      </p:pic>
      <p:pic>
        <p:nvPicPr>
          <p:cNvPr id="25" name="Picture 24" descr="A green circle with arrows and a circle with a circle and a circle with a circle with a circle with a circle with a circle with a circle with a circle with a circle with a circle with&#10;&#10;Description automatically generated">
            <a:extLst>
              <a:ext uri="{FF2B5EF4-FFF2-40B4-BE49-F238E27FC236}">
                <a16:creationId xmlns:a16="http://schemas.microsoft.com/office/drawing/2014/main" id="{0E3FB68D-09FA-434B-82C8-C692065B12B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10983" y="2229852"/>
            <a:ext cx="2790514" cy="1866825"/>
          </a:xfrm>
          <a:prstGeom prst="rect">
            <a:avLst/>
          </a:prstGeom>
        </p:spPr>
      </p:pic>
      <p:pic>
        <p:nvPicPr>
          <p:cNvPr id="6" name="Picture 5" descr="A diagram of different colored rectangles&#10;&#10;Description automatically generated">
            <a:extLst>
              <a:ext uri="{FF2B5EF4-FFF2-40B4-BE49-F238E27FC236}">
                <a16:creationId xmlns:a16="http://schemas.microsoft.com/office/drawing/2014/main" id="{41F3AA74-8D45-4949-BBC5-826E9F6B9F6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634820" y="5986304"/>
            <a:ext cx="9053142" cy="6254320"/>
          </a:xfrm>
          <a:prstGeom prst="rect">
            <a:avLst/>
          </a:prstGeom>
        </p:spPr>
      </p:pic>
      <p:sp>
        <p:nvSpPr>
          <p:cNvPr id="56" name="TextBox 55">
            <a:extLst>
              <a:ext uri="{FF2B5EF4-FFF2-40B4-BE49-F238E27FC236}">
                <a16:creationId xmlns:a16="http://schemas.microsoft.com/office/drawing/2014/main" id="{62A9653C-3F13-2640-B502-AED6669332AB}"/>
              </a:ext>
            </a:extLst>
          </p:cNvPr>
          <p:cNvSpPr txBox="1"/>
          <p:nvPr/>
        </p:nvSpPr>
        <p:spPr>
          <a:xfrm>
            <a:off x="2209800" y="179207"/>
            <a:ext cx="7946950" cy="553998"/>
          </a:xfrm>
          <a:prstGeom prst="rect">
            <a:avLst/>
          </a:prstGeom>
          <a:noFill/>
        </p:spPr>
        <p:txBody>
          <a:bodyPr wrap="square" rtlCol="0">
            <a:spAutoFit/>
          </a:bodyPr>
          <a:lstStyle/>
          <a:p>
            <a:r>
              <a:rPr lang="en-US" sz="3000" dirty="0"/>
              <a:t>Email: theresareynolds14@gmail.com</a:t>
            </a:r>
          </a:p>
        </p:txBody>
      </p:sp>
      <p:pic>
        <p:nvPicPr>
          <p:cNvPr id="4" name="Picture 3" descr="A close up of a cable&#10;&#10;Description automatically generated">
            <a:extLst>
              <a:ext uri="{FF2B5EF4-FFF2-40B4-BE49-F238E27FC236}">
                <a16:creationId xmlns:a16="http://schemas.microsoft.com/office/drawing/2014/main" id="{13A7C76F-E95F-514A-857D-646F7A22567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94009" y="23608798"/>
            <a:ext cx="3981151" cy="6554741"/>
          </a:xfrm>
          <a:prstGeom prst="rect">
            <a:avLst/>
          </a:prstGeom>
        </p:spPr>
      </p:pic>
      <p:pic>
        <p:nvPicPr>
          <p:cNvPr id="20" name="Picture 19" descr="A diagram with numbers and points&#10;&#10;Description automatically generated with medium confidence">
            <a:extLst>
              <a:ext uri="{FF2B5EF4-FFF2-40B4-BE49-F238E27FC236}">
                <a16:creationId xmlns:a16="http://schemas.microsoft.com/office/drawing/2014/main" id="{D1CCE1D5-6606-EE47-925D-3051170F4A0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0037748" y="19539275"/>
            <a:ext cx="8663851" cy="6815726"/>
          </a:xfrm>
          <a:prstGeom prst="rect">
            <a:avLst/>
          </a:prstGeom>
        </p:spPr>
      </p:pic>
      <p:pic>
        <p:nvPicPr>
          <p:cNvPr id="12" name="Picture 11" descr="Diagram of a plant life cycle&#10;&#10;Description automatically generated">
            <a:extLst>
              <a:ext uri="{FF2B5EF4-FFF2-40B4-BE49-F238E27FC236}">
                <a16:creationId xmlns:a16="http://schemas.microsoft.com/office/drawing/2014/main" id="{87C20330-F0E5-2B45-9431-201732E5875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44313" y="10698435"/>
            <a:ext cx="13597331" cy="9796293"/>
          </a:xfrm>
          <a:prstGeom prst="rect">
            <a:avLst/>
          </a:prstGeom>
        </p:spPr>
      </p:pic>
    </p:spTree>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10384</TotalTime>
  <Words>883</Words>
  <Application>Microsoft Macintosh PowerPoint</Application>
  <PresentationFormat>Custom</PresentationFormat>
  <Paragraphs>54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vt:lpstr>
      <vt:lpstr>Times New Roman</vt:lpstr>
      <vt:lpstr>Office Theme</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Lance</dc:creator>
  <cp:lastModifiedBy>theresareynolds14@gmail.com</cp:lastModifiedBy>
  <cp:revision>912</cp:revision>
  <dcterms:created xsi:type="dcterms:W3CDTF">2013-06-18T17:44:13Z</dcterms:created>
  <dcterms:modified xsi:type="dcterms:W3CDTF">2023-12-07T20:35:39Z</dcterms:modified>
</cp:coreProperties>
</file>