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434" autoAdjust="0"/>
  </p:normalViewPr>
  <p:slideViewPr>
    <p:cSldViewPr snapToGrid="0">
      <p:cViewPr>
        <p:scale>
          <a:sx n="40" d="100"/>
          <a:sy n="40" d="100"/>
        </p:scale>
        <p:origin x="152" y="144"/>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4/4/24</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b="1" dirty="0">
                <a:solidFill>
                  <a:schemeClr val="bg1"/>
                </a:solidFill>
                <a:latin typeface="Times" pitchFamily="2" charset="0"/>
              </a:rPr>
              <a:t>Understanding the Epigenetic Role of PRMT5 Inhibitors in RNA Binding Proteins and Histones Involved in Merkel Cell Carcinoma Tumorigenesis</a:t>
            </a:r>
            <a:br>
              <a:rPr lang="en-US" sz="7700" dirty="0">
                <a:solidFill>
                  <a:schemeClr val="bg1"/>
                </a:solidFill>
                <a:latin typeface="Cambria" panose="02040503050406030204" pitchFamily="18" charset="0"/>
                <a:cs typeface="Arial" panose="020B0604020202020204" pitchFamily="34" charset="0"/>
              </a:rPr>
            </a:br>
            <a:r>
              <a:rPr lang="en-US" sz="5400" dirty="0">
                <a:solidFill>
                  <a:schemeClr val="bg1"/>
                </a:solidFill>
                <a:latin typeface="Times" pitchFamily="2" charset="0"/>
              </a:rPr>
              <a:t>Devya Gurung and Jingwei Cheng</a:t>
            </a:r>
            <a:br>
              <a:rPr lang="en-US" sz="5134" dirty="0">
                <a:solidFill>
                  <a:schemeClr val="bg1"/>
                </a:solidFill>
                <a:latin typeface="Cambria" panose="02040503050406030204" pitchFamily="18" charset="0"/>
                <a:cs typeface="Arial" panose="020B0604020202020204" pitchFamily="34" charset="0"/>
              </a:rPr>
            </a:br>
            <a:r>
              <a:rPr lang="en-US" sz="5000" dirty="0">
                <a:solidFill>
                  <a:schemeClr val="bg1"/>
                </a:solidFill>
                <a:latin typeface="Times New Roman" panose="02020603050405020304" pitchFamily="18" charset="0"/>
                <a:cs typeface="Times New Roman" panose="02020603050405020304" pitchFamily="18" charset="0"/>
              </a:rPr>
              <a:t>Department of Molecular, Cellular and Biomedical Sciences at University of New Hampshire, Durham, NH 03824</a:t>
            </a:r>
          </a:p>
        </p:txBody>
      </p:sp>
      <p:sp>
        <p:nvSpPr>
          <p:cNvPr id="6" name="Subtitle 2"/>
          <p:cNvSpPr txBox="1">
            <a:spLocks/>
          </p:cNvSpPr>
          <p:nvPr/>
        </p:nvSpPr>
        <p:spPr>
          <a:xfrm>
            <a:off x="434710" y="5774867"/>
            <a:ext cx="9988816" cy="7992580"/>
          </a:xfrm>
          <a:prstGeom prst="rect">
            <a:avLst/>
          </a:prstGeom>
          <a:noFill/>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indent="0" algn="just">
              <a:spcBef>
                <a:spcPts val="1000"/>
              </a:spcBef>
              <a:buNone/>
            </a:pPr>
            <a:endParaRPr lang="en-US" sz="3600" dirty="0">
              <a:latin typeface="Times" pitchFamily="2" charset="0"/>
            </a:endParaRPr>
          </a:p>
          <a:p>
            <a:pPr marL="0" indent="0" algn="just">
              <a:spcBef>
                <a:spcPts val="1000"/>
              </a:spcBef>
              <a:buNone/>
            </a:pPr>
            <a:r>
              <a:rPr lang="en-US" sz="3600" dirty="0">
                <a:latin typeface="Times" pitchFamily="2" charset="0"/>
              </a:rPr>
              <a:t>Merkel cell carcinoma (MCC) is a rare but aggressive form of skin cancer with a 30% mortality rate. </a:t>
            </a:r>
            <a:r>
              <a:rPr lang="en-US" sz="3600" dirty="0">
                <a:effectLst/>
                <a:latin typeface="Times New Roman" panose="02020603050405020304" pitchFamily="18" charset="0"/>
                <a:ea typeface="Times New Roman" panose="02020603050405020304" pitchFamily="18" charset="0"/>
              </a:rPr>
              <a:t>It occurs due to the integration of Merkel cell polyomavirus (</a:t>
            </a:r>
            <a:r>
              <a:rPr lang="en-US" sz="3600" dirty="0" err="1">
                <a:effectLst/>
                <a:latin typeface="Times New Roman" panose="02020603050405020304" pitchFamily="18" charset="0"/>
                <a:ea typeface="Times New Roman" panose="02020603050405020304" pitchFamily="18" charset="0"/>
              </a:rPr>
              <a:t>MCPyV</a:t>
            </a:r>
            <a:r>
              <a:rPr lang="en-US" sz="3600" dirty="0">
                <a:effectLst/>
                <a:latin typeface="Times New Roman" panose="02020603050405020304" pitchFamily="18" charset="0"/>
                <a:ea typeface="Times New Roman" panose="02020603050405020304" pitchFamily="18" charset="0"/>
              </a:rPr>
              <a:t>) in the human genome, and excessive exposure to sunlight or ultraviolet light (UV) which leads to UV-induced DNA damage. </a:t>
            </a:r>
            <a:r>
              <a:rPr lang="en-US" sz="3600" dirty="0">
                <a:latin typeface="Times" pitchFamily="2" charset="0"/>
              </a:rPr>
              <a:t>Many factors are involved in the development of cancer, such as protein arginine methyltransferase 5 (PRMT5) which plays a significant role in controlling the oncogenic process, and therapy response. Therefore, I aim to investigate the roles of PRMT5-mediated epigenetic modifications of RNA binding proteins (RBPs) and histones using Merkel cells. </a:t>
            </a:r>
            <a:endParaRPr lang="en-US" altLang="zh-CN" sz="3300" b="1" dirty="0">
              <a:latin typeface="Times" pitchFamily="2" charset="0"/>
              <a:ea typeface="Helvetica" charset="0"/>
              <a:cs typeface="Arial"/>
            </a:endParaRPr>
          </a:p>
        </p:txBody>
      </p:sp>
      <p:sp>
        <p:nvSpPr>
          <p:cNvPr id="7" name="Subtitle 2"/>
          <p:cNvSpPr txBox="1">
            <a:spLocks/>
          </p:cNvSpPr>
          <p:nvPr/>
        </p:nvSpPr>
        <p:spPr>
          <a:xfrm>
            <a:off x="338799" y="14154437"/>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dirty="0">
                <a:solidFill>
                  <a:schemeClr val="bg1"/>
                </a:solidFill>
                <a:latin typeface="Cambria" panose="02040503050406030204" pitchFamily="18" charset="0"/>
              </a:rPr>
              <a:t> </a:t>
            </a:r>
            <a:r>
              <a:rPr lang="en-US" sz="5300" b="1" dirty="0">
                <a:solidFill>
                  <a:schemeClr val="bg1"/>
                </a:solidFill>
                <a:latin typeface="Times" pitchFamily="2" charset="0"/>
                <a:ea typeface="Tahoma" panose="020B0604030504040204" pitchFamily="34" charset="0"/>
                <a:cs typeface="Tahoma" panose="020B0604030504040204" pitchFamily="34" charset="0"/>
              </a:rPr>
              <a:t>Objectives</a:t>
            </a:r>
            <a:endParaRPr lang="en-US" sz="5300" dirty="0">
              <a:solidFill>
                <a:schemeClr val="bg1"/>
              </a:solidFill>
              <a:latin typeface="Cambria" panose="02040503050406030204" pitchFamily="18" charset="0"/>
            </a:endParaRPr>
          </a:p>
        </p:txBody>
      </p:sp>
      <p:sp>
        <p:nvSpPr>
          <p:cNvPr id="8" name="Subtitle 2"/>
          <p:cNvSpPr txBox="1">
            <a:spLocks/>
          </p:cNvSpPr>
          <p:nvPr/>
        </p:nvSpPr>
        <p:spPr>
          <a:xfrm>
            <a:off x="338799" y="23085639"/>
            <a:ext cx="10005181" cy="7730100"/>
          </a:xfrm>
          <a:prstGeom prst="rect">
            <a:avLst/>
          </a:prstGeom>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100" dirty="0">
                <a:latin typeface="Times" pitchFamily="2" charset="0"/>
              </a:rPr>
              <a:t>Lentiviral transfection &amp; transduction was performed to generate stable MKL-1 cell lines overexpressing SRSF proteins. Then, we performed following assays to measure the effects of our </a:t>
            </a:r>
            <a:r>
              <a:rPr lang="en-US" sz="3100" dirty="0">
                <a:latin typeface="Times" pitchFamily="2" charset="0"/>
                <a:cs typeface="Calibri Light"/>
              </a:rPr>
              <a:t>PRMT5</a:t>
            </a:r>
            <a:r>
              <a:rPr lang="en-US" sz="3100" dirty="0">
                <a:latin typeface="Times" pitchFamily="2" charset="0"/>
              </a:rPr>
              <a:t> treatment on MKL-1 cells. </a:t>
            </a:r>
          </a:p>
          <a:p>
            <a:pPr algn="just"/>
            <a:endParaRPr lang="en-US" sz="5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100" b="1" i="0" dirty="0">
                <a:solidFill>
                  <a:srgbClr val="000000"/>
                </a:solidFill>
                <a:effectLst/>
                <a:latin typeface="Times New Roman" panose="02020603050405020304" pitchFamily="18" charset="0"/>
                <a:cs typeface="Times New Roman" panose="02020603050405020304" pitchFamily="18" charset="0"/>
              </a:rPr>
              <a:t>Cell viability: </a:t>
            </a:r>
            <a:r>
              <a:rPr lang="en-US" sz="3100" b="0" i="0" dirty="0">
                <a:solidFill>
                  <a:srgbClr val="000000"/>
                </a:solidFill>
                <a:effectLst/>
                <a:latin typeface="Times New Roman" panose="02020603050405020304" pitchFamily="18" charset="0"/>
                <a:cs typeface="Times New Roman" panose="02020603050405020304" pitchFamily="18" charset="0"/>
              </a:rPr>
              <a:t>Test cell sensitivity with inhibitors.</a:t>
            </a:r>
          </a:p>
          <a:p>
            <a:pPr marL="171450" indent="-171450" algn="l" rtl="0" latinLnBrk="0">
              <a:spcBef>
                <a:spcPts val="0"/>
              </a:spcBef>
              <a:spcAft>
                <a:spcPts val="0"/>
              </a:spcAft>
              <a:buSzPct val="70000"/>
              <a:buFont typeface="Wingdings" pitchFamily="2" charset="2"/>
              <a:buChar char="Ø"/>
            </a:pPr>
            <a:endParaRPr lang="en-US" sz="1500" b="0" i="0" dirty="0">
              <a:solidFill>
                <a:srgbClr val="222222"/>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100" b="1" i="0" dirty="0">
                <a:solidFill>
                  <a:srgbClr val="000000"/>
                </a:solidFill>
                <a:effectLst/>
                <a:latin typeface="Times New Roman" panose="02020603050405020304" pitchFamily="18" charset="0"/>
                <a:cs typeface="Times New Roman" panose="02020603050405020304" pitchFamily="18" charset="0"/>
              </a:rPr>
              <a:t>Immunoprecipitations (IP)-Western Blots</a:t>
            </a:r>
            <a:r>
              <a:rPr lang="en-US" sz="3100" b="0" i="0" dirty="0">
                <a:solidFill>
                  <a:srgbClr val="000000"/>
                </a:solidFill>
                <a:effectLst/>
                <a:latin typeface="Times New Roman" panose="02020603050405020304" pitchFamily="18" charset="0"/>
                <a:cs typeface="Times New Roman" panose="02020603050405020304" pitchFamily="18" charset="0"/>
              </a:rPr>
              <a:t>: Detect protein-protein interactions. </a:t>
            </a:r>
          </a:p>
          <a:p>
            <a:pPr marL="171450" indent="-171450" algn="l" rtl="0" latinLnBrk="0">
              <a:spcBef>
                <a:spcPts val="0"/>
              </a:spcBef>
              <a:spcAft>
                <a:spcPts val="0"/>
              </a:spcAft>
              <a:buSzPct val="70000"/>
              <a:buFont typeface="Wingdings" pitchFamily="2" charset="2"/>
              <a:buChar char="Ø"/>
            </a:pPr>
            <a:endParaRPr lang="en-US" sz="1500" dirty="0">
              <a:solidFill>
                <a:srgbClr val="000000"/>
              </a:solidFill>
              <a:latin typeface="Times New Roman" panose="02020603050405020304" pitchFamily="18" charset="0"/>
              <a:cs typeface="Times New Roman" panose="02020603050405020304" pitchFamily="18" charset="0"/>
            </a:endParaRPr>
          </a:p>
          <a:p>
            <a:pPr marL="457200" indent="-457200" algn="l">
              <a:spcBef>
                <a:spcPts val="0"/>
              </a:spcBef>
              <a:buSzPct val="70000"/>
              <a:buFont typeface="Wingdings" pitchFamily="2" charset="2"/>
              <a:buChar char="Ø"/>
            </a:pPr>
            <a:r>
              <a:rPr lang="en-US" sz="3100" b="1" i="0" dirty="0">
                <a:solidFill>
                  <a:srgbClr val="000000"/>
                </a:solidFill>
                <a:effectLst/>
                <a:latin typeface="Times New Roman" panose="02020603050405020304" pitchFamily="18" charset="0"/>
                <a:cs typeface="Times New Roman" panose="02020603050405020304" pitchFamily="18" charset="0"/>
              </a:rPr>
              <a:t>Chip-qPCR</a:t>
            </a:r>
            <a:r>
              <a:rPr lang="en-US" sz="3100" b="0" i="0" dirty="0">
                <a:solidFill>
                  <a:srgbClr val="000000"/>
                </a:solidFill>
                <a:effectLst/>
                <a:latin typeface="Times New Roman" panose="02020603050405020304" pitchFamily="18" charset="0"/>
                <a:cs typeface="Times New Roman" panose="02020603050405020304" pitchFamily="18" charset="0"/>
              </a:rPr>
              <a:t>: Chromatin DNA was extracted. </a:t>
            </a:r>
            <a:r>
              <a:rPr lang="en-US" sz="31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Performed ChIP-qPCR to analyze histone modifications at the promoter regions of genes associated with neuroendocrine cell differentiation. </a:t>
            </a:r>
          </a:p>
          <a:p>
            <a:pPr marL="171450" indent="-171450" algn="l" rtl="0" latinLnBrk="0">
              <a:spcBef>
                <a:spcPts val="0"/>
              </a:spcBef>
              <a:spcAft>
                <a:spcPts val="0"/>
              </a:spcAft>
              <a:buSzPct val="70000"/>
              <a:buFont typeface="Wingdings" pitchFamily="2" charset="2"/>
              <a:buChar char="Ø"/>
            </a:pPr>
            <a:endParaRPr lang="en-US" sz="1500" b="1" i="0" dirty="0">
              <a:solidFill>
                <a:srgbClr val="222222"/>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100" b="1" i="0" dirty="0">
                <a:solidFill>
                  <a:srgbClr val="000000"/>
                </a:solidFill>
                <a:effectLst/>
                <a:latin typeface="Times New Roman" panose="02020603050405020304" pitchFamily="18" charset="0"/>
                <a:cs typeface="Times New Roman" panose="02020603050405020304" pitchFamily="18" charset="0"/>
              </a:rPr>
              <a:t>RT-qPCR: </a:t>
            </a:r>
            <a:r>
              <a:rPr lang="en-US" sz="3100" b="0" i="0" dirty="0">
                <a:solidFill>
                  <a:srgbClr val="000000"/>
                </a:solidFill>
                <a:effectLst/>
                <a:latin typeface="Times New Roman" panose="02020603050405020304" pitchFamily="18" charset="0"/>
                <a:cs typeface="Times New Roman" panose="02020603050405020304" pitchFamily="18" charset="0"/>
              </a:rPr>
              <a:t>extracted genomic DNA and reverse transcribed. It was used to understand transcription sites and study gene expression. </a:t>
            </a:r>
            <a:endParaRPr lang="en-US" sz="3100" dirty="0">
              <a:latin typeface="Cambria" panose="02040503050406030204" pitchFamily="18" charset="0"/>
            </a:endParaRPr>
          </a:p>
          <a:p>
            <a:pPr algn="l">
              <a:spcBef>
                <a:spcPts val="0"/>
              </a:spcBef>
            </a:pPr>
            <a:endParaRPr lang="en-US" sz="3100" dirty="0">
              <a:latin typeface="Cambria" panose="02040503050406030204" pitchFamily="18" charset="0"/>
            </a:endParaRPr>
          </a:p>
          <a:p>
            <a:pPr algn="l">
              <a:spcBef>
                <a:spcPts val="0"/>
              </a:spcBef>
            </a:pPr>
            <a:endParaRPr lang="en-US" sz="3100" dirty="0">
              <a:latin typeface="Cambria" panose="02040503050406030204" pitchFamily="18" charset="0"/>
            </a:endParaRPr>
          </a:p>
          <a:p>
            <a:pPr algn="l">
              <a:spcBef>
                <a:spcPts val="0"/>
              </a:spcBef>
            </a:pPr>
            <a:endParaRPr lang="en-US" sz="31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1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1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a:p>
            <a:pPr algn="just">
              <a:spcBef>
                <a:spcPts val="0"/>
              </a:spcBef>
            </a:pPr>
            <a:endParaRPr lang="en-US" sz="3100" dirty="0">
              <a:latin typeface="Cambria" panose="02040503050406030204" pitchFamily="18" charset="0"/>
            </a:endParaRPr>
          </a:p>
        </p:txBody>
      </p:sp>
      <p:sp>
        <p:nvSpPr>
          <p:cNvPr id="9" name="Subtitle 2"/>
          <p:cNvSpPr txBox="1">
            <a:spLocks/>
          </p:cNvSpPr>
          <p:nvPr/>
        </p:nvSpPr>
        <p:spPr>
          <a:xfrm>
            <a:off x="11101670" y="4692357"/>
            <a:ext cx="18035733" cy="890384"/>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b="1" dirty="0">
                <a:solidFill>
                  <a:schemeClr val="bg1"/>
                </a:solidFill>
                <a:latin typeface="Times" pitchFamily="2" charset="0"/>
                <a:cs typeface="Arial"/>
              </a:rPr>
              <a:t>MCC Pathways</a:t>
            </a:r>
          </a:p>
        </p:txBody>
      </p:sp>
      <p:sp>
        <p:nvSpPr>
          <p:cNvPr id="12" name="Subtitle 2"/>
          <p:cNvSpPr txBox="1">
            <a:spLocks/>
          </p:cNvSpPr>
          <p:nvPr/>
        </p:nvSpPr>
        <p:spPr>
          <a:xfrm>
            <a:off x="29773864" y="14415668"/>
            <a:ext cx="10146781" cy="8484165"/>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392" dirty="0">
              <a:latin typeface="Cambria" panose="02040503050406030204" pitchFamily="18" charset="0"/>
            </a:endParaRPr>
          </a:p>
          <a:p>
            <a:pPr algn="just"/>
            <a:endParaRPr lang="en-US" sz="3600" dirty="0">
              <a:latin typeface="Times" pitchFamily="2" charset="0"/>
            </a:endParaRPr>
          </a:p>
          <a:p>
            <a:pPr algn="just"/>
            <a:endParaRPr lang="en-US" sz="3600" dirty="0">
              <a:latin typeface="Times" pitchFamily="2" charset="0"/>
            </a:endParaRPr>
          </a:p>
        </p:txBody>
      </p:sp>
      <p:sp>
        <p:nvSpPr>
          <p:cNvPr id="13" name="Subtitle 2"/>
          <p:cNvSpPr txBox="1">
            <a:spLocks/>
          </p:cNvSpPr>
          <p:nvPr/>
        </p:nvSpPr>
        <p:spPr>
          <a:xfrm>
            <a:off x="346530" y="4698698"/>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b="1" dirty="0">
                <a:solidFill>
                  <a:schemeClr val="bg1"/>
                </a:solidFill>
                <a:latin typeface="Cambria" panose="02040503050406030204" pitchFamily="18" charset="0"/>
              </a:rPr>
              <a:t>Introduction</a:t>
            </a:r>
          </a:p>
        </p:txBody>
      </p:sp>
      <p:sp>
        <p:nvSpPr>
          <p:cNvPr id="15" name="Subtitle 2"/>
          <p:cNvSpPr txBox="1">
            <a:spLocks/>
          </p:cNvSpPr>
          <p:nvPr/>
        </p:nvSpPr>
        <p:spPr>
          <a:xfrm>
            <a:off x="29698430" y="4655819"/>
            <a:ext cx="10268503"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b="1" dirty="0">
                <a:solidFill>
                  <a:schemeClr val="bg1"/>
                </a:solidFill>
                <a:latin typeface="Cambria" panose="02040503050406030204" pitchFamily="18" charset="0"/>
              </a:rPr>
              <a:t>Results</a:t>
            </a:r>
          </a:p>
        </p:txBody>
      </p:sp>
      <p:sp>
        <p:nvSpPr>
          <p:cNvPr id="16" name="Subtitle 2"/>
          <p:cNvSpPr txBox="1">
            <a:spLocks/>
          </p:cNvSpPr>
          <p:nvPr/>
        </p:nvSpPr>
        <p:spPr>
          <a:xfrm>
            <a:off x="11118685" y="5742697"/>
            <a:ext cx="17998182" cy="7311821"/>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392" dirty="0">
              <a:latin typeface="Cambria" panose="02040503050406030204" pitchFamily="18" charset="0"/>
            </a:endParaRPr>
          </a:p>
        </p:txBody>
      </p:sp>
      <p:sp>
        <p:nvSpPr>
          <p:cNvPr id="17" name="Subtitle 2"/>
          <p:cNvSpPr txBox="1">
            <a:spLocks/>
          </p:cNvSpPr>
          <p:nvPr/>
        </p:nvSpPr>
        <p:spPr>
          <a:xfrm>
            <a:off x="29785192" y="13285445"/>
            <a:ext cx="1018174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b="1" dirty="0">
                <a:solidFill>
                  <a:schemeClr val="bg1"/>
                </a:solidFill>
                <a:latin typeface="Cambria" panose="02040503050406030204" pitchFamily="18" charset="0"/>
              </a:rPr>
              <a:t>Conclusion</a:t>
            </a:r>
          </a:p>
        </p:txBody>
      </p:sp>
      <p:sp>
        <p:nvSpPr>
          <p:cNvPr id="18" name="Subtitle 2"/>
          <p:cNvSpPr txBox="1">
            <a:spLocks/>
          </p:cNvSpPr>
          <p:nvPr/>
        </p:nvSpPr>
        <p:spPr>
          <a:xfrm>
            <a:off x="29830090" y="23156926"/>
            <a:ext cx="10005181" cy="71923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4400" b="1" dirty="0">
                <a:solidFill>
                  <a:schemeClr val="bg1"/>
                </a:solidFill>
                <a:latin typeface="Cambria" panose="02040503050406030204" pitchFamily="18" charset="0"/>
              </a:rPr>
              <a:t>Acknowledgements</a:t>
            </a:r>
          </a:p>
        </p:txBody>
      </p:sp>
      <p:sp>
        <p:nvSpPr>
          <p:cNvPr id="19" name="Subtitle 2"/>
          <p:cNvSpPr txBox="1">
            <a:spLocks/>
          </p:cNvSpPr>
          <p:nvPr/>
        </p:nvSpPr>
        <p:spPr>
          <a:xfrm>
            <a:off x="29698430" y="5883909"/>
            <a:ext cx="10356459" cy="6991907"/>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endParaRPr lang="en-US" sz="3500" dirty="0">
              <a:solidFill>
                <a:schemeClr val="accent2">
                  <a:lumMod val="50000"/>
                </a:schemeClr>
              </a:solidFill>
              <a:latin typeface="Times" pitchFamily="2" charset="0"/>
            </a:endParaRPr>
          </a:p>
          <a:p>
            <a:pPr algn="just">
              <a:spcBef>
                <a:spcPts val="0"/>
              </a:spcBef>
            </a:pPr>
            <a:r>
              <a:rPr lang="en-US" sz="3500" b="1" dirty="0">
                <a:latin typeface="Times" pitchFamily="2" charset="0"/>
              </a:rPr>
              <a:t>  </a:t>
            </a:r>
          </a:p>
          <a:p>
            <a:pPr algn="just">
              <a:spcBef>
                <a:spcPts val="0"/>
              </a:spcBef>
            </a:pPr>
            <a:endParaRPr lang="en-US" sz="3500" b="1" dirty="0">
              <a:latin typeface="Times" pitchFamily="2" charset="0"/>
            </a:endParaRPr>
          </a:p>
          <a:p>
            <a:pPr algn="just">
              <a:spcBef>
                <a:spcPts val="0"/>
              </a:spcBef>
            </a:pPr>
            <a:endParaRPr lang="en-US" sz="2800" b="1" dirty="0">
              <a:latin typeface="Times" pitchFamily="2" charset="0"/>
            </a:endParaRPr>
          </a:p>
        </p:txBody>
      </p:sp>
      <p:sp>
        <p:nvSpPr>
          <p:cNvPr id="30" name="Subtitle 2"/>
          <p:cNvSpPr txBox="1">
            <a:spLocks/>
          </p:cNvSpPr>
          <p:nvPr/>
        </p:nvSpPr>
        <p:spPr>
          <a:xfrm>
            <a:off x="11149692" y="13316017"/>
            <a:ext cx="18035733" cy="862695"/>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b="1" dirty="0">
                <a:solidFill>
                  <a:schemeClr val="bg1"/>
                </a:solidFill>
                <a:latin typeface="Cambria" panose="02040503050406030204" pitchFamily="18" charset="0"/>
              </a:rPr>
              <a:t> RT-qPCR Data</a:t>
            </a:r>
          </a:p>
        </p:txBody>
      </p:sp>
      <p:sp>
        <p:nvSpPr>
          <p:cNvPr id="33" name="Subtitle 2"/>
          <p:cNvSpPr txBox="1">
            <a:spLocks/>
          </p:cNvSpPr>
          <p:nvPr/>
        </p:nvSpPr>
        <p:spPr>
          <a:xfrm>
            <a:off x="11118685" y="23085640"/>
            <a:ext cx="18174202" cy="7730099"/>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392" dirty="0">
              <a:latin typeface="Cambria" panose="02040503050406030204" pitchFamily="18" charset="0"/>
            </a:endParaRPr>
          </a:p>
        </p:txBody>
      </p:sp>
      <p:sp>
        <p:nvSpPr>
          <p:cNvPr id="149" name="Subtitle 2"/>
          <p:cNvSpPr txBox="1">
            <a:spLocks/>
          </p:cNvSpPr>
          <p:nvPr/>
        </p:nvSpPr>
        <p:spPr>
          <a:xfrm>
            <a:off x="11118684" y="21924583"/>
            <a:ext cx="18174201" cy="97525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300" b="1" dirty="0">
                <a:solidFill>
                  <a:schemeClr val="bg1"/>
                </a:solidFill>
                <a:latin typeface="Times" pitchFamily="2" charset="0"/>
                <a:cs typeface="Arial"/>
              </a:rPr>
              <a:t>Why PRMT5?</a:t>
            </a:r>
          </a:p>
        </p:txBody>
      </p:sp>
      <p:sp>
        <p:nvSpPr>
          <p:cNvPr id="31" name="Subtitle 2"/>
          <p:cNvSpPr txBox="1">
            <a:spLocks/>
          </p:cNvSpPr>
          <p:nvPr/>
        </p:nvSpPr>
        <p:spPr>
          <a:xfrm>
            <a:off x="11118684" y="14480147"/>
            <a:ext cx="18081613" cy="7207991"/>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392" dirty="0">
              <a:latin typeface="Cambria" panose="02040503050406030204" pitchFamily="18" charset="0"/>
            </a:endParaRPr>
          </a:p>
        </p:txBody>
      </p:sp>
      <p:sp>
        <p:nvSpPr>
          <p:cNvPr id="85" name="Subtitle 2"/>
          <p:cNvSpPr txBox="1">
            <a:spLocks/>
          </p:cNvSpPr>
          <p:nvPr/>
        </p:nvSpPr>
        <p:spPr>
          <a:xfrm>
            <a:off x="29773863" y="27223128"/>
            <a:ext cx="10193070" cy="3654661"/>
          </a:xfrm>
          <a:prstGeom prst="rect">
            <a:avLst/>
          </a:prstGeom>
          <a:noFill/>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1000"/>
              </a:spcBef>
              <a:buSzPct val="70000"/>
              <a:buFont typeface="Wingdings" pitchFamily="2" charset="2"/>
              <a:buChar char="Ø"/>
            </a:pPr>
            <a:endParaRPr lang="en-US" sz="2160" b="0" dirty="0">
              <a:effectLst/>
              <a:latin typeface="Times New Roman" panose="02020603050405020304" pitchFamily="18" charset="0"/>
              <a:cs typeface="Times New Roman" panose="02020603050405020304" pitchFamily="18" charset="0"/>
            </a:endParaRPr>
          </a:p>
          <a:p>
            <a:pPr marL="457200" indent="-457200" algn="just">
              <a:spcBef>
                <a:spcPts val="1000"/>
              </a:spcBef>
              <a:buSzPct val="70000"/>
              <a:buFont typeface="Wingdings" pitchFamily="2" charset="2"/>
              <a:buChar char="Ø"/>
            </a:pPr>
            <a:r>
              <a:rPr lang="en-US" sz="2160" b="0" dirty="0">
                <a:effectLst/>
                <a:latin typeface="Times New Roman" panose="02020603050405020304" pitchFamily="18" charset="0"/>
                <a:cs typeface="Times New Roman" panose="02020603050405020304" pitchFamily="18" charset="0"/>
              </a:rPr>
              <a:t>Shailesh H., Zakaria Z. Z., Baiocchi R., Sif S. Protein arginine methyltransferase 5 (PRMT5) dysregulation in cancer. Oncotarget. 2018; 9: 36705-36718. </a:t>
            </a:r>
          </a:p>
          <a:p>
            <a:pPr marL="457200" indent="-457200" algn="just">
              <a:spcBef>
                <a:spcPts val="1000"/>
              </a:spcBef>
              <a:buSzPct val="70000"/>
              <a:buFont typeface="Wingdings" pitchFamily="2" charset="2"/>
              <a:buChar char="Ø"/>
            </a:pPr>
            <a:r>
              <a:rPr lang="en-US" sz="2160" dirty="0">
                <a:latin typeface="Times New Roman" panose="02020603050405020304" pitchFamily="18" charset="0"/>
                <a:cs typeface="Times New Roman" panose="02020603050405020304" pitchFamily="18" charset="0"/>
              </a:rPr>
              <a:t>https://</a:t>
            </a:r>
            <a:r>
              <a:rPr lang="en-US" sz="2160" dirty="0" err="1">
                <a:latin typeface="Times New Roman" panose="02020603050405020304" pitchFamily="18" charset="0"/>
                <a:cs typeface="Times New Roman" panose="02020603050405020304" pitchFamily="18" charset="0"/>
              </a:rPr>
              <a:t>merkelcell.org</a:t>
            </a:r>
            <a:endParaRPr lang="en-US" sz="2160" dirty="0">
              <a:latin typeface="Times New Roman" panose="02020603050405020304" pitchFamily="18" charset="0"/>
              <a:cs typeface="Times New Roman" panose="02020603050405020304" pitchFamily="18" charset="0"/>
            </a:endParaRPr>
          </a:p>
          <a:p>
            <a:pPr marL="457200" indent="-457200" algn="just">
              <a:spcBef>
                <a:spcPts val="1000"/>
              </a:spcBef>
              <a:buSzPct val="70000"/>
              <a:buFont typeface="Wingdings" pitchFamily="2" charset="2"/>
              <a:buChar char="Ø"/>
            </a:pPr>
            <a:r>
              <a:rPr lang="en-US" sz="2160" dirty="0">
                <a:latin typeface="Times New Roman" panose="02020603050405020304" pitchFamily="18" charset="0"/>
                <a:cs typeface="Times New Roman" panose="02020603050405020304" pitchFamily="18" charset="0"/>
              </a:rPr>
              <a:t>https://</a:t>
            </a:r>
            <a:r>
              <a:rPr lang="en-US" sz="2160" dirty="0" err="1">
                <a:latin typeface="Times New Roman" panose="02020603050405020304" pitchFamily="18" charset="0"/>
                <a:cs typeface="Times New Roman" panose="02020603050405020304" pitchFamily="18" charset="0"/>
              </a:rPr>
              <a:t>www.frontiersin.org</a:t>
            </a:r>
            <a:r>
              <a:rPr lang="en-US" sz="2160" dirty="0">
                <a:latin typeface="Times New Roman" panose="02020603050405020304" pitchFamily="18" charset="0"/>
                <a:cs typeface="Times New Roman" panose="02020603050405020304" pitchFamily="18" charset="0"/>
              </a:rPr>
              <a:t>/journals/oncology/articles/10.3389/fonc.2021.739006/full</a:t>
            </a:r>
          </a:p>
          <a:p>
            <a:pPr marL="457200" indent="-457200" algn="just">
              <a:spcBef>
                <a:spcPts val="1000"/>
              </a:spcBef>
              <a:buSzPct val="70000"/>
              <a:buFont typeface="Wingdings" pitchFamily="2" charset="2"/>
              <a:buChar char="Ø"/>
            </a:pPr>
            <a:r>
              <a:rPr lang="en-US" sz="2160" b="0" i="0" dirty="0">
                <a:effectLst/>
                <a:latin typeface="Times New Roman" panose="02020603050405020304" pitchFamily="18" charset="0"/>
                <a:cs typeface="Times New Roman" panose="02020603050405020304" pitchFamily="18" charset="0"/>
              </a:rPr>
              <a:t>Tanda, E et al., Merkel Cell Carcinoma: An Immunotherapy Fairy-Tale?. </a:t>
            </a:r>
            <a:r>
              <a:rPr lang="en-US" sz="2160" b="0" i="1" dirty="0">
                <a:effectLst/>
                <a:latin typeface="Times New Roman" panose="02020603050405020304" pitchFamily="18" charset="0"/>
                <a:cs typeface="Times New Roman" panose="02020603050405020304" pitchFamily="18" charset="0"/>
              </a:rPr>
              <a:t>Frontiers in oncology</a:t>
            </a:r>
            <a:r>
              <a:rPr lang="en-US" sz="2160" b="0" i="0" dirty="0">
                <a:effectLst/>
                <a:latin typeface="Times New Roman" panose="02020603050405020304" pitchFamily="18" charset="0"/>
                <a:cs typeface="Times New Roman" panose="02020603050405020304" pitchFamily="18" charset="0"/>
              </a:rPr>
              <a:t>, (2021), </a:t>
            </a:r>
            <a:r>
              <a:rPr lang="en-US" sz="2160" b="0" i="1" dirty="0">
                <a:effectLst/>
                <a:latin typeface="Times New Roman" panose="02020603050405020304" pitchFamily="18" charset="0"/>
                <a:cs typeface="Times New Roman" panose="02020603050405020304" pitchFamily="18" charset="0"/>
              </a:rPr>
              <a:t>11</a:t>
            </a:r>
            <a:r>
              <a:rPr lang="en-US" sz="2160" b="0" i="0" dirty="0">
                <a:effectLst/>
                <a:latin typeface="Times New Roman" panose="02020603050405020304" pitchFamily="18" charset="0"/>
                <a:cs typeface="Times New Roman" panose="02020603050405020304" pitchFamily="18" charset="0"/>
              </a:rPr>
              <a:t>, 739006. https://doi.org/10.3389/fonc.2021.739006</a:t>
            </a:r>
          </a:p>
          <a:p>
            <a:pPr marL="457200" indent="-457200" algn="just">
              <a:spcBef>
                <a:spcPts val="1000"/>
              </a:spcBef>
              <a:buSzPct val="70000"/>
              <a:buFont typeface="Wingdings" pitchFamily="2" charset="2"/>
              <a:buChar char="Ø"/>
            </a:pPr>
            <a:r>
              <a:rPr lang="en-US" sz="2160" dirty="0">
                <a:latin typeface="Times New Roman" panose="02020603050405020304" pitchFamily="18" charset="0"/>
                <a:cs typeface="Times New Roman" panose="02020603050405020304" pitchFamily="18" charset="0"/>
              </a:rPr>
              <a:t>Hoffman, B et al., </a:t>
            </a:r>
            <a:r>
              <a:rPr lang="en-US" sz="2160" b="0" i="0" dirty="0">
                <a:effectLst/>
                <a:latin typeface="Times New Roman" panose="02020603050405020304" pitchFamily="18" charset="0"/>
                <a:cs typeface="Times New Roman" panose="02020603050405020304" pitchFamily="18" charset="0"/>
              </a:rPr>
              <a:t>Merkel Cells Activate Sensory Neural Pathways through Adrenergic Synapses. </a:t>
            </a:r>
            <a:r>
              <a:rPr lang="en-US" sz="2160" b="0" i="1" dirty="0">
                <a:effectLst/>
                <a:latin typeface="Times New Roman" panose="02020603050405020304" pitchFamily="18" charset="0"/>
                <a:cs typeface="Times New Roman" panose="02020603050405020304" pitchFamily="18" charset="0"/>
              </a:rPr>
              <a:t>Neuron</a:t>
            </a:r>
            <a:r>
              <a:rPr lang="en-US" sz="2160" b="0" i="0" dirty="0">
                <a:effectLst/>
                <a:latin typeface="Times New Roman" panose="02020603050405020304" pitchFamily="18" charset="0"/>
                <a:cs typeface="Times New Roman" panose="02020603050405020304" pitchFamily="18" charset="0"/>
              </a:rPr>
              <a:t>, </a:t>
            </a:r>
            <a:r>
              <a:rPr lang="en-US" sz="2160" b="0" i="1" dirty="0">
                <a:effectLst/>
                <a:latin typeface="Times New Roman" panose="02020603050405020304" pitchFamily="18" charset="0"/>
                <a:cs typeface="Times New Roman" panose="02020603050405020304" pitchFamily="18" charset="0"/>
              </a:rPr>
              <a:t>100</a:t>
            </a:r>
            <a:r>
              <a:rPr lang="en-US" sz="2160" b="0" i="0" dirty="0">
                <a:effectLst/>
                <a:latin typeface="Times New Roman" panose="02020603050405020304" pitchFamily="18" charset="0"/>
                <a:cs typeface="Times New Roman" panose="02020603050405020304" pitchFamily="18" charset="0"/>
              </a:rPr>
              <a:t>(6), 1401–1413.e6. </a:t>
            </a:r>
            <a:endParaRPr lang="en-US" sz="2160" dirty="0">
              <a:latin typeface="Times New Roman" panose="02020603050405020304" pitchFamily="18" charset="0"/>
              <a:cs typeface="Times New Roman" panose="02020603050405020304" pitchFamily="18" charset="0"/>
            </a:endParaRPr>
          </a:p>
          <a:p>
            <a:pPr marL="457200" indent="-457200" algn="just">
              <a:spcBef>
                <a:spcPts val="1000"/>
              </a:spcBef>
              <a:buSzPct val="70000"/>
              <a:buFont typeface="Wingdings" pitchFamily="2" charset="2"/>
              <a:buChar char="Ø"/>
            </a:pPr>
            <a:endParaRPr lang="en-US" sz="2160" dirty="0">
              <a:latin typeface="Times New Roman" panose="02020603050405020304" pitchFamily="18" charset="0"/>
              <a:cs typeface="Times New Roman" panose="02020603050405020304" pitchFamily="18" charset="0"/>
            </a:endParaRPr>
          </a:p>
        </p:txBody>
      </p:sp>
      <p:sp>
        <p:nvSpPr>
          <p:cNvPr id="93" name="Subtitle 2"/>
          <p:cNvSpPr txBox="1">
            <a:spLocks/>
          </p:cNvSpPr>
          <p:nvPr/>
        </p:nvSpPr>
        <p:spPr>
          <a:xfrm>
            <a:off x="29785192" y="26489894"/>
            <a:ext cx="10171665" cy="544597"/>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4308" b="1" dirty="0">
                <a:solidFill>
                  <a:schemeClr val="bg1"/>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pPr algn="just"/>
            <a:endParaRPr lang="en-US" sz="2658" dirty="0">
              <a:latin typeface="Cambria" panose="02040503050406030204" pitchFamily="18" charset="0"/>
            </a:endParaRPr>
          </a:p>
        </p:txBody>
      </p:sp>
      <p:sp>
        <p:nvSpPr>
          <p:cNvPr id="98" name="Subtitle 2"/>
          <p:cNvSpPr txBox="1">
            <a:spLocks/>
          </p:cNvSpPr>
          <p:nvPr/>
        </p:nvSpPr>
        <p:spPr>
          <a:xfrm>
            <a:off x="338799" y="2195746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5775" dirty="0">
                <a:solidFill>
                  <a:schemeClr val="bg1"/>
                </a:solidFill>
                <a:latin typeface="Cambria" panose="02040503050406030204" pitchFamily="18" charset="0"/>
              </a:rPr>
              <a:t> </a:t>
            </a:r>
            <a:r>
              <a:rPr lang="en-US" sz="5317" b="1" dirty="0">
                <a:solidFill>
                  <a:schemeClr val="bg1"/>
                </a:solidFill>
                <a:latin typeface="Cambria" panose="02040503050406030204" pitchFamily="18" charset="0"/>
              </a:rPr>
              <a:t>Methodology</a:t>
            </a:r>
          </a:p>
        </p:txBody>
      </p:sp>
      <p:sp>
        <p:nvSpPr>
          <p:cNvPr id="99" name="Subtitle 2"/>
          <p:cNvSpPr txBox="1">
            <a:spLocks/>
          </p:cNvSpPr>
          <p:nvPr/>
        </p:nvSpPr>
        <p:spPr>
          <a:xfrm>
            <a:off x="338800" y="15358738"/>
            <a:ext cx="10084726" cy="6135610"/>
          </a:xfrm>
          <a:prstGeom prst="rect">
            <a:avLst/>
          </a:prstGeom>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1000"/>
              </a:spcBef>
            </a:pPr>
            <a:endParaRPr lang="en-US" sz="2000" b="1" dirty="0">
              <a:latin typeface="Times" pitchFamily="2" charset="0"/>
              <a:ea typeface="Tahoma" panose="020B0604030504040204" pitchFamily="34" charset="0"/>
              <a:cs typeface="Tahoma" panose="020B0604030504040204" pitchFamily="34" charset="0"/>
            </a:endParaRPr>
          </a:p>
          <a:p>
            <a:pPr algn="just">
              <a:spcBef>
                <a:spcPts val="1000"/>
              </a:spcBef>
            </a:pPr>
            <a:r>
              <a:rPr lang="en-US" sz="3300" b="1" dirty="0">
                <a:latin typeface="Times" pitchFamily="2" charset="0"/>
                <a:ea typeface="Tahoma" panose="020B0604030504040204" pitchFamily="34" charset="0"/>
                <a:cs typeface="Tahoma" panose="020B0604030504040204" pitchFamily="34" charset="0"/>
              </a:rPr>
              <a:t>Goal 1. </a:t>
            </a:r>
            <a:r>
              <a:rPr lang="en-US" sz="3600" dirty="0">
                <a:latin typeface="Times" pitchFamily="2" charset="0"/>
              </a:rPr>
              <a:t>Investigate the role of PRMT5 -mediated methylation of RNA binding proteins in protein-RNA interactions.</a:t>
            </a:r>
          </a:p>
          <a:p>
            <a:pPr algn="just">
              <a:spcBef>
                <a:spcPts val="1000"/>
              </a:spcBef>
            </a:pPr>
            <a:endParaRPr lang="en-US" sz="2500" b="1" dirty="0">
              <a:latin typeface="Times" pitchFamily="2" charset="0"/>
              <a:ea typeface="Tahoma" panose="020B0604030504040204" pitchFamily="34" charset="0"/>
              <a:cs typeface="Tahoma" panose="020B0604030504040204" pitchFamily="34" charset="0"/>
            </a:endParaRPr>
          </a:p>
          <a:p>
            <a:pPr algn="just">
              <a:spcBef>
                <a:spcPts val="1000"/>
              </a:spcBef>
            </a:pPr>
            <a:r>
              <a:rPr lang="en-US" sz="3600" b="1" dirty="0">
                <a:latin typeface="Times" pitchFamily="2" charset="0"/>
              </a:rPr>
              <a:t>Goal 2: </a:t>
            </a:r>
            <a:r>
              <a:rPr lang="en-US" sz="3600" dirty="0">
                <a:latin typeface="Times" pitchFamily="2" charset="0"/>
              </a:rPr>
              <a:t>Examine the roles of PRMT5 -mediated epigenetic modifications of histones using MCC cell lines.</a:t>
            </a:r>
          </a:p>
          <a:p>
            <a:pPr algn="just">
              <a:spcBef>
                <a:spcPts val="1000"/>
              </a:spcBef>
            </a:pPr>
            <a:endParaRPr lang="en-US" sz="2500" dirty="0">
              <a:latin typeface="Times" pitchFamily="2" charset="0"/>
            </a:endParaRPr>
          </a:p>
          <a:p>
            <a:pPr algn="just">
              <a:spcBef>
                <a:spcPts val="1000"/>
              </a:spcBef>
            </a:pPr>
            <a:r>
              <a:rPr lang="en-US" sz="3600" b="1" dirty="0">
                <a:latin typeface="Times" pitchFamily="2" charset="0"/>
              </a:rPr>
              <a:t>Hypothesis: </a:t>
            </a:r>
            <a:r>
              <a:rPr lang="en-US" sz="3600" dirty="0">
                <a:latin typeface="Times" pitchFamily="2" charset="0"/>
              </a:rPr>
              <a:t>PRMT5 promotes MCC tumorigenesis by methylating </a:t>
            </a:r>
            <a:r>
              <a:rPr lang="en-US" sz="3600" b="1" dirty="0">
                <a:latin typeface="Times" pitchFamily="2" charset="0"/>
              </a:rPr>
              <a:t>RBPs</a:t>
            </a:r>
            <a:r>
              <a:rPr lang="en-US" sz="3600" dirty="0">
                <a:latin typeface="Times" pitchFamily="2" charset="0"/>
              </a:rPr>
              <a:t> and histones. </a:t>
            </a:r>
            <a:endParaRPr lang="en-US" sz="3300" dirty="0">
              <a:latin typeface="Cambria" panose="02040503050406030204" pitchFamily="18" charset="0"/>
            </a:endParaRPr>
          </a:p>
        </p:txBody>
      </p:sp>
      <p:sp>
        <p:nvSpPr>
          <p:cNvPr id="102" name="TextBox 101"/>
          <p:cNvSpPr txBox="1"/>
          <p:nvPr/>
        </p:nvSpPr>
        <p:spPr>
          <a:xfrm>
            <a:off x="11319412" y="19930861"/>
            <a:ext cx="9456381" cy="1945398"/>
          </a:xfrm>
          <a:prstGeom prst="rect">
            <a:avLst/>
          </a:prstGeom>
          <a:noFill/>
        </p:spPr>
        <p:txBody>
          <a:bodyPr wrap="square" lIns="97785" tIns="48892" rIns="97785" bIns="48892" rtlCol="0">
            <a:spAutoFit/>
          </a:bodyPr>
          <a:lstStyle/>
          <a:p>
            <a:r>
              <a:rPr lang="en-US" sz="3000" b="1" dirty="0">
                <a:latin typeface="Times New Roman" panose="02020603050405020304" pitchFamily="18" charset="0"/>
                <a:cs typeface="Times New Roman" panose="02020603050405020304" pitchFamily="18" charset="0"/>
              </a:rPr>
              <a:t>Fig 4. P400 knockdown &amp; PRMT5  inhibition show synergistic down-regulation in a subset of genes such as NONO, PHF19, RBM12, SRS4, SRSF11 and XRCC5. </a:t>
            </a:r>
          </a:p>
          <a:p>
            <a:pPr algn="just"/>
            <a:endParaRPr lang="en-US" sz="3000" dirty="0">
              <a:latin typeface="Cambria" panose="02040503050406030204" pitchFamily="18" charset="0"/>
            </a:endParaRPr>
          </a:p>
        </p:txBody>
      </p:sp>
      <p:sp>
        <p:nvSpPr>
          <p:cNvPr id="108" name="Subtitle 2"/>
          <p:cNvSpPr txBox="1">
            <a:spLocks/>
          </p:cNvSpPr>
          <p:nvPr/>
        </p:nvSpPr>
        <p:spPr>
          <a:xfrm>
            <a:off x="29785192" y="24083914"/>
            <a:ext cx="10186885" cy="2217343"/>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buSzPct val="70000"/>
              <a:buFont typeface="Wingdings" pitchFamily="2" charset="2"/>
              <a:buChar char="Ø"/>
            </a:pPr>
            <a:r>
              <a:rPr lang="en-US" sz="3300" dirty="0">
                <a:latin typeface="Times" pitchFamily="2" charset="0"/>
              </a:rPr>
              <a:t>This research was supported by an Institutional Development Award (IDeA) from the National Institute of General Medical Sciences of the NIH under grant number </a:t>
            </a:r>
            <a:r>
              <a:rPr lang="en-US" sz="3300" dirty="0">
                <a:solidFill>
                  <a:srgbClr val="000000"/>
                </a:solidFill>
                <a:latin typeface="Times" pitchFamily="2" charset="0"/>
              </a:rPr>
              <a:t>P20GM113131.</a:t>
            </a:r>
          </a:p>
          <a:p>
            <a:pPr algn="just"/>
            <a:endParaRPr lang="en-US" sz="3600" dirty="0">
              <a:solidFill>
                <a:srgbClr val="5C6874"/>
              </a:solidFill>
              <a:latin typeface="Times" pitchFamily="2"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68" y="1851901"/>
            <a:ext cx="1774009" cy="2347953"/>
          </a:xfrm>
          <a:prstGeom prst="rect">
            <a:avLst/>
          </a:prstGeom>
        </p:spPr>
      </p:pic>
      <p:pic>
        <p:nvPicPr>
          <p:cNvPr id="21" name="Picture 20">
            <a:extLst>
              <a:ext uri="{FF2B5EF4-FFF2-40B4-BE49-F238E27FC236}">
                <a16:creationId xmlns:a16="http://schemas.microsoft.com/office/drawing/2014/main" id="{F0F1E973-B1B5-F552-38CA-63A70C351776}"/>
              </a:ext>
            </a:extLst>
          </p:cNvPr>
          <p:cNvPicPr>
            <a:picLocks noChangeAspect="1"/>
          </p:cNvPicPr>
          <p:nvPr/>
        </p:nvPicPr>
        <p:blipFill rotWithShape="1">
          <a:blip r:embed="rId3">
            <a:extLst>
              <a:ext uri="{28A0092B-C50C-407E-A947-70E740481C1C}">
                <a14:useLocalDpi xmlns:a14="http://schemas.microsoft.com/office/drawing/2010/main" val="0"/>
              </a:ext>
            </a:extLst>
          </a:blip>
          <a:srcRect l="10945" t="27773" r="10065" b="27934"/>
          <a:stretch/>
        </p:blipFill>
        <p:spPr>
          <a:xfrm>
            <a:off x="35363123" y="2040611"/>
            <a:ext cx="3970001" cy="1509593"/>
          </a:xfrm>
          <a:prstGeom prst="rect">
            <a:avLst/>
          </a:prstGeom>
        </p:spPr>
      </p:pic>
      <p:sp>
        <p:nvSpPr>
          <p:cNvPr id="25" name="TextBox 24">
            <a:extLst>
              <a:ext uri="{FF2B5EF4-FFF2-40B4-BE49-F238E27FC236}">
                <a16:creationId xmlns:a16="http://schemas.microsoft.com/office/drawing/2014/main" id="{C1B88D05-5FFE-FEBE-3705-D79853BC98A6}"/>
              </a:ext>
            </a:extLst>
          </p:cNvPr>
          <p:cNvSpPr txBox="1"/>
          <p:nvPr/>
        </p:nvSpPr>
        <p:spPr>
          <a:xfrm>
            <a:off x="19772752" y="10814589"/>
            <a:ext cx="9312567" cy="1991565"/>
          </a:xfrm>
          <a:prstGeom prst="rect">
            <a:avLst/>
          </a:prstGeom>
          <a:noFill/>
        </p:spPr>
        <p:txBody>
          <a:bodyPr wrap="square" lIns="97785" tIns="48892" rIns="97785" bIns="48892" rtlCol="0">
            <a:spAutoFit/>
          </a:bodyPr>
          <a:lstStyle/>
          <a:p>
            <a:pPr algn="just"/>
            <a:r>
              <a:rPr lang="en-US" sz="3000" b="1" dirty="0">
                <a:latin typeface="Times" pitchFamily="2" charset="0"/>
                <a:cs typeface="Arial"/>
              </a:rPr>
              <a:t>Fig 2 &amp; 3. Merkel Cells and its sensory pathways</a:t>
            </a:r>
          </a:p>
          <a:p>
            <a:pPr marL="457200" indent="-457200" algn="just">
              <a:buFont typeface="Wingdings" pitchFamily="2" charset="2"/>
              <a:buChar char="Ø"/>
            </a:pPr>
            <a:r>
              <a:rPr lang="en-US" sz="3100" dirty="0">
                <a:latin typeface="Times" pitchFamily="2" charset="0"/>
                <a:cs typeface="Arial"/>
              </a:rPr>
              <a:t>Merkel cells communicate with sensory neurons </a:t>
            </a:r>
            <a:r>
              <a:rPr lang="en-US" sz="3100" dirty="0">
                <a:latin typeface="Times New Roman" panose="02020603050405020304" pitchFamily="18" charset="0"/>
                <a:cs typeface="Times New Roman" panose="02020603050405020304" pitchFamily="18" charset="0"/>
              </a:rPr>
              <a:t>via </a:t>
            </a:r>
            <a:r>
              <a:rPr lang="el-GR" sz="3100" b="0" i="0" dirty="0">
                <a:solidFill>
                  <a:srgbClr val="212121"/>
                </a:solidFill>
                <a:effectLst/>
                <a:highlight>
                  <a:srgbClr val="FFFFFF"/>
                </a:highlight>
                <a:latin typeface="Times New Roman" panose="02020603050405020304" pitchFamily="18" charset="0"/>
                <a:cs typeface="Times New Roman" panose="02020603050405020304" pitchFamily="18" charset="0"/>
              </a:rPr>
              <a:t>β2-</a:t>
            </a:r>
            <a:r>
              <a:rPr lang="en-US" sz="3100" b="0" i="0" dirty="0">
                <a:solidFill>
                  <a:srgbClr val="212121"/>
                </a:solidFill>
                <a:effectLst/>
                <a:highlight>
                  <a:srgbClr val="FFFFFF"/>
                </a:highlight>
                <a:latin typeface="Times New Roman" panose="02020603050405020304" pitchFamily="18" charset="0"/>
                <a:cs typeface="Times New Roman" panose="02020603050405020304" pitchFamily="18" charset="0"/>
              </a:rPr>
              <a:t>adrenergic receptors </a:t>
            </a:r>
            <a:r>
              <a:rPr lang="en-US" sz="3100" dirty="0">
                <a:solidFill>
                  <a:srgbClr val="212121"/>
                </a:solidFill>
                <a:highlight>
                  <a:srgbClr val="FFFFFF"/>
                </a:highlight>
                <a:latin typeface="Times New Roman" panose="02020603050405020304" pitchFamily="18" charset="0"/>
                <a:cs typeface="Times New Roman" panose="02020603050405020304" pitchFamily="18" charset="0"/>
              </a:rPr>
              <a:t>which allows us to feel sensation via </a:t>
            </a:r>
            <a:r>
              <a:rPr lang="en-US" sz="3100" dirty="0">
                <a:latin typeface="Times" pitchFamily="2" charset="0"/>
                <a:cs typeface="Arial"/>
              </a:rPr>
              <a:t>touch. </a:t>
            </a:r>
            <a:endParaRPr lang="en-US" sz="3100" dirty="0">
              <a:latin typeface="Times" pitchFamily="2" charset="0"/>
            </a:endParaRPr>
          </a:p>
        </p:txBody>
      </p:sp>
      <p:pic>
        <p:nvPicPr>
          <p:cNvPr id="26" name="Picture 2" descr="MerkelCellCarcinomaLegImage2">
            <a:extLst>
              <a:ext uri="{FF2B5EF4-FFF2-40B4-BE49-F238E27FC236}">
                <a16:creationId xmlns:a16="http://schemas.microsoft.com/office/drawing/2014/main" id="{F7869657-223C-905D-206B-C1F0A35A8987}"/>
              </a:ext>
            </a:extLst>
          </p:cNvPr>
          <p:cNvPicPr>
            <a:picLocks noChangeAspect="1" noChangeArrowheads="1"/>
          </p:cNvPicPr>
          <p:nvPr/>
        </p:nvPicPr>
        <p:blipFill>
          <a:blip r:embed="rId4"/>
          <a:srcRect/>
          <a:stretch>
            <a:fillRect/>
          </a:stretch>
        </p:blipFill>
        <p:spPr bwMode="auto">
          <a:xfrm>
            <a:off x="18550549" y="5761442"/>
            <a:ext cx="5138557" cy="4599589"/>
          </a:xfrm>
          <a:prstGeom prst="rect">
            <a:avLst/>
          </a:prstGeom>
          <a:noFill/>
        </p:spPr>
      </p:pic>
      <p:pic>
        <p:nvPicPr>
          <p:cNvPr id="28" name="Picture 2" descr="https://ars.els-cdn.com/content/image/1-s2.0-S0896627318309425-fx1_lrg.jpg">
            <a:extLst>
              <a:ext uri="{FF2B5EF4-FFF2-40B4-BE49-F238E27FC236}">
                <a16:creationId xmlns:a16="http://schemas.microsoft.com/office/drawing/2014/main" id="{3B7D1F50-3191-7D25-050F-A0F86AB03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0848" y="5752833"/>
            <a:ext cx="5055009" cy="460819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122D6D7-6994-F40C-E783-126B37F4B5CC}"/>
              </a:ext>
            </a:extLst>
          </p:cNvPr>
          <p:cNvSpPr txBox="1"/>
          <p:nvPr/>
        </p:nvSpPr>
        <p:spPr>
          <a:xfrm>
            <a:off x="11364137" y="29289057"/>
            <a:ext cx="6889234" cy="600164"/>
          </a:xfrm>
          <a:prstGeom prst="rect">
            <a:avLst/>
          </a:prstGeom>
          <a:noFill/>
        </p:spPr>
        <p:txBody>
          <a:bodyPr wrap="square" rtlCol="0">
            <a:spAutoFit/>
          </a:bodyPr>
          <a:lstStyle/>
          <a:p>
            <a:pPr algn="just"/>
            <a:endParaRPr lang="en-US" sz="3300" b="1" dirty="0"/>
          </a:p>
        </p:txBody>
      </p:sp>
      <p:pic>
        <p:nvPicPr>
          <p:cNvPr id="27" name="Picture 26">
            <a:extLst>
              <a:ext uri="{FF2B5EF4-FFF2-40B4-BE49-F238E27FC236}">
                <a16:creationId xmlns:a16="http://schemas.microsoft.com/office/drawing/2014/main" id="{2B721CA2-CC2F-6E6E-456F-A2C38334AC06}"/>
              </a:ext>
            </a:extLst>
          </p:cNvPr>
          <p:cNvPicPr>
            <a:picLocks noChangeAspect="1"/>
          </p:cNvPicPr>
          <p:nvPr/>
        </p:nvPicPr>
        <p:blipFill>
          <a:blip r:embed="rId6"/>
          <a:stretch>
            <a:fillRect/>
          </a:stretch>
        </p:blipFill>
        <p:spPr>
          <a:xfrm>
            <a:off x="30082484" y="14572968"/>
            <a:ext cx="9416832" cy="4011096"/>
          </a:xfrm>
          <a:prstGeom prst="rect">
            <a:avLst/>
          </a:prstGeom>
        </p:spPr>
      </p:pic>
      <p:sp>
        <p:nvSpPr>
          <p:cNvPr id="29" name="TextBox 28">
            <a:extLst>
              <a:ext uri="{FF2B5EF4-FFF2-40B4-BE49-F238E27FC236}">
                <a16:creationId xmlns:a16="http://schemas.microsoft.com/office/drawing/2014/main" id="{464AF1CD-ACFD-6A47-557B-1A59B1C0BB9F}"/>
              </a:ext>
            </a:extLst>
          </p:cNvPr>
          <p:cNvSpPr txBox="1"/>
          <p:nvPr/>
        </p:nvSpPr>
        <p:spPr>
          <a:xfrm>
            <a:off x="29832820" y="18310370"/>
            <a:ext cx="10055588" cy="492442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200" b="1" dirty="0">
                <a:latin typeface="Times New Roman" panose="02020603050405020304" pitchFamily="18" charset="0"/>
                <a:ea typeface="Tahoma" panose="020B0604030504040204" pitchFamily="34" charset="0"/>
                <a:cs typeface="Times New Roman" panose="02020603050405020304" pitchFamily="18" charset="0"/>
              </a:rPr>
              <a:t>Fig 8. Small T- Antigen LMYC </a:t>
            </a:r>
            <a:r>
              <a:rPr lang="en-US" sz="3200" b="1" dirty="0">
                <a:latin typeface="Times New Roman" panose="02020603050405020304" pitchFamily="18" charset="0"/>
                <a:cs typeface="Times New Roman" panose="02020603050405020304" pitchFamily="18" charset="0"/>
              </a:rPr>
              <a:t>activating Ep400 (</a:t>
            </a:r>
            <a:r>
              <a:rPr lang="en-US" sz="3200" b="1" dirty="0" err="1">
                <a:latin typeface="Times New Roman" panose="02020603050405020304" pitchFamily="18" charset="0"/>
                <a:ea typeface="Tahoma" panose="020B0604030504040204" pitchFamily="34" charset="0"/>
                <a:cs typeface="Times New Roman" panose="02020603050405020304" pitchFamily="18" charset="0"/>
              </a:rPr>
              <a:t>SLaP</a:t>
            </a:r>
            <a:r>
              <a:rPr lang="en-US" sz="3200" b="1" dirty="0">
                <a:latin typeface="Times New Roman" panose="02020603050405020304" pitchFamily="18" charset="0"/>
                <a:ea typeface="Tahoma" panose="020B0604030504040204" pitchFamily="34" charset="0"/>
                <a:cs typeface="Times New Roman" panose="02020603050405020304" pitchFamily="18" charset="0"/>
              </a:rPr>
              <a:t>) Complex with Histones</a:t>
            </a:r>
          </a:p>
          <a:p>
            <a:pPr marR="0" lvl="0" algn="just" defTabSz="914400" rtl="0" eaLnBrk="1" fontAlgn="auto" latinLnBrk="0" hangingPunct="1">
              <a:lnSpc>
                <a:spcPct val="100000"/>
              </a:lnSpc>
              <a:spcBef>
                <a:spcPts val="0"/>
              </a:spcBef>
              <a:spcAft>
                <a:spcPts val="0"/>
              </a:spcAft>
              <a:buClrTx/>
              <a:buSzTx/>
              <a:tabLst/>
              <a:defRPr/>
            </a:pPr>
            <a:endParaRPr lang="en-US" sz="2000" b="1" dirty="0">
              <a:latin typeface="Times New Roman" panose="02020603050405020304" pitchFamily="18" charset="0"/>
              <a:ea typeface="Tahoma" panose="020B0604030504040204" pitchFamily="34"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300" dirty="0">
                <a:latin typeface="Times New Roman" panose="02020603050405020304" pitchFamily="18" charset="0"/>
                <a:ea typeface="Tahoma" panose="020B0604030504040204" pitchFamily="34" charset="0"/>
                <a:cs typeface="Times New Roman" panose="02020603050405020304" pitchFamily="18" charset="0"/>
              </a:rPr>
              <a:t>This study validated H2A.Zac as a good marker. </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300" dirty="0">
                <a:latin typeface="Times New Roman" panose="02020603050405020304" pitchFamily="18" charset="0"/>
                <a:cs typeface="Times New Roman" panose="02020603050405020304" pitchFamily="18" charset="0"/>
              </a:rPr>
              <a:t>H2A. Z  are involved in acetylation and are located at promoter regions.  </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300" b="0" i="0" dirty="0">
                <a:effectLst/>
                <a:latin typeface="Times New Roman" panose="02020603050405020304" pitchFamily="18" charset="0"/>
                <a:cs typeface="Times New Roman" panose="02020603050405020304" pitchFamily="18" charset="0"/>
              </a:rPr>
              <a:t>RT-qPCR experiment showed that constitutive expression of SRSF10 in MKL-1 cells can further increase detained intron levels in addition to PRMT5i. </a:t>
            </a:r>
          </a:p>
          <a:p>
            <a:pPr marL="457200" marR="0" lvl="0"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3200" dirty="0">
              <a:latin typeface="Times New Roman" panose="02020603050405020304" pitchFamily="18" charset="0"/>
              <a:cs typeface="Times New Roman" panose="02020603050405020304" pitchFamily="18" charset="0"/>
            </a:endParaRPr>
          </a:p>
        </p:txBody>
      </p:sp>
      <p:sp>
        <p:nvSpPr>
          <p:cNvPr id="37" name="Subtitle 2">
            <a:extLst>
              <a:ext uri="{FF2B5EF4-FFF2-40B4-BE49-F238E27FC236}">
                <a16:creationId xmlns:a16="http://schemas.microsoft.com/office/drawing/2014/main" id="{861214D9-AF5D-F902-3F51-1F54DED23488}"/>
              </a:ext>
            </a:extLst>
          </p:cNvPr>
          <p:cNvSpPr txBox="1">
            <a:spLocks/>
          </p:cNvSpPr>
          <p:nvPr/>
        </p:nvSpPr>
        <p:spPr>
          <a:xfrm>
            <a:off x="11149692" y="23085639"/>
            <a:ext cx="6889234" cy="7730099"/>
          </a:xfrm>
          <a:prstGeom prst="rect">
            <a:avLst/>
          </a:prstGeom>
          <a:noFill/>
          <a:ln>
            <a:solidFill>
              <a:srgbClr val="002060"/>
            </a:solidFill>
          </a:ln>
        </p:spPr>
        <p:txBody>
          <a:bodyPr vert="horz" lIns="97785" tIns="48892" rIns="97785" bIns="48892"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400" dirty="0">
              <a:latin typeface="Cambria" panose="02040503050406030204" pitchFamily="18" charset="0"/>
            </a:endParaRPr>
          </a:p>
          <a:p>
            <a:pPr marL="571500" indent="-571500" algn="l">
              <a:spcBef>
                <a:spcPts val="1000"/>
              </a:spcBef>
              <a:buSzPct val="70000"/>
              <a:buFont typeface="Wingdings" pitchFamily="2" charset="2"/>
              <a:buChar char="Ø"/>
            </a:pPr>
            <a:r>
              <a:rPr lang="en-US" sz="3400" dirty="0">
                <a:latin typeface="Times" pitchFamily="2" charset="0"/>
                <a:cs typeface="Arial"/>
              </a:rPr>
              <a:t>PRMT5 is a downstream target gene of the ST-MYCL-EP400 complex. </a:t>
            </a:r>
          </a:p>
          <a:p>
            <a:pPr marL="571500" indent="-571500" algn="l">
              <a:spcBef>
                <a:spcPts val="1000"/>
              </a:spcBef>
              <a:buSzPct val="70000"/>
              <a:buFont typeface="Wingdings" pitchFamily="2" charset="2"/>
              <a:buChar char="Ø"/>
            </a:pPr>
            <a:endParaRPr lang="en-US" sz="2000" dirty="0">
              <a:latin typeface="Times" pitchFamily="2" charset="0"/>
              <a:cs typeface="Arial"/>
            </a:endParaRPr>
          </a:p>
          <a:p>
            <a:pPr marL="571500" indent="-571500" algn="l">
              <a:spcBef>
                <a:spcPts val="1000"/>
              </a:spcBef>
              <a:buSzPct val="70000"/>
              <a:buFont typeface="Wingdings" pitchFamily="2" charset="2"/>
              <a:buChar char="Ø"/>
            </a:pPr>
            <a:r>
              <a:rPr lang="en-US" sz="3400" dirty="0">
                <a:latin typeface="Times" pitchFamily="2" charset="0"/>
              </a:rPr>
              <a:t>PRMT5 is a Major type II arginine methyltransferase group.</a:t>
            </a:r>
          </a:p>
          <a:p>
            <a:pPr marL="571500" indent="-571500" algn="l">
              <a:spcBef>
                <a:spcPts val="1000"/>
              </a:spcBef>
              <a:buSzPct val="70000"/>
              <a:buFont typeface="Wingdings" pitchFamily="2" charset="2"/>
              <a:buChar char="Ø"/>
            </a:pPr>
            <a:endParaRPr lang="en-US" sz="2900" dirty="0">
              <a:latin typeface="Times" pitchFamily="2" charset="0"/>
            </a:endParaRPr>
          </a:p>
          <a:p>
            <a:pPr marL="571500" indent="-571500" algn="l">
              <a:spcBef>
                <a:spcPts val="1000"/>
              </a:spcBef>
              <a:buSzPct val="70000"/>
              <a:buFont typeface="Wingdings" pitchFamily="2" charset="2"/>
              <a:buChar char="Ø"/>
            </a:pPr>
            <a:r>
              <a:rPr lang="en-US" sz="3400" dirty="0">
                <a:latin typeface="Times" pitchFamily="2" charset="0"/>
              </a:rPr>
              <a:t>It mediates symmetric dimethylarginine (SDMA) marks on histones and RNA binding proteins (RBPs).</a:t>
            </a:r>
          </a:p>
          <a:p>
            <a:pPr marL="571500" indent="-571500" algn="l">
              <a:spcBef>
                <a:spcPts val="1000"/>
              </a:spcBef>
              <a:buSzPct val="70000"/>
              <a:buFont typeface="Wingdings" pitchFamily="2" charset="2"/>
              <a:buChar char="Ø"/>
            </a:pPr>
            <a:endParaRPr lang="en-US" sz="2000" dirty="0">
              <a:latin typeface="Times" pitchFamily="2" charset="0"/>
            </a:endParaRPr>
          </a:p>
          <a:p>
            <a:pPr marL="571500" indent="-571500" algn="l">
              <a:spcBef>
                <a:spcPts val="1000"/>
              </a:spcBef>
              <a:buSzPct val="70000"/>
              <a:buFont typeface="Wingdings" pitchFamily="2" charset="2"/>
              <a:buChar char="Ø"/>
            </a:pPr>
            <a:r>
              <a:rPr lang="en-US" sz="3400" dirty="0">
                <a:latin typeface="Times" pitchFamily="2" charset="0"/>
              </a:rPr>
              <a:t>PRMT5 also plays a crucial role in gene regulation, cell development, splicing, chromatin regulation, and DNA damage response. </a:t>
            </a:r>
          </a:p>
          <a:p>
            <a:pPr marL="457200" indent="-457200" algn="l">
              <a:spcBef>
                <a:spcPts val="0"/>
              </a:spcBef>
              <a:buFont typeface="Wingdings" pitchFamily="2" charset="2"/>
              <a:buChar char="Ø"/>
            </a:pPr>
            <a:endParaRPr lang="en-US" sz="3400" dirty="0">
              <a:latin typeface="Cambria" panose="02040503050406030204" pitchFamily="18" charset="0"/>
            </a:endParaRPr>
          </a:p>
        </p:txBody>
      </p:sp>
      <p:sp>
        <p:nvSpPr>
          <p:cNvPr id="40" name="TextBox 39">
            <a:extLst>
              <a:ext uri="{FF2B5EF4-FFF2-40B4-BE49-F238E27FC236}">
                <a16:creationId xmlns:a16="http://schemas.microsoft.com/office/drawing/2014/main" id="{AB72F553-D009-9022-3928-2B8A20D9671A}"/>
              </a:ext>
            </a:extLst>
          </p:cNvPr>
          <p:cNvSpPr txBox="1"/>
          <p:nvPr/>
        </p:nvSpPr>
        <p:spPr>
          <a:xfrm>
            <a:off x="20940648" y="19731705"/>
            <a:ext cx="8094795" cy="193899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3000" b="1" dirty="0">
                <a:latin typeface="Times New Roman" panose="02020603050405020304" pitchFamily="18" charset="0"/>
                <a:cs typeface="Times New Roman" panose="02020603050405020304" pitchFamily="18" charset="0"/>
              </a:rPr>
              <a:t>Fig 5. RT-qPCR show c</a:t>
            </a:r>
            <a:r>
              <a:rPr lang="en-US" sz="3000" b="1" dirty="0">
                <a:effectLst/>
                <a:latin typeface="Times New Roman" panose="02020603050405020304" pitchFamily="18" charset="0"/>
                <a:cs typeface="Times New Roman" panose="02020603050405020304" pitchFamily="18" charset="0"/>
              </a:rPr>
              <a:t>onstitutive expression of SRSF10 in MKL-1 cells show increase detained intron levels of EIF4E, which is a translation initiation factor. </a:t>
            </a:r>
            <a:endParaRPr lang="en-US" sz="3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2C026FA-3D21-FA31-9A1E-632952737D19}"/>
              </a:ext>
            </a:extLst>
          </p:cNvPr>
          <p:cNvSpPr txBox="1"/>
          <p:nvPr/>
        </p:nvSpPr>
        <p:spPr>
          <a:xfrm>
            <a:off x="29623069" y="11130262"/>
            <a:ext cx="1017731" cy="430887"/>
          </a:xfrm>
          <a:prstGeom prst="rect">
            <a:avLst/>
          </a:prstGeom>
          <a:noFill/>
        </p:spPr>
        <p:txBody>
          <a:bodyPr wrap="square" rtlCol="0">
            <a:spAutoFit/>
          </a:bodyPr>
          <a:lstStyle/>
          <a:p>
            <a:pPr algn="just"/>
            <a:endParaRPr lang="en-US" sz="2200"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BB6DBAC8-B42C-24EE-D835-393BFC7FD88D}"/>
              </a:ext>
            </a:extLst>
          </p:cNvPr>
          <p:cNvPicPr>
            <a:picLocks noChangeAspect="1"/>
          </p:cNvPicPr>
          <p:nvPr/>
        </p:nvPicPr>
        <p:blipFill>
          <a:blip r:embed="rId7"/>
          <a:stretch>
            <a:fillRect/>
          </a:stretch>
        </p:blipFill>
        <p:spPr>
          <a:xfrm>
            <a:off x="11149692" y="14618258"/>
            <a:ext cx="10109942" cy="5075999"/>
          </a:xfrm>
          <a:prstGeom prst="rect">
            <a:avLst/>
          </a:prstGeom>
        </p:spPr>
      </p:pic>
      <p:pic>
        <p:nvPicPr>
          <p:cNvPr id="14" name="Picture 13">
            <a:extLst>
              <a:ext uri="{FF2B5EF4-FFF2-40B4-BE49-F238E27FC236}">
                <a16:creationId xmlns:a16="http://schemas.microsoft.com/office/drawing/2014/main" id="{0B016FD8-4475-524D-C2D8-D067A485C0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13992" y="5793302"/>
            <a:ext cx="5138557" cy="5278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A0F824-557B-D1FF-FB4B-1AA31F1F973C}"/>
              </a:ext>
            </a:extLst>
          </p:cNvPr>
          <p:cNvSpPr txBox="1"/>
          <p:nvPr/>
        </p:nvSpPr>
        <p:spPr>
          <a:xfrm>
            <a:off x="11364136" y="11277052"/>
            <a:ext cx="8408615" cy="2000548"/>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Fig 1. MCC Virus Positive vs. Virus Negative pathways</a:t>
            </a:r>
            <a:endParaRPr lang="en-US" sz="25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en-US" sz="2600" dirty="0">
                <a:latin typeface="Times" pitchFamily="2" charset="0"/>
                <a:cs typeface="Arial"/>
              </a:rPr>
              <a:t>Virus-induced cellular network perturbations may mimic disease-causing mutations. Epigenetic deregulation and DNA mutations converge to the same oncogenic pathways. </a:t>
            </a:r>
            <a:endParaRPr lang="en-US" sz="2600" dirty="0">
              <a:latin typeface="Times" pitchFamily="2" charset="0"/>
            </a:endParaRPr>
          </a:p>
          <a:p>
            <a:endParaRPr lang="en-US" sz="2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0A7B5B0-50C4-6618-DC06-FCA0F111FE0D}"/>
              </a:ext>
            </a:extLst>
          </p:cNvPr>
          <p:cNvSpPr txBox="1"/>
          <p:nvPr/>
        </p:nvSpPr>
        <p:spPr>
          <a:xfrm>
            <a:off x="18253371" y="29224710"/>
            <a:ext cx="10831948" cy="1692771"/>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Fig 6. ChIP-qPCR s</a:t>
            </a:r>
            <a:r>
              <a:rPr lang="en-US" sz="2600" b="1" i="0" dirty="0">
                <a:effectLst/>
                <a:latin typeface="Times New Roman" panose="02020603050405020304" pitchFamily="18" charset="0"/>
                <a:cs typeface="Times New Roman" panose="02020603050405020304" pitchFamily="18" charset="0"/>
              </a:rPr>
              <a:t>tudied at promoter regions. PRMT5 inhibitor may increase acetylated histone H2A.Z levels at the promoter regions of genes. PRMT5 can inhibit histone acetyl transferase activity of p400 (H2A.z). </a:t>
            </a:r>
            <a:endParaRPr lang="en-US" sz="2600" b="1" dirty="0"/>
          </a:p>
          <a:p>
            <a:endParaRPr lang="en-US" sz="26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0DA469B-4FFC-59F9-16BF-88FB9C9B6B1E}"/>
              </a:ext>
            </a:extLst>
          </p:cNvPr>
          <p:cNvSpPr txBox="1"/>
          <p:nvPr/>
        </p:nvSpPr>
        <p:spPr>
          <a:xfrm>
            <a:off x="29741519" y="11758821"/>
            <a:ext cx="5185951" cy="892552"/>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Fig 7. Ip-WB on MKL-1 SRSF1</a:t>
            </a:r>
          </a:p>
          <a:p>
            <a:pPr algn="ctr"/>
            <a:endParaRPr lang="en-US" sz="2600" b="1" dirty="0">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7DE6E702-FD5F-C580-B950-E577A3AF67DE}"/>
              </a:ext>
            </a:extLst>
          </p:cNvPr>
          <p:cNvPicPr>
            <a:picLocks noChangeAspect="1"/>
          </p:cNvPicPr>
          <p:nvPr/>
        </p:nvPicPr>
        <p:blipFill>
          <a:blip r:embed="rId9"/>
          <a:stretch>
            <a:fillRect/>
          </a:stretch>
        </p:blipFill>
        <p:spPr>
          <a:xfrm>
            <a:off x="18943513" y="23149988"/>
            <a:ext cx="8834087" cy="6074722"/>
          </a:xfrm>
          <a:prstGeom prst="rect">
            <a:avLst/>
          </a:prstGeom>
        </p:spPr>
      </p:pic>
      <p:pic>
        <p:nvPicPr>
          <p:cNvPr id="46" name="Picture 45">
            <a:extLst>
              <a:ext uri="{FF2B5EF4-FFF2-40B4-BE49-F238E27FC236}">
                <a16:creationId xmlns:a16="http://schemas.microsoft.com/office/drawing/2014/main" id="{4855DC95-E006-5205-CE61-55923E1B18B4}"/>
              </a:ext>
            </a:extLst>
          </p:cNvPr>
          <p:cNvPicPr>
            <a:picLocks noChangeAspect="1"/>
          </p:cNvPicPr>
          <p:nvPr/>
        </p:nvPicPr>
        <p:blipFill>
          <a:blip r:embed="rId10"/>
          <a:stretch>
            <a:fillRect/>
          </a:stretch>
        </p:blipFill>
        <p:spPr>
          <a:xfrm>
            <a:off x="29741519" y="5951047"/>
            <a:ext cx="6148994" cy="5813200"/>
          </a:xfrm>
          <a:prstGeom prst="rect">
            <a:avLst/>
          </a:prstGeom>
        </p:spPr>
      </p:pic>
      <p:sp>
        <p:nvSpPr>
          <p:cNvPr id="47" name="TextBox 46">
            <a:extLst>
              <a:ext uri="{FF2B5EF4-FFF2-40B4-BE49-F238E27FC236}">
                <a16:creationId xmlns:a16="http://schemas.microsoft.com/office/drawing/2014/main" id="{ECE72C28-602A-CC7A-BEF8-A33433A7D992}"/>
              </a:ext>
            </a:extLst>
          </p:cNvPr>
          <p:cNvSpPr txBox="1"/>
          <p:nvPr/>
        </p:nvSpPr>
        <p:spPr>
          <a:xfrm>
            <a:off x="29812026" y="6025608"/>
            <a:ext cx="4902517" cy="553998"/>
          </a:xfrm>
          <a:prstGeom prst="rect">
            <a:avLst/>
          </a:prstGeom>
          <a:noFill/>
        </p:spPr>
        <p:txBody>
          <a:bodyPr wrap="square" rtlCol="0">
            <a:spAutoFit/>
          </a:bodyPr>
          <a:lstStyle/>
          <a:p>
            <a:endParaRPr lang="en-US" sz="3000" dirty="0"/>
          </a:p>
        </p:txBody>
      </p:sp>
      <p:sp>
        <p:nvSpPr>
          <p:cNvPr id="48" name="TextBox 47">
            <a:extLst>
              <a:ext uri="{FF2B5EF4-FFF2-40B4-BE49-F238E27FC236}">
                <a16:creationId xmlns:a16="http://schemas.microsoft.com/office/drawing/2014/main" id="{79F2A4CF-467A-DB3D-FF9F-EF58D28C4E20}"/>
              </a:ext>
            </a:extLst>
          </p:cNvPr>
          <p:cNvSpPr txBox="1"/>
          <p:nvPr/>
        </p:nvSpPr>
        <p:spPr>
          <a:xfrm>
            <a:off x="35363123" y="7377531"/>
            <a:ext cx="4435767" cy="5478423"/>
          </a:xfrm>
          <a:prstGeom prst="rect">
            <a:avLst/>
          </a:prstGeom>
          <a:noFill/>
        </p:spPr>
        <p:txBody>
          <a:bodyPr wrap="square" rtlCol="0">
            <a:spAutoFit/>
          </a:bodyPr>
          <a:lstStyle/>
          <a:p>
            <a:pPr marL="342900" indent="-342900">
              <a:buFont typeface="Wingdings" pitchFamily="2" charset="2"/>
              <a:buChar char="Ø"/>
            </a:pPr>
            <a:endParaRPr lang="en-US" sz="2500" b="1" i="0" kern="1200" dirty="0">
              <a:effectLst/>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500" b="1" dirty="0">
                <a:latin typeface="Times New Roman" panose="02020603050405020304" pitchFamily="18" charset="0"/>
                <a:cs typeface="Times New Roman" panose="02020603050405020304" pitchFamily="18" charset="0"/>
              </a:rPr>
              <a:t>When treated with </a:t>
            </a:r>
            <a:r>
              <a:rPr lang="en-US" sz="2500" b="1" i="0" kern="1200" dirty="0">
                <a:effectLst/>
                <a:latin typeface="Times New Roman" panose="02020603050405020304" pitchFamily="18" charset="0"/>
                <a:cs typeface="Times New Roman" panose="02020603050405020304" pitchFamily="18" charset="0"/>
              </a:rPr>
              <a:t>PRMT1i, it increased levels of SRSF1 proteins C</a:t>
            </a:r>
            <a:r>
              <a:rPr lang="en-US" sz="2500" b="1" dirty="0">
                <a:latin typeface="Times New Roman" panose="02020603050405020304" pitchFamily="18" charset="0"/>
                <a:cs typeface="Times New Roman" panose="02020603050405020304" pitchFamily="18" charset="0"/>
              </a:rPr>
              <a:t>o-Ip by YTHDC1. </a:t>
            </a:r>
          </a:p>
          <a:p>
            <a:pPr marL="342900" indent="-342900">
              <a:buFont typeface="Wingdings" pitchFamily="2" charset="2"/>
              <a:buChar char="Ø"/>
            </a:pPr>
            <a:endParaRPr lang="en-US" sz="2500" b="1" i="0" kern="1200" dirty="0">
              <a:effectLst/>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500" b="1" i="0" kern="1200" dirty="0">
                <a:effectLst/>
                <a:latin typeface="Times New Roman" panose="02020603050405020304" pitchFamily="18" charset="0"/>
                <a:cs typeface="Times New Roman" panose="02020603050405020304" pitchFamily="18" charset="0"/>
              </a:rPr>
              <a:t>PRMT5i decreased the binding affinity. </a:t>
            </a:r>
          </a:p>
          <a:p>
            <a:pPr marL="342900" indent="-342900">
              <a:buFont typeface="Wingdings" pitchFamily="2" charset="2"/>
              <a:buChar char="Ø"/>
            </a:pPr>
            <a:endParaRPr lang="en-US" sz="2500" b="1"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500" b="1" i="0" kern="1200" dirty="0">
                <a:effectLst/>
                <a:latin typeface="Times New Roman" panose="02020603050405020304" pitchFamily="18" charset="0"/>
                <a:cs typeface="Times New Roman" panose="02020603050405020304" pitchFamily="18" charset="0"/>
              </a:rPr>
              <a:t>Thus, PRMT5-mediated SDMA modification of SRSF1 promotes YTHDC1 &amp; SRSF1 interaction.</a:t>
            </a:r>
          </a:p>
          <a:p>
            <a:endParaRPr lang="en-US" sz="2500" b="1" i="0" kern="1200" dirty="0">
              <a:effectLst/>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lang="en-US" sz="2500" b="1" dirty="0">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E1886C30-BCE0-031A-2050-844261E55152}"/>
              </a:ext>
            </a:extLst>
          </p:cNvPr>
          <p:cNvPicPr>
            <a:picLocks noChangeAspect="1"/>
          </p:cNvPicPr>
          <p:nvPr/>
        </p:nvPicPr>
        <p:blipFill>
          <a:blip r:embed="rId11"/>
          <a:stretch>
            <a:fillRect/>
          </a:stretch>
        </p:blipFill>
        <p:spPr>
          <a:xfrm>
            <a:off x="21318590" y="14698904"/>
            <a:ext cx="7818813" cy="5055380"/>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7171</TotalTime>
  <Words>799</Words>
  <Application>Microsoft Macintosh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Times</vt:lpstr>
      <vt:lpstr>Times New Roman</vt:lpstr>
      <vt:lpstr>Wingdings</vt:lpstr>
      <vt:lpstr>Office Theme</vt:lpstr>
      <vt:lpstr>Understanding the Epigenetic Role of PRMT5 Inhibitors in RNA Binding Proteins and Histones Involved in Merkel Cell Carcinoma Tumorigenesis Devya Gurung and Jingwei Cheng Department of Molecular, Cellular and Biomedical Sciences at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Devya Gurung</cp:lastModifiedBy>
  <cp:revision>343</cp:revision>
  <dcterms:created xsi:type="dcterms:W3CDTF">2016-03-05T16:55:12Z</dcterms:created>
  <dcterms:modified xsi:type="dcterms:W3CDTF">2024-04-04T23:30:09Z</dcterms:modified>
</cp:coreProperties>
</file>