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258" r:id="rId5"/>
    <p:sldId id="340" r:id="rId6"/>
    <p:sldId id="517" r:id="rId7"/>
    <p:sldId id="264" r:id="rId8"/>
    <p:sldId id="265" r:id="rId9"/>
    <p:sldId id="259" r:id="rId10"/>
    <p:sldId id="262" r:id="rId11"/>
    <p:sldId id="294" r:id="rId12"/>
    <p:sldId id="299" r:id="rId13"/>
    <p:sldId id="515" r:id="rId14"/>
    <p:sldId id="345" r:id="rId15"/>
    <p:sldId id="524" r:id="rId16"/>
    <p:sldId id="334" r:id="rId17"/>
    <p:sldId id="522" r:id="rId18"/>
    <p:sldId id="344" r:id="rId19"/>
    <p:sldId id="25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898D70-96E1-0AC2-7900-0AC8FDE5618A}" name="Milica Letic" initials="ML" userId="S::ml1481@usnh.edu::9f4aba2e-2c9b-42ab-8c1d-c77523edd243" providerId="AD"/>
  <p188:author id="{6A20C3D6-CF6C-D10A-F1BD-99D269A51CF9}" name="Benjamin Anglin" initials="BSA" userId="Benjamin Angli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BC1C72-6606-4444-B647-04DB424CA870}" v="1129" dt="2024-03-07T14:43:36.612"/>
    <p1510:client id="{80E0BF6A-3303-4F90-80B1-E5660B2527EF}" v="16" vWet="18" dt="2024-03-07T00:02:09.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182"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BAA76B-A480-8E2F-970D-AF05550E97C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F2F4BE8-41A0-DF39-847A-66EF7AD579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2/4/2024</a:t>
            </a:r>
          </a:p>
        </p:txBody>
      </p:sp>
      <p:sp>
        <p:nvSpPr>
          <p:cNvPr id="4" name="Footer Placeholder 3">
            <a:extLst>
              <a:ext uri="{FF2B5EF4-FFF2-40B4-BE49-F238E27FC236}">
                <a16:creationId xmlns:a16="http://schemas.microsoft.com/office/drawing/2014/main" id="{C0213A84-A023-C84F-74D5-11E100B867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8F0C857-74AA-EB6A-3293-DA07CCB159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B75719-CF6E-4BE7-BC1E-84C5BB949943}" type="slidenum">
              <a:rPr lang="en-US" smtClean="0"/>
              <a:t>‹#›</a:t>
            </a:fld>
            <a:endParaRPr lang="en-US"/>
          </a:p>
        </p:txBody>
      </p:sp>
    </p:spTree>
    <p:extLst>
      <p:ext uri="{BB962C8B-B14F-4D97-AF65-F5344CB8AC3E}">
        <p14:creationId xmlns:p14="http://schemas.microsoft.com/office/powerpoint/2010/main" val="383849757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a:t>2/4/2024</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8DBCA-C3A1-41C7-A5E5-E039F61623D1}" type="slidenum">
              <a:rPr lang="en-US" smtClean="0"/>
              <a:t>‹#›</a:t>
            </a:fld>
            <a:endParaRPr lang="en-US"/>
          </a:p>
        </p:txBody>
      </p:sp>
    </p:spTree>
    <p:extLst>
      <p:ext uri="{BB962C8B-B14F-4D97-AF65-F5344CB8AC3E}">
        <p14:creationId xmlns:p14="http://schemas.microsoft.com/office/powerpoint/2010/main" val="236628236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1899DC-2612-433B-8598-B8FEB05D61D3}" type="slidenum">
              <a:rPr lang="en-US" smtClean="0"/>
              <a:t>1</a:t>
            </a:fld>
            <a:endParaRPr lang="en-US"/>
          </a:p>
        </p:txBody>
      </p:sp>
      <p:sp>
        <p:nvSpPr>
          <p:cNvPr id="5" name="Date Placeholder 4">
            <a:extLst>
              <a:ext uri="{FF2B5EF4-FFF2-40B4-BE49-F238E27FC236}">
                <a16:creationId xmlns:a16="http://schemas.microsoft.com/office/drawing/2014/main" id="{9017E85B-194F-26F6-9AE6-398F947AF4C9}"/>
              </a:ext>
            </a:extLst>
          </p:cNvPr>
          <p:cNvSpPr>
            <a:spLocks noGrp="1"/>
          </p:cNvSpPr>
          <p:nvPr>
            <p:ph type="dt" idx="1"/>
          </p:nvPr>
        </p:nvSpPr>
        <p:spPr/>
        <p:txBody>
          <a:bodyPr/>
          <a:lstStyle/>
          <a:p>
            <a:r>
              <a:rPr lang="en-US"/>
              <a:t>2/4/2024</a:t>
            </a:r>
          </a:p>
        </p:txBody>
      </p:sp>
    </p:spTree>
    <p:extLst>
      <p:ext uri="{BB962C8B-B14F-4D97-AF65-F5344CB8AC3E}">
        <p14:creationId xmlns:p14="http://schemas.microsoft.com/office/powerpoint/2010/main" val="4225876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Calibration of EVPFFT for plastic simulation. Stress – strain curve matches experimental data. Rest talks for itself.</a:t>
            </a:r>
          </a:p>
        </p:txBody>
      </p:sp>
      <p:sp>
        <p:nvSpPr>
          <p:cNvPr id="4" name="Slide Number Placeholder 3"/>
          <p:cNvSpPr>
            <a:spLocks noGrp="1"/>
          </p:cNvSpPr>
          <p:nvPr>
            <p:ph type="sldNum" sz="quarter" idx="5"/>
          </p:nvPr>
        </p:nvSpPr>
        <p:spPr/>
        <p:txBody>
          <a:bodyPr/>
          <a:lstStyle/>
          <a:p>
            <a:fld id="{36C8DBCA-C3A1-41C7-A5E5-E039F61623D1}" type="slidenum">
              <a:rPr lang="en-US" smtClean="0"/>
              <a:t>10</a:t>
            </a:fld>
            <a:endParaRPr lang="en-US"/>
          </a:p>
        </p:txBody>
      </p:sp>
      <p:sp>
        <p:nvSpPr>
          <p:cNvPr id="5" name="Date Placeholder 4">
            <a:extLst>
              <a:ext uri="{FF2B5EF4-FFF2-40B4-BE49-F238E27FC236}">
                <a16:creationId xmlns:a16="http://schemas.microsoft.com/office/drawing/2014/main" id="{D702417D-6F29-6EE2-3018-C4E8F897C2CA}"/>
              </a:ext>
            </a:extLst>
          </p:cNvPr>
          <p:cNvSpPr>
            <a:spLocks noGrp="1"/>
          </p:cNvSpPr>
          <p:nvPr>
            <p:ph type="dt" idx="1"/>
          </p:nvPr>
        </p:nvSpPr>
        <p:spPr/>
        <p:txBody>
          <a:bodyPr/>
          <a:lstStyle/>
          <a:p>
            <a:r>
              <a:rPr lang="en-US"/>
              <a:t>2/4/2024</a:t>
            </a:r>
          </a:p>
        </p:txBody>
      </p:sp>
    </p:spTree>
    <p:extLst>
      <p:ext uri="{BB962C8B-B14F-4D97-AF65-F5344CB8AC3E}">
        <p14:creationId xmlns:p14="http://schemas.microsoft.com/office/powerpoint/2010/main" val="1562908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Reference model, which plastic stored energy is used for creating distributions of fracture toughness values. VMS and </a:t>
            </a:r>
            <a:r>
              <a:rPr lang="en-US" err="1"/>
              <a:t>Eeq</a:t>
            </a:r>
            <a:r>
              <a:rPr lang="en-US"/>
              <a:t> fields provided on the pictures. Upper pictures contain grain boundaries.</a:t>
            </a:r>
          </a:p>
        </p:txBody>
      </p:sp>
      <p:sp>
        <p:nvSpPr>
          <p:cNvPr id="4" name="Slide Number Placeholder 3"/>
          <p:cNvSpPr>
            <a:spLocks noGrp="1"/>
          </p:cNvSpPr>
          <p:nvPr>
            <p:ph type="sldNum" sz="quarter" idx="5"/>
          </p:nvPr>
        </p:nvSpPr>
        <p:spPr/>
        <p:txBody>
          <a:bodyPr/>
          <a:lstStyle/>
          <a:p>
            <a:fld id="{36C8DBCA-C3A1-41C7-A5E5-E039F61623D1}" type="slidenum">
              <a:rPr lang="en-US" smtClean="0"/>
              <a:t>11</a:t>
            </a:fld>
            <a:endParaRPr lang="en-US"/>
          </a:p>
        </p:txBody>
      </p:sp>
      <p:sp>
        <p:nvSpPr>
          <p:cNvPr id="5" name="Date Placeholder 4">
            <a:extLst>
              <a:ext uri="{FF2B5EF4-FFF2-40B4-BE49-F238E27FC236}">
                <a16:creationId xmlns:a16="http://schemas.microsoft.com/office/drawing/2014/main" id="{8EE485E9-BDF2-CA12-23FD-80E7F60E55AC}"/>
              </a:ext>
            </a:extLst>
          </p:cNvPr>
          <p:cNvSpPr>
            <a:spLocks noGrp="1"/>
          </p:cNvSpPr>
          <p:nvPr>
            <p:ph type="dt" idx="1"/>
          </p:nvPr>
        </p:nvSpPr>
        <p:spPr/>
        <p:txBody>
          <a:bodyPr/>
          <a:lstStyle/>
          <a:p>
            <a:r>
              <a:rPr lang="en-US"/>
              <a:t>2/4/2024</a:t>
            </a:r>
          </a:p>
        </p:txBody>
      </p:sp>
    </p:spTree>
    <p:extLst>
      <p:ext uri="{BB962C8B-B14F-4D97-AF65-F5344CB8AC3E}">
        <p14:creationId xmlns:p14="http://schemas.microsoft.com/office/powerpoint/2010/main" val="3785118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Core of the method for getting distributions explained with equations. </a:t>
            </a:r>
          </a:p>
          <a:p>
            <a:r>
              <a:rPr lang="en-US"/>
              <a:t>Reference model gave us plastic stored energy, that was a breaking point in the simulations for estimating fracture toughness and creating distributions. </a:t>
            </a:r>
          </a:p>
        </p:txBody>
      </p:sp>
      <p:sp>
        <p:nvSpPr>
          <p:cNvPr id="4" name="Slide Number Placeholder 3"/>
          <p:cNvSpPr>
            <a:spLocks noGrp="1"/>
          </p:cNvSpPr>
          <p:nvPr>
            <p:ph type="sldNum" sz="quarter" idx="5"/>
          </p:nvPr>
        </p:nvSpPr>
        <p:spPr/>
        <p:txBody>
          <a:bodyPr/>
          <a:lstStyle/>
          <a:p>
            <a:fld id="{36C8DBCA-C3A1-41C7-A5E5-E039F61623D1}" type="slidenum">
              <a:rPr lang="en-US" smtClean="0"/>
              <a:t>12</a:t>
            </a:fld>
            <a:endParaRPr lang="en-US"/>
          </a:p>
        </p:txBody>
      </p:sp>
      <p:sp>
        <p:nvSpPr>
          <p:cNvPr id="5" name="Date Placeholder 4">
            <a:extLst>
              <a:ext uri="{FF2B5EF4-FFF2-40B4-BE49-F238E27FC236}">
                <a16:creationId xmlns:a16="http://schemas.microsoft.com/office/drawing/2014/main" id="{7B7FFA90-1AF2-2542-61E6-61AAE5CD8440}"/>
              </a:ext>
            </a:extLst>
          </p:cNvPr>
          <p:cNvSpPr>
            <a:spLocks noGrp="1"/>
          </p:cNvSpPr>
          <p:nvPr>
            <p:ph type="dt" idx="1"/>
          </p:nvPr>
        </p:nvSpPr>
        <p:spPr/>
        <p:txBody>
          <a:bodyPr/>
          <a:lstStyle/>
          <a:p>
            <a:r>
              <a:rPr lang="en-US"/>
              <a:t>2/4/2024</a:t>
            </a:r>
          </a:p>
        </p:txBody>
      </p:sp>
    </p:spTree>
    <p:extLst>
      <p:ext uri="{BB962C8B-B14F-4D97-AF65-F5344CB8AC3E}">
        <p14:creationId xmlns:p14="http://schemas.microsoft.com/office/powerpoint/2010/main" val="7265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Distribution number 1, that depends on crystal orientation through the crack. We set crack surrounding grains to have the same grain orientation (we get orientations from fundamental zone) and estimate Kic for each of the orientations from FZ. In this case, distribution was created using 84 orientations.</a:t>
            </a:r>
          </a:p>
        </p:txBody>
      </p:sp>
      <p:sp>
        <p:nvSpPr>
          <p:cNvPr id="4" name="Slide Number Placeholder 3"/>
          <p:cNvSpPr>
            <a:spLocks noGrp="1"/>
          </p:cNvSpPr>
          <p:nvPr>
            <p:ph type="sldNum" sz="quarter" idx="5"/>
          </p:nvPr>
        </p:nvSpPr>
        <p:spPr/>
        <p:txBody>
          <a:bodyPr/>
          <a:lstStyle/>
          <a:p>
            <a:fld id="{E51899DC-2612-433B-8598-B8FEB05D61D3}" type="slidenum">
              <a:rPr lang="en-US" smtClean="0"/>
              <a:t>13</a:t>
            </a:fld>
            <a:endParaRPr lang="en-US"/>
          </a:p>
        </p:txBody>
      </p:sp>
      <p:sp>
        <p:nvSpPr>
          <p:cNvPr id="5" name="Date Placeholder 4">
            <a:extLst>
              <a:ext uri="{FF2B5EF4-FFF2-40B4-BE49-F238E27FC236}">
                <a16:creationId xmlns:a16="http://schemas.microsoft.com/office/drawing/2014/main" id="{F7323E31-D9DE-80C1-E492-74E77D28C266}"/>
              </a:ext>
            </a:extLst>
          </p:cNvPr>
          <p:cNvSpPr>
            <a:spLocks noGrp="1"/>
          </p:cNvSpPr>
          <p:nvPr>
            <p:ph type="dt" idx="1"/>
          </p:nvPr>
        </p:nvSpPr>
        <p:spPr/>
        <p:txBody>
          <a:bodyPr/>
          <a:lstStyle/>
          <a:p>
            <a:r>
              <a:rPr lang="en-US"/>
              <a:t>2/4/2024</a:t>
            </a:r>
          </a:p>
        </p:txBody>
      </p:sp>
    </p:spTree>
    <p:extLst>
      <p:ext uri="{BB962C8B-B14F-4D97-AF65-F5344CB8AC3E}">
        <p14:creationId xmlns:p14="http://schemas.microsoft.com/office/powerpoint/2010/main" val="1122440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Distribution number two that depends on microstructure. </a:t>
            </a:r>
            <a:r>
              <a:rPr lang="en-US" sz="1800">
                <a:effectLst/>
                <a:latin typeface="Segoe UI" panose="020B0502040204020203" pitchFamily="34" charset="0"/>
              </a:rPr>
              <a:t>We are rotating the crystal orientations and the spatial coordinates of the grain structure for 10 degrees, creating a distribution of Kic with 36 simulations. </a:t>
            </a:r>
            <a:endParaRPr lang="en-US"/>
          </a:p>
        </p:txBody>
      </p:sp>
      <p:sp>
        <p:nvSpPr>
          <p:cNvPr id="4" name="Slide Number Placeholder 3"/>
          <p:cNvSpPr>
            <a:spLocks noGrp="1"/>
          </p:cNvSpPr>
          <p:nvPr>
            <p:ph type="sldNum" sz="quarter" idx="5"/>
          </p:nvPr>
        </p:nvSpPr>
        <p:spPr/>
        <p:txBody>
          <a:bodyPr/>
          <a:lstStyle/>
          <a:p>
            <a:fld id="{36C8DBCA-C3A1-41C7-A5E5-E039F61623D1}" type="slidenum">
              <a:rPr lang="en-US" smtClean="0"/>
              <a:t>14</a:t>
            </a:fld>
            <a:endParaRPr lang="en-US"/>
          </a:p>
        </p:txBody>
      </p:sp>
      <p:sp>
        <p:nvSpPr>
          <p:cNvPr id="5" name="Date Placeholder 4">
            <a:extLst>
              <a:ext uri="{FF2B5EF4-FFF2-40B4-BE49-F238E27FC236}">
                <a16:creationId xmlns:a16="http://schemas.microsoft.com/office/drawing/2014/main" id="{938BED55-DCFE-1F7D-A710-C07198AE7B44}"/>
              </a:ext>
            </a:extLst>
          </p:cNvPr>
          <p:cNvSpPr>
            <a:spLocks noGrp="1"/>
          </p:cNvSpPr>
          <p:nvPr>
            <p:ph type="dt" idx="1"/>
          </p:nvPr>
        </p:nvSpPr>
        <p:spPr/>
        <p:txBody>
          <a:bodyPr/>
          <a:lstStyle/>
          <a:p>
            <a:r>
              <a:rPr lang="en-US"/>
              <a:t>2/4/2024</a:t>
            </a:r>
          </a:p>
        </p:txBody>
      </p:sp>
    </p:spTree>
    <p:extLst>
      <p:ext uri="{BB962C8B-B14F-4D97-AF65-F5344CB8AC3E}">
        <p14:creationId xmlns:p14="http://schemas.microsoft.com/office/powerpoint/2010/main" val="382370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Calibri" panose="020F0502020204030204" pitchFamily="34" charset="0"/>
                <a:ea typeface="Times New Roman" panose="02020603050405020304" pitchFamily="18" charset="0"/>
                <a:cs typeface="Times New Roman" panose="02020603050405020304" pitchFamily="18" charset="0"/>
              </a:rPr>
              <a:t>The methodology</a:t>
            </a:r>
            <a:r>
              <a:rPr lang="sr-Latn-BA" sz="120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Calibri" panose="020F0502020204030204" pitchFamily="34" charset="0"/>
                <a:ea typeface="Times New Roman" panose="02020603050405020304" pitchFamily="18" charset="0"/>
                <a:cs typeface="Times New Roman" panose="02020603050405020304" pitchFamily="18" charset="0"/>
              </a:rPr>
              <a:t>developed provides a practical simulation tool for predicting a</a:t>
            </a:r>
            <a:r>
              <a:rPr lang="sr-Latn-BA" sz="120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Calibri" panose="020F0502020204030204" pitchFamily="34" charset="0"/>
                <a:ea typeface="Times New Roman" panose="02020603050405020304" pitchFamily="18" charset="0"/>
                <a:cs typeface="Times New Roman" panose="02020603050405020304" pitchFamily="18" charset="0"/>
              </a:rPr>
              <a:t>distribution of</a:t>
            </a:r>
            <a:r>
              <a:rPr lang="sr-Latn-BA" sz="120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Calibri" panose="020F0502020204030204" pitchFamily="34" charset="0"/>
                <a:ea typeface="Times New Roman" panose="02020603050405020304" pitchFamily="18" charset="0"/>
                <a:cs typeface="Times New Roman" panose="02020603050405020304" pitchFamily="18" charset="0"/>
              </a:rPr>
              <a:t>fracture toughness with explicit consideration of</a:t>
            </a:r>
            <a:r>
              <a:rPr lang="sr-Latn-BA" sz="120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Calibri" panose="020F0502020204030204" pitchFamily="34" charset="0"/>
                <a:ea typeface="Times New Roman" panose="02020603050405020304" pitchFamily="18" charset="0"/>
                <a:cs typeface="Times New Roman" panose="02020603050405020304" pitchFamily="18" charset="0"/>
              </a:rPr>
              <a:t>microstructural</a:t>
            </a:r>
            <a:r>
              <a:rPr lang="sr-Latn-BA" sz="120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effectLst/>
                <a:latin typeface="Calibri" panose="020F0502020204030204" pitchFamily="34" charset="0"/>
                <a:ea typeface="Times New Roman" panose="02020603050405020304" pitchFamily="18" charset="0"/>
                <a:cs typeface="Times New Roman" panose="02020603050405020304" pitchFamily="18" charset="0"/>
              </a:rPr>
              <a:t>variability.</a:t>
            </a:r>
            <a:br>
              <a:rPr lang="en-US" sz="1200">
                <a:effectLst/>
                <a:latin typeface="Calibri" panose="020F0502020204030204" pitchFamily="34" charset="0"/>
                <a:ea typeface="Times New Roman" panose="02020603050405020304" pitchFamily="18" charset="0"/>
                <a:cs typeface="Times New Roman" panose="02020603050405020304" pitchFamily="18" charset="0"/>
              </a:rPr>
            </a:br>
            <a:endParaRPr lang="en-US"/>
          </a:p>
        </p:txBody>
      </p:sp>
      <p:sp>
        <p:nvSpPr>
          <p:cNvPr id="4" name="Slide Number Placeholder 3"/>
          <p:cNvSpPr>
            <a:spLocks noGrp="1"/>
          </p:cNvSpPr>
          <p:nvPr>
            <p:ph type="sldNum" sz="quarter" idx="5"/>
          </p:nvPr>
        </p:nvSpPr>
        <p:spPr/>
        <p:txBody>
          <a:bodyPr/>
          <a:lstStyle/>
          <a:p>
            <a:fld id="{36C8DBCA-C3A1-41C7-A5E5-E039F61623D1}" type="slidenum">
              <a:rPr lang="en-US" smtClean="0"/>
              <a:t>15</a:t>
            </a:fld>
            <a:endParaRPr lang="en-US"/>
          </a:p>
        </p:txBody>
      </p:sp>
      <p:sp>
        <p:nvSpPr>
          <p:cNvPr id="5" name="Date Placeholder 4">
            <a:extLst>
              <a:ext uri="{FF2B5EF4-FFF2-40B4-BE49-F238E27FC236}">
                <a16:creationId xmlns:a16="http://schemas.microsoft.com/office/drawing/2014/main" id="{CD93851F-3957-FBDF-47E5-08CC76AC8571}"/>
              </a:ext>
            </a:extLst>
          </p:cNvPr>
          <p:cNvSpPr>
            <a:spLocks noGrp="1"/>
          </p:cNvSpPr>
          <p:nvPr>
            <p:ph type="dt" idx="1"/>
          </p:nvPr>
        </p:nvSpPr>
        <p:spPr/>
        <p:txBody>
          <a:bodyPr/>
          <a:lstStyle/>
          <a:p>
            <a:r>
              <a:rPr lang="en-US"/>
              <a:t>2/4/2024</a:t>
            </a:r>
          </a:p>
        </p:txBody>
      </p:sp>
    </p:spTree>
    <p:extLst>
      <p:ext uri="{BB962C8B-B14F-4D97-AF65-F5344CB8AC3E}">
        <p14:creationId xmlns:p14="http://schemas.microsoft.com/office/powerpoint/2010/main" val="2114153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Questions/thoughts?</a:t>
            </a:r>
          </a:p>
        </p:txBody>
      </p:sp>
      <p:sp>
        <p:nvSpPr>
          <p:cNvPr id="4" name="Slide Number Placeholder 3"/>
          <p:cNvSpPr>
            <a:spLocks noGrp="1"/>
          </p:cNvSpPr>
          <p:nvPr>
            <p:ph type="sldNum" sz="quarter" idx="5"/>
          </p:nvPr>
        </p:nvSpPr>
        <p:spPr/>
        <p:txBody>
          <a:bodyPr/>
          <a:lstStyle/>
          <a:p>
            <a:fld id="{36C8DBCA-C3A1-41C7-A5E5-E039F61623D1}" type="slidenum">
              <a:rPr lang="en-US" smtClean="0"/>
              <a:t>16</a:t>
            </a:fld>
            <a:endParaRPr lang="en-US"/>
          </a:p>
        </p:txBody>
      </p:sp>
      <p:sp>
        <p:nvSpPr>
          <p:cNvPr id="5" name="Date Placeholder 4">
            <a:extLst>
              <a:ext uri="{FF2B5EF4-FFF2-40B4-BE49-F238E27FC236}">
                <a16:creationId xmlns:a16="http://schemas.microsoft.com/office/drawing/2014/main" id="{0B05789C-71AC-2E4E-61DD-DAEA38FC4C40}"/>
              </a:ext>
            </a:extLst>
          </p:cNvPr>
          <p:cNvSpPr>
            <a:spLocks noGrp="1"/>
          </p:cNvSpPr>
          <p:nvPr>
            <p:ph type="dt" idx="1"/>
          </p:nvPr>
        </p:nvSpPr>
        <p:spPr/>
        <p:txBody>
          <a:bodyPr/>
          <a:lstStyle/>
          <a:p>
            <a:r>
              <a:rPr lang="en-US"/>
              <a:t>2/4/2024</a:t>
            </a:r>
          </a:p>
        </p:txBody>
      </p:sp>
    </p:spTree>
    <p:extLst>
      <p:ext uri="{BB962C8B-B14F-4D97-AF65-F5344CB8AC3E}">
        <p14:creationId xmlns:p14="http://schemas.microsoft.com/office/powerpoint/2010/main" val="956337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a:solidFill>
                  <a:srgbClr val="E8EAED"/>
                </a:solidFill>
                <a:effectLst/>
                <a:latin typeface="Google Sans"/>
              </a:rPr>
              <a:t>Fracture toughness tests </a:t>
            </a:r>
            <a:r>
              <a:rPr lang="en-US" b="0" i="0">
                <a:solidFill>
                  <a:srgbClr val="E2EEFF"/>
                </a:solidFill>
                <a:effectLst/>
                <a:latin typeface="Google Sans"/>
              </a:rPr>
              <a:t>determine a material's resistance to crack propagation and therefore fracture</a:t>
            </a:r>
            <a:r>
              <a:rPr lang="en-US" b="0" i="0">
                <a:solidFill>
                  <a:srgbClr val="E8EAED"/>
                </a:solidFill>
                <a:effectLst/>
                <a:latin typeface="Google Sans"/>
              </a:rPr>
              <a:t>, which is one of the fundamental material properties.</a:t>
            </a:r>
            <a:r>
              <a:rPr lang="sr-Latn-BA" b="0" i="0">
                <a:solidFill>
                  <a:srgbClr val="E8EAED"/>
                </a:solidFill>
                <a:effectLst/>
                <a:latin typeface="Google Sans"/>
              </a:rPr>
              <a:t> </a:t>
            </a:r>
            <a:r>
              <a:rPr lang="en-US" b="0" i="0">
                <a:solidFill>
                  <a:srgbClr val="22445F"/>
                </a:solidFill>
                <a:effectLst/>
                <a:latin typeface="Open Sans" panose="020B0606030504020204" pitchFamily="34" charset="0"/>
              </a:rPr>
              <a:t>To implement a fracture toughness test, you will first need to prepare a testing sample that has a pre-initiated crack. </a:t>
            </a:r>
            <a:r>
              <a:rPr lang="sr-Latn-BA" b="0" i="0">
                <a:solidFill>
                  <a:srgbClr val="22445F"/>
                </a:solidFill>
                <a:effectLst/>
                <a:latin typeface="Open Sans" panose="020B0606030504020204" pitchFamily="34" charset="0"/>
              </a:rPr>
              <a:t>Preparation of samle for such test is </a:t>
            </a:r>
            <a:r>
              <a:rPr lang="en-US" b="0" i="0">
                <a:solidFill>
                  <a:srgbClr val="22445F"/>
                </a:solidFill>
                <a:effectLst/>
                <a:latin typeface="Open Sans" panose="020B0606030504020204" pitchFamily="34" charset="0"/>
              </a:rPr>
              <a:t>time consuming, </a:t>
            </a:r>
            <a:r>
              <a:rPr lang="sr-Latn-BA" b="0" i="0">
                <a:solidFill>
                  <a:srgbClr val="22445F"/>
                </a:solidFill>
                <a:effectLst/>
                <a:latin typeface="Open Sans" panose="020B0606030504020204" pitchFamily="34" charset="0"/>
              </a:rPr>
              <a:t>expensive and inefficient. Therefore, minimizing number of experiments and simulating fracture toughness test became a priority. </a:t>
            </a:r>
          </a:p>
          <a:p>
            <a:pPr marL="0" indent="0">
              <a:buNone/>
            </a:pPr>
            <a:endParaRPr lang="sr-Latn-BA" b="0" i="0">
              <a:solidFill>
                <a:srgbClr val="22445F"/>
              </a:solidFill>
              <a:effectLst/>
              <a:latin typeface="Open Sans" panose="020B0606030504020204" pitchFamily="34" charset="0"/>
            </a:endParaRPr>
          </a:p>
          <a:p>
            <a:pPr marL="0" indent="0">
              <a:buNone/>
            </a:pPr>
            <a:r>
              <a:rPr lang="en-US" b="0" i="0">
                <a:solidFill>
                  <a:srgbClr val="000000"/>
                </a:solidFill>
                <a:effectLst/>
                <a:latin typeface="Times New Roman" panose="02020603050405020304" pitchFamily="18" charset="0"/>
              </a:rPr>
              <a:t>Most common technique for simulating fracture and cracking phenomena is FE method</a:t>
            </a:r>
            <a:r>
              <a:rPr lang="sr-Latn-BA" b="0" i="0">
                <a:solidFill>
                  <a:srgbClr val="000000"/>
                </a:solidFill>
                <a:effectLst/>
                <a:latin typeface="Times New Roman" panose="02020603050405020304" pitchFamily="18" charset="0"/>
              </a:rPr>
              <a:t>. Even thought, it has lots of advantages over experiments,</a:t>
            </a:r>
            <a:r>
              <a:rPr lang="en-US" b="0" i="0">
                <a:solidFill>
                  <a:srgbClr val="000000"/>
                </a:solidFill>
                <a:effectLst/>
                <a:latin typeface="Times New Roman" panose="02020603050405020304" pitchFamily="18" charset="0"/>
              </a:rPr>
              <a:t> </a:t>
            </a:r>
            <a:r>
              <a:rPr lang="sr-Latn-BA" b="0" i="0">
                <a:solidFill>
                  <a:srgbClr val="000000"/>
                </a:solidFill>
                <a:effectLst/>
                <a:latin typeface="Times New Roman" panose="02020603050405020304" pitchFamily="18" charset="0"/>
              </a:rPr>
              <a:t>FE analysis</a:t>
            </a:r>
            <a:r>
              <a:rPr lang="en-US" b="0" i="0">
                <a:solidFill>
                  <a:srgbClr val="000000"/>
                </a:solidFill>
                <a:effectLst/>
                <a:latin typeface="Times New Roman" panose="02020603050405020304" pitchFamily="18" charset="0"/>
              </a:rPr>
              <a:t> requires huge amount of time to prepare the model</a:t>
            </a:r>
            <a:r>
              <a:rPr lang="sr-Latn-BA" b="0" i="0">
                <a:solidFill>
                  <a:srgbClr val="000000"/>
                </a:solidFill>
                <a:effectLst/>
                <a:latin typeface="Times New Roman" panose="02020603050405020304" pitchFamily="18" charset="0"/>
              </a:rPr>
              <a:t> </a:t>
            </a:r>
            <a:r>
              <a:rPr lang="en-US" b="0" i="0">
                <a:solidFill>
                  <a:srgbClr val="000000"/>
                </a:solidFill>
                <a:effectLst/>
                <a:latin typeface="Times New Roman" panose="02020603050405020304" pitchFamily="18" charset="0"/>
              </a:rPr>
              <a:t>(clean the model, create the crack-cut , meshing) and requires significant computational </a:t>
            </a:r>
            <a:r>
              <a:rPr lang="sr-Latn-BA" b="0" i="0">
                <a:solidFill>
                  <a:srgbClr val="000000"/>
                </a:solidFill>
                <a:effectLst/>
                <a:latin typeface="Times New Roman" panose="02020603050405020304" pitchFamily="18" charset="0"/>
              </a:rPr>
              <a:t>resources in order to simulate fracture tougness test</a:t>
            </a:r>
            <a:r>
              <a:rPr lang="en-US" b="0" i="0">
                <a:solidFill>
                  <a:srgbClr val="000000"/>
                </a:solidFill>
                <a:effectLst/>
                <a:latin typeface="Times New Roman" panose="02020603050405020304" pitchFamily="18" charset="0"/>
              </a:rPr>
              <a:t>. </a:t>
            </a:r>
          </a:p>
          <a:p>
            <a:pPr marL="0" indent="0">
              <a:buNone/>
            </a:pPr>
            <a:endParaRPr lang="sr-Latn-BA" b="0" i="0">
              <a:solidFill>
                <a:srgbClr val="000000"/>
              </a:solidFill>
              <a:effectLst/>
              <a:latin typeface="Times New Roman" panose="02020603050405020304" pitchFamily="18" charset="0"/>
            </a:endParaRPr>
          </a:p>
          <a:p>
            <a:pPr marL="0" indent="0">
              <a:buNone/>
            </a:pPr>
            <a:r>
              <a:rPr lang="en-US" b="0" i="0">
                <a:solidFill>
                  <a:srgbClr val="000000"/>
                </a:solidFill>
                <a:effectLst/>
                <a:latin typeface="Times New Roman" panose="02020603050405020304" pitchFamily="18" charset="0"/>
              </a:rPr>
              <a:t>On the other side, Green’s function methods showed to be a good alternative to FE solvers of the field equations over spatial domains. These methods are attractive because the fast Fourier transform (FFT) algorithms can be used to solve the convolution integral representing equilibrium in stress under the strain compatibility over voxel-based microstructural cells yielding substantial computational efficiency. Moreover, the models are suitable to run in parallel, which makes this method a great competitor to FE methods, and I will show the analysis in the following slides.</a:t>
            </a:r>
          </a:p>
          <a:p>
            <a:pPr marL="0" indent="0">
              <a:buNone/>
            </a:pPr>
            <a:endParaRPr lang="sr-Latn-BA" b="0" i="0">
              <a:solidFill>
                <a:srgbClr val="000000"/>
              </a:solidFill>
              <a:effectLst/>
              <a:latin typeface="Times New Roman" panose="02020603050405020304" pitchFamily="18" charset="0"/>
            </a:endParaRPr>
          </a:p>
          <a:p>
            <a:pPr marL="0" indent="0">
              <a:buNone/>
            </a:pPr>
            <a:r>
              <a:rPr lang="en-US" b="0" i="0">
                <a:solidFill>
                  <a:srgbClr val="000000"/>
                </a:solidFill>
                <a:effectLst/>
                <a:latin typeface="Times New Roman" panose="02020603050405020304" pitchFamily="18" charset="0"/>
              </a:rPr>
              <a:t>Another maybe most important advantage of simulations is that by reusing the same model we can explore the impact of microstructure and grain orientation on toughness of the material, creating distributions of fracture toughness values, which is </a:t>
            </a:r>
            <a:r>
              <a:rPr lang="en-US" b="0" i="0" err="1">
                <a:solidFill>
                  <a:srgbClr val="000000"/>
                </a:solidFill>
                <a:effectLst/>
                <a:latin typeface="Times New Roman" panose="02020603050405020304" pitchFamily="18" charset="0"/>
              </a:rPr>
              <a:t>imposible</a:t>
            </a:r>
            <a:r>
              <a:rPr lang="en-US" b="0" i="0">
                <a:solidFill>
                  <a:srgbClr val="000000"/>
                </a:solidFill>
                <a:effectLst/>
                <a:latin typeface="Times New Roman" panose="02020603050405020304" pitchFamily="18" charset="0"/>
              </a:rPr>
              <a:t> to do </a:t>
            </a:r>
            <a:r>
              <a:rPr lang="en-US" b="0" i="0" err="1">
                <a:solidFill>
                  <a:srgbClr val="000000"/>
                </a:solidFill>
                <a:effectLst/>
                <a:latin typeface="Times New Roman" panose="02020603050405020304" pitchFamily="18" charset="0"/>
              </a:rPr>
              <a:t>experimentaly</a:t>
            </a:r>
            <a:r>
              <a:rPr lang="en-US" b="0" i="0">
                <a:solidFill>
                  <a:srgbClr val="000000"/>
                </a:solidFill>
                <a:effectLst/>
                <a:latin typeface="Times New Roman" panose="02020603050405020304" pitchFamily="18" charset="0"/>
              </a:rPr>
              <a:t>.</a:t>
            </a:r>
          </a:p>
          <a:p>
            <a:pPr marL="0" indent="0">
              <a:buNone/>
            </a:pPr>
            <a:endParaRPr lang="en-US" b="0" i="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6C8DBCA-C3A1-41C7-A5E5-E039F61623D1}" type="slidenum">
              <a:rPr lang="en-US" smtClean="0"/>
              <a:t>2</a:t>
            </a:fld>
            <a:endParaRPr lang="en-US"/>
          </a:p>
        </p:txBody>
      </p:sp>
      <p:sp>
        <p:nvSpPr>
          <p:cNvPr id="5" name="Date Placeholder 4">
            <a:extLst>
              <a:ext uri="{FF2B5EF4-FFF2-40B4-BE49-F238E27FC236}">
                <a16:creationId xmlns:a16="http://schemas.microsoft.com/office/drawing/2014/main" id="{F607891B-2216-F9E9-DF36-11D53B490031}"/>
              </a:ext>
            </a:extLst>
          </p:cNvPr>
          <p:cNvSpPr>
            <a:spLocks noGrp="1"/>
          </p:cNvSpPr>
          <p:nvPr>
            <p:ph type="dt" idx="1"/>
          </p:nvPr>
        </p:nvSpPr>
        <p:spPr/>
        <p:txBody>
          <a:bodyPr/>
          <a:lstStyle/>
          <a:p>
            <a:r>
              <a:rPr lang="en-US"/>
              <a:t>2/4/2024</a:t>
            </a:r>
          </a:p>
        </p:txBody>
      </p:sp>
    </p:spTree>
    <p:extLst>
      <p:ext uri="{BB962C8B-B14F-4D97-AF65-F5344CB8AC3E}">
        <p14:creationId xmlns:p14="http://schemas.microsoft.com/office/powerpoint/2010/main" val="2606983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Slides 3-5</a:t>
            </a:r>
            <a:br>
              <a:rPr lang="en-US"/>
            </a:br>
            <a:r>
              <a:rPr lang="en-US"/>
              <a:t>EVPFFT method is based on Green’s function method. Green’s function is analytically available for simple boundary conditions like periodic or uniform applied strain in infinite medium. In case of complex arbitrary velocity </a:t>
            </a:r>
            <a:r>
              <a:rPr lang="en-US" err="1"/>
              <a:t>b.c.</a:t>
            </a:r>
            <a:r>
              <a:rPr lang="en-US"/>
              <a:t>, Green’s function is not known analytically and is quite computationally expensive to find it. That is why instead of deriving Green’s function for specific applied </a:t>
            </a:r>
            <a:r>
              <a:rPr lang="en-US" err="1"/>
              <a:t>b.c.</a:t>
            </a:r>
            <a:r>
              <a:rPr lang="en-US"/>
              <a:t>, different approaches are used. One such approach is method of images, where we still use the known analytical expressions for periodic or infinite Green’s function. The domain is extended, and additional sources are placed in the extended region, which enforce the desired </a:t>
            </a:r>
            <a:r>
              <a:rPr lang="en-US" err="1"/>
              <a:t>b.c.</a:t>
            </a:r>
            <a:r>
              <a:rPr lang="en-US"/>
              <a:t> in the original domain. Method was initially developed in electrostatics (example). We will use the same strategy, we will extend our domain, and apply a polarization field in the extended domain in order to enforce the boundary conditions in the original domain (</a:t>
            </a:r>
            <a:r>
              <a:rPr lang="en-US" err="1"/>
              <a:t>Gelebart</a:t>
            </a:r>
            <a:r>
              <a:rPr lang="en-US"/>
              <a:t>).</a:t>
            </a:r>
          </a:p>
          <a:p>
            <a:endParaRPr lang="en-US"/>
          </a:p>
          <a:p>
            <a:endParaRPr lang="en-US"/>
          </a:p>
        </p:txBody>
      </p:sp>
      <p:sp>
        <p:nvSpPr>
          <p:cNvPr id="4" name="Slide Number Placeholder 3"/>
          <p:cNvSpPr>
            <a:spLocks noGrp="1"/>
          </p:cNvSpPr>
          <p:nvPr>
            <p:ph type="sldNum" sz="quarter" idx="10"/>
          </p:nvPr>
        </p:nvSpPr>
        <p:spPr/>
        <p:txBody>
          <a:bodyPr/>
          <a:lstStyle/>
          <a:p>
            <a:fld id="{BAD8D52D-A3F1-4B43-9554-93E43582DB8E}" type="slidenum">
              <a:rPr lang="en-US" smtClean="0"/>
              <a:t>3</a:t>
            </a:fld>
            <a:endParaRPr lang="en-US"/>
          </a:p>
        </p:txBody>
      </p:sp>
      <p:sp>
        <p:nvSpPr>
          <p:cNvPr id="5" name="Date Placeholder 4">
            <a:extLst>
              <a:ext uri="{FF2B5EF4-FFF2-40B4-BE49-F238E27FC236}">
                <a16:creationId xmlns:a16="http://schemas.microsoft.com/office/drawing/2014/main" id="{CFBA6FEE-389C-9116-4A3A-EECC6FF68D2D}"/>
              </a:ext>
            </a:extLst>
          </p:cNvPr>
          <p:cNvSpPr>
            <a:spLocks noGrp="1"/>
          </p:cNvSpPr>
          <p:nvPr>
            <p:ph type="dt" idx="1"/>
          </p:nvPr>
        </p:nvSpPr>
        <p:spPr/>
        <p:txBody>
          <a:bodyPr/>
          <a:lstStyle/>
          <a:p>
            <a:r>
              <a:rPr lang="en-US"/>
              <a:t>2/4/2024</a:t>
            </a:r>
          </a:p>
        </p:txBody>
      </p:sp>
    </p:spTree>
    <p:extLst>
      <p:ext uri="{BB962C8B-B14F-4D97-AF65-F5344CB8AC3E}">
        <p14:creationId xmlns:p14="http://schemas.microsoft.com/office/powerpoint/2010/main" val="1988395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such approach is method of images, where we still use the known analytical expressions for periodic or infinite Green’s function. The domain is extended, and additional sources are placed in the extended region, which enforce the desired </a:t>
            </a:r>
            <a:r>
              <a:rPr lang="en-US" err="1"/>
              <a:t>b.c.</a:t>
            </a:r>
            <a:r>
              <a:rPr lang="en-US"/>
              <a:t> in the original domain. Method was initially developed in electrostatics (example). We will use the same strategy, we will extend our domain, and apply a polarization field in the extended domain in order to enforce the boundary conditions in the original domain (</a:t>
            </a:r>
            <a:r>
              <a:rPr lang="en-US" err="1"/>
              <a:t>Gelebart</a:t>
            </a:r>
            <a:r>
              <a:rPr lang="en-US"/>
              <a:t>).</a:t>
            </a:r>
          </a:p>
        </p:txBody>
      </p:sp>
      <p:sp>
        <p:nvSpPr>
          <p:cNvPr id="4" name="Slide Number Placeholder 3"/>
          <p:cNvSpPr>
            <a:spLocks noGrp="1"/>
          </p:cNvSpPr>
          <p:nvPr>
            <p:ph type="sldNum" sz="quarter" idx="10"/>
          </p:nvPr>
        </p:nvSpPr>
        <p:spPr/>
        <p:txBody>
          <a:bodyPr/>
          <a:lstStyle/>
          <a:p>
            <a:fld id="{BAD8D52D-A3F1-4B43-9554-93E43582DB8E}" type="slidenum">
              <a:rPr lang="en-US" smtClean="0"/>
              <a:t>4</a:t>
            </a:fld>
            <a:endParaRPr lang="en-US"/>
          </a:p>
        </p:txBody>
      </p:sp>
      <p:sp>
        <p:nvSpPr>
          <p:cNvPr id="5" name="Date Placeholder 4">
            <a:extLst>
              <a:ext uri="{FF2B5EF4-FFF2-40B4-BE49-F238E27FC236}">
                <a16:creationId xmlns:a16="http://schemas.microsoft.com/office/drawing/2014/main" id="{F66F2391-66BF-73CF-D6FE-7D795A90677B}"/>
              </a:ext>
            </a:extLst>
          </p:cNvPr>
          <p:cNvSpPr>
            <a:spLocks noGrp="1"/>
          </p:cNvSpPr>
          <p:nvPr>
            <p:ph type="dt" idx="1"/>
          </p:nvPr>
        </p:nvSpPr>
        <p:spPr/>
        <p:txBody>
          <a:bodyPr/>
          <a:lstStyle/>
          <a:p>
            <a:r>
              <a:rPr lang="en-US"/>
              <a:t>2/4/2024</a:t>
            </a:r>
          </a:p>
        </p:txBody>
      </p:sp>
    </p:spTree>
    <p:extLst>
      <p:ext uri="{BB962C8B-B14F-4D97-AF65-F5344CB8AC3E}">
        <p14:creationId xmlns:p14="http://schemas.microsoft.com/office/powerpoint/2010/main" val="397136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C8DBCA-C3A1-41C7-A5E5-E039F61623D1}" type="slidenum">
              <a:rPr lang="en-US" smtClean="0"/>
              <a:t>5</a:t>
            </a:fld>
            <a:endParaRPr lang="en-US"/>
          </a:p>
        </p:txBody>
      </p:sp>
      <p:sp>
        <p:nvSpPr>
          <p:cNvPr id="5" name="Date Placeholder 4">
            <a:extLst>
              <a:ext uri="{FF2B5EF4-FFF2-40B4-BE49-F238E27FC236}">
                <a16:creationId xmlns:a16="http://schemas.microsoft.com/office/drawing/2014/main" id="{683FD43A-A0CA-D4C7-214F-EF38B880B2CE}"/>
              </a:ext>
            </a:extLst>
          </p:cNvPr>
          <p:cNvSpPr>
            <a:spLocks noGrp="1"/>
          </p:cNvSpPr>
          <p:nvPr>
            <p:ph type="dt" idx="1"/>
          </p:nvPr>
        </p:nvSpPr>
        <p:spPr/>
        <p:txBody>
          <a:bodyPr/>
          <a:lstStyle/>
          <a:p>
            <a:r>
              <a:rPr lang="en-US"/>
              <a:t>2/4/2024</a:t>
            </a:r>
          </a:p>
        </p:txBody>
      </p:sp>
    </p:spTree>
    <p:extLst>
      <p:ext uri="{BB962C8B-B14F-4D97-AF65-F5344CB8AC3E}">
        <p14:creationId xmlns:p14="http://schemas.microsoft.com/office/powerpoint/2010/main" val="2013460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Pictures talk for itself.</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a:br>
            <a:r>
              <a:rPr lang="en-US"/>
              <a:t>I will spend next couple minutes explaining how this is done in FEs to reinforce my message how EVPFFT is more convenient. I have spent a lot more time getting results with  FE method comparing to the EVPFFT code. </a:t>
            </a:r>
          </a:p>
        </p:txBody>
      </p:sp>
      <p:sp>
        <p:nvSpPr>
          <p:cNvPr id="4" name="Slide Number Placeholder 3"/>
          <p:cNvSpPr>
            <a:spLocks noGrp="1"/>
          </p:cNvSpPr>
          <p:nvPr>
            <p:ph type="sldNum" sz="quarter" idx="5"/>
          </p:nvPr>
        </p:nvSpPr>
        <p:spPr/>
        <p:txBody>
          <a:bodyPr/>
          <a:lstStyle/>
          <a:p>
            <a:fld id="{36C8DBCA-C3A1-41C7-A5E5-E039F61623D1}" type="slidenum">
              <a:rPr lang="en-US" smtClean="0"/>
              <a:t>6</a:t>
            </a:fld>
            <a:endParaRPr lang="en-US"/>
          </a:p>
        </p:txBody>
      </p:sp>
      <p:sp>
        <p:nvSpPr>
          <p:cNvPr id="5" name="Date Placeholder 4">
            <a:extLst>
              <a:ext uri="{FF2B5EF4-FFF2-40B4-BE49-F238E27FC236}">
                <a16:creationId xmlns:a16="http://schemas.microsoft.com/office/drawing/2014/main" id="{9BB71004-B4E5-AC48-D25A-672B2F9B0F11}"/>
              </a:ext>
            </a:extLst>
          </p:cNvPr>
          <p:cNvSpPr>
            <a:spLocks noGrp="1"/>
          </p:cNvSpPr>
          <p:nvPr>
            <p:ph type="dt" idx="1"/>
          </p:nvPr>
        </p:nvSpPr>
        <p:spPr/>
        <p:txBody>
          <a:bodyPr/>
          <a:lstStyle/>
          <a:p>
            <a:r>
              <a:rPr lang="en-US"/>
              <a:t>2/4/2024</a:t>
            </a:r>
          </a:p>
        </p:txBody>
      </p:sp>
    </p:spTree>
    <p:extLst>
      <p:ext uri="{BB962C8B-B14F-4D97-AF65-F5344CB8AC3E}">
        <p14:creationId xmlns:p14="http://schemas.microsoft.com/office/powerpoint/2010/main" val="1327795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applied to create analytical results and numerical result using FE method and EVPFFT for verification</a:t>
            </a:r>
          </a:p>
          <a:p>
            <a:endParaRPr lang="en-US"/>
          </a:p>
        </p:txBody>
      </p:sp>
      <p:sp>
        <p:nvSpPr>
          <p:cNvPr id="4" name="Slide Number Placeholder 3"/>
          <p:cNvSpPr>
            <a:spLocks noGrp="1"/>
          </p:cNvSpPr>
          <p:nvPr>
            <p:ph type="sldNum" sz="quarter" idx="5"/>
          </p:nvPr>
        </p:nvSpPr>
        <p:spPr/>
        <p:txBody>
          <a:bodyPr/>
          <a:lstStyle/>
          <a:p>
            <a:fld id="{36C8DBCA-C3A1-41C7-A5E5-E039F61623D1}" type="slidenum">
              <a:rPr lang="en-US" smtClean="0"/>
              <a:t>7</a:t>
            </a:fld>
            <a:endParaRPr lang="en-US"/>
          </a:p>
        </p:txBody>
      </p:sp>
      <p:sp>
        <p:nvSpPr>
          <p:cNvPr id="5" name="Date Placeholder 4">
            <a:extLst>
              <a:ext uri="{FF2B5EF4-FFF2-40B4-BE49-F238E27FC236}">
                <a16:creationId xmlns:a16="http://schemas.microsoft.com/office/drawing/2014/main" id="{B7AB5BA6-3BAD-459E-BE8F-C8758F455F9F}"/>
              </a:ext>
            </a:extLst>
          </p:cNvPr>
          <p:cNvSpPr>
            <a:spLocks noGrp="1"/>
          </p:cNvSpPr>
          <p:nvPr>
            <p:ph type="dt" idx="1"/>
          </p:nvPr>
        </p:nvSpPr>
        <p:spPr/>
        <p:txBody>
          <a:bodyPr/>
          <a:lstStyle/>
          <a:p>
            <a:r>
              <a:rPr lang="en-US"/>
              <a:t>2/4/2024</a:t>
            </a:r>
          </a:p>
        </p:txBody>
      </p:sp>
    </p:spTree>
    <p:extLst>
      <p:ext uri="{BB962C8B-B14F-4D97-AF65-F5344CB8AC3E}">
        <p14:creationId xmlns:p14="http://schemas.microsoft.com/office/powerpoint/2010/main" val="3629043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Results are comparison between analytical solution- and two numerical-FEM and EVPFFT. The fields present displacement in X and Y direction. EVPFFT successfully validated.</a:t>
            </a:r>
          </a:p>
        </p:txBody>
      </p:sp>
      <p:sp>
        <p:nvSpPr>
          <p:cNvPr id="4" name="Slide Number Placeholder 3"/>
          <p:cNvSpPr>
            <a:spLocks noGrp="1"/>
          </p:cNvSpPr>
          <p:nvPr>
            <p:ph type="sldNum" sz="quarter" idx="5"/>
          </p:nvPr>
        </p:nvSpPr>
        <p:spPr/>
        <p:txBody>
          <a:bodyPr/>
          <a:lstStyle/>
          <a:p>
            <a:fld id="{36C8DBCA-C3A1-41C7-A5E5-E039F61623D1}" type="slidenum">
              <a:rPr lang="en-US" smtClean="0"/>
              <a:t>8</a:t>
            </a:fld>
            <a:endParaRPr lang="en-US"/>
          </a:p>
        </p:txBody>
      </p:sp>
      <p:sp>
        <p:nvSpPr>
          <p:cNvPr id="5" name="Date Placeholder 4">
            <a:extLst>
              <a:ext uri="{FF2B5EF4-FFF2-40B4-BE49-F238E27FC236}">
                <a16:creationId xmlns:a16="http://schemas.microsoft.com/office/drawing/2014/main" id="{CCC92357-A410-42DC-EF15-A66A0E9BAD00}"/>
              </a:ext>
            </a:extLst>
          </p:cNvPr>
          <p:cNvSpPr>
            <a:spLocks noGrp="1"/>
          </p:cNvSpPr>
          <p:nvPr>
            <p:ph type="dt" idx="1"/>
          </p:nvPr>
        </p:nvSpPr>
        <p:spPr/>
        <p:txBody>
          <a:bodyPr/>
          <a:lstStyle/>
          <a:p>
            <a:r>
              <a:rPr lang="en-US"/>
              <a:t>2/4/2024</a:t>
            </a:r>
          </a:p>
        </p:txBody>
      </p:sp>
    </p:spTree>
    <p:extLst>
      <p:ext uri="{BB962C8B-B14F-4D97-AF65-F5344CB8AC3E}">
        <p14:creationId xmlns:p14="http://schemas.microsoft.com/office/powerpoint/2010/main" val="4121203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Results are comparison between analytical solution- and two numerical-FEM and EVPFFT. The fields present VMS and Elastic </a:t>
            </a:r>
            <a:r>
              <a:rPr lang="en-US" err="1"/>
              <a:t>Eeq</a:t>
            </a:r>
            <a:r>
              <a:rPr lang="en-US"/>
              <a:t>. EVPFFT successfully validated.</a:t>
            </a:r>
          </a:p>
        </p:txBody>
      </p:sp>
      <p:sp>
        <p:nvSpPr>
          <p:cNvPr id="4" name="Slide Number Placeholder 3"/>
          <p:cNvSpPr>
            <a:spLocks noGrp="1"/>
          </p:cNvSpPr>
          <p:nvPr>
            <p:ph type="sldNum" sz="quarter" idx="5"/>
          </p:nvPr>
        </p:nvSpPr>
        <p:spPr/>
        <p:txBody>
          <a:bodyPr/>
          <a:lstStyle/>
          <a:p>
            <a:fld id="{36C8DBCA-C3A1-41C7-A5E5-E039F61623D1}" type="slidenum">
              <a:rPr lang="en-US" smtClean="0"/>
              <a:t>9</a:t>
            </a:fld>
            <a:endParaRPr lang="en-US"/>
          </a:p>
        </p:txBody>
      </p:sp>
      <p:sp>
        <p:nvSpPr>
          <p:cNvPr id="5" name="Date Placeholder 4">
            <a:extLst>
              <a:ext uri="{FF2B5EF4-FFF2-40B4-BE49-F238E27FC236}">
                <a16:creationId xmlns:a16="http://schemas.microsoft.com/office/drawing/2014/main" id="{2D6939FF-68B9-E279-CA95-AA6BEEF1FB8D}"/>
              </a:ext>
            </a:extLst>
          </p:cNvPr>
          <p:cNvSpPr>
            <a:spLocks noGrp="1"/>
          </p:cNvSpPr>
          <p:nvPr>
            <p:ph type="dt" idx="1"/>
          </p:nvPr>
        </p:nvSpPr>
        <p:spPr/>
        <p:txBody>
          <a:bodyPr/>
          <a:lstStyle/>
          <a:p>
            <a:r>
              <a:rPr lang="en-US"/>
              <a:t>2/4/2024</a:t>
            </a:r>
          </a:p>
        </p:txBody>
      </p:sp>
    </p:spTree>
    <p:extLst>
      <p:ext uri="{BB962C8B-B14F-4D97-AF65-F5344CB8AC3E}">
        <p14:creationId xmlns:p14="http://schemas.microsoft.com/office/powerpoint/2010/main" val="282892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5917-8B0A-5421-85B5-EAB9EFA952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BB6BF8-8EFB-3753-F6F1-273A2E3580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16743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7CDE1-1FB4-4166-8723-6534A14857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407B19-581C-DFB4-099A-9EA8417493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D0400725-AA6B-0185-0042-6C28F040EFD8}"/>
              </a:ext>
            </a:extLst>
          </p:cNvPr>
          <p:cNvSpPr>
            <a:spLocks noGrp="1"/>
          </p:cNvSpPr>
          <p:nvPr>
            <p:ph type="sldNum" sz="quarter" idx="4"/>
          </p:nvPr>
        </p:nvSpPr>
        <p:spPr>
          <a:xfrm>
            <a:off x="11178307" y="38389"/>
            <a:ext cx="976745" cy="365125"/>
          </a:xfrm>
          <a:prstGeom prst="rect">
            <a:avLst/>
          </a:prstGeom>
        </p:spPr>
        <p:txBody>
          <a:bodyPr/>
          <a:lstStyle>
            <a:lvl1pPr algn="r">
              <a:defRPr/>
            </a:lvl1pPr>
          </a:lstStyle>
          <a:p>
            <a:fld id="{9E3EE4AB-6E01-4281-800D-393D5D499790}" type="slidenum">
              <a:rPr lang="en-US" smtClean="0"/>
              <a:pPr/>
              <a:t>‹#›</a:t>
            </a:fld>
            <a:endParaRPr lang="en-US"/>
          </a:p>
        </p:txBody>
      </p:sp>
    </p:spTree>
    <p:extLst>
      <p:ext uri="{BB962C8B-B14F-4D97-AF65-F5344CB8AC3E}">
        <p14:creationId xmlns:p14="http://schemas.microsoft.com/office/powerpoint/2010/main" val="2260706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8B1001-CAC1-D4FD-1457-B4B9C707BC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8D5C77-6E93-A089-4C0D-96EB29B3A2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1238D081-067B-7551-4968-E0E53067B73C}"/>
              </a:ext>
            </a:extLst>
          </p:cNvPr>
          <p:cNvSpPr>
            <a:spLocks noGrp="1"/>
          </p:cNvSpPr>
          <p:nvPr>
            <p:ph type="sldNum" sz="quarter" idx="4"/>
          </p:nvPr>
        </p:nvSpPr>
        <p:spPr>
          <a:xfrm>
            <a:off x="11178307" y="38389"/>
            <a:ext cx="976745" cy="365125"/>
          </a:xfrm>
          <a:prstGeom prst="rect">
            <a:avLst/>
          </a:prstGeom>
        </p:spPr>
        <p:txBody>
          <a:bodyPr/>
          <a:lstStyle>
            <a:lvl1pPr algn="r">
              <a:defRPr/>
            </a:lvl1pPr>
          </a:lstStyle>
          <a:p>
            <a:fld id="{9E3EE4AB-6E01-4281-800D-393D5D499790}" type="slidenum">
              <a:rPr lang="en-US" smtClean="0"/>
              <a:pPr/>
              <a:t>‹#›</a:t>
            </a:fld>
            <a:endParaRPr lang="en-US"/>
          </a:p>
        </p:txBody>
      </p:sp>
    </p:spTree>
    <p:extLst>
      <p:ext uri="{BB962C8B-B14F-4D97-AF65-F5344CB8AC3E}">
        <p14:creationId xmlns:p14="http://schemas.microsoft.com/office/powerpoint/2010/main" val="212276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609601" y="1524001"/>
            <a:ext cx="10968073" cy="363175"/>
          </a:xfrm>
        </p:spPr>
        <p:txBody>
          <a:bodyPr lIns="0" tIns="0" rIns="0" bIns="0"/>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stStyle>
          <a:p>
            <a:pPr lvl="0"/>
            <a:r>
              <a:rPr lang="en-US"/>
              <a:t>Click to add subhead</a:t>
            </a:r>
          </a:p>
        </p:txBody>
      </p:sp>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609600" y="609600"/>
            <a:ext cx="10968072" cy="892208"/>
          </a:xfrm>
        </p:spPr>
        <p:txBody>
          <a:bodyPr lIns="0" tIns="0" rIns="0" bIns="0">
            <a:noAutofit/>
          </a:bodyPr>
          <a:lstStyle>
            <a:lvl1pPr marL="0" indent="0">
              <a:lnSpc>
                <a:spcPct val="100000"/>
              </a:lnSpc>
              <a:spcBef>
                <a:spcPts val="0"/>
              </a:spcBef>
              <a:buNone/>
              <a:defRPr sz="32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609600" y="2011681"/>
            <a:ext cx="10968072" cy="3875484"/>
          </a:xfrm>
        </p:spPr>
        <p:txBody>
          <a:bodyPr lIns="0" tIns="0" rIns="0" bIns="0">
            <a:noAutofit/>
          </a:bodyPr>
          <a:lstStyle>
            <a:lvl1pPr marL="243834" indent="-243834">
              <a:lnSpc>
                <a:spcPct val="100000"/>
              </a:lnSpc>
              <a:spcBef>
                <a:spcPts val="8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add first bullet</a:t>
            </a:r>
          </a:p>
          <a:p>
            <a:pPr lvl="1"/>
            <a:r>
              <a:rPr lang="en-US"/>
              <a:t>Second level</a:t>
            </a:r>
          </a:p>
          <a:p>
            <a:pPr lvl="2"/>
            <a:r>
              <a:rPr lang="en-US"/>
              <a:t>Third level</a:t>
            </a:r>
          </a:p>
          <a:p>
            <a:pPr lvl="3"/>
            <a:r>
              <a:rPr lang="en-US"/>
              <a:t>Fourth level</a:t>
            </a:r>
          </a:p>
        </p:txBody>
      </p:sp>
      <p:sp>
        <p:nvSpPr>
          <p:cNvPr id="2" name="Slide Number Placeholder 8">
            <a:extLst>
              <a:ext uri="{FF2B5EF4-FFF2-40B4-BE49-F238E27FC236}">
                <a16:creationId xmlns:a16="http://schemas.microsoft.com/office/drawing/2014/main" id="{B1C55409-B53A-4B88-F698-4FA1721FBB02}"/>
              </a:ext>
            </a:extLst>
          </p:cNvPr>
          <p:cNvSpPr>
            <a:spLocks noGrp="1"/>
          </p:cNvSpPr>
          <p:nvPr>
            <p:ph type="sldNum" sz="quarter" idx="4"/>
          </p:nvPr>
        </p:nvSpPr>
        <p:spPr>
          <a:xfrm>
            <a:off x="11178307" y="38389"/>
            <a:ext cx="976745" cy="365125"/>
          </a:xfrm>
          <a:prstGeom prst="rect">
            <a:avLst/>
          </a:prstGeom>
        </p:spPr>
        <p:txBody>
          <a:bodyPr/>
          <a:lstStyle>
            <a:lvl1pPr algn="r">
              <a:defRPr/>
            </a:lvl1pPr>
          </a:lstStyle>
          <a:p>
            <a:fld id="{9E3EE4AB-6E01-4281-800D-393D5D499790}" type="slidenum">
              <a:rPr lang="en-US" smtClean="0"/>
              <a:pPr/>
              <a:t>‹#›</a:t>
            </a:fld>
            <a:endParaRPr lang="en-US"/>
          </a:p>
        </p:txBody>
      </p:sp>
    </p:spTree>
    <p:extLst>
      <p:ext uri="{BB962C8B-B14F-4D97-AF65-F5344CB8AC3E}">
        <p14:creationId xmlns:p14="http://schemas.microsoft.com/office/powerpoint/2010/main" val="1055076559"/>
      </p:ext>
    </p:extLst>
  </p:cSld>
  <p:clrMapOvr>
    <a:masterClrMapping/>
  </p:clrMapOvr>
  <p:extLst>
    <p:ext uri="{DCECCB84-F9BA-43D5-87BE-67443E8EF086}">
      <p15:sldGuideLst xmlns:p15="http://schemas.microsoft.com/office/powerpoint/2012/main">
        <p15:guide id="1" orient="horz" pos="3108">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429F-C754-C0A1-362C-8D6A756E0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63F2F-931D-994E-0B05-B21FB375E0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16921BF5-B713-F001-52BD-9DB76FB673F0}"/>
              </a:ext>
            </a:extLst>
          </p:cNvPr>
          <p:cNvSpPr>
            <a:spLocks noGrp="1"/>
          </p:cNvSpPr>
          <p:nvPr>
            <p:ph type="sldNum" sz="quarter" idx="4"/>
          </p:nvPr>
        </p:nvSpPr>
        <p:spPr>
          <a:xfrm>
            <a:off x="11178307" y="38389"/>
            <a:ext cx="976745" cy="365125"/>
          </a:xfrm>
          <a:prstGeom prst="rect">
            <a:avLst/>
          </a:prstGeom>
        </p:spPr>
        <p:txBody>
          <a:bodyPr/>
          <a:lstStyle>
            <a:lvl1pPr algn="r">
              <a:defRPr/>
            </a:lvl1pPr>
          </a:lstStyle>
          <a:p>
            <a:fld id="{9E3EE4AB-6E01-4281-800D-393D5D499790}" type="slidenum">
              <a:rPr lang="en-US" smtClean="0"/>
              <a:pPr/>
              <a:t>‹#›</a:t>
            </a:fld>
            <a:endParaRPr lang="en-US"/>
          </a:p>
        </p:txBody>
      </p:sp>
    </p:spTree>
    <p:extLst>
      <p:ext uri="{BB962C8B-B14F-4D97-AF65-F5344CB8AC3E}">
        <p14:creationId xmlns:p14="http://schemas.microsoft.com/office/powerpoint/2010/main" val="2404965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5FEE-5ED0-8CF3-D338-C79FD8E769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D4365D-A8F1-F45A-C805-3C3D15C52F6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7" name="Slide Number Placeholder 8">
            <a:extLst>
              <a:ext uri="{FF2B5EF4-FFF2-40B4-BE49-F238E27FC236}">
                <a16:creationId xmlns:a16="http://schemas.microsoft.com/office/drawing/2014/main" id="{6AB7009B-7391-5466-4C6B-534640361B58}"/>
              </a:ext>
            </a:extLst>
          </p:cNvPr>
          <p:cNvSpPr>
            <a:spLocks noGrp="1"/>
          </p:cNvSpPr>
          <p:nvPr>
            <p:ph type="sldNum" sz="quarter" idx="4"/>
          </p:nvPr>
        </p:nvSpPr>
        <p:spPr>
          <a:xfrm>
            <a:off x="11178307" y="38389"/>
            <a:ext cx="976745" cy="365125"/>
          </a:xfrm>
          <a:prstGeom prst="rect">
            <a:avLst/>
          </a:prstGeom>
        </p:spPr>
        <p:txBody>
          <a:bodyPr/>
          <a:lstStyle>
            <a:lvl1pPr algn="r">
              <a:defRPr/>
            </a:lvl1pPr>
          </a:lstStyle>
          <a:p>
            <a:fld id="{9E3EE4AB-6E01-4281-800D-393D5D499790}" type="slidenum">
              <a:rPr lang="en-US" smtClean="0"/>
              <a:pPr/>
              <a:t>‹#›</a:t>
            </a:fld>
            <a:endParaRPr lang="en-US"/>
          </a:p>
        </p:txBody>
      </p:sp>
    </p:spTree>
    <p:extLst>
      <p:ext uri="{BB962C8B-B14F-4D97-AF65-F5344CB8AC3E}">
        <p14:creationId xmlns:p14="http://schemas.microsoft.com/office/powerpoint/2010/main" val="1666294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C5B6A-02B6-BADC-4E5F-E15338121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A702F3-8FC6-3DEE-1D83-C4DD217D2F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09309F-F993-28AF-A363-B80022BC2B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8474D8BB-A6FB-954C-B38E-8C3460E57C7D}"/>
              </a:ext>
            </a:extLst>
          </p:cNvPr>
          <p:cNvSpPr>
            <a:spLocks noGrp="1"/>
          </p:cNvSpPr>
          <p:nvPr>
            <p:ph type="sldNum" sz="quarter" idx="4"/>
          </p:nvPr>
        </p:nvSpPr>
        <p:spPr>
          <a:xfrm>
            <a:off x="11178307" y="38389"/>
            <a:ext cx="976745" cy="365125"/>
          </a:xfrm>
          <a:prstGeom prst="rect">
            <a:avLst/>
          </a:prstGeom>
        </p:spPr>
        <p:txBody>
          <a:bodyPr/>
          <a:lstStyle>
            <a:lvl1pPr algn="r">
              <a:defRPr/>
            </a:lvl1pPr>
          </a:lstStyle>
          <a:p>
            <a:fld id="{9E3EE4AB-6E01-4281-800D-393D5D499790}" type="slidenum">
              <a:rPr lang="en-US" smtClean="0"/>
              <a:pPr/>
              <a:t>‹#›</a:t>
            </a:fld>
            <a:endParaRPr lang="en-US"/>
          </a:p>
        </p:txBody>
      </p:sp>
    </p:spTree>
    <p:extLst>
      <p:ext uri="{BB962C8B-B14F-4D97-AF65-F5344CB8AC3E}">
        <p14:creationId xmlns:p14="http://schemas.microsoft.com/office/powerpoint/2010/main" val="3000285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FCD68-4B4F-1111-50BC-2DECBA25EA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AE2475-20F6-A363-8F68-DEFBC11F4E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7650C3-862F-BCDB-C1BC-E444AE2915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4154B7-AFE4-A955-71A4-D3DE544DC4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9E07D6-F2B2-1854-6A4A-DA94AF0E18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8">
            <a:extLst>
              <a:ext uri="{FF2B5EF4-FFF2-40B4-BE49-F238E27FC236}">
                <a16:creationId xmlns:a16="http://schemas.microsoft.com/office/drawing/2014/main" id="{9451452A-33AE-9221-0059-F9FCB956DE0A}"/>
              </a:ext>
            </a:extLst>
          </p:cNvPr>
          <p:cNvSpPr>
            <a:spLocks noGrp="1"/>
          </p:cNvSpPr>
          <p:nvPr>
            <p:ph type="sldNum" sz="quarter" idx="10"/>
          </p:nvPr>
        </p:nvSpPr>
        <p:spPr>
          <a:xfrm>
            <a:off x="11178307" y="38389"/>
            <a:ext cx="976745" cy="365125"/>
          </a:xfrm>
          <a:prstGeom prst="rect">
            <a:avLst/>
          </a:prstGeom>
        </p:spPr>
        <p:txBody>
          <a:bodyPr/>
          <a:lstStyle>
            <a:lvl1pPr algn="r">
              <a:defRPr/>
            </a:lvl1pPr>
          </a:lstStyle>
          <a:p>
            <a:fld id="{9E3EE4AB-6E01-4281-800D-393D5D499790}" type="slidenum">
              <a:rPr lang="en-US" smtClean="0"/>
              <a:pPr/>
              <a:t>‹#›</a:t>
            </a:fld>
            <a:endParaRPr lang="en-US"/>
          </a:p>
        </p:txBody>
      </p:sp>
    </p:spTree>
    <p:extLst>
      <p:ext uri="{BB962C8B-B14F-4D97-AF65-F5344CB8AC3E}">
        <p14:creationId xmlns:p14="http://schemas.microsoft.com/office/powerpoint/2010/main" val="285703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1995E-763C-D079-A769-F792741BDBC6}"/>
              </a:ext>
            </a:extLst>
          </p:cNvPr>
          <p:cNvSpPr>
            <a:spLocks noGrp="1"/>
          </p:cNvSpPr>
          <p:nvPr>
            <p:ph type="title"/>
          </p:nvPr>
        </p:nvSpPr>
        <p:spPr/>
        <p:txBody>
          <a:bodyPr/>
          <a:lstStyle/>
          <a:p>
            <a:r>
              <a:rPr lang="en-US"/>
              <a:t>Click to edit Master title style</a:t>
            </a:r>
          </a:p>
        </p:txBody>
      </p:sp>
      <p:sp>
        <p:nvSpPr>
          <p:cNvPr id="6" name="Slide Number Placeholder 8">
            <a:extLst>
              <a:ext uri="{FF2B5EF4-FFF2-40B4-BE49-F238E27FC236}">
                <a16:creationId xmlns:a16="http://schemas.microsoft.com/office/drawing/2014/main" id="{1CD37DCB-04A5-4484-E14D-D7E1B73F2C9B}"/>
              </a:ext>
            </a:extLst>
          </p:cNvPr>
          <p:cNvSpPr>
            <a:spLocks noGrp="1"/>
          </p:cNvSpPr>
          <p:nvPr>
            <p:ph type="sldNum" sz="quarter" idx="4"/>
          </p:nvPr>
        </p:nvSpPr>
        <p:spPr>
          <a:xfrm>
            <a:off x="11178307" y="38389"/>
            <a:ext cx="976745" cy="365125"/>
          </a:xfrm>
          <a:prstGeom prst="rect">
            <a:avLst/>
          </a:prstGeom>
        </p:spPr>
        <p:txBody>
          <a:bodyPr/>
          <a:lstStyle>
            <a:lvl1pPr algn="r">
              <a:defRPr/>
            </a:lvl1pPr>
          </a:lstStyle>
          <a:p>
            <a:fld id="{9E3EE4AB-6E01-4281-800D-393D5D499790}" type="slidenum">
              <a:rPr lang="en-US" smtClean="0"/>
              <a:pPr/>
              <a:t>‹#›</a:t>
            </a:fld>
            <a:endParaRPr lang="en-US"/>
          </a:p>
        </p:txBody>
      </p:sp>
    </p:spTree>
    <p:extLst>
      <p:ext uri="{BB962C8B-B14F-4D97-AF65-F5344CB8AC3E}">
        <p14:creationId xmlns:p14="http://schemas.microsoft.com/office/powerpoint/2010/main" val="3282582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8">
            <a:extLst>
              <a:ext uri="{FF2B5EF4-FFF2-40B4-BE49-F238E27FC236}">
                <a16:creationId xmlns:a16="http://schemas.microsoft.com/office/drawing/2014/main" id="{53A6166C-71C5-B7FE-EA1B-339319DA9E3E}"/>
              </a:ext>
            </a:extLst>
          </p:cNvPr>
          <p:cNvSpPr>
            <a:spLocks noGrp="1"/>
          </p:cNvSpPr>
          <p:nvPr>
            <p:ph type="sldNum" sz="quarter" idx="4"/>
          </p:nvPr>
        </p:nvSpPr>
        <p:spPr>
          <a:xfrm>
            <a:off x="11178307" y="38389"/>
            <a:ext cx="976745" cy="365125"/>
          </a:xfrm>
          <a:prstGeom prst="rect">
            <a:avLst/>
          </a:prstGeom>
        </p:spPr>
        <p:txBody>
          <a:bodyPr/>
          <a:lstStyle>
            <a:lvl1pPr algn="r">
              <a:defRPr/>
            </a:lvl1pPr>
          </a:lstStyle>
          <a:p>
            <a:fld id="{9E3EE4AB-6E01-4281-800D-393D5D499790}" type="slidenum">
              <a:rPr lang="en-US" smtClean="0"/>
              <a:pPr/>
              <a:t>‹#›</a:t>
            </a:fld>
            <a:endParaRPr lang="en-US"/>
          </a:p>
        </p:txBody>
      </p:sp>
    </p:spTree>
    <p:extLst>
      <p:ext uri="{BB962C8B-B14F-4D97-AF65-F5344CB8AC3E}">
        <p14:creationId xmlns:p14="http://schemas.microsoft.com/office/powerpoint/2010/main" val="2671438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BEAE7-F783-D11A-5D06-DCACE74350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63C0F9-D9F5-A859-E016-9FFCC94F79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F373AF-ECC1-6D74-4B93-491ECD9EA1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8">
            <a:extLst>
              <a:ext uri="{FF2B5EF4-FFF2-40B4-BE49-F238E27FC236}">
                <a16:creationId xmlns:a16="http://schemas.microsoft.com/office/drawing/2014/main" id="{09C06DB4-92D9-4C70-1CF5-615427D18226}"/>
              </a:ext>
            </a:extLst>
          </p:cNvPr>
          <p:cNvSpPr>
            <a:spLocks noGrp="1"/>
          </p:cNvSpPr>
          <p:nvPr>
            <p:ph type="sldNum" sz="quarter" idx="4"/>
          </p:nvPr>
        </p:nvSpPr>
        <p:spPr>
          <a:xfrm>
            <a:off x="11178307" y="38389"/>
            <a:ext cx="976745" cy="365125"/>
          </a:xfrm>
          <a:prstGeom prst="rect">
            <a:avLst/>
          </a:prstGeom>
        </p:spPr>
        <p:txBody>
          <a:bodyPr/>
          <a:lstStyle>
            <a:lvl1pPr algn="r">
              <a:defRPr/>
            </a:lvl1pPr>
          </a:lstStyle>
          <a:p>
            <a:fld id="{9E3EE4AB-6E01-4281-800D-393D5D499790}" type="slidenum">
              <a:rPr lang="en-US" smtClean="0"/>
              <a:pPr/>
              <a:t>‹#›</a:t>
            </a:fld>
            <a:endParaRPr lang="en-US"/>
          </a:p>
        </p:txBody>
      </p:sp>
    </p:spTree>
    <p:extLst>
      <p:ext uri="{BB962C8B-B14F-4D97-AF65-F5344CB8AC3E}">
        <p14:creationId xmlns:p14="http://schemas.microsoft.com/office/powerpoint/2010/main" val="2825652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99C8-6568-2A4F-0C03-50EE7F73F9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06E2B8-551F-712A-0BCA-7633AB7526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95878A-2BDF-AFB4-8224-9F70F07A7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8">
            <a:extLst>
              <a:ext uri="{FF2B5EF4-FFF2-40B4-BE49-F238E27FC236}">
                <a16:creationId xmlns:a16="http://schemas.microsoft.com/office/drawing/2014/main" id="{51E6DE1A-2DCD-9778-B705-8F290F5F1932}"/>
              </a:ext>
            </a:extLst>
          </p:cNvPr>
          <p:cNvSpPr>
            <a:spLocks noGrp="1"/>
          </p:cNvSpPr>
          <p:nvPr>
            <p:ph type="sldNum" sz="quarter" idx="4"/>
          </p:nvPr>
        </p:nvSpPr>
        <p:spPr>
          <a:xfrm>
            <a:off x="11178307" y="38389"/>
            <a:ext cx="976745" cy="365125"/>
          </a:xfrm>
          <a:prstGeom prst="rect">
            <a:avLst/>
          </a:prstGeom>
        </p:spPr>
        <p:txBody>
          <a:bodyPr/>
          <a:lstStyle>
            <a:lvl1pPr algn="r">
              <a:defRPr/>
            </a:lvl1pPr>
          </a:lstStyle>
          <a:p>
            <a:fld id="{9E3EE4AB-6E01-4281-800D-393D5D499790}" type="slidenum">
              <a:rPr lang="en-US" smtClean="0"/>
              <a:pPr/>
              <a:t>‹#›</a:t>
            </a:fld>
            <a:endParaRPr lang="en-US"/>
          </a:p>
        </p:txBody>
      </p:sp>
    </p:spTree>
    <p:extLst>
      <p:ext uri="{BB962C8B-B14F-4D97-AF65-F5344CB8AC3E}">
        <p14:creationId xmlns:p14="http://schemas.microsoft.com/office/powerpoint/2010/main" val="3914841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DAACA8-12E0-C009-7270-7C76444AC6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827DD8-1646-A2DF-AF14-1EEC86B63E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60AB9CCC-9721-80A0-B7B7-9D569C72ABFC}"/>
              </a:ext>
            </a:extLst>
          </p:cNvPr>
          <p:cNvSpPr>
            <a:spLocks noGrp="1"/>
          </p:cNvSpPr>
          <p:nvPr>
            <p:ph type="sldNum" sz="quarter" idx="4"/>
          </p:nvPr>
        </p:nvSpPr>
        <p:spPr>
          <a:xfrm>
            <a:off x="11178307" y="38389"/>
            <a:ext cx="976745" cy="365125"/>
          </a:xfrm>
          <a:prstGeom prst="rect">
            <a:avLst/>
          </a:prstGeom>
        </p:spPr>
        <p:txBody>
          <a:bodyPr/>
          <a:lstStyle>
            <a:lvl1pPr algn="r">
              <a:defRPr/>
            </a:lvl1pPr>
          </a:lstStyle>
          <a:p>
            <a:fld id="{9E3EE4AB-6E01-4281-800D-393D5D499790}" type="slidenum">
              <a:rPr lang="en-US" smtClean="0"/>
              <a:pPr/>
              <a:t>‹#›</a:t>
            </a:fld>
            <a:endParaRPr lang="en-US"/>
          </a:p>
        </p:txBody>
      </p:sp>
    </p:spTree>
    <p:extLst>
      <p:ext uri="{BB962C8B-B14F-4D97-AF65-F5344CB8AC3E}">
        <p14:creationId xmlns:p14="http://schemas.microsoft.com/office/powerpoint/2010/main" val="4108493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55.emf"/><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56.png"/><Relationship Id="rId9" Type="http://schemas.openxmlformats.org/officeDocument/2006/relationships/image" Target="../media/image67.png"/><Relationship Id="rId14"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82.png"/><Relationship Id="rId7" Type="http://schemas.openxmlformats.org/officeDocument/2006/relationships/image" Target="../media/image58.png"/><Relationship Id="rId12"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63.jpeg"/><Relationship Id="rId5" Type="http://schemas.openxmlformats.org/officeDocument/2006/relationships/image" Target="../media/image57.jpeg"/><Relationship Id="rId15" Type="http://schemas.openxmlformats.org/officeDocument/2006/relationships/image" Target="../media/image84.png"/><Relationship Id="rId10" Type="http://schemas.openxmlformats.org/officeDocument/2006/relationships/image" Target="../media/image62.png"/><Relationship Id="rId4" Type="http://schemas.openxmlformats.org/officeDocument/2006/relationships/image" Target="../media/image74.png"/><Relationship Id="rId9" Type="http://schemas.microsoft.com/office/2007/relationships/hdphoto" Target="../media/hdphoto2.wdp"/><Relationship Id="rId14" Type="http://schemas.openxmlformats.org/officeDocument/2006/relationships/image" Target="../media/image83.png"/></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emf"/><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emf"/></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92.png"/><Relationship Id="rId4" Type="http://schemas.openxmlformats.org/officeDocument/2006/relationships/image" Target="../media/image9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1.png"/><Relationship Id="rId10" Type="http://schemas.openxmlformats.org/officeDocument/2006/relationships/image" Target="../media/image37.png"/><Relationship Id="rId4" Type="http://schemas.openxmlformats.org/officeDocument/2006/relationships/image" Target="../media/image30.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5.emf"/><Relationship Id="rId3" Type="http://schemas.openxmlformats.org/officeDocument/2006/relationships/image" Target="../media/image32.png"/><Relationship Id="rId7" Type="http://schemas.openxmlformats.org/officeDocument/2006/relationships/image" Target="../media/image42.png"/><Relationship Id="rId12"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4.emf"/><Relationship Id="rId5" Type="http://schemas.openxmlformats.org/officeDocument/2006/relationships/image" Target="../media/image39.jpeg"/><Relationship Id="rId10" Type="http://schemas.openxmlformats.org/officeDocument/2006/relationships/image" Target="../media/image47.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9.png"/><Relationship Id="rId3" Type="http://schemas.openxmlformats.org/officeDocument/2006/relationships/image" Target="../media/image46.png"/><Relationship Id="rId7" Type="http://schemas.openxmlformats.org/officeDocument/2006/relationships/image" Target="../media/image49.jpeg"/><Relationship Id="rId12" Type="http://schemas.openxmlformats.org/officeDocument/2006/relationships/image" Target="../media/image53.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3.png"/><Relationship Id="rId11" Type="http://schemas.microsoft.com/office/2007/relationships/hdphoto" Target="../media/hdphoto1.wdp"/><Relationship Id="rId15" Type="http://schemas.openxmlformats.org/officeDocument/2006/relationships/image" Target="../media/image61.pn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image" Target="../media/image5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214002-AEF3-58D1-0F84-95ACD001E7B9}"/>
              </a:ext>
            </a:extLst>
          </p:cNvPr>
          <p:cNvSpPr>
            <a:spLocks noGrp="1"/>
          </p:cNvSpPr>
          <p:nvPr>
            <p:ph type="ctrTitle"/>
          </p:nvPr>
        </p:nvSpPr>
        <p:spPr>
          <a:xfrm>
            <a:off x="1132606" y="1609962"/>
            <a:ext cx="9690034" cy="1092607"/>
          </a:xfrm>
        </p:spPr>
        <p:txBody>
          <a:bodyPr>
            <a:noAutofit/>
          </a:bodyPr>
          <a:lstStyle/>
          <a:p>
            <a:pPr defTabSz="1005840"/>
            <a:r>
              <a:rPr lang="en-US" sz="3500" dirty="0">
                <a:effectLst/>
                <a:latin typeface="Calibri" panose="020F0502020204030204" pitchFamily="34" charset="0"/>
                <a:ea typeface="Times New Roman" panose="02020603050405020304" pitchFamily="18" charset="0"/>
                <a:cs typeface="Times New Roman" panose="02020603050405020304" pitchFamily="18" charset="0"/>
              </a:rPr>
              <a:t>Predicting fracture toughness</a:t>
            </a:r>
            <a:r>
              <a:rPr lang="sr-Latn-BA" sz="35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500" dirty="0">
                <a:effectLst/>
                <a:latin typeface="Calibri" panose="020F0502020204030204" pitchFamily="34" charset="0"/>
                <a:ea typeface="Times New Roman" panose="02020603050405020304" pitchFamily="18" charset="0"/>
                <a:cs typeface="Times New Roman" panose="02020603050405020304" pitchFamily="18" charset="0"/>
              </a:rPr>
              <a:t>with microstructure sensitivity using an </a:t>
            </a:r>
            <a:r>
              <a:rPr lang="en-US" sz="3500" dirty="0" err="1">
                <a:effectLst/>
                <a:latin typeface="Calibri" panose="020F0502020204030204" pitchFamily="34" charset="0"/>
                <a:ea typeface="Times New Roman" panose="02020603050405020304" pitchFamily="18" charset="0"/>
                <a:cs typeface="Times New Roman" panose="02020603050405020304" pitchFamily="18" charset="0"/>
              </a:rPr>
              <a:t>elasto-viscoplastic</a:t>
            </a:r>
            <a:r>
              <a:rPr lang="en-US" sz="3500" dirty="0">
                <a:effectLst/>
                <a:latin typeface="Calibri" panose="020F0502020204030204" pitchFamily="34" charset="0"/>
                <a:ea typeface="Times New Roman" panose="02020603050405020304" pitchFamily="18" charset="0"/>
                <a:cs typeface="Times New Roman" panose="02020603050405020304" pitchFamily="18" charset="0"/>
              </a:rPr>
              <a:t> </a:t>
            </a:r>
            <a:br>
              <a:rPr lang="sr-Latn-BA" sz="3500" dirty="0">
                <a:effectLst/>
                <a:latin typeface="Calibri" panose="020F0502020204030204" pitchFamily="34" charset="0"/>
                <a:ea typeface="Times New Roman" panose="02020603050405020304" pitchFamily="18" charset="0"/>
                <a:cs typeface="Times New Roman" panose="02020603050405020304" pitchFamily="18" charset="0"/>
              </a:rPr>
            </a:br>
            <a:r>
              <a:rPr lang="en-US" sz="3500" dirty="0">
                <a:effectLst/>
                <a:latin typeface="Calibri" panose="020F0502020204030204" pitchFamily="34" charset="0"/>
                <a:ea typeface="Times New Roman" panose="02020603050405020304" pitchFamily="18" charset="0"/>
                <a:cs typeface="Times New Roman" panose="02020603050405020304" pitchFamily="18" charset="0"/>
              </a:rPr>
              <a:t>fast Fourie</a:t>
            </a:r>
            <a:r>
              <a:rPr lang="sr-Latn-BA" sz="3500" dirty="0">
                <a:effectLst/>
                <a:latin typeface="Calibri" panose="020F0502020204030204" pitchFamily="34" charset="0"/>
                <a:ea typeface="Times New Roman" panose="02020603050405020304" pitchFamily="18" charset="0"/>
                <a:cs typeface="Times New Roman" panose="02020603050405020304" pitchFamily="18" charset="0"/>
              </a:rPr>
              <a:t>r </a:t>
            </a:r>
            <a:r>
              <a:rPr lang="en-US" sz="3500" dirty="0">
                <a:effectLst/>
                <a:latin typeface="Calibri" panose="020F0502020204030204" pitchFamily="34" charset="0"/>
                <a:ea typeface="Times New Roman" panose="02020603050405020304" pitchFamily="18" charset="0"/>
                <a:cs typeface="Times New Roman" panose="02020603050405020304" pitchFamily="18" charset="0"/>
              </a:rPr>
              <a:t>transform model</a:t>
            </a:r>
            <a:endParaRPr lang="sr-Latn-BA" sz="3500" dirty="0"/>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C2038D98-586E-211D-7B7C-81D556AB1376}"/>
                  </a:ext>
                </a:extLst>
              </p:cNvPr>
              <p:cNvSpPr txBox="1"/>
              <p:nvPr/>
            </p:nvSpPr>
            <p:spPr>
              <a:xfrm>
                <a:off x="3059594" y="2887793"/>
                <a:ext cx="6894122" cy="728213"/>
              </a:xfrm>
              <a:prstGeom prst="rect">
                <a:avLst/>
              </a:prstGeom>
              <a:noFill/>
            </p:spPr>
            <p:txBody>
              <a:bodyPr wrap="square" rtlCol="0">
                <a:spAutoFit/>
              </a:bodyPr>
              <a:lstStyle/>
              <a:p>
                <a:pPr defTabSz="1005840">
                  <a:spcAft>
                    <a:spcPts val="6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Authors: </a:t>
                </a:r>
                <a14:m>
                  <m:oMath xmlns:m="http://schemas.openxmlformats.org/officeDocument/2006/math">
                    <m:sSup>
                      <m:sSupPr>
                        <m:ctrlPr>
                          <a:rPr lang="en-US" i="1" dirty="0" smtClean="0">
                            <a:effectLst/>
                            <a:latin typeface="Cambria Math" panose="02040503050406030204" pitchFamily="18" charset="0"/>
                            <a:cs typeface="Times New Roman" panose="02020603050405020304" pitchFamily="18" charset="0"/>
                          </a:rPr>
                        </m:ctrlPr>
                      </m:sSupPr>
                      <m:e>
                        <m:r>
                          <m:rPr>
                            <m:sty m:val="p"/>
                          </m:rPr>
                          <a:rPr lang="en-US" i="0" dirty="0">
                            <a:latin typeface="Cambria Math" panose="02040503050406030204" pitchFamily="18" charset="0"/>
                            <a:ea typeface="Times New Roman" panose="02020603050405020304" pitchFamily="18" charset="0"/>
                            <a:cs typeface="Times New Roman" panose="02020603050405020304" pitchFamily="18" charset="0"/>
                          </a:rPr>
                          <m:t>Milica</m:t>
                        </m:r>
                        <m:r>
                          <a:rPr lang="en-US" i="0" dirty="0">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i="0" dirty="0">
                            <a:latin typeface="Cambria Math" panose="02040503050406030204" pitchFamily="18" charset="0"/>
                            <a:ea typeface="Times New Roman" panose="02020603050405020304" pitchFamily="18" charset="0"/>
                            <a:cs typeface="Times New Roman" panose="02020603050405020304" pitchFamily="18" charset="0"/>
                          </a:rPr>
                          <m:t>Letic</m:t>
                        </m:r>
                      </m:e>
                      <m:sup>
                        <m:r>
                          <a:rPr lang="en-US" b="0" i="1" dirty="0" smtClean="0">
                            <a:effectLst/>
                            <a:latin typeface="Cambria Math" panose="02040503050406030204" pitchFamily="18" charset="0"/>
                            <a:cs typeface="Times New Roman" panose="02020603050405020304" pitchFamily="18" charset="0"/>
                          </a:rPr>
                          <m:t>𝑎</m:t>
                        </m:r>
                      </m:sup>
                    </m:sSup>
                  </m:oMath>
                </a14:m>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1800" i="1" dirty="0" smtClean="0">
                            <a:effectLst/>
                            <a:latin typeface="Cambria Math" panose="02040503050406030204" pitchFamily="18" charset="0"/>
                            <a:cs typeface="Times New Roman" panose="02020603050405020304" pitchFamily="18" charset="0"/>
                          </a:rPr>
                        </m:ctrlPr>
                      </m:sSupPr>
                      <m:e>
                        <m:r>
                          <m:rPr>
                            <m:sty m:val="p"/>
                          </m:rPr>
                          <a:rPr lang="en-US" i="0" dirty="0">
                            <a:latin typeface="Cambria Math" panose="02040503050406030204" pitchFamily="18" charset="0"/>
                            <a:ea typeface="Times New Roman" panose="02020603050405020304" pitchFamily="18" charset="0"/>
                            <a:cs typeface="Times New Roman" panose="02020603050405020304" pitchFamily="18" charset="0"/>
                          </a:rPr>
                          <m:t>Benjamin</m:t>
                        </m:r>
                        <m:r>
                          <a:rPr lang="en-US" i="0" dirty="0">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i="0" dirty="0">
                            <a:latin typeface="Cambria Math" panose="02040503050406030204" pitchFamily="18" charset="0"/>
                            <a:ea typeface="Times New Roman" panose="02020603050405020304" pitchFamily="18" charset="0"/>
                            <a:cs typeface="Times New Roman" panose="02020603050405020304" pitchFamily="18" charset="0"/>
                          </a:rPr>
                          <m:t>Anglin</m:t>
                        </m:r>
                      </m:e>
                      <m:sup>
                        <m:r>
                          <a:rPr lang="en-US" sz="1800" b="0" i="1" dirty="0" smtClean="0">
                            <a:effectLst/>
                            <a:latin typeface="Cambria Math" panose="02040503050406030204" pitchFamily="18" charset="0"/>
                            <a:cs typeface="Times New Roman" panose="02020603050405020304" pitchFamily="18" charset="0"/>
                          </a:rPr>
                          <m:t>𝑏</m:t>
                        </m:r>
                      </m:sup>
                    </m:sSup>
                  </m:oMath>
                </a14:m>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1800" i="1" dirty="0" smtClean="0">
                            <a:effectLst/>
                            <a:latin typeface="Cambria Math" panose="02040503050406030204" pitchFamily="18" charset="0"/>
                            <a:cs typeface="Times New Roman" panose="02020603050405020304" pitchFamily="18" charset="0"/>
                          </a:rPr>
                        </m:ctrlPr>
                      </m:sSupPr>
                      <m:e>
                        <m:r>
                          <m:rPr>
                            <m:sty m:val="p"/>
                          </m:rPr>
                          <a:rPr lang="en-US" i="0" dirty="0">
                            <a:latin typeface="Cambria Math" panose="02040503050406030204" pitchFamily="18" charset="0"/>
                            <a:ea typeface="Times New Roman" panose="02020603050405020304" pitchFamily="18" charset="0"/>
                            <a:cs typeface="Times New Roman" panose="02020603050405020304" pitchFamily="18" charset="0"/>
                          </a:rPr>
                          <m:t>Miroslav</m:t>
                        </m:r>
                        <m:r>
                          <a:rPr lang="en-US" i="0" dirty="0">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i="0" dirty="0">
                            <a:latin typeface="Cambria Math" panose="02040503050406030204" pitchFamily="18" charset="0"/>
                            <a:ea typeface="Times New Roman" panose="02020603050405020304" pitchFamily="18" charset="0"/>
                            <a:cs typeface="Times New Roman" panose="02020603050405020304" pitchFamily="18" charset="0"/>
                          </a:rPr>
                          <m:t>Zecevic</m:t>
                        </m:r>
                      </m:e>
                      <m:sup>
                        <m:r>
                          <a:rPr lang="en-US" sz="1800" b="0" i="1" dirty="0" smtClean="0">
                            <a:effectLst/>
                            <a:latin typeface="Cambria Math" panose="02040503050406030204" pitchFamily="18" charset="0"/>
                            <a:cs typeface="Times New Roman" panose="02020603050405020304" pitchFamily="18" charset="0"/>
                          </a:rPr>
                          <m:t>𝑐</m:t>
                        </m:r>
                      </m:sup>
                    </m:sSup>
                  </m:oMath>
                </a14:m>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a:r>
              </a:p>
              <a:p>
                <a:pPr defTabSz="1005840">
                  <a:spcAft>
                    <a:spcPts val="600"/>
                  </a:spcAft>
                </a:pPr>
                <a:r>
                  <a:rPr lang="en-US" dirty="0">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1800" i="1" dirty="0" smtClean="0">
                            <a:effectLst/>
                            <a:latin typeface="Cambria Math" panose="02040503050406030204" pitchFamily="18" charset="0"/>
                            <a:cs typeface="Times New Roman" panose="02020603050405020304" pitchFamily="18" charset="0"/>
                          </a:rPr>
                        </m:ctrlPr>
                      </m:sSupPr>
                      <m:e>
                        <m:r>
                          <m:rPr>
                            <m:sty m:val="p"/>
                          </m:rPr>
                          <a:rPr lang="en-US" i="0" dirty="0">
                            <a:latin typeface="Cambria Math" panose="02040503050406030204" pitchFamily="18" charset="0"/>
                            <a:ea typeface="Times New Roman" panose="02020603050405020304" pitchFamily="18" charset="0"/>
                            <a:cs typeface="Times New Roman" panose="02020603050405020304" pitchFamily="18" charset="0"/>
                          </a:rPr>
                          <m:t>Ricardo</m:t>
                        </m:r>
                        <m:r>
                          <a:rPr lang="en-US" i="0" dirty="0">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i="0" dirty="0">
                            <a:latin typeface="Cambria Math" panose="02040503050406030204" pitchFamily="18" charset="0"/>
                            <a:ea typeface="Times New Roman" panose="02020603050405020304" pitchFamily="18" charset="0"/>
                            <a:cs typeface="Times New Roman" panose="02020603050405020304" pitchFamily="18" charset="0"/>
                          </a:rPr>
                          <m:t>Lebensohn</m:t>
                        </m:r>
                      </m:e>
                      <m:sup>
                        <m:r>
                          <a:rPr lang="en-US" sz="1800" b="0" i="1" dirty="0" smtClean="0">
                            <a:effectLst/>
                            <a:latin typeface="Cambria Math" panose="02040503050406030204" pitchFamily="18" charset="0"/>
                            <a:cs typeface="Times New Roman" panose="02020603050405020304" pitchFamily="18" charset="0"/>
                          </a:rPr>
                          <m:t>𝑐</m:t>
                        </m:r>
                      </m:sup>
                    </m:sSup>
                  </m:oMath>
                </a14:m>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1800" i="1" dirty="0" smtClean="0">
                            <a:effectLst/>
                            <a:latin typeface="Cambria Math" panose="02040503050406030204" pitchFamily="18" charset="0"/>
                            <a:cs typeface="Times New Roman" panose="02020603050405020304" pitchFamily="18" charset="0"/>
                          </a:rPr>
                        </m:ctrlPr>
                      </m:sSupPr>
                      <m:e>
                        <m:r>
                          <m:rPr>
                            <m:sty m:val="p"/>
                          </m:rPr>
                          <a:rPr lang="en-US" i="0" dirty="0">
                            <a:latin typeface="Cambria Math" panose="02040503050406030204" pitchFamily="18" charset="0"/>
                            <a:ea typeface="Times New Roman" panose="02020603050405020304" pitchFamily="18" charset="0"/>
                            <a:cs typeface="Times New Roman" panose="02020603050405020304" pitchFamily="18" charset="0"/>
                          </a:rPr>
                          <m:t>Marko</m:t>
                        </m:r>
                        <m:r>
                          <a:rPr lang="en-US" i="0" dirty="0">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i="0" dirty="0">
                            <a:latin typeface="Cambria Math" panose="02040503050406030204" pitchFamily="18" charset="0"/>
                            <a:ea typeface="Times New Roman" panose="02020603050405020304" pitchFamily="18" charset="0"/>
                            <a:cs typeface="Times New Roman" panose="02020603050405020304" pitchFamily="18" charset="0"/>
                          </a:rPr>
                          <m:t>Knezevic</m:t>
                        </m:r>
                      </m:e>
                      <m:sup>
                        <m:r>
                          <a:rPr lang="en-US" sz="1800" b="0" i="1" dirty="0" smtClean="0">
                            <a:effectLst/>
                            <a:latin typeface="Cambria Math" panose="02040503050406030204" pitchFamily="18" charset="0"/>
                            <a:cs typeface="Times New Roman" panose="02020603050405020304" pitchFamily="18" charset="0"/>
                          </a:rPr>
                          <m:t>𝑎</m:t>
                        </m:r>
                      </m:sup>
                    </m:sSup>
                  </m:oMath>
                </a14:m>
                <a:endParaRPr lang="en-US" sz="3000" dirty="0">
                  <a:solidFill>
                    <a:schemeClr val="tx1">
                      <a:lumMod val="65000"/>
                      <a:lumOff val="35000"/>
                    </a:schemeClr>
                  </a:solidFill>
                </a:endParaRPr>
              </a:p>
            </p:txBody>
          </p:sp>
        </mc:Choice>
        <mc:Fallback>
          <p:sp>
            <p:nvSpPr>
              <p:cNvPr id="7" name="TextBox 6">
                <a:extLst>
                  <a:ext uri="{FF2B5EF4-FFF2-40B4-BE49-F238E27FC236}">
                    <a16:creationId xmlns:a16="http://schemas.microsoft.com/office/drawing/2014/main" id="{C2038D98-586E-211D-7B7C-81D556AB1376}"/>
                  </a:ext>
                </a:extLst>
              </p:cNvPr>
              <p:cNvSpPr txBox="1">
                <a:spLocks noRot="1" noChangeAspect="1" noMove="1" noResize="1" noEditPoints="1" noAdjustHandles="1" noChangeArrowheads="1" noChangeShapeType="1" noTextEdit="1"/>
              </p:cNvSpPr>
              <p:nvPr/>
            </p:nvSpPr>
            <p:spPr>
              <a:xfrm>
                <a:off x="3059594" y="2887793"/>
                <a:ext cx="6894122" cy="728213"/>
              </a:xfrm>
              <a:prstGeom prst="rect">
                <a:avLst/>
              </a:prstGeom>
              <a:blipFill>
                <a:blip r:embed="rId3"/>
                <a:stretch>
                  <a:fillRect l="-796" t="-4202" b="-12605"/>
                </a:stretch>
              </a:blipFill>
            </p:spPr>
            <p:txBody>
              <a:bodyPr/>
              <a:lstStyle/>
              <a:p>
                <a:r>
                  <a:rPr lang="sr-Latn-BA">
                    <a:noFill/>
                  </a:rPr>
                  <a:t> </a:t>
                </a:r>
              </a:p>
            </p:txBody>
          </p:sp>
        </mc:Fallback>
      </mc:AlternateContent>
      <p:pic>
        <p:nvPicPr>
          <p:cNvPr id="59" name="Picture 58" descr="A blue text on a white background&#10;&#10;Description automatically generated with medium confidence">
            <a:extLst>
              <a:ext uri="{FF2B5EF4-FFF2-40B4-BE49-F238E27FC236}">
                <a16:creationId xmlns:a16="http://schemas.microsoft.com/office/drawing/2014/main" id="{5DD40C37-4BC9-5C64-8D81-DCA41BA68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8" y="5394755"/>
            <a:ext cx="6056223" cy="1441329"/>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7F8D931A-DAB4-B20E-EE13-B044A999B05D}"/>
                  </a:ext>
                </a:extLst>
              </p:cNvPr>
              <p:cNvSpPr txBox="1"/>
              <p:nvPr/>
            </p:nvSpPr>
            <p:spPr>
              <a:xfrm>
                <a:off x="4087918" y="4076236"/>
                <a:ext cx="3651897" cy="12289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m:rPr>
                              <m:nor/>
                            </m:rPr>
                            <a:rPr lang="en-US" dirty="0"/>
                            <m:t>University</m:t>
                          </m:r>
                          <m:r>
                            <m:rPr>
                              <m:nor/>
                            </m:rPr>
                            <a:rPr lang="en-US" dirty="0"/>
                            <m:t> </m:t>
                          </m:r>
                          <m:r>
                            <m:rPr>
                              <m:nor/>
                            </m:rPr>
                            <a:rPr lang="en-US" dirty="0"/>
                            <m:t>of</m:t>
                          </m:r>
                          <m:r>
                            <m:rPr>
                              <m:nor/>
                            </m:rPr>
                            <a:rPr lang="en-US" dirty="0"/>
                            <m:t> </m:t>
                          </m:r>
                          <m:r>
                            <m:rPr>
                              <m:nor/>
                            </m:rPr>
                            <a:rPr lang="en-US" dirty="0"/>
                            <m:t>New</m:t>
                          </m:r>
                          <m:r>
                            <m:rPr>
                              <m:nor/>
                            </m:rPr>
                            <a:rPr lang="en-US" dirty="0"/>
                            <m:t> </m:t>
                          </m:r>
                          <m:r>
                            <m:rPr>
                              <m:nor/>
                            </m:rPr>
                            <a:rPr lang="en-US" dirty="0"/>
                            <m:t>Hampshire</m:t>
                          </m:r>
                        </m:e>
                        <m:sup>
                          <m:r>
                            <a:rPr lang="en-US" b="0" i="1" smtClean="0">
                              <a:latin typeface="Cambria Math" panose="02040503050406030204" pitchFamily="18" charset="0"/>
                            </a:rPr>
                            <m:t>𝑎</m:t>
                          </m:r>
                        </m:sup>
                      </m:sSup>
                    </m:oMath>
                  </m:oMathPara>
                </a14:m>
                <a:endParaRPr lang="en-US" dirty="0"/>
              </a:p>
              <a:p>
                <a:pPr/>
                <a14:m>
                  <m:oMathPara xmlns:m="http://schemas.openxmlformats.org/officeDocument/2006/math">
                    <m:oMathParaPr>
                      <m:jc m:val="center"/>
                    </m:oMathParaPr>
                    <m:oMath xmlns:m="http://schemas.openxmlformats.org/officeDocument/2006/math">
                      <m:sSup>
                        <m:sSupPr>
                          <m:ctrlPr>
                            <a:rPr lang="en-US" i="1" smtClean="0">
                              <a:latin typeface="Cambria Math" panose="02040503050406030204" pitchFamily="18" charset="0"/>
                            </a:rPr>
                          </m:ctrlPr>
                        </m:sSupPr>
                        <m:e>
                          <m:r>
                            <m:rPr>
                              <m:nor/>
                            </m:rPr>
                            <a:rPr lang="en-US" dirty="0">
                              <a:latin typeface="Calibri" panose="020F0502020204030204" pitchFamily="34" charset="0"/>
                              <a:ea typeface="Times New Roman" panose="02020603050405020304" pitchFamily="18" charset="0"/>
                            </a:rPr>
                            <m:t>Naval</m:t>
                          </m:r>
                          <m:r>
                            <m:rPr>
                              <m:nor/>
                            </m:rPr>
                            <a:rPr lang="en-US" dirty="0">
                              <a:latin typeface="Calibri" panose="020F0502020204030204" pitchFamily="34" charset="0"/>
                              <a:ea typeface="Times New Roman" panose="02020603050405020304" pitchFamily="18" charset="0"/>
                            </a:rPr>
                            <m:t> </m:t>
                          </m:r>
                          <m:r>
                            <m:rPr>
                              <m:nor/>
                            </m:rPr>
                            <a:rPr lang="en-US" dirty="0">
                              <a:latin typeface="Calibri" panose="020F0502020204030204" pitchFamily="34" charset="0"/>
                              <a:ea typeface="Times New Roman" panose="02020603050405020304" pitchFamily="18" charset="0"/>
                            </a:rPr>
                            <m:t>Nuclear</m:t>
                          </m:r>
                          <m:r>
                            <m:rPr>
                              <m:nor/>
                            </m:rPr>
                            <a:rPr lang="en-US" dirty="0">
                              <a:latin typeface="Calibri" panose="020F0502020204030204" pitchFamily="34" charset="0"/>
                              <a:ea typeface="Times New Roman" panose="02020603050405020304" pitchFamily="18" charset="0"/>
                            </a:rPr>
                            <m:t> </m:t>
                          </m:r>
                          <m:r>
                            <m:rPr>
                              <m:nor/>
                            </m:rPr>
                            <a:rPr lang="en-US" dirty="0">
                              <a:latin typeface="Calibri" panose="020F0502020204030204" pitchFamily="34" charset="0"/>
                              <a:ea typeface="Times New Roman" panose="02020603050405020304" pitchFamily="18" charset="0"/>
                            </a:rPr>
                            <m:t>Laboratory</m:t>
                          </m:r>
                          <m:r>
                            <m:rPr>
                              <m:nor/>
                            </m:rPr>
                            <a:rPr lang="en-US" dirty="0">
                              <a:latin typeface="Calibri" panose="020F0502020204030204" pitchFamily="34" charset="0"/>
                              <a:ea typeface="Times New Roman" panose="02020603050405020304" pitchFamily="18" charset="0"/>
                            </a:rPr>
                            <m:t> </m:t>
                          </m:r>
                        </m:e>
                        <m:sup>
                          <m:r>
                            <a:rPr lang="en-US" b="0" i="1" dirty="0" smtClean="0">
                              <a:latin typeface="Cambria Math" panose="02040503050406030204" pitchFamily="18" charset="0"/>
                            </a:rPr>
                            <m:t>𝑏</m:t>
                          </m:r>
                        </m:sup>
                      </m:sSup>
                    </m:oMath>
                  </m:oMathPara>
                </a14:m>
                <a:endParaRPr lang="en-US" dirty="0"/>
              </a:p>
              <a:p>
                <a:pPr/>
                <a14:m>
                  <m:oMathPara xmlns:m="http://schemas.openxmlformats.org/officeDocument/2006/math">
                    <m:oMathParaPr>
                      <m:jc m:val="center"/>
                    </m:oMathParaPr>
                    <m:oMath xmlns:m="http://schemas.openxmlformats.org/officeDocument/2006/math">
                      <m:sSup>
                        <m:sSupPr>
                          <m:ctrlPr>
                            <a:rPr lang="en-US" i="1" smtClean="0">
                              <a:latin typeface="Cambria Math" panose="02040503050406030204" pitchFamily="18" charset="0"/>
                            </a:rPr>
                          </m:ctrlPr>
                        </m:sSupPr>
                        <m:e>
                          <m:r>
                            <m:rPr>
                              <m:nor/>
                            </m:rPr>
                            <a:rPr lang="en-US" dirty="0"/>
                            <m:t>Los</m:t>
                          </m:r>
                          <m:r>
                            <m:rPr>
                              <m:nor/>
                            </m:rPr>
                            <a:rPr lang="en-US" dirty="0"/>
                            <m:t> </m:t>
                          </m:r>
                          <m:r>
                            <m:rPr>
                              <m:nor/>
                            </m:rPr>
                            <a:rPr lang="en-US" dirty="0"/>
                            <m:t>Alamos</m:t>
                          </m:r>
                          <m:r>
                            <m:rPr>
                              <m:nor/>
                            </m:rPr>
                            <a:rPr lang="en-US" dirty="0"/>
                            <m:t> </m:t>
                          </m:r>
                          <m:r>
                            <m:rPr>
                              <m:nor/>
                            </m:rPr>
                            <a:rPr lang="en-US" dirty="0"/>
                            <m:t>National</m:t>
                          </m:r>
                          <m:r>
                            <m:rPr>
                              <m:nor/>
                            </m:rPr>
                            <a:rPr lang="en-US" dirty="0"/>
                            <m:t> </m:t>
                          </m:r>
                          <m:r>
                            <m:rPr>
                              <m:nor/>
                            </m:rPr>
                            <a:rPr lang="en-US" dirty="0"/>
                            <m:t>Laboratory</m:t>
                          </m:r>
                          <m:r>
                            <m:rPr>
                              <m:nor/>
                            </m:rPr>
                            <a:rPr lang="en-US" dirty="0"/>
                            <m:t> </m:t>
                          </m:r>
                        </m:e>
                        <m:sup>
                          <m:r>
                            <a:rPr lang="en-US" b="0" i="1" dirty="0" smtClean="0">
                              <a:latin typeface="Cambria Math" panose="02040503050406030204" pitchFamily="18" charset="0"/>
                              <a:ea typeface="Times New Roman" panose="02020603050405020304" pitchFamily="18" charset="0"/>
                            </a:rPr>
                            <m:t>𝑐</m:t>
                          </m:r>
                        </m:sup>
                      </m:sSup>
                    </m:oMath>
                  </m:oMathPara>
                </a14:m>
                <a:endParaRPr lang="en-US" dirty="0"/>
              </a:p>
              <a:p>
                <a:endParaRPr lang="en-US" dirty="0"/>
              </a:p>
            </p:txBody>
          </p:sp>
        </mc:Choice>
        <mc:Fallback>
          <p:sp>
            <p:nvSpPr>
              <p:cNvPr id="4" name="TextBox 3">
                <a:extLst>
                  <a:ext uri="{FF2B5EF4-FFF2-40B4-BE49-F238E27FC236}">
                    <a16:creationId xmlns:a16="http://schemas.microsoft.com/office/drawing/2014/main" id="{7F8D931A-DAB4-B20E-EE13-B044A999B05D}"/>
                  </a:ext>
                </a:extLst>
              </p:cNvPr>
              <p:cNvSpPr txBox="1">
                <a:spLocks noRot="1" noChangeAspect="1" noMove="1" noResize="1" noEditPoints="1" noAdjustHandles="1" noChangeArrowheads="1" noChangeShapeType="1" noTextEdit="1"/>
              </p:cNvSpPr>
              <p:nvPr/>
            </p:nvSpPr>
            <p:spPr>
              <a:xfrm>
                <a:off x="4087918" y="4076236"/>
                <a:ext cx="3651897" cy="1228926"/>
              </a:xfrm>
              <a:prstGeom prst="rect">
                <a:avLst/>
              </a:prstGeom>
              <a:blipFill>
                <a:blip r:embed="rId5"/>
                <a:stretch>
                  <a:fillRect/>
                </a:stretch>
              </a:blipFill>
            </p:spPr>
            <p:txBody>
              <a:bodyPr/>
              <a:lstStyle/>
              <a:p>
                <a:r>
                  <a:rPr lang="sr-Latn-BA">
                    <a:noFill/>
                  </a:rPr>
                  <a:t> </a:t>
                </a:r>
              </a:p>
            </p:txBody>
          </p:sp>
        </mc:Fallback>
      </mc:AlternateContent>
      <p:pic>
        <p:nvPicPr>
          <p:cNvPr id="1026" name="Picture 2" descr="LANL introduces sleek new look and logo">
            <a:extLst>
              <a:ext uri="{FF2B5EF4-FFF2-40B4-BE49-F238E27FC236}">
                <a16:creationId xmlns:a16="http://schemas.microsoft.com/office/drawing/2014/main" id="{2B2D1537-EDC3-6B48-47C2-24F7543399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4065" y="5305162"/>
            <a:ext cx="3566795" cy="14267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val Nuclear Lab -- ANS / Meetings / 2023 ANS Annual Meeting">
            <a:extLst>
              <a:ext uri="{FF2B5EF4-FFF2-40B4-BE49-F238E27FC236}">
                <a16:creationId xmlns:a16="http://schemas.microsoft.com/office/drawing/2014/main" id="{8DCE290D-DAD0-A4AB-DA6F-56C687AB52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2251" y="5742735"/>
            <a:ext cx="2441814" cy="10933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34B499-2B24-B2FD-D744-2B2213FCF069}"/>
              </a:ext>
            </a:extLst>
          </p:cNvPr>
          <p:cNvSpPr txBox="1"/>
          <p:nvPr/>
        </p:nvSpPr>
        <p:spPr>
          <a:xfrm>
            <a:off x="513183" y="6422387"/>
            <a:ext cx="862737" cy="276999"/>
          </a:xfrm>
          <a:prstGeom prst="rect">
            <a:avLst/>
          </a:prstGeom>
          <a:noFill/>
        </p:spPr>
        <p:txBody>
          <a:bodyPr wrap="none" rtlCol="0">
            <a:spAutoFit/>
          </a:bodyPr>
          <a:lstStyle/>
          <a:p>
            <a:r>
              <a:rPr lang="sr-Latn-BA" sz="1200" dirty="0">
                <a:solidFill>
                  <a:schemeClr val="bg1">
                    <a:lumMod val="65000"/>
                  </a:schemeClr>
                </a:solidFill>
              </a:rPr>
              <a:t>4/15/2024</a:t>
            </a:r>
          </a:p>
        </p:txBody>
      </p:sp>
    </p:spTree>
    <p:extLst>
      <p:ext uri="{BB962C8B-B14F-4D97-AF65-F5344CB8AC3E}">
        <p14:creationId xmlns:p14="http://schemas.microsoft.com/office/powerpoint/2010/main" val="3512997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A1B67F98-417C-9CCE-E20D-398EC4F07FC5}"/>
              </a:ext>
            </a:extLst>
          </p:cNvPr>
          <p:cNvPicPr>
            <a:picLocks noChangeAspect="1"/>
          </p:cNvPicPr>
          <p:nvPr/>
        </p:nvPicPr>
        <p:blipFill>
          <a:blip r:embed="rId3"/>
          <a:stretch>
            <a:fillRect/>
          </a:stretch>
        </p:blipFill>
        <p:spPr>
          <a:xfrm>
            <a:off x="-79899" y="722580"/>
            <a:ext cx="4966844" cy="3725133"/>
          </a:xfrm>
          <a:prstGeom prst="rect">
            <a:avLst/>
          </a:prstGeom>
        </p:spPr>
      </p:pic>
      <p:pic>
        <p:nvPicPr>
          <p:cNvPr id="8" name="Picture 7">
            <a:extLst>
              <a:ext uri="{FF2B5EF4-FFF2-40B4-BE49-F238E27FC236}">
                <a16:creationId xmlns:a16="http://schemas.microsoft.com/office/drawing/2014/main" id="{20172046-9B0C-9889-47A4-3A925F2DA41D}"/>
              </a:ext>
            </a:extLst>
          </p:cNvPr>
          <p:cNvPicPr>
            <a:picLocks noChangeAspect="1"/>
          </p:cNvPicPr>
          <p:nvPr/>
        </p:nvPicPr>
        <p:blipFill rotWithShape="1">
          <a:blip r:embed="rId4"/>
          <a:srcRect b="24594"/>
          <a:stretch/>
        </p:blipFill>
        <p:spPr>
          <a:xfrm>
            <a:off x="5025287" y="1295658"/>
            <a:ext cx="6818998" cy="2578975"/>
          </a:xfrm>
          <a:prstGeom prst="rect">
            <a:avLst/>
          </a:prstGeom>
        </p:spPr>
      </p:pic>
      <p:sp>
        <p:nvSpPr>
          <p:cNvPr id="4" name="TextBox 3">
            <a:extLst>
              <a:ext uri="{FF2B5EF4-FFF2-40B4-BE49-F238E27FC236}">
                <a16:creationId xmlns:a16="http://schemas.microsoft.com/office/drawing/2014/main" id="{AAAC3FD3-919A-92C0-1AB6-B9C896D757BF}"/>
              </a:ext>
            </a:extLst>
          </p:cNvPr>
          <p:cNvSpPr txBox="1"/>
          <p:nvPr/>
        </p:nvSpPr>
        <p:spPr>
          <a:xfrm>
            <a:off x="-314249" y="99179"/>
            <a:ext cx="6980225" cy="492443"/>
          </a:xfrm>
          <a:prstGeom prst="rect">
            <a:avLst/>
          </a:prstGeom>
          <a:noFill/>
        </p:spPr>
        <p:txBody>
          <a:bodyPr wrap="square" rtlCol="0">
            <a:spAutoFit/>
          </a:bodyPr>
          <a:lstStyle/>
          <a:p>
            <a:pPr lvl="1"/>
            <a:r>
              <a:rPr lang="en-US" sz="2600"/>
              <a:t>Calibration of EVPFFT for plasticity</a:t>
            </a:r>
          </a:p>
        </p:txBody>
      </p:sp>
      <p:cxnSp>
        <p:nvCxnSpPr>
          <p:cNvPr id="5" name="Straight Connector 4">
            <a:extLst>
              <a:ext uri="{FF2B5EF4-FFF2-40B4-BE49-F238E27FC236}">
                <a16:creationId xmlns:a16="http://schemas.microsoft.com/office/drawing/2014/main" id="{FC4937F5-13EC-7820-A594-6231B52CC30C}"/>
              </a:ext>
            </a:extLst>
          </p:cNvPr>
          <p:cNvCxnSpPr>
            <a:cxnSpLocks/>
          </p:cNvCxnSpPr>
          <p:nvPr/>
        </p:nvCxnSpPr>
        <p:spPr>
          <a:xfrm flipV="1">
            <a:off x="0" y="590513"/>
            <a:ext cx="1219200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BB49E03-8F7E-136C-CD06-06BAB42E3F31}"/>
                  </a:ext>
                </a:extLst>
              </p:cNvPr>
              <p:cNvSpPr txBox="1"/>
              <p:nvPr/>
            </p:nvSpPr>
            <p:spPr>
              <a:xfrm>
                <a:off x="5080069" y="3966092"/>
                <a:ext cx="2579360" cy="369332"/>
              </a:xfrm>
              <a:prstGeom prst="rect">
                <a:avLst/>
              </a:prstGeom>
              <a:noFill/>
            </p:spPr>
            <p:txBody>
              <a:bodyPr wrap="none" rtlCol="0">
                <a:spAutoFit/>
              </a:bodyPr>
              <a:lstStyle/>
              <a:p>
                <a14:m>
                  <m:oMath xmlns:m="http://schemas.openxmlformats.org/officeDocument/2006/math">
                    <m:sSup>
                      <m:sSupPr>
                        <m:ctrlPr>
                          <a:rPr lang="en-US" i="1" smtClean="0">
                            <a:latin typeface="Cambria Math" panose="02040503050406030204" pitchFamily="18" charset="0"/>
                          </a:rPr>
                        </m:ctrlPr>
                      </m:sSupPr>
                      <m:e>
                        <m:r>
                          <m:rPr>
                            <m:nor/>
                          </m:rPr>
                          <a:rPr lang="en-US" dirty="0"/>
                          <m:t>Hardening</m:t>
                        </m:r>
                        <m:r>
                          <m:rPr>
                            <m:nor/>
                          </m:rPr>
                          <a:rPr lang="en-US" dirty="0"/>
                          <m:t> </m:t>
                        </m:r>
                        <m:r>
                          <m:rPr>
                            <m:nor/>
                          </m:rPr>
                          <a:rPr lang="en-US" dirty="0"/>
                          <m:t>parameters</m:t>
                        </m:r>
                      </m:e>
                      <m:sup>
                        <m:r>
                          <a:rPr lang="en-US" b="0" i="1" smtClean="0">
                            <a:latin typeface="Cambria Math" panose="02040503050406030204" pitchFamily="18" charset="0"/>
                          </a:rPr>
                          <m:t>1</m:t>
                        </m:r>
                      </m:sup>
                    </m:sSup>
                  </m:oMath>
                </a14:m>
                <a:r>
                  <a:rPr lang="en-US"/>
                  <a:t>:</a:t>
                </a:r>
              </a:p>
            </p:txBody>
          </p:sp>
        </mc:Choice>
        <mc:Fallback xmlns="">
          <p:sp>
            <p:nvSpPr>
              <p:cNvPr id="6" name="TextBox 5">
                <a:extLst>
                  <a:ext uri="{FF2B5EF4-FFF2-40B4-BE49-F238E27FC236}">
                    <a16:creationId xmlns:a16="http://schemas.microsoft.com/office/drawing/2014/main" id="{2BB49E03-8F7E-136C-CD06-06BAB42E3F31}"/>
                  </a:ext>
                </a:extLst>
              </p:cNvPr>
              <p:cNvSpPr txBox="1">
                <a:spLocks noRot="1" noChangeAspect="1" noMove="1" noResize="1" noEditPoints="1" noAdjustHandles="1" noChangeArrowheads="1" noChangeShapeType="1" noTextEdit="1"/>
              </p:cNvSpPr>
              <p:nvPr/>
            </p:nvSpPr>
            <p:spPr>
              <a:xfrm>
                <a:off x="5080069" y="3966092"/>
                <a:ext cx="2579360" cy="369332"/>
              </a:xfrm>
              <a:prstGeom prst="rect">
                <a:avLst/>
              </a:prstGeom>
              <a:blipFill>
                <a:blip r:embed="rId6"/>
                <a:stretch>
                  <a:fillRect l="-473" t="-8333" r="-1182" b="-28333"/>
                </a:stretch>
              </a:blipFill>
            </p:spPr>
            <p:txBody>
              <a:bodyPr/>
              <a:lstStyle/>
              <a:p>
                <a:r>
                  <a:rPr lang="sr-Latn-BA">
                    <a:noFill/>
                  </a:rPr>
                  <a:t> </a:t>
                </a:r>
              </a:p>
            </p:txBody>
          </p:sp>
        </mc:Fallback>
      </mc:AlternateContent>
      <p:sp>
        <p:nvSpPr>
          <p:cNvPr id="7" name="TextBox 6">
            <a:extLst>
              <a:ext uri="{FF2B5EF4-FFF2-40B4-BE49-F238E27FC236}">
                <a16:creationId xmlns:a16="http://schemas.microsoft.com/office/drawing/2014/main" id="{5FA8BF99-37AA-6F7C-7AB7-895F0D20662D}"/>
              </a:ext>
            </a:extLst>
          </p:cNvPr>
          <p:cNvSpPr txBox="1"/>
          <p:nvPr/>
        </p:nvSpPr>
        <p:spPr>
          <a:xfrm>
            <a:off x="239697" y="4651899"/>
            <a:ext cx="4437240" cy="369332"/>
          </a:xfrm>
          <a:prstGeom prst="rect">
            <a:avLst/>
          </a:prstGeom>
          <a:noFill/>
        </p:spPr>
        <p:txBody>
          <a:bodyPr wrap="none" rtlCol="0">
            <a:spAutoFit/>
          </a:bodyPr>
          <a:lstStyle/>
          <a:p>
            <a:r>
              <a:rPr lang="en-US"/>
              <a:t>Material properties for </a:t>
            </a:r>
            <a:r>
              <a:rPr lang="en-US" b="1"/>
              <a:t>stainless steel 304</a:t>
            </a:r>
            <a:r>
              <a:rPr lang="en-US"/>
              <a:t>:</a:t>
            </a:r>
          </a:p>
        </p:txBody>
      </p:sp>
      <p:grpSp>
        <p:nvGrpSpPr>
          <p:cNvPr id="2" name="Group 1">
            <a:extLst>
              <a:ext uri="{FF2B5EF4-FFF2-40B4-BE49-F238E27FC236}">
                <a16:creationId xmlns:a16="http://schemas.microsoft.com/office/drawing/2014/main" id="{BEDE3B25-58A7-7921-ACC8-8293A2C77EA4}"/>
              </a:ext>
            </a:extLst>
          </p:cNvPr>
          <p:cNvGrpSpPr/>
          <p:nvPr/>
        </p:nvGrpSpPr>
        <p:grpSpPr>
          <a:xfrm>
            <a:off x="315285" y="5029298"/>
            <a:ext cx="2232342" cy="1106122"/>
            <a:chOff x="7767773" y="5254145"/>
            <a:chExt cx="2232342" cy="1106122"/>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5C968E9-4A24-60BD-DC5C-D770E952E049}"/>
                    </a:ext>
                  </a:extLst>
                </p:cNvPr>
                <p:cNvSpPr txBox="1"/>
                <p:nvPr/>
              </p:nvSpPr>
              <p:spPr>
                <a:xfrm>
                  <a:off x="7767773" y="5254145"/>
                  <a:ext cx="2232342" cy="2780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𝐼𝐶</m:t>
                            </m:r>
                          </m:sub>
                        </m:sSub>
                        <m:r>
                          <a:rPr lang="en-US" b="0" i="1" smtClean="0">
                            <a:latin typeface="Cambria Math" panose="02040503050406030204" pitchFamily="18" charset="0"/>
                          </a:rPr>
                          <m:t>=119 </m:t>
                        </m:r>
                        <m:r>
                          <a:rPr lang="en-US" b="0" i="1" smtClean="0">
                            <a:latin typeface="Cambria Math" panose="02040503050406030204" pitchFamily="18" charset="0"/>
                          </a:rPr>
                          <m:t>𝐺𝑃𝑎</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rPr>
                              <m:t>𝑚</m:t>
                            </m:r>
                          </m:e>
                        </m:rad>
                      </m:oMath>
                    </m:oMathPara>
                  </a14:m>
                  <a:endParaRPr lang="en-US"/>
                </a:p>
              </p:txBody>
            </p:sp>
          </mc:Choice>
          <mc:Fallback xmlns="">
            <p:sp>
              <p:nvSpPr>
                <p:cNvPr id="9" name="TextBox 8">
                  <a:extLst>
                    <a:ext uri="{FF2B5EF4-FFF2-40B4-BE49-F238E27FC236}">
                      <a16:creationId xmlns:a16="http://schemas.microsoft.com/office/drawing/2014/main" id="{F5C968E9-4A24-60BD-DC5C-D770E952E049}"/>
                    </a:ext>
                  </a:extLst>
                </p:cNvPr>
                <p:cNvSpPr txBox="1">
                  <a:spLocks noRot="1" noChangeAspect="1" noMove="1" noResize="1" noEditPoints="1" noAdjustHandles="1" noChangeArrowheads="1" noChangeShapeType="1" noTextEdit="1"/>
                </p:cNvSpPr>
                <p:nvPr/>
              </p:nvSpPr>
              <p:spPr>
                <a:xfrm>
                  <a:off x="7767773" y="5254145"/>
                  <a:ext cx="2232342" cy="278025"/>
                </a:xfrm>
                <a:prstGeom prst="rect">
                  <a:avLst/>
                </a:prstGeom>
                <a:blipFill>
                  <a:blip r:embed="rId7"/>
                  <a:stretch>
                    <a:fillRect l="-2186" r="-1093" b="-21739"/>
                  </a:stretch>
                </a:blipFill>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F560BEB-BABB-6D29-B869-59CBA5979A7C}"/>
                    </a:ext>
                  </a:extLst>
                </p:cNvPr>
                <p:cNvSpPr txBox="1"/>
                <p:nvPr/>
              </p:nvSpPr>
              <p:spPr>
                <a:xfrm>
                  <a:off x="7795502" y="5515897"/>
                  <a:ext cx="124046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𝐺</m:t>
                        </m:r>
                        <m:r>
                          <a:rPr lang="en-US" b="0" i="1" smtClean="0">
                            <a:latin typeface="Cambria Math" panose="02040503050406030204" pitchFamily="18" charset="0"/>
                          </a:rPr>
                          <m:t>=77 </m:t>
                        </m:r>
                        <m:r>
                          <a:rPr lang="en-US" b="0" i="1" smtClean="0">
                            <a:latin typeface="Cambria Math" panose="02040503050406030204" pitchFamily="18" charset="0"/>
                          </a:rPr>
                          <m:t>𝐺𝑃𝑎</m:t>
                        </m:r>
                      </m:oMath>
                    </m:oMathPara>
                  </a14:m>
                  <a:endParaRPr lang="en-US"/>
                </a:p>
              </p:txBody>
            </p:sp>
          </mc:Choice>
          <mc:Fallback xmlns="">
            <p:sp>
              <p:nvSpPr>
                <p:cNvPr id="10" name="TextBox 9">
                  <a:extLst>
                    <a:ext uri="{FF2B5EF4-FFF2-40B4-BE49-F238E27FC236}">
                      <a16:creationId xmlns:a16="http://schemas.microsoft.com/office/drawing/2014/main" id="{0F560BEB-BABB-6D29-B869-59CBA5979A7C}"/>
                    </a:ext>
                  </a:extLst>
                </p:cNvPr>
                <p:cNvSpPr txBox="1">
                  <a:spLocks noRot="1" noChangeAspect="1" noMove="1" noResize="1" noEditPoints="1" noAdjustHandles="1" noChangeArrowheads="1" noChangeShapeType="1" noTextEdit="1"/>
                </p:cNvSpPr>
                <p:nvPr/>
              </p:nvSpPr>
              <p:spPr>
                <a:xfrm>
                  <a:off x="7795502" y="5515897"/>
                  <a:ext cx="1240468" cy="276999"/>
                </a:xfrm>
                <a:prstGeom prst="rect">
                  <a:avLst/>
                </a:prstGeom>
                <a:blipFill>
                  <a:blip r:embed="rId8"/>
                  <a:stretch>
                    <a:fillRect l="-3922" r="-3922" b="-6667"/>
                  </a:stretch>
                </a:blipFill>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776A408-E69D-55EF-7CB4-91E44DC3894F}"/>
                    </a:ext>
                  </a:extLst>
                </p:cNvPr>
                <p:cNvSpPr txBox="1"/>
                <p:nvPr/>
              </p:nvSpPr>
              <p:spPr>
                <a:xfrm>
                  <a:off x="7775786" y="5793707"/>
                  <a:ext cx="13660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=195 </m:t>
                        </m:r>
                        <m:r>
                          <a:rPr lang="en-US" b="0" i="1" smtClean="0">
                            <a:latin typeface="Cambria Math" panose="02040503050406030204" pitchFamily="18" charset="0"/>
                          </a:rPr>
                          <m:t>𝐺𝑃𝑎</m:t>
                        </m:r>
                      </m:oMath>
                    </m:oMathPara>
                  </a14:m>
                  <a:endParaRPr lang="en-US"/>
                </a:p>
              </p:txBody>
            </p:sp>
          </mc:Choice>
          <mc:Fallback xmlns="">
            <p:sp>
              <p:nvSpPr>
                <p:cNvPr id="11" name="TextBox 10">
                  <a:extLst>
                    <a:ext uri="{FF2B5EF4-FFF2-40B4-BE49-F238E27FC236}">
                      <a16:creationId xmlns:a16="http://schemas.microsoft.com/office/drawing/2014/main" id="{8776A408-E69D-55EF-7CB4-91E44DC3894F}"/>
                    </a:ext>
                  </a:extLst>
                </p:cNvPr>
                <p:cNvSpPr txBox="1">
                  <a:spLocks noRot="1" noChangeAspect="1" noMove="1" noResize="1" noEditPoints="1" noAdjustHandles="1" noChangeArrowheads="1" noChangeShapeType="1" noTextEdit="1"/>
                </p:cNvSpPr>
                <p:nvPr/>
              </p:nvSpPr>
              <p:spPr>
                <a:xfrm>
                  <a:off x="7775786" y="5793707"/>
                  <a:ext cx="1366015" cy="276999"/>
                </a:xfrm>
                <a:prstGeom prst="rect">
                  <a:avLst/>
                </a:prstGeom>
                <a:blipFill>
                  <a:blip r:embed="rId9"/>
                  <a:stretch>
                    <a:fillRect l="-3571" r="-4018" b="-8889"/>
                  </a:stretch>
                </a:blipFill>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AE34FF1-9F0E-2A00-BF7B-D625B239DA09}"/>
                    </a:ext>
                  </a:extLst>
                </p:cNvPr>
                <p:cNvSpPr txBox="1"/>
                <p:nvPr/>
              </p:nvSpPr>
              <p:spPr>
                <a:xfrm>
                  <a:off x="7795502" y="6083268"/>
                  <a:ext cx="91082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𝜈</m:t>
                        </m:r>
                        <m:r>
                          <a:rPr lang="en-US" b="0" i="1" smtClean="0">
                            <a:latin typeface="Cambria Math" panose="02040503050406030204" pitchFamily="18" charset="0"/>
                            <a:ea typeface="Cambria Math" panose="02040503050406030204" pitchFamily="18" charset="0"/>
                          </a:rPr>
                          <m:t>=0.27</m:t>
                        </m:r>
                      </m:oMath>
                    </m:oMathPara>
                  </a14:m>
                  <a:endParaRPr lang="en-US"/>
                </a:p>
              </p:txBody>
            </p:sp>
          </mc:Choice>
          <mc:Fallback xmlns="">
            <p:sp>
              <p:nvSpPr>
                <p:cNvPr id="12" name="TextBox 11">
                  <a:extLst>
                    <a:ext uri="{FF2B5EF4-FFF2-40B4-BE49-F238E27FC236}">
                      <a16:creationId xmlns:a16="http://schemas.microsoft.com/office/drawing/2014/main" id="{EAE34FF1-9F0E-2A00-BF7B-D625B239DA09}"/>
                    </a:ext>
                  </a:extLst>
                </p:cNvPr>
                <p:cNvSpPr txBox="1">
                  <a:spLocks noRot="1" noChangeAspect="1" noMove="1" noResize="1" noEditPoints="1" noAdjustHandles="1" noChangeArrowheads="1" noChangeShapeType="1" noTextEdit="1"/>
                </p:cNvSpPr>
                <p:nvPr/>
              </p:nvSpPr>
              <p:spPr>
                <a:xfrm>
                  <a:off x="7795502" y="6083268"/>
                  <a:ext cx="910827" cy="276999"/>
                </a:xfrm>
                <a:prstGeom prst="rect">
                  <a:avLst/>
                </a:prstGeom>
                <a:blipFill>
                  <a:blip r:embed="rId10"/>
                  <a:stretch>
                    <a:fillRect l="-3333" r="-6000" b="-8889"/>
                  </a:stretch>
                </a:blipFill>
              </p:spPr>
              <p:txBody>
                <a:bodyPr/>
                <a:lstStyle/>
                <a:p>
                  <a:r>
                    <a:rPr lang="sr-Latn-BA">
                      <a:noFill/>
                    </a:rPr>
                    <a:t> </a:t>
                  </a:r>
                </a:p>
              </p:txBody>
            </p:sp>
          </mc:Fallback>
        </mc:AlternateContent>
      </p:grpSp>
      <p:sp>
        <p:nvSpPr>
          <p:cNvPr id="3" name="TextBox 2">
            <a:extLst>
              <a:ext uri="{FF2B5EF4-FFF2-40B4-BE49-F238E27FC236}">
                <a16:creationId xmlns:a16="http://schemas.microsoft.com/office/drawing/2014/main" id="{E3127AF3-AE14-1E50-7523-04BF3C734942}"/>
              </a:ext>
            </a:extLst>
          </p:cNvPr>
          <p:cNvSpPr txBox="1"/>
          <p:nvPr/>
        </p:nvSpPr>
        <p:spPr>
          <a:xfrm>
            <a:off x="5080069" y="834867"/>
            <a:ext cx="2017155" cy="369332"/>
          </a:xfrm>
          <a:prstGeom prst="rect">
            <a:avLst/>
          </a:prstGeom>
          <a:noFill/>
        </p:spPr>
        <p:txBody>
          <a:bodyPr wrap="none" rtlCol="0">
            <a:spAutoFit/>
          </a:bodyPr>
          <a:lstStyle/>
          <a:p>
            <a:r>
              <a:rPr lang="en-US"/>
              <a:t>PF of initial texture</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10BD67B-9389-4D73-9287-122F1B509A9B}"/>
                  </a:ext>
                </a:extLst>
              </p:cNvPr>
              <p:cNvSpPr txBox="1"/>
              <p:nvPr/>
            </p:nvSpPr>
            <p:spPr>
              <a:xfrm>
                <a:off x="798427" y="6310346"/>
                <a:ext cx="11996629" cy="552587"/>
              </a:xfrm>
              <a:prstGeom prst="rect">
                <a:avLst/>
              </a:prstGeom>
              <a:noFill/>
            </p:spPr>
            <p:txBody>
              <a:bodyPr wrap="square">
                <a:spAutoFit/>
              </a:bodyPr>
              <a:lstStyle/>
              <a:p>
                <a14:m>
                  <m:oMath xmlns:m="http://schemas.openxmlformats.org/officeDocument/2006/math">
                    <m:sSup>
                      <m:sSupPr>
                        <m:ctrlPr>
                          <a:rPr lang="en-US" i="1" smtClean="0">
                            <a:latin typeface="Cambria Math" panose="02040503050406030204" pitchFamily="18" charset="0"/>
                          </a:rPr>
                        </m:ctrlPr>
                      </m:sSupPr>
                      <m:e>
                        <m:r>
                          <m:rPr>
                            <m:nor/>
                          </m:rPr>
                          <a:rPr lang="en-US" b="0" i="0" smtClean="0">
                            <a:latin typeface="Cambria Math" panose="02040503050406030204" pitchFamily="18" charset="0"/>
                          </a:rPr>
                          <m:t> </m:t>
                        </m:r>
                      </m:e>
                      <m:sup>
                        <m:r>
                          <a:rPr lang="en-US" b="0" i="1" smtClean="0">
                            <a:latin typeface="Cambria Math" panose="02040503050406030204" pitchFamily="18" charset="0"/>
                          </a:rPr>
                          <m:t>1</m:t>
                        </m:r>
                      </m:sup>
                    </m:sSup>
                    <m:r>
                      <a:rPr lang="en-US" b="0" i="1" smtClean="0">
                        <a:latin typeface="Cambria Math" panose="02040503050406030204" pitchFamily="18" charset="0"/>
                      </a:rPr>
                      <m:t> </m:t>
                    </m:r>
                  </m:oMath>
                </a14:m>
                <a:r>
                  <a:rPr lang="en-US" sz="1200" b="0" i="0">
                    <a:solidFill>
                      <a:srgbClr val="222222"/>
                    </a:solidFill>
                    <a:effectLst/>
                    <a:latin typeface="Merriweather Sans" panose="020F0502020204030204" pitchFamily="2" charset="0"/>
                  </a:rPr>
                  <a:t>Anglin, B.S., </a:t>
                </a:r>
                <a:r>
                  <a:rPr lang="en-US" sz="1200" b="0" i="0" err="1">
                    <a:solidFill>
                      <a:srgbClr val="222222"/>
                    </a:solidFill>
                    <a:effectLst/>
                    <a:latin typeface="Merriweather Sans" panose="020F0502020204030204" pitchFamily="2" charset="0"/>
                  </a:rPr>
                  <a:t>Gockel</a:t>
                </a:r>
                <a:r>
                  <a:rPr lang="en-US" sz="1200" b="0" i="0">
                    <a:solidFill>
                      <a:srgbClr val="222222"/>
                    </a:solidFill>
                    <a:effectLst/>
                    <a:latin typeface="Merriweather Sans" panose="020F0502020204030204" pitchFamily="2" charset="0"/>
                  </a:rPr>
                  <a:t>, B.T. &amp; </a:t>
                </a:r>
                <a:r>
                  <a:rPr lang="en-US" sz="1200" b="0" i="0" err="1">
                    <a:solidFill>
                      <a:srgbClr val="222222"/>
                    </a:solidFill>
                    <a:effectLst/>
                    <a:latin typeface="Merriweather Sans" panose="020F0502020204030204" pitchFamily="2" charset="0"/>
                  </a:rPr>
                  <a:t>Rollett</a:t>
                </a:r>
                <a:r>
                  <a:rPr lang="en-US" sz="1200" b="0" i="0">
                    <a:solidFill>
                      <a:srgbClr val="222222"/>
                    </a:solidFill>
                    <a:effectLst/>
                    <a:latin typeface="Merriweather Sans" panose="020F0502020204030204" pitchFamily="2" charset="0"/>
                  </a:rPr>
                  <a:t>, A.D. Developing constitutive model parameters via a multi-scale approach. </a:t>
                </a:r>
                <a:r>
                  <a:rPr lang="en-US" sz="1200" b="0" i="1" err="1">
                    <a:solidFill>
                      <a:srgbClr val="222222"/>
                    </a:solidFill>
                    <a:effectLst/>
                    <a:latin typeface="Merriweather Sans" panose="020F0502020204030204" pitchFamily="2" charset="0"/>
                  </a:rPr>
                  <a:t>Integr</a:t>
                </a:r>
                <a:r>
                  <a:rPr lang="en-US" sz="1200" b="0" i="1">
                    <a:solidFill>
                      <a:srgbClr val="222222"/>
                    </a:solidFill>
                    <a:effectLst/>
                    <a:latin typeface="Merriweather Sans" panose="020F0502020204030204" pitchFamily="2" charset="0"/>
                  </a:rPr>
                  <a:t> Mater </a:t>
                </a:r>
                <a:r>
                  <a:rPr lang="en-US" sz="1200" b="0" i="1" err="1">
                    <a:solidFill>
                      <a:srgbClr val="222222"/>
                    </a:solidFill>
                    <a:effectLst/>
                    <a:latin typeface="Merriweather Sans" panose="020F0502020204030204" pitchFamily="2" charset="0"/>
                  </a:rPr>
                  <a:t>Manuf</a:t>
                </a:r>
                <a:r>
                  <a:rPr lang="en-US" sz="1200" b="0" i="1">
                    <a:solidFill>
                      <a:srgbClr val="222222"/>
                    </a:solidFill>
                    <a:effectLst/>
                    <a:latin typeface="Merriweather Sans" panose="020F0502020204030204" pitchFamily="2" charset="0"/>
                  </a:rPr>
                  <a:t> </a:t>
                </a:r>
                <a:r>
                  <a:rPr lang="en-US" sz="1200" b="0" i="1" err="1">
                    <a:solidFill>
                      <a:srgbClr val="222222"/>
                    </a:solidFill>
                    <a:effectLst/>
                    <a:latin typeface="Merriweather Sans" panose="020F0502020204030204" pitchFamily="2" charset="0"/>
                  </a:rPr>
                  <a:t>Innov</a:t>
                </a:r>
                <a:r>
                  <a:rPr lang="en-US" sz="1200" b="0" i="0">
                    <a:solidFill>
                      <a:srgbClr val="222222"/>
                    </a:solidFill>
                    <a:effectLst/>
                    <a:latin typeface="Merriweather Sans" panose="020F0502020204030204" pitchFamily="2" charset="0"/>
                  </a:rPr>
                  <a:t> </a:t>
                </a:r>
                <a:r>
                  <a:rPr lang="en-US" sz="1200" b="1" i="0">
                    <a:solidFill>
                      <a:srgbClr val="222222"/>
                    </a:solidFill>
                    <a:effectLst/>
                    <a:latin typeface="Merriweather Sans" panose="020F0502020204030204" pitchFamily="2" charset="0"/>
                  </a:rPr>
                  <a:t>5</a:t>
                </a:r>
                <a:r>
                  <a:rPr lang="en-US" sz="1200" b="0" i="0">
                    <a:solidFill>
                      <a:srgbClr val="222222"/>
                    </a:solidFill>
                    <a:effectLst/>
                    <a:latin typeface="Merriweather Sans" panose="020F0502020204030204" pitchFamily="2" charset="0"/>
                  </a:rPr>
                  <a:t>, 212–231 (2016).</a:t>
                </a:r>
              </a:p>
              <a:p>
                <a:r>
                  <a:rPr lang="en-US" sz="1200">
                    <a:solidFill>
                      <a:srgbClr val="222222"/>
                    </a:solidFill>
                    <a:latin typeface="Merriweather Sans" panose="020F0502020204030204" pitchFamily="2" charset="0"/>
                  </a:rPr>
                  <a:t>       </a:t>
                </a:r>
                <a:r>
                  <a:rPr lang="en-US" sz="1200" b="0" i="0">
                    <a:solidFill>
                      <a:srgbClr val="222222"/>
                    </a:solidFill>
                    <a:effectLst/>
                    <a:latin typeface="Merriweather Sans" panose="020F0502020204030204" pitchFamily="2" charset="0"/>
                  </a:rPr>
                  <a:t>https://doi.org/10.1186/s40192-016-0053-4</a:t>
                </a:r>
                <a:endParaRPr lang="en-US" sz="1200"/>
              </a:p>
            </p:txBody>
          </p:sp>
        </mc:Choice>
        <mc:Fallback xmlns="">
          <p:sp>
            <p:nvSpPr>
              <p:cNvPr id="14" name="TextBox 13">
                <a:extLst>
                  <a:ext uri="{FF2B5EF4-FFF2-40B4-BE49-F238E27FC236}">
                    <a16:creationId xmlns:a16="http://schemas.microsoft.com/office/drawing/2014/main" id="{110BD67B-9389-4D73-9287-122F1B509A9B}"/>
                  </a:ext>
                </a:extLst>
              </p:cNvPr>
              <p:cNvSpPr txBox="1">
                <a:spLocks noRot="1" noChangeAspect="1" noMove="1" noResize="1" noEditPoints="1" noAdjustHandles="1" noChangeArrowheads="1" noChangeShapeType="1" noTextEdit="1"/>
              </p:cNvSpPr>
              <p:nvPr/>
            </p:nvSpPr>
            <p:spPr>
              <a:xfrm>
                <a:off x="798427" y="6310346"/>
                <a:ext cx="11996629" cy="552587"/>
              </a:xfrm>
              <a:prstGeom prst="rect">
                <a:avLst/>
              </a:prstGeom>
              <a:blipFill>
                <a:blip r:embed="rId11"/>
                <a:stretch>
                  <a:fillRect b="-7692"/>
                </a:stretch>
              </a:blipFill>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8CC1F85-75BD-3E3A-AE72-681433FF555E}"/>
                  </a:ext>
                </a:extLst>
              </p:cNvPr>
              <p:cNvSpPr txBox="1"/>
              <p:nvPr/>
            </p:nvSpPr>
            <p:spPr>
              <a:xfrm>
                <a:off x="5199917" y="4345361"/>
                <a:ext cx="2594786" cy="307777"/>
              </a:xfrm>
              <a:prstGeom prst="rect">
                <a:avLst/>
              </a:prstGeom>
              <a:noFill/>
            </p:spPr>
            <p:txBody>
              <a:bodyPr wrap="square" lIns="0" tIns="0" rIns="0" bIns="0" rtlCol="0">
                <a:spAutoFit/>
              </a:bodyPr>
              <a:lstStyle/>
              <a:p>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𝜏</m:t>
                        </m:r>
                      </m:e>
                      <m:sub>
                        <m:r>
                          <a:rPr lang="en-US" sz="2000" b="0" i="1" smtClean="0">
                            <a:latin typeface="Cambria Math" panose="02040503050406030204" pitchFamily="18" charset="0"/>
                            <a:ea typeface="Cambria Math" panose="02040503050406030204" pitchFamily="18" charset="0"/>
                          </a:rPr>
                          <m:t>0</m:t>
                        </m:r>
                      </m:sub>
                    </m:sSub>
                  </m:oMath>
                </a14:m>
                <a:r>
                  <a:rPr lang="en-US" sz="2000"/>
                  <a:t>=</a:t>
                </a:r>
                <a:r>
                  <a:rPr lang="en-US"/>
                  <a:t>109.500 </a:t>
                </a:r>
                <a14:m>
                  <m:oMath xmlns:m="http://schemas.openxmlformats.org/officeDocument/2006/math">
                    <m:r>
                      <a:rPr lang="en-US" i="1" dirty="0" smtClean="0">
                        <a:latin typeface="Cambria Math" panose="02040503050406030204" pitchFamily="18" charset="0"/>
                      </a:rPr>
                      <m:t>𝑀𝑃𝑎</m:t>
                    </m:r>
                  </m:oMath>
                </a14:m>
                <a:endParaRPr lang="en-US" i="1"/>
              </a:p>
            </p:txBody>
          </p:sp>
        </mc:Choice>
        <mc:Fallback xmlns="">
          <p:sp>
            <p:nvSpPr>
              <p:cNvPr id="15" name="TextBox 14">
                <a:extLst>
                  <a:ext uri="{FF2B5EF4-FFF2-40B4-BE49-F238E27FC236}">
                    <a16:creationId xmlns:a16="http://schemas.microsoft.com/office/drawing/2014/main" id="{08CC1F85-75BD-3E3A-AE72-681433FF555E}"/>
                  </a:ext>
                </a:extLst>
              </p:cNvPr>
              <p:cNvSpPr txBox="1">
                <a:spLocks noRot="1" noChangeAspect="1" noMove="1" noResize="1" noEditPoints="1" noAdjustHandles="1" noChangeArrowheads="1" noChangeShapeType="1" noTextEdit="1"/>
              </p:cNvSpPr>
              <p:nvPr/>
            </p:nvSpPr>
            <p:spPr>
              <a:xfrm>
                <a:off x="5199917" y="4345361"/>
                <a:ext cx="2594786" cy="307777"/>
              </a:xfrm>
              <a:prstGeom prst="rect">
                <a:avLst/>
              </a:prstGeom>
              <a:blipFill>
                <a:blip r:embed="rId12"/>
                <a:stretch>
                  <a:fillRect l="-2347" t="-24000" b="-52000"/>
                </a:stretch>
              </a:blipFill>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D0C782E-1EBF-3C0F-A84D-AF69086FB132}"/>
                  </a:ext>
                </a:extLst>
              </p:cNvPr>
              <p:cNvSpPr txBox="1"/>
              <p:nvPr/>
            </p:nvSpPr>
            <p:spPr>
              <a:xfrm>
                <a:off x="5133011" y="4657502"/>
                <a:ext cx="2232342" cy="400110"/>
              </a:xfrm>
              <a:prstGeom prst="rect">
                <a:avLst/>
              </a:prstGeom>
              <a:noFill/>
            </p:spPr>
            <p:txBody>
              <a:bodyPr wrap="square">
                <a:spAutoFit/>
              </a:bodyPr>
              <a:lstStyle/>
              <a:p>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𝜏</m:t>
                        </m:r>
                      </m:e>
                      <m:sub>
                        <m:r>
                          <a:rPr lang="en-US" sz="2000" b="0" i="1" smtClean="0">
                            <a:latin typeface="Cambria Math" panose="02040503050406030204" pitchFamily="18" charset="0"/>
                            <a:ea typeface="Cambria Math" panose="02040503050406030204" pitchFamily="18" charset="0"/>
                          </a:rPr>
                          <m:t>1</m:t>
                        </m:r>
                      </m:sub>
                    </m:sSub>
                  </m:oMath>
                </a14:m>
                <a:r>
                  <a:rPr lang="en-US" sz="2000"/>
                  <a:t>=</a:t>
                </a:r>
                <a:r>
                  <a:rPr lang="en-US"/>
                  <a:t>57.58 </a:t>
                </a:r>
                <a14:m>
                  <m:oMath xmlns:m="http://schemas.openxmlformats.org/officeDocument/2006/math">
                    <m:r>
                      <a:rPr lang="en-US" i="1" dirty="0">
                        <a:latin typeface="Cambria Math" panose="02040503050406030204" pitchFamily="18" charset="0"/>
                      </a:rPr>
                      <m:t>𝑀𝑃𝑎</m:t>
                    </m:r>
                  </m:oMath>
                </a14:m>
                <a:endParaRPr lang="en-US"/>
              </a:p>
            </p:txBody>
          </p:sp>
        </mc:Choice>
        <mc:Fallback xmlns="">
          <p:sp>
            <p:nvSpPr>
              <p:cNvPr id="17" name="TextBox 16">
                <a:extLst>
                  <a:ext uri="{FF2B5EF4-FFF2-40B4-BE49-F238E27FC236}">
                    <a16:creationId xmlns:a16="http://schemas.microsoft.com/office/drawing/2014/main" id="{2D0C782E-1EBF-3C0F-A84D-AF69086FB132}"/>
                  </a:ext>
                </a:extLst>
              </p:cNvPr>
              <p:cNvSpPr txBox="1">
                <a:spLocks noRot="1" noChangeAspect="1" noMove="1" noResize="1" noEditPoints="1" noAdjustHandles="1" noChangeArrowheads="1" noChangeShapeType="1" noTextEdit="1"/>
              </p:cNvSpPr>
              <p:nvPr/>
            </p:nvSpPr>
            <p:spPr>
              <a:xfrm>
                <a:off x="5133011" y="4657502"/>
                <a:ext cx="2232342" cy="400110"/>
              </a:xfrm>
              <a:prstGeom prst="rect">
                <a:avLst/>
              </a:prstGeom>
              <a:blipFill>
                <a:blip r:embed="rId13"/>
                <a:stretch>
                  <a:fillRect t="-6061" b="-27273"/>
                </a:stretch>
              </a:blipFill>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920A916-4AC5-3E1B-D590-55238F7DD311}"/>
                  </a:ext>
                </a:extLst>
              </p:cNvPr>
              <p:cNvSpPr txBox="1"/>
              <p:nvPr/>
            </p:nvSpPr>
            <p:spPr>
              <a:xfrm>
                <a:off x="5121860" y="5026749"/>
                <a:ext cx="2140461" cy="400110"/>
              </a:xfrm>
              <a:prstGeom prst="rect">
                <a:avLst/>
              </a:prstGeom>
              <a:noFill/>
            </p:spPr>
            <p:txBody>
              <a:bodyPr wrap="square">
                <a:spAutoFit/>
              </a:bodyPr>
              <a:lstStyle/>
              <a:p>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𝜃</m:t>
                        </m:r>
                      </m:e>
                      <m:sub>
                        <m:r>
                          <a:rPr lang="en-US" sz="2000" b="0" i="1" smtClean="0">
                            <a:latin typeface="Cambria Math" panose="02040503050406030204" pitchFamily="18" charset="0"/>
                            <a:ea typeface="Cambria Math" panose="02040503050406030204" pitchFamily="18" charset="0"/>
                          </a:rPr>
                          <m:t>0</m:t>
                        </m:r>
                      </m:sub>
                    </m:sSub>
                  </m:oMath>
                </a14:m>
                <a:r>
                  <a:rPr lang="en-US" sz="2000"/>
                  <a:t>=</a:t>
                </a:r>
                <a:r>
                  <a:rPr lang="en-US"/>
                  <a:t>855.375 </a:t>
                </a:r>
                <a14:m>
                  <m:oMath xmlns:m="http://schemas.openxmlformats.org/officeDocument/2006/math">
                    <m:r>
                      <a:rPr lang="en-US" i="1" dirty="0">
                        <a:latin typeface="Cambria Math" panose="02040503050406030204" pitchFamily="18" charset="0"/>
                      </a:rPr>
                      <m:t>𝑀𝑃𝑎</m:t>
                    </m:r>
                  </m:oMath>
                </a14:m>
                <a:endParaRPr lang="en-US"/>
              </a:p>
            </p:txBody>
          </p:sp>
        </mc:Choice>
        <mc:Fallback xmlns="">
          <p:sp>
            <p:nvSpPr>
              <p:cNvPr id="19" name="TextBox 18">
                <a:extLst>
                  <a:ext uri="{FF2B5EF4-FFF2-40B4-BE49-F238E27FC236}">
                    <a16:creationId xmlns:a16="http://schemas.microsoft.com/office/drawing/2014/main" id="{A920A916-4AC5-3E1B-D590-55238F7DD311}"/>
                  </a:ext>
                </a:extLst>
              </p:cNvPr>
              <p:cNvSpPr txBox="1">
                <a:spLocks noRot="1" noChangeAspect="1" noMove="1" noResize="1" noEditPoints="1" noAdjustHandles="1" noChangeArrowheads="1" noChangeShapeType="1" noTextEdit="1"/>
              </p:cNvSpPr>
              <p:nvPr/>
            </p:nvSpPr>
            <p:spPr>
              <a:xfrm>
                <a:off x="5121860" y="5026749"/>
                <a:ext cx="2140461" cy="400110"/>
              </a:xfrm>
              <a:prstGeom prst="rect">
                <a:avLst/>
              </a:prstGeom>
              <a:blipFill>
                <a:blip r:embed="rId14"/>
                <a:stretch>
                  <a:fillRect t="-7692" b="-29231"/>
                </a:stretch>
              </a:blipFill>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A5270DD-1103-DE35-0D7A-039A0B6A3836}"/>
                  </a:ext>
                </a:extLst>
              </p:cNvPr>
              <p:cNvSpPr txBox="1"/>
              <p:nvPr/>
            </p:nvSpPr>
            <p:spPr>
              <a:xfrm>
                <a:off x="5121860" y="5395435"/>
                <a:ext cx="2562071" cy="400110"/>
              </a:xfrm>
              <a:prstGeom prst="rect">
                <a:avLst/>
              </a:prstGeom>
              <a:noFill/>
            </p:spPr>
            <p:txBody>
              <a:bodyPr wrap="square">
                <a:spAutoFit/>
              </a:bodyPr>
              <a:lstStyle/>
              <a:p>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𝜃</m:t>
                        </m:r>
                      </m:e>
                      <m:sub>
                        <m:r>
                          <a:rPr lang="en-US" sz="2000" b="0" i="1" smtClean="0">
                            <a:latin typeface="Cambria Math" panose="02040503050406030204" pitchFamily="18" charset="0"/>
                            <a:ea typeface="Cambria Math" panose="02040503050406030204" pitchFamily="18" charset="0"/>
                          </a:rPr>
                          <m:t>1</m:t>
                        </m:r>
                      </m:sub>
                    </m:sSub>
                  </m:oMath>
                </a14:m>
                <a:r>
                  <a:rPr lang="en-US" sz="2000"/>
                  <a:t>=</a:t>
                </a:r>
                <a:r>
                  <a:rPr lang="en-US"/>
                  <a:t>242.811 </a:t>
                </a:r>
                <a14:m>
                  <m:oMath xmlns:m="http://schemas.openxmlformats.org/officeDocument/2006/math">
                    <m:r>
                      <a:rPr lang="en-US" i="1" dirty="0">
                        <a:latin typeface="Cambria Math" panose="02040503050406030204" pitchFamily="18" charset="0"/>
                      </a:rPr>
                      <m:t>𝑀𝑃𝑎</m:t>
                    </m:r>
                  </m:oMath>
                </a14:m>
                <a:endParaRPr lang="en-US"/>
              </a:p>
            </p:txBody>
          </p:sp>
        </mc:Choice>
        <mc:Fallback xmlns="">
          <p:sp>
            <p:nvSpPr>
              <p:cNvPr id="20" name="TextBox 19">
                <a:extLst>
                  <a:ext uri="{FF2B5EF4-FFF2-40B4-BE49-F238E27FC236}">
                    <a16:creationId xmlns:a16="http://schemas.microsoft.com/office/drawing/2014/main" id="{EA5270DD-1103-DE35-0D7A-039A0B6A3836}"/>
                  </a:ext>
                </a:extLst>
              </p:cNvPr>
              <p:cNvSpPr txBox="1">
                <a:spLocks noRot="1" noChangeAspect="1" noMove="1" noResize="1" noEditPoints="1" noAdjustHandles="1" noChangeArrowheads="1" noChangeShapeType="1" noTextEdit="1"/>
              </p:cNvSpPr>
              <p:nvPr/>
            </p:nvSpPr>
            <p:spPr>
              <a:xfrm>
                <a:off x="5121860" y="5395435"/>
                <a:ext cx="2562071" cy="400110"/>
              </a:xfrm>
              <a:prstGeom prst="rect">
                <a:avLst/>
              </a:prstGeom>
              <a:blipFill>
                <a:blip r:embed="rId15"/>
                <a:stretch>
                  <a:fillRect t="-6061" b="-27273"/>
                </a:stretch>
              </a:blipFill>
            </p:spPr>
            <p:txBody>
              <a:bodyPr/>
              <a:lstStyle/>
              <a:p>
                <a:r>
                  <a:rPr lang="sr-Latn-BA">
                    <a:noFill/>
                  </a:rPr>
                  <a:t> </a:t>
                </a:r>
              </a:p>
            </p:txBody>
          </p:sp>
        </mc:Fallback>
      </mc:AlternateContent>
    </p:spTree>
    <p:extLst>
      <p:ext uri="{BB962C8B-B14F-4D97-AF65-F5344CB8AC3E}">
        <p14:creationId xmlns:p14="http://schemas.microsoft.com/office/powerpoint/2010/main" val="433816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AB49BD-FE14-BEA4-4621-0FDF7235FA37}"/>
              </a:ext>
            </a:extLst>
          </p:cNvPr>
          <p:cNvSpPr txBox="1"/>
          <p:nvPr/>
        </p:nvSpPr>
        <p:spPr>
          <a:xfrm>
            <a:off x="-314249" y="99179"/>
            <a:ext cx="13339133" cy="923330"/>
          </a:xfrm>
          <a:prstGeom prst="rect">
            <a:avLst/>
          </a:prstGeom>
          <a:noFill/>
        </p:spPr>
        <p:txBody>
          <a:bodyPr wrap="square" rtlCol="0">
            <a:spAutoFit/>
          </a:bodyPr>
          <a:lstStyle/>
          <a:p>
            <a:pPr lvl="1"/>
            <a:r>
              <a:rPr lang="en-US" sz="2600"/>
              <a:t>Plastic simulation-Von Mises Stress and Strain Field ahead of a crack Tip for Mode I</a:t>
            </a:r>
          </a:p>
          <a:p>
            <a:pPr lvl="1"/>
            <a:endParaRPr lang="en-US" sz="2600"/>
          </a:p>
        </p:txBody>
      </p:sp>
      <p:cxnSp>
        <p:nvCxnSpPr>
          <p:cNvPr id="11" name="Straight Connector 10">
            <a:extLst>
              <a:ext uri="{FF2B5EF4-FFF2-40B4-BE49-F238E27FC236}">
                <a16:creationId xmlns:a16="http://schemas.microsoft.com/office/drawing/2014/main" id="{6840AE5D-0C2B-C46B-370C-4D7AFD0FB4E7}"/>
              </a:ext>
            </a:extLst>
          </p:cNvPr>
          <p:cNvCxnSpPr>
            <a:cxnSpLocks/>
          </p:cNvCxnSpPr>
          <p:nvPr/>
        </p:nvCxnSpPr>
        <p:spPr>
          <a:xfrm flipV="1">
            <a:off x="0" y="590513"/>
            <a:ext cx="1219200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A6C822D-5844-07F0-FF52-EB9CE9CC6288}"/>
                  </a:ext>
                </a:extLst>
              </p:cNvPr>
              <p:cNvSpPr txBox="1"/>
              <p:nvPr/>
            </p:nvSpPr>
            <p:spPr>
              <a:xfrm>
                <a:off x="125955" y="5623264"/>
                <a:ext cx="3356303" cy="923330"/>
              </a:xfrm>
              <a:prstGeom prst="rect">
                <a:avLst/>
              </a:prstGeom>
              <a:noFill/>
            </p:spPr>
            <p:txBody>
              <a:bodyPr wrap="none" rtlCol="0">
                <a:spAutoFit/>
              </a:bodyPr>
              <a:lstStyle/>
              <a:p>
                <a:r>
                  <a:rPr lang="en-US"/>
                  <a:t>Crack tip radius: </a:t>
                </a:r>
                <a14:m>
                  <m:oMath xmlns:m="http://schemas.openxmlformats.org/officeDocument/2006/math">
                    <m:r>
                      <a:rPr lang="en-US" i="1" smtClean="0">
                        <a:latin typeface="Cambria Math" panose="02040503050406030204" pitchFamily="18" charset="0"/>
                        <a:ea typeface="Cambria Math" panose="02040503050406030204" pitchFamily="18" charset="0"/>
                      </a:rPr>
                      <m:t>𝛿</m:t>
                    </m:r>
                  </m:oMath>
                </a14:m>
                <a:r>
                  <a:rPr lang="en-US"/>
                  <a:t>=0.00647 </a:t>
                </a:r>
                <a14:m>
                  <m:oMath xmlns:m="http://schemas.openxmlformats.org/officeDocument/2006/math">
                    <m:r>
                      <a:rPr lang="en-US" b="0" i="1" smtClean="0">
                        <a:latin typeface="Cambria Math" panose="02040503050406030204" pitchFamily="18" charset="0"/>
                        <a:ea typeface="Cambria Math" panose="02040503050406030204" pitchFamily="18" charset="0"/>
                      </a:rPr>
                      <m:t>𝑚𝑚</m:t>
                    </m:r>
                  </m:oMath>
                </a14:m>
                <a:endParaRPr lang="en-US"/>
              </a:p>
              <a:p>
                <a:r>
                  <a:rPr lang="en-US"/>
                  <a:t>Crack length: </a:t>
                </a:r>
                <a14:m>
                  <m:oMath xmlns:m="http://schemas.openxmlformats.org/officeDocument/2006/math">
                    <m:r>
                      <a:rPr lang="en-US" b="0" i="1" smtClean="0">
                        <a:latin typeface="Cambria Math" panose="02040503050406030204" pitchFamily="18" charset="0"/>
                      </a:rPr>
                      <m:t>𝑙</m:t>
                    </m:r>
                  </m:oMath>
                </a14:m>
                <a:r>
                  <a:rPr lang="en-US"/>
                  <a:t>=1.016617 </a:t>
                </a:r>
                <a14:m>
                  <m:oMath xmlns:m="http://schemas.openxmlformats.org/officeDocument/2006/math">
                    <m:r>
                      <a:rPr lang="en-US" b="0" i="1" smtClean="0">
                        <a:latin typeface="Cambria Math" panose="02040503050406030204" pitchFamily="18" charset="0"/>
                        <a:ea typeface="Cambria Math" panose="02040503050406030204" pitchFamily="18" charset="0"/>
                      </a:rPr>
                      <m:t>𝑚𝑚</m:t>
                    </m:r>
                  </m:oMath>
                </a14:m>
                <a:endParaRPr lang="en-US"/>
              </a:p>
              <a:p>
                <a14:m>
                  <m:oMath xmlns:m="http://schemas.openxmlformats.org/officeDocument/2006/math">
                    <m:r>
                      <a:rPr lang="en-US" b="0" i="1" smtClean="0">
                        <a:latin typeface="Cambria Math" panose="02040503050406030204" pitchFamily="18" charset="0"/>
                      </a:rPr>
                      <m:t>𝐶𝑇𝑂𝐷</m:t>
                    </m:r>
                  </m:oMath>
                </a14:m>
                <a:r>
                  <a:rPr lang="en-US"/>
                  <a:t>=0.02093 </a:t>
                </a:r>
                <a14:m>
                  <m:oMath xmlns:m="http://schemas.openxmlformats.org/officeDocument/2006/math">
                    <m:r>
                      <a:rPr lang="en-US" b="0" i="1" smtClean="0">
                        <a:latin typeface="Cambria Math" panose="02040503050406030204" pitchFamily="18" charset="0"/>
                        <a:ea typeface="Cambria Math" panose="02040503050406030204" pitchFamily="18" charset="0"/>
                      </a:rPr>
                      <m:t>𝑚𝑚</m:t>
                    </m:r>
                  </m:oMath>
                </a14:m>
                <a:endParaRPr lang="en-US"/>
              </a:p>
            </p:txBody>
          </p:sp>
        </mc:Choice>
        <mc:Fallback xmlns="">
          <p:sp>
            <p:nvSpPr>
              <p:cNvPr id="12" name="TextBox 11">
                <a:extLst>
                  <a:ext uri="{FF2B5EF4-FFF2-40B4-BE49-F238E27FC236}">
                    <a16:creationId xmlns:a16="http://schemas.microsoft.com/office/drawing/2014/main" id="{8A6C822D-5844-07F0-FF52-EB9CE9CC6288}"/>
                  </a:ext>
                </a:extLst>
              </p:cNvPr>
              <p:cNvSpPr txBox="1">
                <a:spLocks noRot="1" noChangeAspect="1" noMove="1" noResize="1" noEditPoints="1" noAdjustHandles="1" noChangeArrowheads="1" noChangeShapeType="1" noTextEdit="1"/>
              </p:cNvSpPr>
              <p:nvPr/>
            </p:nvSpPr>
            <p:spPr>
              <a:xfrm>
                <a:off x="125955" y="5623264"/>
                <a:ext cx="3356303" cy="923330"/>
              </a:xfrm>
              <a:prstGeom prst="rect">
                <a:avLst/>
              </a:prstGeom>
              <a:blipFill>
                <a:blip r:embed="rId4"/>
                <a:stretch>
                  <a:fillRect l="-1636" t="-2632" b="-9868"/>
                </a:stretch>
              </a:blipFill>
            </p:spPr>
            <p:txBody>
              <a:bodyPr/>
              <a:lstStyle/>
              <a:p>
                <a:r>
                  <a:rPr lang="sr-Latn-BA">
                    <a:noFill/>
                  </a:rPr>
                  <a:t> </a:t>
                </a:r>
              </a:p>
            </p:txBody>
          </p:sp>
        </mc:Fallback>
      </mc:AlternateContent>
      <p:pic>
        <p:nvPicPr>
          <p:cNvPr id="48" name="Picture 47" descr="A blue square with a number of colors&#10;&#10;Description automatically generated with medium confidence">
            <a:extLst>
              <a:ext uri="{FF2B5EF4-FFF2-40B4-BE49-F238E27FC236}">
                <a16:creationId xmlns:a16="http://schemas.microsoft.com/office/drawing/2014/main" id="{6004E4E7-91F7-BCDF-7A8C-6A8D206D5E7C}"/>
              </a:ext>
            </a:extLst>
          </p:cNvPr>
          <p:cNvPicPr>
            <a:picLocks noChangeAspect="1"/>
          </p:cNvPicPr>
          <p:nvPr/>
        </p:nvPicPr>
        <p:blipFill rotWithShape="1">
          <a:blip r:embed="rId5">
            <a:extLst>
              <a:ext uri="{28A0092B-C50C-407E-A947-70E740481C1C}">
                <a14:useLocalDpi xmlns:a14="http://schemas.microsoft.com/office/drawing/2010/main" val="0"/>
              </a:ext>
            </a:extLst>
          </a:blip>
          <a:srcRect l="80846" t="4581" r="7470" b="8113"/>
          <a:stretch/>
        </p:blipFill>
        <p:spPr>
          <a:xfrm>
            <a:off x="11687478" y="3922432"/>
            <a:ext cx="496874" cy="2935568"/>
          </a:xfrm>
          <a:prstGeom prst="rect">
            <a:avLst/>
          </a:prstGeom>
        </p:spPr>
      </p:pic>
      <p:grpSp>
        <p:nvGrpSpPr>
          <p:cNvPr id="29" name="Group 28">
            <a:extLst>
              <a:ext uri="{FF2B5EF4-FFF2-40B4-BE49-F238E27FC236}">
                <a16:creationId xmlns:a16="http://schemas.microsoft.com/office/drawing/2014/main" id="{0B86B5D1-9A08-3674-BFF3-FC3D2E70AE14}"/>
              </a:ext>
            </a:extLst>
          </p:cNvPr>
          <p:cNvGrpSpPr/>
          <p:nvPr/>
        </p:nvGrpSpPr>
        <p:grpSpPr>
          <a:xfrm>
            <a:off x="-4322" y="1163030"/>
            <a:ext cx="3798897" cy="4460234"/>
            <a:chOff x="-26624" y="1163030"/>
            <a:chExt cx="3798897" cy="4460234"/>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FB12CE4-DDB2-2B9F-6635-4EE2DAB00BD4}"/>
                    </a:ext>
                  </a:extLst>
                </p:cNvPr>
                <p:cNvSpPr txBox="1"/>
                <p:nvPr/>
              </p:nvSpPr>
              <p:spPr>
                <a:xfrm>
                  <a:off x="3083950" y="4010617"/>
                  <a:ext cx="420606"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r>
                          <a:rPr lang="en-US" sz="1200" b="0" i="1" smtClean="0">
                            <a:latin typeface="Cambria Math" panose="02040503050406030204" pitchFamily="18" charset="0"/>
                          </a:rPr>
                          <m:t>𝑀𝑃𝑎</m:t>
                        </m:r>
                        <m:r>
                          <a:rPr lang="en-US" sz="1200" b="0" i="1" smtClean="0">
                            <a:latin typeface="Cambria Math" panose="02040503050406030204" pitchFamily="18" charset="0"/>
                          </a:rPr>
                          <m:t>]</m:t>
                        </m:r>
                      </m:oMath>
                    </m:oMathPara>
                  </a14:m>
                  <a:endParaRPr lang="en-US" sz="1200" i="1"/>
                </a:p>
              </p:txBody>
            </p:sp>
          </mc:Choice>
          <mc:Fallback xmlns="">
            <p:sp>
              <p:nvSpPr>
                <p:cNvPr id="2" name="TextBox 1">
                  <a:extLst>
                    <a:ext uri="{FF2B5EF4-FFF2-40B4-BE49-F238E27FC236}">
                      <a16:creationId xmlns:a16="http://schemas.microsoft.com/office/drawing/2014/main" id="{2FB12CE4-DDB2-2B9F-6635-4EE2DAB00BD4}"/>
                    </a:ext>
                  </a:extLst>
                </p:cNvPr>
                <p:cNvSpPr txBox="1">
                  <a:spLocks noRot="1" noChangeAspect="1" noMove="1" noResize="1" noEditPoints="1" noAdjustHandles="1" noChangeArrowheads="1" noChangeShapeType="1" noTextEdit="1"/>
                </p:cNvSpPr>
                <p:nvPr/>
              </p:nvSpPr>
              <p:spPr>
                <a:xfrm>
                  <a:off x="3083950" y="4010617"/>
                  <a:ext cx="420606" cy="276999"/>
                </a:xfrm>
                <a:prstGeom prst="rect">
                  <a:avLst/>
                </a:prstGeom>
                <a:blipFill>
                  <a:blip r:embed="rId6"/>
                  <a:stretch>
                    <a:fillRect r="-39130" b="-8889"/>
                  </a:stretch>
                </a:blipFill>
              </p:spPr>
              <p:txBody>
                <a:bodyPr/>
                <a:lstStyle/>
                <a:p>
                  <a:r>
                    <a:rPr lang="sr-Latn-BA">
                      <a:noFill/>
                    </a:rPr>
                    <a:t> </a:t>
                  </a:r>
                </a:p>
              </p:txBody>
            </p:sp>
          </mc:Fallback>
        </mc:AlternateContent>
        <p:pic>
          <p:nvPicPr>
            <p:cNvPr id="17" name="Picture 16" descr="A box with a pattern&#10;&#10;Description automatically generated with medium confidence">
              <a:extLst>
                <a:ext uri="{FF2B5EF4-FFF2-40B4-BE49-F238E27FC236}">
                  <a16:creationId xmlns:a16="http://schemas.microsoft.com/office/drawing/2014/main" id="{68BE1CD2-B9C2-7BC8-6BE8-11B8A81A4643}"/>
                </a:ext>
              </a:extLst>
            </p:cNvPr>
            <p:cNvPicPr>
              <a:picLocks noChangeAspect="1"/>
            </p:cNvPicPr>
            <p:nvPr/>
          </p:nvPicPr>
          <p:blipFill rotWithShape="1">
            <a:blip r:embed="rId7">
              <a:extLst>
                <a:ext uri="{28A0092B-C50C-407E-A947-70E740481C1C}">
                  <a14:useLocalDpi xmlns:a14="http://schemas.microsoft.com/office/drawing/2010/main" val="0"/>
                </a:ext>
              </a:extLst>
            </a:blip>
            <a:srcRect l="11644"/>
            <a:stretch/>
          </p:blipFill>
          <p:spPr>
            <a:xfrm>
              <a:off x="-26624" y="1163030"/>
              <a:ext cx="3798897" cy="4460234"/>
            </a:xfrm>
            <a:prstGeom prst="rect">
              <a:avLst/>
            </a:prstGeom>
          </p:spPr>
        </p:pic>
        <p:cxnSp>
          <p:nvCxnSpPr>
            <p:cNvPr id="22" name="Straight Connector 21">
              <a:extLst>
                <a:ext uri="{FF2B5EF4-FFF2-40B4-BE49-F238E27FC236}">
                  <a16:creationId xmlns:a16="http://schemas.microsoft.com/office/drawing/2014/main" id="{B5C6D17D-F550-388F-BB2F-865D61900241}"/>
                </a:ext>
              </a:extLst>
            </p:cNvPr>
            <p:cNvCxnSpPr>
              <a:cxnSpLocks/>
            </p:cNvCxnSpPr>
            <p:nvPr/>
          </p:nvCxnSpPr>
          <p:spPr>
            <a:xfrm flipV="1">
              <a:off x="749257" y="3448162"/>
              <a:ext cx="1563131" cy="53432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ADBCA03-E31B-D487-3077-336C0FACC6D0}"/>
                </a:ext>
              </a:extLst>
            </p:cNvPr>
            <p:cNvCxnSpPr>
              <a:cxnSpLocks/>
            </p:cNvCxnSpPr>
            <p:nvPr/>
          </p:nvCxnSpPr>
          <p:spPr>
            <a:xfrm>
              <a:off x="216065" y="3545435"/>
              <a:ext cx="534373" cy="43705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51" name="Group 50">
            <a:extLst>
              <a:ext uri="{FF2B5EF4-FFF2-40B4-BE49-F238E27FC236}">
                <a16:creationId xmlns:a16="http://schemas.microsoft.com/office/drawing/2014/main" id="{E50A7BEB-C148-0CE9-6E6F-DB9DE11D3E3C}"/>
              </a:ext>
            </a:extLst>
          </p:cNvPr>
          <p:cNvGrpSpPr/>
          <p:nvPr/>
        </p:nvGrpSpPr>
        <p:grpSpPr>
          <a:xfrm>
            <a:off x="4208288" y="1026072"/>
            <a:ext cx="3537429" cy="2873679"/>
            <a:chOff x="3900434" y="1047059"/>
            <a:chExt cx="3912685" cy="3240557"/>
          </a:xfrm>
        </p:grpSpPr>
        <p:sp>
          <p:nvSpPr>
            <p:cNvPr id="39" name="TextBox 38">
              <a:extLst>
                <a:ext uri="{FF2B5EF4-FFF2-40B4-BE49-F238E27FC236}">
                  <a16:creationId xmlns:a16="http://schemas.microsoft.com/office/drawing/2014/main" id="{C8381557-B430-70CC-F755-42DFC8CB1B88}"/>
                </a:ext>
              </a:extLst>
            </p:cNvPr>
            <p:cNvSpPr txBox="1"/>
            <p:nvPr/>
          </p:nvSpPr>
          <p:spPr>
            <a:xfrm>
              <a:off x="7049093" y="1414937"/>
              <a:ext cx="764026" cy="238425"/>
            </a:xfrm>
            <a:prstGeom prst="rect">
              <a:avLst/>
            </a:prstGeom>
            <a:noFill/>
          </p:spPr>
          <p:txBody>
            <a:bodyPr wrap="none" rtlCol="0">
              <a:spAutoFit/>
            </a:bodyPr>
            <a:lstStyle/>
            <a:p>
              <a:r>
                <a:rPr lang="en-US" sz="1200">
                  <a:solidFill>
                    <a:schemeClr val="bg1"/>
                  </a:solidFill>
                </a:rPr>
                <a:t>max 1.031</a:t>
              </a:r>
            </a:p>
          </p:txBody>
        </p:sp>
        <p:pic>
          <p:nvPicPr>
            <p:cNvPr id="31" name="Picture 30" descr="A colorful background with different colors&#10;&#10;Description automatically generated with medium confidence">
              <a:extLst>
                <a:ext uri="{FF2B5EF4-FFF2-40B4-BE49-F238E27FC236}">
                  <a16:creationId xmlns:a16="http://schemas.microsoft.com/office/drawing/2014/main" id="{DE57B2A1-F638-5E70-29B9-1FDD3C42477B}"/>
                </a:ext>
              </a:extLst>
            </p:cNvPr>
            <p:cNvPicPr>
              <a:picLocks noChangeAspect="1"/>
            </p:cNvPicPr>
            <p:nvPr/>
          </p:nvPicPr>
          <p:blipFill>
            <a:blip r:embed="rId8">
              <a:extLst>
                <a:ext uri="{BEBA8EAE-BF5A-486C-A8C5-ECC9F3942E4B}">
                  <a14:imgProps xmlns:a14="http://schemas.microsoft.com/office/drawing/2010/main">
                    <a14:imgLayer r:embed="rId9">
                      <a14:imgEffect>
                        <a14:artisticGlowEdges/>
                      </a14:imgEffect>
                    </a14:imgLayer>
                  </a14:imgProps>
                </a:ext>
                <a:ext uri="{28A0092B-C50C-407E-A947-70E740481C1C}">
                  <a14:useLocalDpi xmlns:a14="http://schemas.microsoft.com/office/drawing/2010/main" val="0"/>
                </a:ext>
              </a:extLst>
            </a:blip>
            <a:stretch>
              <a:fillRect/>
            </a:stretch>
          </p:blipFill>
          <p:spPr>
            <a:xfrm>
              <a:off x="4142475" y="1057925"/>
              <a:ext cx="3223586" cy="3229691"/>
            </a:xfrm>
            <a:prstGeom prst="rect">
              <a:avLst/>
            </a:prstGeom>
          </p:spPr>
        </p:pic>
        <p:pic>
          <p:nvPicPr>
            <p:cNvPr id="33" name="Picture 32" descr="A blue background with a white line pointing at a red green and blue light&#10;&#10;Description automatically generated">
              <a:extLst>
                <a:ext uri="{FF2B5EF4-FFF2-40B4-BE49-F238E27FC236}">
                  <a16:creationId xmlns:a16="http://schemas.microsoft.com/office/drawing/2014/main" id="{E91D6F10-1AF0-EFF2-DD28-76DF4C9D0F6A}"/>
                </a:ext>
              </a:extLst>
            </p:cNvPr>
            <p:cNvPicPr>
              <a:picLocks noChangeAspect="1"/>
            </p:cNvPicPr>
            <p:nvPr/>
          </p:nvPicPr>
          <p:blipFill rotWithShape="1">
            <a:blip r:embed="rId10">
              <a:alphaModFix amt="70000"/>
              <a:extLst>
                <a:ext uri="{28A0092B-C50C-407E-A947-70E740481C1C}">
                  <a14:useLocalDpi xmlns:a14="http://schemas.microsoft.com/office/drawing/2010/main" val="0"/>
                </a:ext>
              </a:extLst>
            </a:blip>
            <a:srcRect l="2131" r="5026"/>
            <a:stretch/>
          </p:blipFill>
          <p:spPr>
            <a:xfrm>
              <a:off x="4152267" y="1047059"/>
              <a:ext cx="3208158" cy="3229690"/>
            </a:xfrm>
            <a:prstGeom prst="rect">
              <a:avLst/>
            </a:prstGeom>
          </p:spPr>
        </p:pic>
        <p:cxnSp>
          <p:nvCxnSpPr>
            <p:cNvPr id="34" name="Straight Connector 33">
              <a:extLst>
                <a:ext uri="{FF2B5EF4-FFF2-40B4-BE49-F238E27FC236}">
                  <a16:creationId xmlns:a16="http://schemas.microsoft.com/office/drawing/2014/main" id="{5CED61B5-5BA9-5E5F-3A49-0129931AEC22}"/>
                </a:ext>
              </a:extLst>
            </p:cNvPr>
            <p:cNvCxnSpPr>
              <a:cxnSpLocks/>
            </p:cNvCxnSpPr>
            <p:nvPr/>
          </p:nvCxnSpPr>
          <p:spPr>
            <a:xfrm>
              <a:off x="3900434" y="2655067"/>
              <a:ext cx="185383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83AD4DA3-F064-0E55-F9AE-24C698583061}"/>
              </a:ext>
            </a:extLst>
          </p:cNvPr>
          <p:cNvGrpSpPr/>
          <p:nvPr/>
        </p:nvGrpSpPr>
        <p:grpSpPr>
          <a:xfrm>
            <a:off x="4374452" y="3748657"/>
            <a:ext cx="3606145" cy="3109343"/>
            <a:chOff x="4460488" y="4638481"/>
            <a:chExt cx="3552074" cy="3062026"/>
          </a:xfrm>
        </p:grpSpPr>
        <p:pic>
          <p:nvPicPr>
            <p:cNvPr id="3" name="Picture 2" descr="A blue map with a red and green line&#10;&#10;Description automatically generated with medium confidence">
              <a:extLst>
                <a:ext uri="{FF2B5EF4-FFF2-40B4-BE49-F238E27FC236}">
                  <a16:creationId xmlns:a16="http://schemas.microsoft.com/office/drawing/2014/main" id="{72ED0C25-994B-B7EC-8E3B-FF76D4D0E560}"/>
                </a:ext>
              </a:extLst>
            </p:cNvPr>
            <p:cNvPicPr>
              <a:picLocks noChangeAspect="1"/>
            </p:cNvPicPr>
            <p:nvPr/>
          </p:nvPicPr>
          <p:blipFill rotWithShape="1">
            <a:blip r:embed="rId11">
              <a:extLst>
                <a:ext uri="{28A0092B-C50C-407E-A947-70E740481C1C}">
                  <a14:useLocalDpi xmlns:a14="http://schemas.microsoft.com/office/drawing/2010/main" val="0"/>
                </a:ext>
              </a:extLst>
            </a:blip>
            <a:srcRect l="81137" r="7937" b="8965"/>
            <a:stretch/>
          </p:blipFill>
          <p:spPr>
            <a:xfrm>
              <a:off x="7511199" y="4638481"/>
              <a:ext cx="501363" cy="3062026"/>
            </a:xfrm>
            <a:prstGeom prst="rect">
              <a:avLst/>
            </a:prstGeom>
          </p:spPr>
        </p:pic>
        <p:pic>
          <p:nvPicPr>
            <p:cNvPr id="38" name="Picture 37" descr="A blue background with a white line pointing at a red green and blue light&#10;&#10;Description automatically generated">
              <a:extLst>
                <a:ext uri="{FF2B5EF4-FFF2-40B4-BE49-F238E27FC236}">
                  <a16:creationId xmlns:a16="http://schemas.microsoft.com/office/drawing/2014/main" id="{8EC940B2-480B-F723-AA85-473C5D38F6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60488" y="4857553"/>
              <a:ext cx="3041505" cy="2771027"/>
            </a:xfrm>
            <a:prstGeom prst="rect">
              <a:avLst/>
            </a:prstGeom>
          </p:spPr>
        </p:pic>
      </p:grpSp>
      <p:pic>
        <p:nvPicPr>
          <p:cNvPr id="46" name="Picture 45" descr="A green and yellow background&#10;&#10;Description automatically generated">
            <a:extLst>
              <a:ext uri="{FF2B5EF4-FFF2-40B4-BE49-F238E27FC236}">
                <a16:creationId xmlns:a16="http://schemas.microsoft.com/office/drawing/2014/main" id="{E0B031F7-21BD-F09D-68C5-3C05DB9DD0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21313" y="3964066"/>
            <a:ext cx="2970443" cy="2793103"/>
          </a:xfrm>
          <a:prstGeom prst="rect">
            <a:avLst/>
          </a:prstGeom>
        </p:spPr>
      </p:pic>
      <p:grpSp>
        <p:nvGrpSpPr>
          <p:cNvPr id="53" name="Group 52">
            <a:extLst>
              <a:ext uri="{FF2B5EF4-FFF2-40B4-BE49-F238E27FC236}">
                <a16:creationId xmlns:a16="http://schemas.microsoft.com/office/drawing/2014/main" id="{C4F97F2B-0E08-961A-F977-64840D037D67}"/>
              </a:ext>
            </a:extLst>
          </p:cNvPr>
          <p:cNvGrpSpPr/>
          <p:nvPr/>
        </p:nvGrpSpPr>
        <p:grpSpPr>
          <a:xfrm>
            <a:off x="8484235" y="975111"/>
            <a:ext cx="3219732" cy="2924640"/>
            <a:chOff x="8691103" y="4149116"/>
            <a:chExt cx="3465627" cy="3229691"/>
          </a:xfrm>
        </p:grpSpPr>
        <p:pic>
          <p:nvPicPr>
            <p:cNvPr id="47" name="Picture 46" descr="A colorful background with different colors&#10;&#10;Description automatically generated with medium confidence">
              <a:extLst>
                <a:ext uri="{FF2B5EF4-FFF2-40B4-BE49-F238E27FC236}">
                  <a16:creationId xmlns:a16="http://schemas.microsoft.com/office/drawing/2014/main" id="{9821AFB3-121D-9743-DDAF-E62A8E51734D}"/>
                </a:ext>
              </a:extLst>
            </p:cNvPr>
            <p:cNvPicPr>
              <a:picLocks noChangeAspect="1"/>
            </p:cNvPicPr>
            <p:nvPr/>
          </p:nvPicPr>
          <p:blipFill>
            <a:blip r:embed="rId8">
              <a:extLst>
                <a:ext uri="{BEBA8EAE-BF5A-486C-A8C5-ECC9F3942E4B}">
                  <a14:imgProps xmlns:a14="http://schemas.microsoft.com/office/drawing/2010/main">
                    <a14:imgLayer r:embed="rId9">
                      <a14:imgEffect>
                        <a14:artisticGlowEdges/>
                      </a14:imgEffect>
                    </a14:imgLayer>
                  </a14:imgProps>
                </a:ext>
                <a:ext uri="{28A0092B-C50C-407E-A947-70E740481C1C}">
                  <a14:useLocalDpi xmlns:a14="http://schemas.microsoft.com/office/drawing/2010/main" val="0"/>
                </a:ext>
              </a:extLst>
            </a:blip>
            <a:stretch>
              <a:fillRect/>
            </a:stretch>
          </p:blipFill>
          <p:spPr>
            <a:xfrm>
              <a:off x="8933144" y="4149116"/>
              <a:ext cx="3223586" cy="3229691"/>
            </a:xfrm>
            <a:prstGeom prst="rect">
              <a:avLst/>
            </a:prstGeom>
          </p:spPr>
        </p:pic>
        <p:cxnSp>
          <p:nvCxnSpPr>
            <p:cNvPr id="50" name="Straight Connector 49">
              <a:extLst>
                <a:ext uri="{FF2B5EF4-FFF2-40B4-BE49-F238E27FC236}">
                  <a16:creationId xmlns:a16="http://schemas.microsoft.com/office/drawing/2014/main" id="{FDB9F8CA-43A8-5C6E-7EE9-E7DBB659652B}"/>
                </a:ext>
              </a:extLst>
            </p:cNvPr>
            <p:cNvCxnSpPr>
              <a:cxnSpLocks/>
            </p:cNvCxnSpPr>
            <p:nvPr/>
          </p:nvCxnSpPr>
          <p:spPr>
            <a:xfrm>
              <a:off x="8691103" y="5763961"/>
              <a:ext cx="1853834"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52" name="Picture 51" descr="A green and yellow background&#10;&#10;Description automatically generated">
              <a:extLst>
                <a:ext uri="{FF2B5EF4-FFF2-40B4-BE49-F238E27FC236}">
                  <a16:creationId xmlns:a16="http://schemas.microsoft.com/office/drawing/2014/main" id="{68A8490F-39DC-BBD2-8A29-4C02328F862E}"/>
                </a:ext>
              </a:extLst>
            </p:cNvPr>
            <p:cNvPicPr>
              <a:picLocks noChangeAspect="1"/>
            </p:cNvPicPr>
            <p:nvPr/>
          </p:nvPicPr>
          <p:blipFill rotWithShape="1">
            <a:blip r:embed="rId12">
              <a:alphaModFix amt="70000"/>
              <a:extLst>
                <a:ext uri="{28A0092B-C50C-407E-A947-70E740481C1C}">
                  <a14:useLocalDpi xmlns:a14="http://schemas.microsoft.com/office/drawing/2010/main" val="0"/>
                </a:ext>
              </a:extLst>
            </a:blip>
            <a:srcRect r="3495"/>
            <a:stretch/>
          </p:blipFill>
          <p:spPr>
            <a:xfrm>
              <a:off x="8933144" y="4150721"/>
              <a:ext cx="3223586" cy="3218540"/>
            </a:xfrm>
            <a:prstGeom prst="rect">
              <a:avLst/>
            </a:prstGeom>
          </p:spPr>
        </p:pic>
      </p:gr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C0FCBA88-9284-0C52-A64F-2FB31C47B5BD}"/>
                  </a:ext>
                </a:extLst>
              </p:cNvPr>
              <p:cNvSpPr txBox="1"/>
              <p:nvPr/>
            </p:nvSpPr>
            <p:spPr>
              <a:xfrm>
                <a:off x="7895194" y="2233780"/>
                <a:ext cx="80926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rgbClr val="00B050"/>
                              </a:solidFill>
                              <a:latin typeface="Cambria Math" panose="02040503050406030204" pitchFamily="18" charset="0"/>
                              <a:ea typeface="Cambria Math" panose="02040503050406030204" pitchFamily="18" charset="0"/>
                            </a:rPr>
                          </m:ctrlPr>
                        </m:sSubPr>
                        <m:e>
                          <m:r>
                            <a:rPr lang="en-US" sz="2000" b="1" i="1">
                              <a:solidFill>
                                <a:srgbClr val="00B050"/>
                              </a:solidFill>
                              <a:latin typeface="Cambria Math" panose="02040503050406030204" pitchFamily="18" charset="0"/>
                              <a:ea typeface="Cambria Math" panose="02040503050406030204" pitchFamily="18" charset="0"/>
                            </a:rPr>
                            <m:t>𝝈</m:t>
                          </m:r>
                        </m:e>
                        <m:sub>
                          <m:r>
                            <a:rPr lang="en-US" sz="2000" b="1" i="1" smtClean="0">
                              <a:solidFill>
                                <a:srgbClr val="00B050"/>
                              </a:solidFill>
                              <a:latin typeface="Cambria Math" panose="02040503050406030204" pitchFamily="18" charset="0"/>
                              <a:ea typeface="Cambria Math" panose="02040503050406030204" pitchFamily="18" charset="0"/>
                            </a:rPr>
                            <m:t>𝑽𝑴𝑺</m:t>
                          </m:r>
                        </m:sub>
                      </m:sSub>
                    </m:oMath>
                  </m:oMathPara>
                </a14:m>
                <a:endParaRPr lang="en-US" sz="2000" b="1">
                  <a:solidFill>
                    <a:srgbClr val="00B050"/>
                  </a:solidFill>
                </a:endParaRPr>
              </a:p>
            </p:txBody>
          </p:sp>
        </mc:Choice>
        <mc:Fallback xmlns="">
          <p:sp>
            <p:nvSpPr>
              <p:cNvPr id="55" name="TextBox 54">
                <a:extLst>
                  <a:ext uri="{FF2B5EF4-FFF2-40B4-BE49-F238E27FC236}">
                    <a16:creationId xmlns:a16="http://schemas.microsoft.com/office/drawing/2014/main" id="{C0FCBA88-9284-0C52-A64F-2FB31C47B5BD}"/>
                  </a:ext>
                </a:extLst>
              </p:cNvPr>
              <p:cNvSpPr txBox="1">
                <a:spLocks noRot="1" noChangeAspect="1" noMove="1" noResize="1" noEditPoints="1" noAdjustHandles="1" noChangeArrowheads="1" noChangeShapeType="1" noTextEdit="1"/>
              </p:cNvSpPr>
              <p:nvPr/>
            </p:nvSpPr>
            <p:spPr>
              <a:xfrm>
                <a:off x="7895194" y="2233780"/>
                <a:ext cx="809261" cy="400110"/>
              </a:xfrm>
              <a:prstGeom prst="rect">
                <a:avLst/>
              </a:prstGeom>
              <a:blipFill>
                <a:blip r:embed="rId13"/>
                <a:stretch>
                  <a:fillRect b="-1515"/>
                </a:stretch>
              </a:blipFill>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2C8D2A7-4D5B-5FAF-ECA9-01BCA6AE3C5C}"/>
                  </a:ext>
                </a:extLst>
              </p:cNvPr>
              <p:cNvSpPr txBox="1"/>
              <p:nvPr/>
            </p:nvSpPr>
            <p:spPr>
              <a:xfrm>
                <a:off x="3646737" y="2141482"/>
                <a:ext cx="849335" cy="4277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rgbClr val="002060"/>
                              </a:solidFill>
                              <a:latin typeface="Cambria Math" panose="02040503050406030204" pitchFamily="18" charset="0"/>
                              <a:ea typeface="Cambria Math" panose="02040503050406030204" pitchFamily="18" charset="0"/>
                            </a:rPr>
                          </m:ctrlPr>
                        </m:sSubPr>
                        <m:e>
                          <m:r>
                            <a:rPr lang="en-US" sz="2000" b="1" i="1" smtClean="0">
                              <a:solidFill>
                                <a:srgbClr val="002060"/>
                              </a:solidFill>
                              <a:latin typeface="Cambria Math" panose="02040503050406030204" pitchFamily="18" charset="0"/>
                              <a:ea typeface="Cambria Math" panose="02040503050406030204" pitchFamily="18" charset="0"/>
                            </a:rPr>
                            <m:t>𝜺</m:t>
                          </m:r>
                        </m:e>
                        <m:sub>
                          <m:r>
                            <a:rPr lang="en-US" sz="2000" b="1" i="1" smtClean="0">
                              <a:solidFill>
                                <a:srgbClr val="002060"/>
                              </a:solidFill>
                              <a:latin typeface="Cambria Math" panose="02040503050406030204" pitchFamily="18" charset="0"/>
                              <a:ea typeface="Cambria Math" panose="02040503050406030204" pitchFamily="18" charset="0"/>
                            </a:rPr>
                            <m:t>𝒆𝒒</m:t>
                          </m:r>
                          <m:r>
                            <a:rPr lang="en-US" sz="2000" b="1" i="1" smtClean="0">
                              <a:solidFill>
                                <a:srgbClr val="002060"/>
                              </a:solidFill>
                              <a:latin typeface="Cambria Math" panose="02040503050406030204" pitchFamily="18" charset="0"/>
                              <a:ea typeface="Cambria Math" panose="02040503050406030204" pitchFamily="18" charset="0"/>
                            </a:rPr>
                            <m:t>_</m:t>
                          </m:r>
                          <m:r>
                            <a:rPr lang="en-US" sz="2000" b="1" i="1" smtClean="0">
                              <a:solidFill>
                                <a:srgbClr val="002060"/>
                              </a:solidFill>
                              <a:latin typeface="Cambria Math" panose="02040503050406030204" pitchFamily="18" charset="0"/>
                              <a:ea typeface="Cambria Math" panose="02040503050406030204" pitchFamily="18" charset="0"/>
                            </a:rPr>
                            <m:t>𝒑𝒍</m:t>
                          </m:r>
                        </m:sub>
                      </m:sSub>
                    </m:oMath>
                  </m:oMathPara>
                </a14:m>
                <a:endParaRPr lang="en-US" sz="2000" b="1">
                  <a:solidFill>
                    <a:srgbClr val="002060"/>
                  </a:solidFill>
                </a:endParaRPr>
              </a:p>
            </p:txBody>
          </p:sp>
        </mc:Choice>
        <mc:Fallback xmlns="">
          <p:sp>
            <p:nvSpPr>
              <p:cNvPr id="56" name="TextBox 55">
                <a:extLst>
                  <a:ext uri="{FF2B5EF4-FFF2-40B4-BE49-F238E27FC236}">
                    <a16:creationId xmlns:a16="http://schemas.microsoft.com/office/drawing/2014/main" id="{72C8D2A7-4D5B-5FAF-ECA9-01BCA6AE3C5C}"/>
                  </a:ext>
                </a:extLst>
              </p:cNvPr>
              <p:cNvSpPr txBox="1">
                <a:spLocks noRot="1" noChangeAspect="1" noMove="1" noResize="1" noEditPoints="1" noAdjustHandles="1" noChangeArrowheads="1" noChangeShapeType="1" noTextEdit="1"/>
              </p:cNvSpPr>
              <p:nvPr/>
            </p:nvSpPr>
            <p:spPr>
              <a:xfrm>
                <a:off x="3646737" y="2141482"/>
                <a:ext cx="849335" cy="427746"/>
              </a:xfrm>
              <a:prstGeom prst="rect">
                <a:avLst/>
              </a:prstGeom>
              <a:blipFill>
                <a:blip r:embed="rId14"/>
                <a:stretch>
                  <a:fillRect b="-12857"/>
                </a:stretch>
              </a:blipFill>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856E2894-17A8-FD2F-FA77-803F4E00A639}"/>
                  </a:ext>
                </a:extLst>
              </p:cNvPr>
              <p:cNvSpPr txBox="1"/>
              <p:nvPr/>
            </p:nvSpPr>
            <p:spPr>
              <a:xfrm>
                <a:off x="11657624" y="3640104"/>
                <a:ext cx="420606"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r>
                        <a:rPr lang="en-US" sz="1200" b="0" i="1" smtClean="0">
                          <a:latin typeface="Cambria Math" panose="02040503050406030204" pitchFamily="18" charset="0"/>
                        </a:rPr>
                        <m:t>𝐺𝑃𝑎</m:t>
                      </m:r>
                      <m:r>
                        <a:rPr lang="en-US" sz="1200" b="0" i="1" smtClean="0">
                          <a:latin typeface="Cambria Math" panose="02040503050406030204" pitchFamily="18" charset="0"/>
                        </a:rPr>
                        <m:t>]</m:t>
                      </m:r>
                    </m:oMath>
                  </m:oMathPara>
                </a14:m>
                <a:endParaRPr lang="en-US" sz="1200" i="1"/>
              </a:p>
            </p:txBody>
          </p:sp>
        </mc:Choice>
        <mc:Fallback xmlns="">
          <p:sp>
            <p:nvSpPr>
              <p:cNvPr id="57" name="TextBox 56">
                <a:extLst>
                  <a:ext uri="{FF2B5EF4-FFF2-40B4-BE49-F238E27FC236}">
                    <a16:creationId xmlns:a16="http://schemas.microsoft.com/office/drawing/2014/main" id="{856E2894-17A8-FD2F-FA77-803F4E00A639}"/>
                  </a:ext>
                </a:extLst>
              </p:cNvPr>
              <p:cNvSpPr txBox="1">
                <a:spLocks noRot="1" noChangeAspect="1" noMove="1" noResize="1" noEditPoints="1" noAdjustHandles="1" noChangeArrowheads="1" noChangeShapeType="1" noTextEdit="1"/>
              </p:cNvSpPr>
              <p:nvPr/>
            </p:nvSpPr>
            <p:spPr>
              <a:xfrm>
                <a:off x="11657624" y="3640104"/>
                <a:ext cx="420606" cy="276999"/>
              </a:xfrm>
              <a:prstGeom prst="rect">
                <a:avLst/>
              </a:prstGeom>
              <a:blipFill>
                <a:blip r:embed="rId15"/>
                <a:stretch>
                  <a:fillRect r="-33333" b="-6522"/>
                </a:stretch>
              </a:blipFill>
            </p:spPr>
            <p:txBody>
              <a:bodyPr/>
              <a:lstStyle/>
              <a:p>
                <a:r>
                  <a:rPr lang="sr-Latn-BA">
                    <a:noFill/>
                  </a:rPr>
                  <a:t> </a:t>
                </a:r>
              </a:p>
            </p:txBody>
          </p:sp>
        </mc:Fallback>
      </mc:AlternateContent>
      <p:sp>
        <p:nvSpPr>
          <p:cNvPr id="20" name="TextBox 19">
            <a:extLst>
              <a:ext uri="{FF2B5EF4-FFF2-40B4-BE49-F238E27FC236}">
                <a16:creationId xmlns:a16="http://schemas.microsoft.com/office/drawing/2014/main" id="{1EE51273-5244-ED8E-F50E-5988648F600B}"/>
              </a:ext>
            </a:extLst>
          </p:cNvPr>
          <p:cNvSpPr txBox="1"/>
          <p:nvPr/>
        </p:nvSpPr>
        <p:spPr>
          <a:xfrm>
            <a:off x="10642191" y="3957774"/>
            <a:ext cx="863909" cy="244671"/>
          </a:xfrm>
          <a:prstGeom prst="rect">
            <a:avLst/>
          </a:prstGeom>
          <a:noFill/>
        </p:spPr>
        <p:txBody>
          <a:bodyPr wrap="none" rtlCol="0">
            <a:spAutoFit/>
          </a:bodyPr>
          <a:lstStyle/>
          <a:p>
            <a:r>
              <a:rPr lang="en-US" sz="1200">
                <a:solidFill>
                  <a:schemeClr val="accent6">
                    <a:lumMod val="75000"/>
                  </a:schemeClr>
                </a:solidFill>
              </a:rPr>
              <a:t>max 281.021</a:t>
            </a:r>
          </a:p>
        </p:txBody>
      </p:sp>
      <p:sp>
        <p:nvSpPr>
          <p:cNvPr id="58" name="TextBox 57">
            <a:extLst>
              <a:ext uri="{FF2B5EF4-FFF2-40B4-BE49-F238E27FC236}">
                <a16:creationId xmlns:a16="http://schemas.microsoft.com/office/drawing/2014/main" id="{69FAC948-BDE6-8B99-37E1-A1AA3B7AA839}"/>
              </a:ext>
            </a:extLst>
          </p:cNvPr>
          <p:cNvSpPr txBox="1"/>
          <p:nvPr/>
        </p:nvSpPr>
        <p:spPr>
          <a:xfrm>
            <a:off x="6526244" y="3926989"/>
            <a:ext cx="867545" cy="276999"/>
          </a:xfrm>
          <a:prstGeom prst="rect">
            <a:avLst/>
          </a:prstGeom>
          <a:noFill/>
        </p:spPr>
        <p:txBody>
          <a:bodyPr wrap="none" rtlCol="0">
            <a:spAutoFit/>
          </a:bodyPr>
          <a:lstStyle/>
          <a:p>
            <a:r>
              <a:rPr lang="en-US" sz="1200">
                <a:solidFill>
                  <a:schemeClr val="bg1"/>
                </a:solidFill>
              </a:rPr>
              <a:t>max 1.031</a:t>
            </a:r>
          </a:p>
        </p:txBody>
      </p:sp>
      <p:sp>
        <p:nvSpPr>
          <p:cNvPr id="5" name="Slide Number Placeholder 8">
            <a:extLst>
              <a:ext uri="{FF2B5EF4-FFF2-40B4-BE49-F238E27FC236}">
                <a16:creationId xmlns:a16="http://schemas.microsoft.com/office/drawing/2014/main" id="{6A818085-7047-9852-1A9A-41185EA333AB}"/>
              </a:ext>
            </a:extLst>
          </p:cNvPr>
          <p:cNvSpPr txBox="1">
            <a:spLocks/>
          </p:cNvSpPr>
          <p:nvPr/>
        </p:nvSpPr>
        <p:spPr>
          <a:xfrm>
            <a:off x="11178307" y="38389"/>
            <a:ext cx="976745"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3EE4AB-6E01-4281-800D-393D5D499790}" type="slidenum">
              <a:rPr lang="en-US" smtClean="0"/>
              <a:pPr/>
              <a:t>11</a:t>
            </a:fld>
            <a:endParaRPr lang="en-US"/>
          </a:p>
        </p:txBody>
      </p:sp>
      <p:sp>
        <p:nvSpPr>
          <p:cNvPr id="7" name="TextBox 6">
            <a:extLst>
              <a:ext uri="{FF2B5EF4-FFF2-40B4-BE49-F238E27FC236}">
                <a16:creationId xmlns:a16="http://schemas.microsoft.com/office/drawing/2014/main" id="{D65EC6D7-020F-4C59-6741-49C2B4F57474}"/>
              </a:ext>
            </a:extLst>
          </p:cNvPr>
          <p:cNvSpPr txBox="1"/>
          <p:nvPr/>
        </p:nvSpPr>
        <p:spPr>
          <a:xfrm>
            <a:off x="513183" y="6422387"/>
            <a:ext cx="862737" cy="276999"/>
          </a:xfrm>
          <a:prstGeom prst="rect">
            <a:avLst/>
          </a:prstGeom>
          <a:noFill/>
        </p:spPr>
        <p:txBody>
          <a:bodyPr wrap="none" rtlCol="0">
            <a:spAutoFit/>
          </a:bodyPr>
          <a:lstStyle/>
          <a:p>
            <a:r>
              <a:rPr lang="sr-Latn-BA" sz="1200" dirty="0">
                <a:solidFill>
                  <a:schemeClr val="bg1">
                    <a:lumMod val="65000"/>
                  </a:schemeClr>
                </a:solidFill>
              </a:rPr>
              <a:t>4/15/2024</a:t>
            </a:r>
          </a:p>
        </p:txBody>
      </p:sp>
    </p:spTree>
    <p:extLst>
      <p:ext uri="{BB962C8B-B14F-4D97-AF65-F5344CB8AC3E}">
        <p14:creationId xmlns:p14="http://schemas.microsoft.com/office/powerpoint/2010/main" val="3325086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6158190-BA7E-8E5B-69F5-162793DA9329}"/>
              </a:ext>
            </a:extLst>
          </p:cNvPr>
          <p:cNvCxnSpPr>
            <a:cxnSpLocks/>
          </p:cNvCxnSpPr>
          <p:nvPr/>
        </p:nvCxnSpPr>
        <p:spPr>
          <a:xfrm flipV="1">
            <a:off x="0" y="590513"/>
            <a:ext cx="12192000" cy="6174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482DD4AC-09E0-154F-C9D9-2816A2741D76}"/>
              </a:ext>
            </a:extLst>
          </p:cNvPr>
          <p:cNvSpPr txBox="1"/>
          <p:nvPr/>
        </p:nvSpPr>
        <p:spPr>
          <a:xfrm>
            <a:off x="132908" y="742573"/>
            <a:ext cx="6113720" cy="375552"/>
          </a:xfrm>
          <a:prstGeom prst="rect">
            <a:avLst/>
          </a:prstGeom>
          <a:noFill/>
        </p:spPr>
        <p:txBody>
          <a:bodyPr wrap="square">
            <a:spAutoFit/>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Plastic stored energy:</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A883695-81FA-4C1F-2031-DFC83A89FA34}"/>
                  </a:ext>
                </a:extLst>
              </p:cNvPr>
              <p:cNvSpPr txBox="1"/>
              <p:nvPr/>
            </p:nvSpPr>
            <p:spPr>
              <a:xfrm>
                <a:off x="-552894" y="1118125"/>
                <a:ext cx="10834577" cy="968150"/>
              </a:xfrm>
              <a:prstGeom prst="rect">
                <a:avLst/>
              </a:prstGeom>
              <a:noFill/>
            </p:spPr>
            <p:txBody>
              <a:bodyPr wrap="square">
                <a:spAutoFit/>
              </a:bodyPr>
              <a:lstStyle/>
              <a:p>
                <a:pPr marL="0" marR="0">
                  <a:lnSpc>
                    <a:spcPct val="107000"/>
                  </a:lnSpc>
                  <a:spcBef>
                    <a:spcPts val="0"/>
                  </a:spcBef>
                  <a:spcAft>
                    <a:spcPts val="800"/>
                  </a:spcAft>
                </a:pPr>
                <a14:m>
                  <m:oMathPara xmlns:m="http://schemas.openxmlformats.org/officeDocument/2006/math">
                    <m:oMathParaPr>
                      <m:jc m:val="centerGroup"/>
                    </m:oMathParaPr>
                    <m:oMath xmlns:m="http://schemas.openxmlformats.org/officeDocument/2006/math">
                      <m:sSup>
                        <m:sSupPr>
                          <m:ctrlPr>
                            <a:rPr lang="en-US" sz="1600"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𝑊</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𝑝</m:t>
                          </m:r>
                        </m:sup>
                      </m:sSup>
                      <m:r>
                        <a:rPr lang="en-US" sz="1600" i="1">
                          <a:effectLst/>
                          <a:latin typeface="Cambria Math" panose="02040503050406030204" pitchFamily="18" charset="0"/>
                          <a:ea typeface="Calibri" panose="020F0502020204030204" pitchFamily="34" charset="0"/>
                          <a:cs typeface="Times New Roman" panose="02020603050405020304" pitchFamily="18" charset="0"/>
                        </a:rPr>
                        <m:t>=</m:t>
                      </m:r>
                      <m:nary>
                        <m:naryPr>
                          <m:limLoc m:val="subSup"/>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en-US" sz="1600" i="1">
                              <a:effectLst/>
                              <a:latin typeface="Cambria Math" panose="02040503050406030204" pitchFamily="18" charset="0"/>
                              <a:ea typeface="Calibri" panose="020F0502020204030204" pitchFamily="34" charset="0"/>
                              <a:cs typeface="Times New Roman" panose="02020603050405020304" pitchFamily="18" charset="0"/>
                            </a:rPr>
                            <m:t>0</m:t>
                          </m:r>
                        </m:sub>
                        <m:sup>
                          <m:r>
                            <a:rPr lang="en-US" sz="1600" i="1">
                              <a:effectLst/>
                              <a:latin typeface="Cambria Math" panose="02040503050406030204" pitchFamily="18" charset="0"/>
                              <a:ea typeface="Calibri" panose="020F0502020204030204" pitchFamily="34" charset="0"/>
                              <a:cs typeface="Times New Roman" panose="02020603050405020304" pitchFamily="18" charset="0"/>
                            </a:rPr>
                            <m:t>𝑡</m:t>
                          </m:r>
                        </m:sup>
                        <m:e>
                          <m:nary>
                            <m:naryPr>
                              <m:limLoc m:val="subSup"/>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𝑉</m:t>
                              </m:r>
                            </m:sub>
                            <m:sup>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 </m:t>
                              </m:r>
                            </m:sup>
                            <m:e>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𝜎</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𝑖𝑗</m:t>
                                  </m:r>
                                </m:sub>
                              </m:sSub>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b="1" i="1">
                                      <a:effectLst/>
                                      <a:latin typeface="Cambria Math" panose="02040503050406030204" pitchFamily="18" charset="0"/>
                                      <a:ea typeface="Calibri" panose="020F0502020204030204" pitchFamily="34" charset="0"/>
                                      <a:cs typeface="Times New Roman" panose="02020603050405020304" pitchFamily="18" charset="0"/>
                                    </a:rPr>
                                    <m:t>𝐱</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𝜏</m:t>
                                  </m:r>
                                </m:e>
                              </m:d>
                              <m:sSubSup>
                                <m:sSub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SupPr>
                                <m:e>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𝜀</m:t>
                                      </m:r>
                                    </m:e>
                                  </m:acc>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𝑖𝑗</m:t>
                                  </m:r>
                                </m:sub>
                                <m:sup>
                                  <m:r>
                                    <a:rPr lang="en-US" sz="1600" i="1">
                                      <a:effectLst/>
                                      <a:latin typeface="Cambria Math" panose="02040503050406030204" pitchFamily="18" charset="0"/>
                                      <a:ea typeface="Calibri" panose="020F0502020204030204" pitchFamily="34" charset="0"/>
                                      <a:cs typeface="Times New Roman" panose="02020603050405020304" pitchFamily="18" charset="0"/>
                                    </a:rPr>
                                    <m:t>𝑝</m:t>
                                  </m:r>
                                </m:sup>
                              </m:sSubSup>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b="1" i="1">
                                      <a:effectLst/>
                                      <a:latin typeface="Cambria Math" panose="02040503050406030204" pitchFamily="18" charset="0"/>
                                      <a:ea typeface="Calibri" panose="020F0502020204030204" pitchFamily="34" charset="0"/>
                                      <a:cs typeface="Times New Roman" panose="02020603050405020304" pitchFamily="18" charset="0"/>
                                    </a:rPr>
                                    <m:t>𝐱</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𝜏</m:t>
                                  </m:r>
                                </m:e>
                              </m:d>
                              <m:r>
                                <a:rPr lang="en-US" sz="1600" i="1">
                                  <a:effectLst/>
                                  <a:latin typeface="Cambria Math" panose="02040503050406030204" pitchFamily="18" charset="0"/>
                                  <a:ea typeface="Calibri" panose="020F0502020204030204" pitchFamily="34" charset="0"/>
                                  <a:cs typeface="Times New Roman" panose="02020603050405020304" pitchFamily="18" charset="0"/>
                                </a:rPr>
                                <m:t>𝑑𝑣</m:t>
                              </m:r>
                            </m:e>
                          </m:nary>
                          <m:r>
                            <a:rPr lang="en-US" sz="1600" i="1">
                              <a:effectLst/>
                              <a:latin typeface="Cambria Math" panose="02040503050406030204" pitchFamily="18" charset="0"/>
                              <a:ea typeface="Calibri" panose="020F0502020204030204" pitchFamily="34" charset="0"/>
                              <a:cs typeface="Times New Roman" panose="02020603050405020304" pitchFamily="18" charset="0"/>
                            </a:rPr>
                            <m:t>𝑑</m:t>
                          </m:r>
                          <m:r>
                            <a:rPr lang="en-US" sz="1600" i="1">
                              <a:effectLst/>
                              <a:latin typeface="Cambria Math" panose="02040503050406030204" pitchFamily="18" charset="0"/>
                              <a:ea typeface="Calibri" panose="020F0502020204030204" pitchFamily="34" charset="0"/>
                              <a:cs typeface="Times New Roman" panose="02020603050405020304" pitchFamily="18" charset="0"/>
                            </a:rPr>
                            <m:t>𝜏</m:t>
                          </m:r>
                        </m:e>
                      </m:nary>
                      <m:r>
                        <a:rPr lang="en-US" sz="1600" i="1">
                          <a:effectLst/>
                          <a:latin typeface="Cambria Math" panose="02040503050406030204" pitchFamily="18" charset="0"/>
                          <a:ea typeface="Calibri" panose="020F0502020204030204" pitchFamily="34" charset="0"/>
                          <a:cs typeface="Times New Roman" panose="02020603050405020304" pitchFamily="18" charset="0"/>
                        </a:rPr>
                        <m:t>≈</m:t>
                      </m:r>
                      <m:nary>
                        <m:naryPr>
                          <m:chr m:val="∑"/>
                          <m:limLoc m:val="undOvr"/>
                          <m:ctrlPr>
                            <a:rPr lang="en-US" sz="1600" i="1">
                              <a:effectLst/>
                              <a:latin typeface="Cambria Math" panose="02040503050406030204" pitchFamily="18" charset="0"/>
                            </a:rPr>
                          </m:ctrlPr>
                        </m:naryPr>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600" i="1">
                              <a:effectLst/>
                              <a:latin typeface="Cambria Math" panose="02040503050406030204" pitchFamily="18" charset="0"/>
                              <a:ea typeface="Calibri" panose="020F0502020204030204" pitchFamily="34" charset="0"/>
                              <a:cs typeface="Times New Roman" panose="02020603050405020304" pitchFamily="18" charset="0"/>
                            </a:rPr>
                            <m:t>𝑁</m:t>
                          </m:r>
                        </m:sup>
                        <m:e>
                          <m:nary>
                            <m:naryPr>
                              <m:chr m:val="∑"/>
                              <m:limLoc m:val="undOvr"/>
                              <m:ctrlPr>
                                <a:rPr lang="en-US" sz="1600" i="1">
                                  <a:effectLst/>
                                  <a:latin typeface="Cambria Math" panose="02040503050406030204" pitchFamily="18" charset="0"/>
                                </a:rPr>
                              </m:ctrlPr>
                            </m:naryPr>
                            <m:sub>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sub>
                            <m:sup>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𝑁</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𝑁</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𝑁</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sub>
                              </m:sSub>
                            </m:sup>
                            <m:e>
                              <m:sSubSup>
                                <m:sSubSupPr>
                                  <m:ctrlPr>
                                    <a:rPr lang="en-US" sz="1600" i="1">
                                      <a:effectLst/>
                                      <a:latin typeface="Cambria Math" panose="02040503050406030204" pitchFamily="18" charset="0"/>
                                    </a:rPr>
                                  </m:ctrlPr>
                                </m:sSub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𝜎</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𝑖𝑗</m:t>
                                  </m:r>
                                </m:sub>
                                <m:sup>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sup>
                              </m:sSubSup>
                              <m:d>
                                <m:dPr>
                                  <m:ctrlPr>
                                    <a:rPr lang="en-US" sz="1600" i="1">
                                      <a:effectLst/>
                                      <a:latin typeface="Cambria Math" panose="02040503050406030204" pitchFamily="18" charset="0"/>
                                    </a:rPr>
                                  </m:ctrlPr>
                                </m:dPr>
                                <m:e>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sub>
                                  </m:sSub>
                                </m:e>
                              </m:d>
                              <m:sSubSup>
                                <m:sSubSupPr>
                                  <m:ctrlPr>
                                    <a:rPr lang="en-US" sz="1600" i="1">
                                      <a:effectLst/>
                                      <a:latin typeface="Cambria Math" panose="02040503050406030204" pitchFamily="18" charset="0"/>
                                    </a:rPr>
                                  </m:ctrlPr>
                                </m:sSubSupPr>
                                <m:e>
                                  <m:acc>
                                    <m:accPr>
                                      <m:chr m:val="̇"/>
                                      <m:ctrlPr>
                                        <a:rPr lang="en-US" sz="1600" i="1">
                                          <a:effectLst/>
                                          <a:latin typeface="Cambria Math" panose="020405030504060302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𝜀</m:t>
                                      </m:r>
                                    </m:e>
                                  </m:acc>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𝑖𝑗</m:t>
                                  </m:r>
                                </m:sub>
                                <m:sup>
                                  <m:r>
                                    <a:rPr lang="en-US" sz="1600" i="1">
                                      <a:effectLst/>
                                      <a:latin typeface="Cambria Math" panose="02040503050406030204" pitchFamily="18" charset="0"/>
                                      <a:ea typeface="Calibri" panose="020F0502020204030204" pitchFamily="34" charset="0"/>
                                      <a:cs typeface="Times New Roman" panose="02020603050405020304" pitchFamily="18" charset="0"/>
                                    </a:rPr>
                                    <m:t>𝑝</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sup>
                              </m:sSubSup>
                              <m:d>
                                <m:dPr>
                                  <m:ctrlPr>
                                    <a:rPr lang="en-US" sz="1600" i="1">
                                      <a:effectLst/>
                                      <a:latin typeface="Cambria Math" panose="02040503050406030204" pitchFamily="18" charset="0"/>
                                    </a:rPr>
                                  </m:ctrlPr>
                                </m:dPr>
                                <m:e>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sub>
                                  </m:sSub>
                                </m:e>
                              </m:d>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00" i="1">
                                      <a:effectLst/>
                                      <a:latin typeface="Cambria Math" panose="020405030504060302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sup>
                              </m:sSup>
                              <m:func>
                                <m:funcPr>
                                  <m:ctrlPr>
                                    <a:rPr lang="en-US" sz="1600" i="1">
                                      <a:effectLst/>
                                      <a:latin typeface="Cambria Math" panose="02040503050406030204" pitchFamily="18" charset="0"/>
                                    </a:rPr>
                                  </m:ctrlPr>
                                </m:funcPr>
                                <m:fName>
                                  <m:r>
                                    <m:rPr>
                                      <m:sty m:val="p"/>
                                    </m:rPr>
                                    <a:rPr lang="en-US" sz="1600">
                                      <a:effectLst/>
                                      <a:latin typeface="Cambria Math" panose="02040503050406030204" pitchFamily="18" charset="0"/>
                                      <a:ea typeface="Calibri" panose="020F0502020204030204" pitchFamily="34" charset="0"/>
                                      <a:cs typeface="Times New Roman" panose="02020603050405020304" pitchFamily="18" charset="0"/>
                                    </a:rPr>
                                    <m:t>det</m:t>
                                  </m:r>
                                </m:fName>
                                <m:e>
                                  <m:r>
                                    <a:rPr lang="en-US" sz="1600" i="1">
                                      <a:effectLst/>
                                      <a:latin typeface="Cambria Math" panose="02040503050406030204" pitchFamily="18" charset="0"/>
                                      <a:ea typeface="Calibri" panose="020F0502020204030204" pitchFamily="34" charset="0"/>
                                      <a:cs typeface="Times New Roman" panose="02020603050405020304" pitchFamily="18" charset="0"/>
                                    </a:rPr>
                                    <m:t>𝐹</m:t>
                                  </m:r>
                                </m:e>
                              </m:func>
                            </m:e>
                          </m:nary>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𝑡</m:t>
                          </m:r>
                        </m:e>
                      </m:nary>
                    </m:oMath>
                  </m:oMathPara>
                </a14:m>
                <a:endParaRPr lang="en-US" sz="1600"/>
              </a:p>
            </p:txBody>
          </p:sp>
        </mc:Choice>
        <mc:Fallback xmlns="">
          <p:sp>
            <p:nvSpPr>
              <p:cNvPr id="9" name="TextBox 8">
                <a:extLst>
                  <a:ext uri="{FF2B5EF4-FFF2-40B4-BE49-F238E27FC236}">
                    <a16:creationId xmlns:a16="http://schemas.microsoft.com/office/drawing/2014/main" id="{0A883695-81FA-4C1F-2031-DFC83A89FA34}"/>
                  </a:ext>
                </a:extLst>
              </p:cNvPr>
              <p:cNvSpPr txBox="1">
                <a:spLocks noRot="1" noChangeAspect="1" noMove="1" noResize="1" noEditPoints="1" noAdjustHandles="1" noChangeArrowheads="1" noChangeShapeType="1" noTextEdit="1"/>
              </p:cNvSpPr>
              <p:nvPr/>
            </p:nvSpPr>
            <p:spPr>
              <a:xfrm>
                <a:off x="-552894" y="1118125"/>
                <a:ext cx="10834577" cy="968150"/>
              </a:xfrm>
              <a:prstGeom prst="rect">
                <a:avLst/>
              </a:prstGeom>
              <a:blipFill>
                <a:blip r:embed="rId3"/>
                <a:stretch>
                  <a:fillRect/>
                </a:stretch>
              </a:blipFill>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60A0BE6-2CE7-A330-DF9C-6BDD01A01C83}"/>
                  </a:ext>
                </a:extLst>
              </p:cNvPr>
              <p:cNvSpPr txBox="1"/>
              <p:nvPr/>
            </p:nvSpPr>
            <p:spPr>
              <a:xfrm>
                <a:off x="483782" y="1986938"/>
                <a:ext cx="6491176" cy="1533305"/>
              </a:xfrm>
              <a:prstGeom prst="rect">
                <a:avLst/>
              </a:prstGeom>
              <a:noFill/>
            </p:spPr>
            <p:txBody>
              <a:bodyPr wrap="square">
                <a:spAutoFit/>
              </a:bodyPr>
              <a:lstStyle/>
              <a:p>
                <a:pPr marL="0" marR="0">
                  <a:lnSpc>
                    <a:spcPct val="107000"/>
                  </a:lnSpc>
                  <a:spcBef>
                    <a:spcPts val="0"/>
                  </a:spcBef>
                  <a:spcAft>
                    <a:spcPts val="800"/>
                  </a:spcAft>
                </a:pPr>
                <a:r>
                  <a:rPr lang="en-US" sz="1600">
                    <a:effectLst/>
                    <a:latin typeface="Calibri" panose="020F0502020204030204" pitchFamily="34" charset="0"/>
                    <a:ea typeface="Times New Roman" panose="02020603050405020304" pitchFamily="18" charset="0"/>
                    <a:cs typeface="Times New Roman" panose="02020603050405020304" pitchFamily="18" charset="0"/>
                  </a:rPr>
                  <a:t>where: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 xmlns:m="http://schemas.openxmlformats.org/officeDocument/2006/math">
                    <m:sSubSup>
                      <m:sSub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𝜎</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𝑖𝑗</m:t>
                        </m:r>
                      </m:sub>
                      <m:sup>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sup>
                    </m:sSubSup>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sub>
                        </m:sSub>
                      </m:e>
                    </m:d>
                  </m:oMath>
                </a14:m>
                <a:r>
                  <a:rPr lang="en-US" sz="1600">
                    <a:effectLst/>
                    <a:latin typeface="Calibri" panose="020F0502020204030204" pitchFamily="34" charset="0"/>
                    <a:ea typeface="Times New Roman" panose="02020603050405020304" pitchFamily="18" charset="0"/>
                    <a:cs typeface="Times New Roman" panose="02020603050405020304" pitchFamily="18" charset="0"/>
                  </a:rPr>
                  <a:t> – stress on the grid at increment n [MPa]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 xmlns:m="http://schemas.openxmlformats.org/officeDocument/2006/math">
                    <m:sSubSup>
                      <m:sSub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SupPr>
                      <m:e>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𝜀</m:t>
                            </m:r>
                          </m:e>
                        </m:acc>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𝑖𝑗</m:t>
                        </m:r>
                      </m:sub>
                      <m:sup>
                        <m:r>
                          <a:rPr lang="en-US" sz="1600" i="1">
                            <a:effectLst/>
                            <a:latin typeface="Cambria Math" panose="02040503050406030204" pitchFamily="18" charset="0"/>
                            <a:ea typeface="Calibri" panose="020F0502020204030204" pitchFamily="34" charset="0"/>
                            <a:cs typeface="Times New Roman" panose="02020603050405020304" pitchFamily="18" charset="0"/>
                          </a:rPr>
                          <m:t>𝑝</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sup>
                    </m:sSubSup>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sub>
                        </m:sSub>
                      </m:e>
                    </m:d>
                  </m:oMath>
                </a14:m>
                <a:r>
                  <a:rPr lang="en-US" sz="1600">
                    <a:effectLst/>
                    <a:latin typeface="Calibri" panose="020F0502020204030204" pitchFamily="34" charset="0"/>
                    <a:ea typeface="Times New Roman" panose="02020603050405020304" pitchFamily="18" charset="0"/>
                    <a:cs typeface="Times New Roman" panose="02020603050405020304" pitchFamily="18" charset="0"/>
                  </a:rPr>
                  <a:t> – plastic strain rate on the grid at increment n [1/s]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𝑋</m:t>
                    </m:r>
                  </m:oMath>
                </a14:m>
                <a:r>
                  <a:rPr lang="en-US" sz="1600">
                    <a:effectLst/>
                    <a:latin typeface="Calibri" panose="020F0502020204030204" pitchFamily="34" charset="0"/>
                    <a:ea typeface="Times New Roman" panose="02020603050405020304" pitchFamily="18" charset="0"/>
                    <a:cs typeface="Times New Roman" panose="02020603050405020304" pitchFamily="18" charset="0"/>
                  </a:rPr>
                  <a:t> – grid spacing in reference configuration [mm]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60A0BE6-2CE7-A330-DF9C-6BDD01A01C83}"/>
                  </a:ext>
                </a:extLst>
              </p:cNvPr>
              <p:cNvSpPr txBox="1">
                <a:spLocks noRot="1" noChangeAspect="1" noMove="1" noResize="1" noEditPoints="1" noAdjustHandles="1" noChangeArrowheads="1" noChangeShapeType="1" noTextEdit="1"/>
              </p:cNvSpPr>
              <p:nvPr/>
            </p:nvSpPr>
            <p:spPr>
              <a:xfrm>
                <a:off x="483782" y="1986938"/>
                <a:ext cx="6491176" cy="1533305"/>
              </a:xfrm>
              <a:prstGeom prst="rect">
                <a:avLst/>
              </a:prstGeom>
              <a:blipFill>
                <a:blip r:embed="rId4"/>
                <a:stretch>
                  <a:fillRect l="-469" t="-797" b="-4382"/>
                </a:stretch>
              </a:blipFill>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A4750D2-85F6-BCD5-3D35-2395A69158E1}"/>
                  </a:ext>
                </a:extLst>
              </p:cNvPr>
              <p:cNvSpPr txBox="1"/>
              <p:nvPr/>
            </p:nvSpPr>
            <p:spPr>
              <a:xfrm>
                <a:off x="7235456" y="2238272"/>
                <a:ext cx="5151474" cy="1441613"/>
              </a:xfrm>
              <a:prstGeom prst="rect">
                <a:avLst/>
              </a:prstGeom>
              <a:noFill/>
            </p:spPr>
            <p:txBody>
              <a:bodyPr wrap="square">
                <a:spAutoFit/>
              </a:bodyPr>
              <a:lstStyle/>
              <a:p>
                <a:pPr marL="0" marR="0">
                  <a:lnSpc>
                    <a:spcPct val="107000"/>
                  </a:lnSpc>
                  <a:spcBef>
                    <a:spcPts val="0"/>
                  </a:spcBef>
                  <a:spcAft>
                    <a:spcPts val="800"/>
                  </a:spcAft>
                </a:pPr>
                <a14:m>
                  <m:oMath xmlns:m="http://schemas.openxmlformats.org/officeDocument/2006/math">
                    <m:r>
                      <a:rPr lang="en-US" sz="1600" i="1" smtClean="0">
                        <a:effectLst/>
                        <a:latin typeface="Cambria Math" panose="02040503050406030204" pitchFamily="18" charset="0"/>
                        <a:ea typeface="Calibri" panose="020F0502020204030204" pitchFamily="34" charset="0"/>
                        <a:cs typeface="Times New Roman" panose="02020603050405020304" pitchFamily="18" charset="0"/>
                      </a:rPr>
                      <m:t>𝐹</m:t>
                    </m:r>
                  </m:oMath>
                </a14:m>
                <a:r>
                  <a:rPr lang="en-US" sz="1600">
                    <a:effectLst/>
                    <a:latin typeface="Calibri" panose="020F0502020204030204" pitchFamily="34" charset="0"/>
                    <a:ea typeface="Times New Roman" panose="02020603050405020304" pitchFamily="18" charset="0"/>
                    <a:cs typeface="Times New Roman" panose="02020603050405020304" pitchFamily="18" charset="0"/>
                  </a:rPr>
                  <a:t> – deformation gradient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𝑡</m:t>
                    </m:r>
                  </m:oMath>
                </a14:m>
                <a:r>
                  <a:rPr lang="en-US" sz="1600">
                    <a:effectLst/>
                    <a:latin typeface="Calibri" panose="020F0502020204030204" pitchFamily="34" charset="0"/>
                    <a:ea typeface="Times New Roman" panose="02020603050405020304" pitchFamily="18" charset="0"/>
                    <a:cs typeface="Times New Roman" panose="02020603050405020304" pitchFamily="18" charset="0"/>
                  </a:rPr>
                  <a:t> – time increment [s]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𝑣</m:t>
                    </m:r>
                  </m:oMath>
                </a14:m>
                <a:r>
                  <a:rPr lang="en-US" sz="1600">
                    <a:effectLst/>
                    <a:latin typeface="Calibri" panose="020F0502020204030204" pitchFamily="34" charset="0"/>
                    <a:ea typeface="Times New Roman" panose="02020603050405020304" pitchFamily="18" charset="0"/>
                    <a:cs typeface="Times New Roman" panose="02020603050405020304" pitchFamily="18" charset="0"/>
                  </a:rPr>
                  <a:t> – volume of element in current configuration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14:m>
                  <m:oMath xmlns:m="http://schemas.openxmlformats.org/officeDocument/2006/math">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𝑊</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𝑝</m:t>
                        </m:r>
                      </m:sup>
                    </m:sSup>
                  </m:oMath>
                </a14:m>
                <a:r>
                  <a:rPr lang="en-US" sz="1600">
                    <a:effectLst/>
                    <a:latin typeface="Calibri" panose="020F0502020204030204" pitchFamily="34" charset="0"/>
                    <a:ea typeface="Times New Roman" panose="02020603050405020304" pitchFamily="18" charset="0"/>
                    <a:cs typeface="Times New Roman" panose="02020603050405020304" pitchFamily="18" charset="0"/>
                  </a:rPr>
                  <a:t> – total plastic dissipation [mJ]</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EA4750D2-85F6-BCD5-3D35-2395A69158E1}"/>
                  </a:ext>
                </a:extLst>
              </p:cNvPr>
              <p:cNvSpPr txBox="1">
                <a:spLocks noRot="1" noChangeAspect="1" noMove="1" noResize="1" noEditPoints="1" noAdjustHandles="1" noChangeArrowheads="1" noChangeShapeType="1" noTextEdit="1"/>
              </p:cNvSpPr>
              <p:nvPr/>
            </p:nvSpPr>
            <p:spPr>
              <a:xfrm>
                <a:off x="7235456" y="2238272"/>
                <a:ext cx="5151474" cy="1441613"/>
              </a:xfrm>
              <a:prstGeom prst="rect">
                <a:avLst/>
              </a:prstGeom>
              <a:blipFill>
                <a:blip r:embed="rId5"/>
                <a:stretch>
                  <a:fillRect t="-844" b="-4641"/>
                </a:stretch>
              </a:blipFill>
            </p:spPr>
            <p:txBody>
              <a:bodyPr/>
              <a:lstStyle/>
              <a:p>
                <a:r>
                  <a:rPr lang="sr-Latn-BA">
                    <a:noFill/>
                  </a:rPr>
                  <a:t> </a:t>
                </a:r>
              </a:p>
            </p:txBody>
          </p:sp>
        </mc:Fallback>
      </mc:AlternateContent>
      <p:sp>
        <p:nvSpPr>
          <p:cNvPr id="15" name="TextBox 14">
            <a:extLst>
              <a:ext uri="{FF2B5EF4-FFF2-40B4-BE49-F238E27FC236}">
                <a16:creationId xmlns:a16="http://schemas.microsoft.com/office/drawing/2014/main" id="{028C02B3-FAB4-26DB-4379-C83E5AE57D98}"/>
              </a:ext>
            </a:extLst>
          </p:cNvPr>
          <p:cNvSpPr txBox="1"/>
          <p:nvPr/>
        </p:nvSpPr>
        <p:spPr>
          <a:xfrm>
            <a:off x="132908" y="112307"/>
            <a:ext cx="6391943" cy="492443"/>
          </a:xfrm>
          <a:prstGeom prst="rect">
            <a:avLst/>
          </a:prstGeom>
          <a:noFill/>
        </p:spPr>
        <p:txBody>
          <a:bodyPr wrap="none" rtlCol="0">
            <a:spAutoFit/>
          </a:bodyPr>
          <a:lstStyle/>
          <a:p>
            <a:r>
              <a:rPr lang="en-US" sz="2600"/>
              <a:t>Plastic stored energy </a:t>
            </a:r>
            <a:r>
              <a:rPr lang="en-US" sz="2600" b="1"/>
              <a:t>↔</a:t>
            </a:r>
            <a:r>
              <a:rPr lang="en-US" sz="2600"/>
              <a:t> Fracture toughness</a:t>
            </a:r>
          </a:p>
        </p:txBody>
      </p:sp>
      <p:sp>
        <p:nvSpPr>
          <p:cNvPr id="2" name="TextBox 1">
            <a:extLst>
              <a:ext uri="{FF2B5EF4-FFF2-40B4-BE49-F238E27FC236}">
                <a16:creationId xmlns:a16="http://schemas.microsoft.com/office/drawing/2014/main" id="{E7AF0AEA-B06D-67A9-B5B4-3A3425D55598}"/>
              </a:ext>
            </a:extLst>
          </p:cNvPr>
          <p:cNvSpPr txBox="1"/>
          <p:nvPr/>
        </p:nvSpPr>
        <p:spPr>
          <a:xfrm>
            <a:off x="132908" y="3673079"/>
            <a:ext cx="6535251" cy="584775"/>
          </a:xfrm>
          <a:prstGeom prst="rect">
            <a:avLst/>
          </a:prstGeom>
          <a:noFill/>
        </p:spPr>
        <p:txBody>
          <a:bodyPr wrap="none" rtlCol="0">
            <a:spAutoFit/>
          </a:bodyPr>
          <a:lstStyle/>
          <a:p>
            <a:r>
              <a:rPr lang="en-US" sz="1600"/>
              <a:t>Back calculation of fracture toughness given the imposed displacement </a:t>
            </a:r>
          </a:p>
          <a:p>
            <a:r>
              <a:rPr lang="en-US" sz="1600"/>
              <a:t>corresponding to the prescribed value of the plastic stored energy:</a:t>
            </a:r>
          </a:p>
        </p:txBody>
      </p:sp>
      <p:sp>
        <p:nvSpPr>
          <p:cNvPr id="3" name="Object 14">
            <a:extLst>
              <a:ext uri="{FF2B5EF4-FFF2-40B4-BE49-F238E27FC236}">
                <a16:creationId xmlns:a16="http://schemas.microsoft.com/office/drawing/2014/main" id="{27BF643C-21FA-A38E-535B-5BB0EDC674E9}"/>
              </a:ext>
            </a:extLst>
          </p:cNvPr>
          <p:cNvSpPr txBox="1"/>
          <p:nvPr/>
        </p:nvSpPr>
        <p:spPr bwMode="auto">
          <a:xfrm>
            <a:off x="242047" y="5739874"/>
            <a:ext cx="8145779" cy="1032309"/>
          </a:xfrm>
          <a:prstGeom prst="rect">
            <a:avLst/>
          </a:prstGeom>
          <a:noFill/>
        </p:spPr>
        <p:txBody>
          <a:bodyPr>
            <a:normAutofit/>
          </a:bodyPr>
          <a:lstStyle/>
          <a:p>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6606E66-2E8A-8828-D1F8-F0F423A76AA3}"/>
                  </a:ext>
                </a:extLst>
              </p:cNvPr>
              <p:cNvSpPr txBox="1"/>
              <p:nvPr/>
            </p:nvSpPr>
            <p:spPr>
              <a:xfrm>
                <a:off x="299475" y="4215755"/>
                <a:ext cx="8030921" cy="9336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𝐾</m:t>
                          </m:r>
                        </m:e>
                        <m:sub>
                          <m:r>
                            <a:rPr lang="en-US" sz="1600" i="1">
                              <a:solidFill>
                                <a:srgbClr val="000000"/>
                              </a:solidFill>
                              <a:latin typeface="Cambria Math" panose="02040503050406030204" pitchFamily="18" charset="0"/>
                            </a:rPr>
                            <m:t>𝑖𝑐</m:t>
                          </m:r>
                        </m:sub>
                      </m:sSub>
                      <m:r>
                        <a:rPr lang="en-US" sz="1600" b="0" i="1" smtClean="0">
                          <a:solidFill>
                            <a:srgbClr val="000000"/>
                          </a:solidFill>
                          <a:latin typeface="Cambria Math" panose="02040503050406030204" pitchFamily="18" charset="0"/>
                        </a:rPr>
                        <m:t>=4</m:t>
                      </m:r>
                      <m:r>
                        <a:rPr lang="en-US" sz="1600" b="0" i="1" smtClean="0">
                          <a:solidFill>
                            <a:srgbClr val="000000"/>
                          </a:solidFill>
                          <a:latin typeface="Cambria Math" panose="02040503050406030204" pitchFamily="18" charset="0"/>
                        </a:rPr>
                        <m:t>𝑈𝐺</m:t>
                      </m:r>
                      <m:rad>
                        <m:radPr>
                          <m:degHide m:val="on"/>
                          <m:ctrlPr>
                            <a:rPr lang="en-US" sz="1600" i="1">
                              <a:solidFill>
                                <a:srgbClr val="000000"/>
                              </a:solidFill>
                              <a:latin typeface="Cambria Math" panose="02040503050406030204" pitchFamily="18" charset="0"/>
                            </a:rPr>
                          </m:ctrlPr>
                        </m:radPr>
                        <m:deg/>
                        <m:e>
                          <m:f>
                            <m:fPr>
                              <m:ctrlPr>
                                <a:rPr lang="en-US" sz="1600" i="1" smtClean="0">
                                  <a:solidFill>
                                    <a:srgbClr val="000000"/>
                                  </a:solidFill>
                                  <a:latin typeface="Cambria Math" panose="02040503050406030204" pitchFamily="18" charset="0"/>
                                </a:rPr>
                              </m:ctrlPr>
                            </m:fPr>
                            <m:num>
                              <m:r>
                                <a:rPr lang="en-US" sz="1600" b="0" i="1" smtClean="0">
                                  <a:solidFill>
                                    <a:srgbClr val="000000"/>
                                  </a:solidFill>
                                  <a:latin typeface="Cambria Math" panose="02040503050406030204" pitchFamily="18" charset="0"/>
                                </a:rPr>
                                <m:t>𝑟</m:t>
                              </m:r>
                              <m:r>
                                <a:rPr lang="en-US" sz="1600" b="0" i="1" smtClean="0">
                                  <a:solidFill>
                                    <a:srgbClr val="000000"/>
                                  </a:solidFill>
                                  <a:latin typeface="Cambria Math" panose="02040503050406030204" pitchFamily="18" charset="0"/>
                                  <a:ea typeface="Cambria Math" panose="02040503050406030204" pitchFamily="18" charset="0"/>
                                </a:rPr>
                                <m:t>𝜋</m:t>
                              </m:r>
                            </m:num>
                            <m:den>
                              <m:r>
                                <a:rPr lang="en-US" sz="1600" b="0" i="1" smtClean="0">
                                  <a:solidFill>
                                    <a:srgbClr val="000000"/>
                                  </a:solidFill>
                                  <a:latin typeface="Cambria Math" panose="02040503050406030204" pitchFamily="18" charset="0"/>
                                </a:rPr>
                                <m:t>2</m:t>
                              </m:r>
                            </m:den>
                          </m:f>
                        </m:e>
                      </m:rad>
                      <m:f>
                        <m:fPr>
                          <m:ctrlPr>
                            <a:rPr lang="en-US" sz="1600" b="0" i="1" smtClean="0">
                              <a:solidFill>
                                <a:srgbClr val="000000"/>
                              </a:solidFill>
                              <a:latin typeface="Cambria Math" panose="02040503050406030204" pitchFamily="18" charset="0"/>
                            </a:rPr>
                          </m:ctrlPr>
                        </m:fPr>
                        <m:num>
                          <m:r>
                            <a:rPr lang="en-US" sz="1600" b="0" i="1" smtClean="0">
                              <a:solidFill>
                                <a:srgbClr val="000000"/>
                              </a:solidFill>
                              <a:latin typeface="Cambria Math" panose="02040503050406030204" pitchFamily="18" charset="0"/>
                            </a:rPr>
                            <m:t>1</m:t>
                          </m:r>
                        </m:num>
                        <m:den>
                          <m:d>
                            <m:dPr>
                              <m:begChr m:val="["/>
                              <m:endChr m:val="]"/>
                              <m:ctrlPr>
                                <a:rPr lang="en-US" sz="1600" i="1">
                                  <a:solidFill>
                                    <a:srgbClr val="000000"/>
                                  </a:solidFill>
                                  <a:latin typeface="Cambria Math" panose="02040503050406030204" pitchFamily="18" charset="0"/>
                                </a:rPr>
                              </m:ctrlPr>
                            </m:dPr>
                            <m:e>
                              <m:func>
                                <m:funcPr>
                                  <m:ctrlPr>
                                    <a:rPr lang="en-US" sz="1600" i="1">
                                      <a:solidFill>
                                        <a:srgbClr val="000000"/>
                                      </a:solidFill>
                                      <a:latin typeface="Cambria Math" panose="02040503050406030204" pitchFamily="18" charset="0"/>
                                    </a:rPr>
                                  </m:ctrlPr>
                                </m:funcPr>
                                <m:fName>
                                  <m:r>
                                    <a:rPr lang="en-US" sz="1600" i="1">
                                      <a:solidFill>
                                        <a:srgbClr val="000000"/>
                                      </a:solidFill>
                                      <a:latin typeface="Cambria Math" panose="02040503050406030204" pitchFamily="18" charset="0"/>
                                    </a:rPr>
                                    <m:t>𝑐𝑜𝑠</m:t>
                                  </m:r>
                                </m:fName>
                                <m:e>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𝜃</m:t>
                                      </m:r>
                                    </m:num>
                                    <m:den>
                                      <m:r>
                                        <a:rPr lang="en-US" sz="1600" i="1">
                                          <a:solidFill>
                                            <a:srgbClr val="000000"/>
                                          </a:solidFill>
                                          <a:latin typeface="Cambria Math" panose="02040503050406030204" pitchFamily="18" charset="0"/>
                                        </a:rPr>
                                        <m:t>2</m:t>
                                      </m:r>
                                    </m:den>
                                  </m:f>
                                </m:e>
                              </m:func>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2</m:t>
                                  </m:r>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1−</m:t>
                                      </m:r>
                                      <m:r>
                                        <a:rPr lang="en-US" sz="1600" i="1">
                                          <a:solidFill>
                                            <a:srgbClr val="000000"/>
                                          </a:solidFill>
                                          <a:latin typeface="Cambria Math" panose="02040503050406030204" pitchFamily="18" charset="0"/>
                                        </a:rPr>
                                        <m:t>𝜈</m:t>
                                      </m:r>
                                    </m:e>
                                  </m:d>
                                  <m:r>
                                    <a:rPr lang="en-US" sz="1600" i="1">
                                      <a:solidFill>
                                        <a:srgbClr val="000000"/>
                                      </a:solidFill>
                                      <a:latin typeface="Cambria Math" panose="02040503050406030204" pitchFamily="18" charset="0"/>
                                    </a:rPr>
                                    <m:t>−</m:t>
                                  </m:r>
                                  <m:func>
                                    <m:funcPr>
                                      <m:ctrlPr>
                                        <a:rPr lang="en-US" sz="1600" i="1">
                                          <a:solidFill>
                                            <a:srgbClr val="000000"/>
                                          </a:solidFill>
                                          <a:latin typeface="Cambria Math" panose="02040503050406030204" pitchFamily="18" charset="0"/>
                                        </a:rPr>
                                      </m:ctrlPr>
                                    </m:funcPr>
                                    <m:fName>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𝑐𝑜𝑠</m:t>
                                          </m:r>
                                        </m:e>
                                        <m:sup>
                                          <m:r>
                                            <a:rPr lang="en-US" sz="1600" i="1">
                                              <a:solidFill>
                                                <a:srgbClr val="000000"/>
                                              </a:solidFill>
                                              <a:latin typeface="Cambria Math" panose="02040503050406030204" pitchFamily="18" charset="0"/>
                                            </a:rPr>
                                            <m:t>2</m:t>
                                          </m:r>
                                        </m:sup>
                                      </m:sSup>
                                    </m:fName>
                                    <m:e>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𝜃</m:t>
                                          </m:r>
                                        </m:num>
                                        <m:den>
                                          <m:r>
                                            <a:rPr lang="en-US" sz="1600" i="1">
                                              <a:solidFill>
                                                <a:srgbClr val="000000"/>
                                              </a:solidFill>
                                              <a:latin typeface="Cambria Math" panose="02040503050406030204" pitchFamily="18" charset="0"/>
                                            </a:rPr>
                                            <m:t>2</m:t>
                                          </m:r>
                                        </m:den>
                                      </m:f>
                                    </m:e>
                                  </m:func>
                                </m:e>
                              </m:d>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𝑟</m:t>
                                  </m:r>
                                </m:e>
                              </m:acc>
                              <m:r>
                                <a:rPr lang="en-US" sz="1600" i="1">
                                  <a:solidFill>
                                    <a:srgbClr val="000000"/>
                                  </a:solidFill>
                                  <a:latin typeface="Cambria Math" panose="02040503050406030204" pitchFamily="18" charset="0"/>
                                </a:rPr>
                                <m:t>+</m:t>
                              </m:r>
                              <m:r>
                                <a:rPr lang="en-US" sz="1600" i="1">
                                  <a:solidFill>
                                    <a:srgbClr val="000000"/>
                                  </a:solidFill>
                                  <a:latin typeface="Cambria Math" panose="02040503050406030204" pitchFamily="18" charset="0"/>
                                </a:rPr>
                                <m:t>𝑠𝑖𝑛</m:t>
                              </m:r>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𝜃</m:t>
                                  </m:r>
                                </m:num>
                                <m:den>
                                  <m:r>
                                    <a:rPr lang="en-US" sz="1600" i="1">
                                      <a:solidFill>
                                        <a:srgbClr val="000000"/>
                                      </a:solidFill>
                                      <a:latin typeface="Cambria Math" panose="02040503050406030204" pitchFamily="18" charset="0"/>
                                    </a:rPr>
                                    <m:t>2</m:t>
                                  </m:r>
                                </m:den>
                              </m:f>
                              <m:r>
                                <a:rPr lang="en-US" sz="1600" i="1">
                                  <a:solidFill>
                                    <a:srgbClr val="000000"/>
                                  </a:solidFill>
                                  <a:latin typeface="Cambria Math" panose="02040503050406030204" pitchFamily="18" charset="0"/>
                                </a:rPr>
                                <m:t>𝑟</m:t>
                              </m:r>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3</m:t>
                                  </m:r>
                                  <m:func>
                                    <m:funcPr>
                                      <m:ctrlPr>
                                        <a:rPr lang="en-US" sz="1600" i="1">
                                          <a:solidFill>
                                            <a:srgbClr val="000000"/>
                                          </a:solidFill>
                                          <a:latin typeface="Cambria Math" panose="02040503050406030204" pitchFamily="18" charset="0"/>
                                        </a:rPr>
                                      </m:ctrlPr>
                                    </m:funcPr>
                                    <m:fName>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𝑐𝑜𝑠</m:t>
                                          </m:r>
                                        </m:e>
                                        <m:sup>
                                          <m:r>
                                            <a:rPr lang="en-US" sz="1600" i="1">
                                              <a:solidFill>
                                                <a:srgbClr val="000000"/>
                                              </a:solidFill>
                                              <a:latin typeface="Cambria Math" panose="02040503050406030204" pitchFamily="18" charset="0"/>
                                            </a:rPr>
                                            <m:t>2</m:t>
                                          </m:r>
                                        </m:sup>
                                      </m:sSup>
                                    </m:fName>
                                    <m:e>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𝜃</m:t>
                                          </m:r>
                                        </m:num>
                                        <m:den>
                                          <m:r>
                                            <a:rPr lang="en-US" sz="1600" i="1">
                                              <a:solidFill>
                                                <a:srgbClr val="000000"/>
                                              </a:solidFill>
                                              <a:latin typeface="Cambria Math" panose="02040503050406030204" pitchFamily="18" charset="0"/>
                                            </a:rPr>
                                            <m:t>2</m:t>
                                          </m:r>
                                        </m:den>
                                      </m:f>
                                    </m:e>
                                  </m:func>
                                  <m:r>
                                    <a:rPr lang="en-US" sz="1600" i="1">
                                      <a:solidFill>
                                        <a:srgbClr val="000000"/>
                                      </a:solidFill>
                                      <a:latin typeface="Cambria Math" panose="02040503050406030204" pitchFamily="18" charset="0"/>
                                    </a:rPr>
                                    <m:t>−</m:t>
                                  </m:r>
                                  <m:r>
                                    <a:rPr lang="sr-Latn-BA" sz="1600" i="1">
                                      <a:solidFill>
                                        <a:srgbClr val="000000"/>
                                      </a:solidFill>
                                      <a:latin typeface="Cambria Math" panose="02040503050406030204" pitchFamily="18" charset="0"/>
                                    </a:rPr>
                                    <m:t>2</m:t>
                                  </m:r>
                                  <m:d>
                                    <m:dPr>
                                      <m:ctrlPr>
                                        <a:rPr lang="en-US" sz="1600" i="1">
                                          <a:solidFill>
                                            <a:srgbClr val="000000"/>
                                          </a:solidFill>
                                          <a:latin typeface="Cambria Math" panose="02040503050406030204" pitchFamily="18" charset="0"/>
                                        </a:rPr>
                                      </m:ctrlPr>
                                    </m:dPr>
                                    <m:e>
                                      <m:r>
                                        <a:rPr lang="en-US" sz="1600" i="1">
                                          <a:solidFill>
                                            <a:srgbClr val="000000"/>
                                          </a:solidFill>
                                          <a:latin typeface="Cambria Math" panose="02040503050406030204" pitchFamily="18" charset="0"/>
                                        </a:rPr>
                                        <m:t>1−</m:t>
                                      </m:r>
                                      <m:r>
                                        <a:rPr lang="en-US" sz="1600" i="1">
                                          <a:solidFill>
                                            <a:srgbClr val="000000"/>
                                          </a:solidFill>
                                          <a:latin typeface="Cambria Math" panose="02040503050406030204" pitchFamily="18" charset="0"/>
                                        </a:rPr>
                                        <m:t>𝜈</m:t>
                                      </m:r>
                                    </m:e>
                                  </m:d>
                                </m:e>
                              </m:d>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ea typeface="Cambria Math" panose="02040503050406030204" pitchFamily="18" charset="0"/>
                                    </a:rPr>
                                    <m:t>𝜃</m:t>
                                  </m:r>
                                </m:e>
                              </m:acc>
                            </m:e>
                          </m:d>
                        </m:den>
                      </m:f>
                    </m:oMath>
                  </m:oMathPara>
                </a14:m>
                <a:endParaRPr lang="en-US" sz="1600"/>
              </a:p>
            </p:txBody>
          </p:sp>
        </mc:Choice>
        <mc:Fallback xmlns="">
          <p:sp>
            <p:nvSpPr>
              <p:cNvPr id="6" name="TextBox 5">
                <a:extLst>
                  <a:ext uri="{FF2B5EF4-FFF2-40B4-BE49-F238E27FC236}">
                    <a16:creationId xmlns:a16="http://schemas.microsoft.com/office/drawing/2014/main" id="{36606E66-2E8A-8828-D1F8-F0F423A76AA3}"/>
                  </a:ext>
                </a:extLst>
              </p:cNvPr>
              <p:cNvSpPr txBox="1">
                <a:spLocks noRot="1" noChangeAspect="1" noMove="1" noResize="1" noEditPoints="1" noAdjustHandles="1" noChangeArrowheads="1" noChangeShapeType="1" noTextEdit="1"/>
              </p:cNvSpPr>
              <p:nvPr/>
            </p:nvSpPr>
            <p:spPr>
              <a:xfrm>
                <a:off x="299475" y="4215755"/>
                <a:ext cx="8030921" cy="933654"/>
              </a:xfrm>
              <a:prstGeom prst="rect">
                <a:avLst/>
              </a:prstGeom>
              <a:blipFill>
                <a:blip r:embed="rId6"/>
                <a:stretch>
                  <a:fillRect/>
                </a:stretch>
              </a:blipFill>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7D6E56D-516C-F4AC-2450-4F3AB5564FB0}"/>
                  </a:ext>
                </a:extLst>
              </p:cNvPr>
              <p:cNvSpPr txBox="1"/>
              <p:nvPr/>
            </p:nvSpPr>
            <p:spPr>
              <a:xfrm>
                <a:off x="181486" y="5120978"/>
                <a:ext cx="7808258" cy="1511761"/>
              </a:xfrm>
              <a:prstGeom prst="rect">
                <a:avLst/>
              </a:prstGeom>
              <a:noFill/>
            </p:spPr>
            <p:txBody>
              <a:bodyPr wrap="square">
                <a:spAutoFit/>
              </a:bodyPr>
              <a:lstStyle/>
              <a:p>
                <a:pPr>
                  <a:lnSpc>
                    <a:spcPct val="107000"/>
                  </a:lnSpc>
                  <a:spcAft>
                    <a:spcPts val="800"/>
                  </a:spcAft>
                </a:pPr>
                <a:r>
                  <a:rPr lang="en-US" sz="1600">
                    <a:latin typeface="Calibri" panose="020F0502020204030204" pitchFamily="34" charset="0"/>
                    <a:ea typeface="Times New Roman" panose="02020603050405020304" pitchFamily="18" charset="0"/>
                    <a:cs typeface="Times New Roman" panose="02020603050405020304" pitchFamily="18" charset="0"/>
                  </a:rPr>
                  <a:t>Node coordinates </a:t>
                </a:r>
                <a14:m>
                  <m:oMath xmlns:m="http://schemas.openxmlformats.org/officeDocument/2006/math">
                    <m:sSub>
                      <m:sSubPr>
                        <m:ctrlPr>
                          <a:rPr lang="en-US" sz="160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𝑋</m:t>
                        </m:r>
                      </m:e>
                      <m:sub>
                        <m:r>
                          <a:rPr lang="en-US" sz="1600" b="0" i="1" smtClean="0">
                            <a:latin typeface="Cambria Math" panose="02040503050406030204" pitchFamily="18" charset="0"/>
                            <a:cs typeface="Times New Roman" panose="02020603050405020304" pitchFamily="18" charset="0"/>
                          </a:rPr>
                          <m:t>𝑑𝑖𝑠𝑝</m:t>
                        </m:r>
                      </m:sub>
                    </m:sSub>
                  </m:oMath>
                </a14:m>
                <a:r>
                  <a:rPr lang="en-US" sz="1600">
                    <a:effectLst/>
                    <a:latin typeface="Calibri" panose="020F0502020204030204" pitchFamily="34" charset="0"/>
                    <a:ea typeface="Calibri" panose="020F0502020204030204" pitchFamily="34" charset="0"/>
                    <a:cs typeface="Times New Roman" panose="02020603050405020304" pitchFamily="18" charset="0"/>
                  </a:rPr>
                  <a:t> and </a:t>
                </a:r>
                <a14:m>
                  <m:oMath xmlns:m="http://schemas.openxmlformats.org/officeDocument/2006/math">
                    <m:sSub>
                      <m:sSubPr>
                        <m:ctrlPr>
                          <a:rPr lang="en-US" sz="1600" i="1" smtClean="0">
                            <a:effectLst/>
                            <a:latin typeface="Cambria Math" panose="02040503050406030204" pitchFamily="18" charset="0"/>
                            <a:cs typeface="Times New Roman" panose="02020603050405020304" pitchFamily="18" charset="0"/>
                          </a:rPr>
                        </m:ctrlPr>
                      </m:sSubPr>
                      <m:e>
                        <m:r>
                          <a:rPr lang="en-US" sz="1600" b="0" i="1" smtClean="0">
                            <a:effectLst/>
                            <a:latin typeface="Cambria Math" panose="02040503050406030204" pitchFamily="18" charset="0"/>
                            <a:cs typeface="Times New Roman" panose="02020603050405020304" pitchFamily="18" charset="0"/>
                          </a:rPr>
                          <m:t>𝑌</m:t>
                        </m:r>
                      </m:e>
                      <m:sub>
                        <m:r>
                          <a:rPr lang="en-US" sz="1600" b="0" i="1" smtClean="0">
                            <a:effectLst/>
                            <a:latin typeface="Cambria Math" panose="02040503050406030204" pitchFamily="18" charset="0"/>
                            <a:cs typeface="Times New Roman" panose="02020603050405020304" pitchFamily="18" charset="0"/>
                          </a:rPr>
                          <m:t>𝑑𝑖𝑠𝑝</m:t>
                        </m:r>
                      </m:sub>
                    </m:sSub>
                  </m:oMath>
                </a14:m>
                <a:r>
                  <a:rPr lang="en-US" sz="1600">
                    <a:effectLst/>
                    <a:latin typeface="Calibri" panose="020F0502020204030204" pitchFamily="34" charset="0"/>
                    <a:ea typeface="Calibri" panose="020F0502020204030204" pitchFamily="34" charset="0"/>
                    <a:cs typeface="Times New Roman" panose="02020603050405020304" pitchFamily="18" charset="0"/>
                  </a:rPr>
                  <a:t> are converted from Cartesian to Polar </a:t>
                </a:r>
                <a14:m>
                  <m:oMath xmlns:m="http://schemas.openxmlformats.org/officeDocument/2006/math">
                    <m:r>
                      <a:rPr lang="en-US" sz="1600" i="1">
                        <a:latin typeface="Cambria Math" panose="02040503050406030204" pitchFamily="18" charset="0"/>
                        <a:ea typeface="Times New Roman" panose="02020603050405020304" pitchFamily="18" charset="0"/>
                        <a:cs typeface="Times New Roman" panose="02020603050405020304" pitchFamily="18" charset="0"/>
                      </a:rPr>
                      <m:t>𝑟</m:t>
                    </m:r>
                  </m:oMath>
                </a14:m>
                <a:r>
                  <a:rPr lang="en-US" sz="1600">
                    <a:latin typeface="Calibri" panose="020F0502020204030204" pitchFamily="34" charset="0"/>
                    <a:ea typeface="Calibri" panose="020F0502020204030204" pitchFamily="34" charset="0"/>
                    <a:cs typeface="Times New Roman" panose="02020603050405020304" pitchFamily="18" charset="0"/>
                  </a:rPr>
                  <a:t> and </a:t>
                </a:r>
                <a14:m>
                  <m:oMath xmlns:m="http://schemas.openxmlformats.org/officeDocument/2006/math">
                    <m:r>
                      <a:rPr lang="en-US" sz="1600" i="1">
                        <a:latin typeface="Cambria Math" panose="02040503050406030204" pitchFamily="18" charset="0"/>
                        <a:ea typeface="Cambria Math" panose="02040503050406030204" pitchFamily="18" charset="0"/>
                        <a:cs typeface="Times New Roman" panose="02020603050405020304" pitchFamily="18" charset="0"/>
                      </a:rPr>
                      <m:t>𝜃</m:t>
                    </m:r>
                    <m:r>
                      <a:rPr lang="en-US" sz="1600" b="0" i="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a:latin typeface="Calibri" panose="020F05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14:m>
                  <m:oMath xmlns:m="http://schemas.openxmlformats.org/officeDocument/2006/math">
                    <m:r>
                      <a:rPr lang="en-US" sz="1600" b="0" i="1" smtClean="0">
                        <a:effectLst/>
                        <a:latin typeface="Cambria Math" panose="02040503050406030204" pitchFamily="18" charset="0"/>
                        <a:ea typeface="Times New Roman" panose="02020603050405020304" pitchFamily="18" charset="0"/>
                        <a:cs typeface="Times New Roman" panose="02020603050405020304" pitchFamily="18" charset="0"/>
                      </a:rPr>
                      <m:t>𝑟</m:t>
                    </m:r>
                    <m:r>
                      <a:rPr lang="en-US" sz="1600" b="0" i="1" smtClean="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1600" b="0" i="1" smtClean="0">
                            <a:effectLst/>
                            <a:latin typeface="Cambria Math" panose="02040503050406030204" pitchFamily="18" charset="0"/>
                            <a:cs typeface="Times New Roman" panose="02020603050405020304" pitchFamily="18" charset="0"/>
                          </a:rPr>
                        </m:ctrlPr>
                      </m:radPr>
                      <m:deg/>
                      <m:e>
                        <m:sSup>
                          <m:sSupPr>
                            <m:ctrlPr>
                              <a:rPr lang="en-US" sz="1600" b="0" i="1" smtClean="0">
                                <a:effectLst/>
                                <a:latin typeface="Cambria Math" panose="02040503050406030204" pitchFamily="18" charset="0"/>
                                <a:cs typeface="Times New Roman" panose="02020603050405020304" pitchFamily="18" charset="0"/>
                              </a:rPr>
                            </m:ctrlPr>
                          </m:sSupPr>
                          <m:e>
                            <m:sSub>
                              <m:sSubPr>
                                <m:ctrlPr>
                                  <a:rPr lang="en-US" sz="1600" i="1">
                                    <a:latin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cs typeface="Times New Roman" panose="02020603050405020304" pitchFamily="18" charset="0"/>
                                  </a:rPr>
                                  <m:t>𝑋</m:t>
                                </m:r>
                              </m:e>
                              <m:sub>
                                <m:r>
                                  <a:rPr lang="en-US" sz="1600" i="1">
                                    <a:latin typeface="Cambria Math" panose="02040503050406030204" pitchFamily="18" charset="0"/>
                                    <a:cs typeface="Times New Roman" panose="02020603050405020304" pitchFamily="18" charset="0"/>
                                  </a:rPr>
                                  <m:t>𝑑𝑖𝑠𝑝</m:t>
                                </m:r>
                              </m:sub>
                            </m:sSub>
                          </m:e>
                          <m:sup>
                            <m:r>
                              <a:rPr lang="en-US" sz="1600" b="0" i="1" smtClean="0">
                                <a:effectLst/>
                                <a:latin typeface="Cambria Math" panose="02040503050406030204" pitchFamily="18" charset="0"/>
                                <a:cs typeface="Times New Roman" panose="02020603050405020304" pitchFamily="18" charset="0"/>
                              </a:rPr>
                              <m:t>2</m:t>
                            </m:r>
                          </m:sup>
                        </m:sSup>
                        <m:r>
                          <a:rPr lang="en-US" sz="1600" b="0" i="1" smtClean="0">
                            <a:effectLst/>
                            <a:latin typeface="Cambria Math" panose="02040503050406030204" pitchFamily="18" charset="0"/>
                            <a:cs typeface="Times New Roman" panose="02020603050405020304" pitchFamily="18" charset="0"/>
                          </a:rPr>
                          <m:t>+</m:t>
                        </m:r>
                        <m:sSup>
                          <m:sSupPr>
                            <m:ctrlPr>
                              <a:rPr lang="en-US" sz="1600" b="0" i="1" smtClean="0">
                                <a:effectLst/>
                                <a:latin typeface="Cambria Math" panose="02040503050406030204" pitchFamily="18" charset="0"/>
                                <a:cs typeface="Times New Roman" panose="02020603050405020304" pitchFamily="18" charset="0"/>
                              </a:rPr>
                            </m:ctrlPr>
                          </m:sSupPr>
                          <m:e>
                            <m:sSub>
                              <m:sSubPr>
                                <m:ctrlPr>
                                  <a:rPr lang="en-US" sz="1600" i="1">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𝑌</m:t>
                                </m:r>
                              </m:e>
                              <m:sub>
                                <m:r>
                                  <a:rPr lang="en-US" sz="1600" i="1">
                                    <a:latin typeface="Cambria Math" panose="02040503050406030204" pitchFamily="18" charset="0"/>
                                    <a:cs typeface="Times New Roman" panose="02020603050405020304" pitchFamily="18" charset="0"/>
                                  </a:rPr>
                                  <m:t>𝑑𝑖𝑠𝑝</m:t>
                                </m:r>
                              </m:sub>
                            </m:sSub>
                          </m:e>
                          <m:sup>
                            <m:r>
                              <a:rPr lang="en-US" sz="1600" b="0" i="1" smtClean="0">
                                <a:effectLst/>
                                <a:latin typeface="Cambria Math" panose="02040503050406030204" pitchFamily="18" charset="0"/>
                                <a:cs typeface="Times New Roman" panose="02020603050405020304" pitchFamily="18" charset="0"/>
                              </a:rPr>
                              <m:t>2</m:t>
                            </m:r>
                          </m:sup>
                        </m:sSup>
                      </m:e>
                    </m:rad>
                  </m:oMath>
                </a14:m>
                <a:r>
                  <a:rPr lang="en-US" sz="1600" b="0" i="1">
                    <a:effectLst/>
                    <a:latin typeface="Cambria Math" panose="02040503050406030204" pitchFamily="18" charset="0"/>
                    <a:cs typeface="Times New Roman" panose="02020603050405020304" pitchFamily="18" charset="0"/>
                  </a:rPr>
                  <a:t>, </a:t>
                </a:r>
                <a:r>
                  <a:rPr lang="en-US" sz="1600" b="0">
                    <a:effectLst/>
                    <a:latin typeface="Cambria Math" panose="02040503050406030204" pitchFamily="18" charset="0"/>
                    <a:cs typeface="Times New Roman" panose="02020603050405020304" pitchFamily="18" charset="0"/>
                  </a:rPr>
                  <a:t>where </a:t>
                </a:r>
                <a14:m>
                  <m:oMath xmlns:m="http://schemas.openxmlformats.org/officeDocument/2006/math">
                    <m:sSub>
                      <m:sSubPr>
                        <m:ctrlPr>
                          <a:rPr lang="en-US" sz="1600" i="1">
                            <a:latin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cs typeface="Times New Roman" panose="02020603050405020304" pitchFamily="18" charset="0"/>
                          </a:rPr>
                          <m:t>𝑋</m:t>
                        </m:r>
                      </m:e>
                      <m:sub>
                        <m:r>
                          <a:rPr lang="en-US" sz="1600" i="1">
                            <a:latin typeface="Cambria Math" panose="02040503050406030204" pitchFamily="18" charset="0"/>
                            <a:cs typeface="Times New Roman" panose="02020603050405020304" pitchFamily="18" charset="0"/>
                          </a:rPr>
                          <m:t>𝑑𝑖𝑠𝑝</m:t>
                        </m:r>
                      </m:sub>
                    </m:sSub>
                  </m:oMath>
                </a14:m>
                <a:r>
                  <a:rPr lang="en-US" sz="1600" b="0">
                    <a:effectLst/>
                    <a:latin typeface="Cambria Math" panose="02040503050406030204" pitchFamily="18" charset="0"/>
                    <a:cs typeface="Times New Roman" panose="02020603050405020304" pitchFamily="18" charset="0"/>
                  </a:rPr>
                  <a:t> and </a:t>
                </a:r>
                <a14:m>
                  <m:oMath xmlns:m="http://schemas.openxmlformats.org/officeDocument/2006/math">
                    <m:sSub>
                      <m:sSubPr>
                        <m:ctrlPr>
                          <a:rPr lang="en-US" sz="1600" i="1">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𝑌</m:t>
                        </m:r>
                      </m:e>
                      <m:sub>
                        <m:r>
                          <a:rPr lang="en-US" sz="1600" i="1">
                            <a:latin typeface="Cambria Math" panose="02040503050406030204" pitchFamily="18" charset="0"/>
                            <a:cs typeface="Times New Roman" panose="02020603050405020304" pitchFamily="18" charset="0"/>
                          </a:rPr>
                          <m:t>𝑑𝑖𝑠𝑝</m:t>
                        </m:r>
                      </m:sub>
                    </m:sSub>
                  </m:oMath>
                </a14:m>
                <a:r>
                  <a:rPr lang="en-US" sz="1600" b="0">
                    <a:effectLst/>
                    <a:latin typeface="Cambria Math" panose="02040503050406030204" pitchFamily="18" charset="0"/>
                    <a:cs typeface="Times New Roman" panose="02020603050405020304" pitchFamily="18" charset="0"/>
                  </a:rPr>
                  <a:t> are displaced coordinates of the crack tip  </a:t>
                </a:r>
              </a:p>
              <a:p>
                <a:pPr>
                  <a:lnSpc>
                    <a:spcPct val="107000"/>
                  </a:lnSpc>
                  <a:spcAft>
                    <a:spcPts val="800"/>
                  </a:spcAft>
                </a:pPr>
                <a14:m>
                  <m:oMath xmlns:m="http://schemas.openxmlformats.org/officeDocument/2006/math">
                    <m:r>
                      <a:rPr lang="en-US" sz="1600" i="1" smtClean="0">
                        <a:effectLst/>
                        <a:latin typeface="Cambria Math" panose="02040503050406030204" pitchFamily="18" charset="0"/>
                        <a:ea typeface="Cambria Math" panose="02040503050406030204" pitchFamily="18" charset="0"/>
                        <a:cs typeface="Times New Roman" panose="02020603050405020304" pitchFamily="18" charset="0"/>
                      </a:rPr>
                      <m:t>𝜃</m:t>
                    </m:r>
                    <m:r>
                      <a:rPr lang="en-US" sz="1600" b="0" i="1" smtClean="0">
                        <a:effectLst/>
                        <a:latin typeface="Cambria Math" panose="02040503050406030204" pitchFamily="18" charset="0"/>
                        <a:ea typeface="Cambria Math" panose="02040503050406030204" pitchFamily="18" charset="0"/>
                        <a:cs typeface="Times New Roman" panose="02020603050405020304" pitchFamily="18" charset="0"/>
                      </a:rPr>
                      <m:t>=</m:t>
                    </m:r>
                    <m:func>
                      <m:funcPr>
                        <m:ctrlPr>
                          <a:rPr lang="en-US" sz="1600" b="0" i="1" smtClean="0">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1600" b="0" i="0" smtClean="0">
                            <a:effectLst/>
                            <a:latin typeface="Cambria Math" panose="02040503050406030204" pitchFamily="18" charset="0"/>
                            <a:ea typeface="Cambria Math" panose="02040503050406030204" pitchFamily="18" charset="0"/>
                            <a:cs typeface="Times New Roman" panose="02020603050405020304" pitchFamily="18" charset="0"/>
                          </a:rPr>
                          <m:t>arctan</m:t>
                        </m:r>
                      </m:fName>
                      <m:e>
                        <m:d>
                          <m:dPr>
                            <m:ctrlPr>
                              <a:rPr lang="en-US" sz="1600" b="0" i="1" smtClean="0">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fPr>
                              <m:num>
                                <m:r>
                                  <a:rPr lang="en-US" sz="1600" i="1">
                                    <a:latin typeface="Cambria Math" panose="02040503050406030204" pitchFamily="18" charset="0"/>
                                    <a:ea typeface="Cambria Math" panose="02040503050406030204" pitchFamily="18" charset="0"/>
                                    <a:cs typeface="Times New Roman" panose="02020603050405020304" pitchFamily="18" charset="0"/>
                                  </a:rPr>
                                  <m:t>𝑌</m:t>
                                </m:r>
                              </m:num>
                              <m:den>
                                <m:r>
                                  <a:rPr lang="en-US" sz="1600" i="1">
                                    <a:latin typeface="Cambria Math" panose="02040503050406030204" pitchFamily="18" charset="0"/>
                                    <a:ea typeface="Cambria Math" panose="02040503050406030204" pitchFamily="18" charset="0"/>
                                    <a:cs typeface="Times New Roman" panose="02020603050405020304" pitchFamily="18" charset="0"/>
                                  </a:rPr>
                                  <m:t>𝑋</m:t>
                                </m:r>
                              </m:den>
                            </m:f>
                          </m:e>
                        </m:d>
                      </m:e>
                    </m:func>
                    <m:r>
                      <a:rPr lang="en-US" sz="1600" b="0" i="0" smtClean="0">
                        <a:effectLst/>
                        <a:latin typeface="Cambria Math" panose="02040503050406030204" pitchFamily="18" charset="0"/>
                        <a:ea typeface="Cambria Math" panose="02040503050406030204" pitchFamily="18" charset="0"/>
                        <a:cs typeface="Times New Roman" panose="02020603050405020304" pitchFamily="18" charset="0"/>
                      </a:rPr>
                      <m:t> </m:t>
                    </m:r>
                  </m:oMath>
                </a14:m>
                <a:r>
                  <a:rPr lang="en-US" sz="1600">
                    <a:effectLst/>
                    <a:latin typeface="Calibri" panose="020F0502020204030204" pitchFamily="34" charset="0"/>
                    <a:ea typeface="Calibri" panose="020F0502020204030204" pitchFamily="34" charset="0"/>
                    <a:cs typeface="Times New Roman" panose="02020603050405020304" pitchFamily="18" charset="0"/>
                  </a:rPr>
                  <a:t> </a:t>
                </a:r>
              </a:p>
            </p:txBody>
          </p:sp>
        </mc:Choice>
        <mc:Fallback xmlns="">
          <p:sp>
            <p:nvSpPr>
              <p:cNvPr id="10" name="TextBox 9">
                <a:extLst>
                  <a:ext uri="{FF2B5EF4-FFF2-40B4-BE49-F238E27FC236}">
                    <a16:creationId xmlns:a16="http://schemas.microsoft.com/office/drawing/2014/main" id="{D7D6E56D-516C-F4AC-2450-4F3AB5564FB0}"/>
                  </a:ext>
                </a:extLst>
              </p:cNvPr>
              <p:cNvSpPr txBox="1">
                <a:spLocks noRot="1" noChangeAspect="1" noMove="1" noResize="1" noEditPoints="1" noAdjustHandles="1" noChangeArrowheads="1" noChangeShapeType="1" noTextEdit="1"/>
              </p:cNvSpPr>
              <p:nvPr/>
            </p:nvSpPr>
            <p:spPr>
              <a:xfrm>
                <a:off x="181486" y="5120978"/>
                <a:ext cx="7808258" cy="1511761"/>
              </a:xfrm>
              <a:prstGeom prst="rect">
                <a:avLst/>
              </a:prstGeom>
              <a:blipFill>
                <a:blip r:embed="rId7"/>
                <a:stretch>
                  <a:fillRect l="-468"/>
                </a:stretch>
              </a:blipFill>
            </p:spPr>
            <p:txBody>
              <a:bodyPr/>
              <a:lstStyle/>
              <a:p>
                <a:r>
                  <a:rPr lang="sr-Latn-BA">
                    <a:noFill/>
                  </a:rPr>
                  <a:t> </a:t>
                </a:r>
              </a:p>
            </p:txBody>
          </p:sp>
        </mc:Fallback>
      </mc:AlternateContent>
      <p:sp>
        <p:nvSpPr>
          <p:cNvPr id="8" name="TextBox 7">
            <a:extLst>
              <a:ext uri="{FF2B5EF4-FFF2-40B4-BE49-F238E27FC236}">
                <a16:creationId xmlns:a16="http://schemas.microsoft.com/office/drawing/2014/main" id="{DB23D409-EAAD-8A23-4BC3-0E06B4F5A03B}"/>
              </a:ext>
            </a:extLst>
          </p:cNvPr>
          <p:cNvSpPr txBox="1"/>
          <p:nvPr/>
        </p:nvSpPr>
        <p:spPr>
          <a:xfrm>
            <a:off x="513183" y="6422387"/>
            <a:ext cx="862737" cy="276999"/>
          </a:xfrm>
          <a:prstGeom prst="rect">
            <a:avLst/>
          </a:prstGeom>
          <a:noFill/>
        </p:spPr>
        <p:txBody>
          <a:bodyPr wrap="none" rtlCol="0">
            <a:spAutoFit/>
          </a:bodyPr>
          <a:lstStyle/>
          <a:p>
            <a:r>
              <a:rPr lang="sr-Latn-BA" sz="1200" dirty="0">
                <a:solidFill>
                  <a:schemeClr val="bg1">
                    <a:lumMod val="65000"/>
                  </a:schemeClr>
                </a:solidFill>
              </a:rPr>
              <a:t>4/15/2024</a:t>
            </a:r>
          </a:p>
        </p:txBody>
      </p:sp>
    </p:spTree>
    <p:extLst>
      <p:ext uri="{BB962C8B-B14F-4D97-AF65-F5344CB8AC3E}">
        <p14:creationId xmlns:p14="http://schemas.microsoft.com/office/powerpoint/2010/main" val="318818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881A7B-533F-8AE2-D4B5-D405D80DAF33}"/>
              </a:ext>
            </a:extLst>
          </p:cNvPr>
          <p:cNvSpPr txBox="1"/>
          <p:nvPr/>
        </p:nvSpPr>
        <p:spPr>
          <a:xfrm>
            <a:off x="308071" y="728606"/>
            <a:ext cx="1675715" cy="369332"/>
          </a:xfrm>
          <a:prstGeom prst="rect">
            <a:avLst/>
          </a:prstGeom>
          <a:noFill/>
        </p:spPr>
        <p:txBody>
          <a:bodyPr wrap="none" rtlCol="0">
            <a:spAutoFit/>
          </a:bodyPr>
          <a:lstStyle/>
          <a:p>
            <a:r>
              <a:rPr lang="en-US"/>
              <a:t>84 orientations</a:t>
            </a:r>
          </a:p>
        </p:txBody>
      </p:sp>
      <p:sp>
        <p:nvSpPr>
          <p:cNvPr id="135" name="TextBox 134">
            <a:extLst>
              <a:ext uri="{FF2B5EF4-FFF2-40B4-BE49-F238E27FC236}">
                <a16:creationId xmlns:a16="http://schemas.microsoft.com/office/drawing/2014/main" id="{EC0A9389-D23C-EF4C-6E2A-CD814183DEFC}"/>
              </a:ext>
            </a:extLst>
          </p:cNvPr>
          <p:cNvSpPr txBox="1"/>
          <p:nvPr/>
        </p:nvSpPr>
        <p:spPr>
          <a:xfrm>
            <a:off x="8516790" y="4927097"/>
            <a:ext cx="3119485" cy="738664"/>
          </a:xfrm>
          <a:prstGeom prst="rect">
            <a:avLst/>
          </a:prstGeom>
          <a:noFill/>
        </p:spPr>
        <p:txBody>
          <a:bodyPr wrap="square">
            <a:spAutoFit/>
          </a:bodyPr>
          <a:lstStyle/>
          <a:p>
            <a:r>
              <a:rPr lang="en-US" sz="1400"/>
              <a:t> Normal distribution</a:t>
            </a:r>
          </a:p>
          <a:p>
            <a:r>
              <a:rPr lang="en-US" sz="1400"/>
              <a:t> μ= 119.096 </a:t>
            </a:r>
          </a:p>
          <a:p>
            <a:r>
              <a:rPr lang="en-US" sz="1400"/>
              <a:t>σ = 1.96894 </a:t>
            </a:r>
          </a:p>
        </p:txBody>
      </p:sp>
      <p:sp>
        <p:nvSpPr>
          <p:cNvPr id="271" name="TextBox 270">
            <a:extLst>
              <a:ext uri="{FF2B5EF4-FFF2-40B4-BE49-F238E27FC236}">
                <a16:creationId xmlns:a16="http://schemas.microsoft.com/office/drawing/2014/main" id="{24823B67-DDFB-17D4-C554-E89728048BA8}"/>
              </a:ext>
            </a:extLst>
          </p:cNvPr>
          <p:cNvSpPr txBox="1"/>
          <p:nvPr/>
        </p:nvSpPr>
        <p:spPr>
          <a:xfrm>
            <a:off x="0" y="91289"/>
            <a:ext cx="9880847" cy="523220"/>
          </a:xfrm>
          <a:prstGeom prst="rect">
            <a:avLst/>
          </a:prstGeom>
          <a:noFill/>
        </p:spPr>
        <p:txBody>
          <a:bodyPr wrap="square" rtlCol="0">
            <a:spAutoFit/>
          </a:bodyPr>
          <a:lstStyle/>
          <a:p>
            <a:r>
              <a:rPr lang="en-US" sz="2800"/>
              <a:t>Distribution of Fracture toughness – crystal orientation  </a:t>
            </a:r>
          </a:p>
        </p:txBody>
      </p:sp>
      <p:sp>
        <p:nvSpPr>
          <p:cNvPr id="273" name="TextBox 272">
            <a:extLst>
              <a:ext uri="{FF2B5EF4-FFF2-40B4-BE49-F238E27FC236}">
                <a16:creationId xmlns:a16="http://schemas.microsoft.com/office/drawing/2014/main" id="{67384DE6-F98F-E276-DC91-8F9EA69154E0}"/>
              </a:ext>
            </a:extLst>
          </p:cNvPr>
          <p:cNvSpPr txBox="1"/>
          <p:nvPr/>
        </p:nvSpPr>
        <p:spPr>
          <a:xfrm>
            <a:off x="-71072" y="2746697"/>
            <a:ext cx="1217000" cy="246221"/>
          </a:xfrm>
          <a:prstGeom prst="rect">
            <a:avLst/>
          </a:prstGeom>
          <a:noFill/>
        </p:spPr>
        <p:txBody>
          <a:bodyPr wrap="none" rtlCol="0">
            <a:spAutoFit/>
          </a:bodyPr>
          <a:lstStyle/>
          <a:p>
            <a:r>
              <a:rPr lang="en-US" sz="1000"/>
              <a:t>Fundamental zone</a:t>
            </a:r>
          </a:p>
        </p:txBody>
      </p:sp>
      <p:pic>
        <p:nvPicPr>
          <p:cNvPr id="138" name="Picture 137">
            <a:extLst>
              <a:ext uri="{FF2B5EF4-FFF2-40B4-BE49-F238E27FC236}">
                <a16:creationId xmlns:a16="http://schemas.microsoft.com/office/drawing/2014/main" id="{B29004B5-C5BF-0A27-9C35-58D44EBB3079}"/>
              </a:ext>
            </a:extLst>
          </p:cNvPr>
          <p:cNvPicPr>
            <a:picLocks noChangeAspect="1"/>
          </p:cNvPicPr>
          <p:nvPr/>
        </p:nvPicPr>
        <p:blipFill rotWithShape="1">
          <a:blip r:embed="rId3"/>
          <a:srcRect t="40414" r="91467" b="40378"/>
          <a:stretch/>
        </p:blipFill>
        <p:spPr>
          <a:xfrm>
            <a:off x="7352119" y="2240224"/>
            <a:ext cx="455149" cy="768439"/>
          </a:xfrm>
          <a:prstGeom prst="rect">
            <a:avLst/>
          </a:prstGeom>
        </p:spPr>
      </p:pic>
      <p:pic>
        <p:nvPicPr>
          <p:cNvPr id="134" name="Picture 133">
            <a:extLst>
              <a:ext uri="{FF2B5EF4-FFF2-40B4-BE49-F238E27FC236}">
                <a16:creationId xmlns:a16="http://schemas.microsoft.com/office/drawing/2014/main" id="{8634E06C-53D9-8398-7196-EF9D06B8891B}"/>
              </a:ext>
            </a:extLst>
          </p:cNvPr>
          <p:cNvPicPr>
            <a:picLocks noChangeAspect="1"/>
          </p:cNvPicPr>
          <p:nvPr/>
        </p:nvPicPr>
        <p:blipFill>
          <a:blip r:embed="rId4"/>
          <a:stretch>
            <a:fillRect/>
          </a:stretch>
        </p:blipFill>
        <p:spPr>
          <a:xfrm>
            <a:off x="7292614" y="652261"/>
            <a:ext cx="5334000" cy="4000500"/>
          </a:xfrm>
          <a:prstGeom prst="rect">
            <a:avLst/>
          </a:prstGeom>
        </p:spPr>
      </p:pic>
      <p:pic>
        <p:nvPicPr>
          <p:cNvPr id="140" name="Picture 139">
            <a:extLst>
              <a:ext uri="{FF2B5EF4-FFF2-40B4-BE49-F238E27FC236}">
                <a16:creationId xmlns:a16="http://schemas.microsoft.com/office/drawing/2014/main" id="{9A80BE49-3885-E27E-2543-2F4B3CB9B14E}"/>
              </a:ext>
            </a:extLst>
          </p:cNvPr>
          <p:cNvPicPr>
            <a:picLocks noChangeAspect="1"/>
          </p:cNvPicPr>
          <p:nvPr/>
        </p:nvPicPr>
        <p:blipFill rotWithShape="1">
          <a:blip r:embed="rId3"/>
          <a:srcRect l="36899" t="93943" r="43056" b="-34"/>
          <a:stretch/>
        </p:blipFill>
        <p:spPr>
          <a:xfrm>
            <a:off x="9541953" y="4508205"/>
            <a:ext cx="1069160" cy="243714"/>
          </a:xfrm>
          <a:prstGeom prst="rect">
            <a:avLst/>
          </a:prstGeom>
        </p:spPr>
      </p:pic>
      <p:pic>
        <p:nvPicPr>
          <p:cNvPr id="147" name="Picture 146" descr="A colorful box with a white background&#10;&#10;Description automatically generated">
            <a:extLst>
              <a:ext uri="{FF2B5EF4-FFF2-40B4-BE49-F238E27FC236}">
                <a16:creationId xmlns:a16="http://schemas.microsoft.com/office/drawing/2014/main" id="{55B319B5-D254-9AE8-7FA3-F4099F6D3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3879" y="621387"/>
            <a:ext cx="4819852" cy="4321859"/>
          </a:xfrm>
          <a:prstGeom prst="rect">
            <a:avLst/>
          </a:prstGeom>
        </p:spPr>
      </p:pic>
      <p:pic>
        <p:nvPicPr>
          <p:cNvPr id="145" name="Picture 144" descr="A colorful object with different colors&#10;&#10;Description automatically generated with medium confidence">
            <a:extLst>
              <a:ext uri="{FF2B5EF4-FFF2-40B4-BE49-F238E27FC236}">
                <a16:creationId xmlns:a16="http://schemas.microsoft.com/office/drawing/2014/main" id="{08BB44A5-2D27-061E-F1E4-B56F2412C054}"/>
              </a:ext>
            </a:extLst>
          </p:cNvPr>
          <p:cNvPicPr>
            <a:picLocks noChangeAspect="1"/>
          </p:cNvPicPr>
          <p:nvPr/>
        </p:nvPicPr>
        <p:blipFill rotWithShape="1">
          <a:blip r:embed="rId6">
            <a:extLst>
              <a:ext uri="{28A0092B-C50C-407E-A947-70E740481C1C}">
                <a14:useLocalDpi xmlns:a14="http://schemas.microsoft.com/office/drawing/2010/main" val="0"/>
              </a:ext>
            </a:extLst>
          </a:blip>
          <a:srcRect l="19514" t="6983" r="1792" b="6023"/>
          <a:stretch/>
        </p:blipFill>
        <p:spPr>
          <a:xfrm>
            <a:off x="47752" y="3865084"/>
            <a:ext cx="3967970" cy="2898120"/>
          </a:xfrm>
          <a:prstGeom prst="rect">
            <a:avLst/>
          </a:prstGeom>
        </p:spPr>
      </p:pic>
      <p:grpSp>
        <p:nvGrpSpPr>
          <p:cNvPr id="163" name="Group 162">
            <a:extLst>
              <a:ext uri="{FF2B5EF4-FFF2-40B4-BE49-F238E27FC236}">
                <a16:creationId xmlns:a16="http://schemas.microsoft.com/office/drawing/2014/main" id="{1BB61930-779D-F11C-B24E-58FF3C0543AC}"/>
              </a:ext>
            </a:extLst>
          </p:cNvPr>
          <p:cNvGrpSpPr/>
          <p:nvPr/>
        </p:nvGrpSpPr>
        <p:grpSpPr>
          <a:xfrm>
            <a:off x="4077317" y="2513906"/>
            <a:ext cx="1855641" cy="1726807"/>
            <a:chOff x="3630759" y="2468509"/>
            <a:chExt cx="1855641" cy="1726807"/>
          </a:xfrm>
        </p:grpSpPr>
        <p:sp>
          <p:nvSpPr>
            <p:cNvPr id="149" name="Oval 148">
              <a:extLst>
                <a:ext uri="{FF2B5EF4-FFF2-40B4-BE49-F238E27FC236}">
                  <a16:creationId xmlns:a16="http://schemas.microsoft.com/office/drawing/2014/main" id="{C6D560BE-2A7D-EA74-4EE2-FFC17796F792}"/>
                </a:ext>
              </a:extLst>
            </p:cNvPr>
            <p:cNvSpPr/>
            <p:nvPr/>
          </p:nvSpPr>
          <p:spPr>
            <a:xfrm>
              <a:off x="4940423" y="2468509"/>
              <a:ext cx="545977" cy="55637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6" name="Straight Arrow Connector 155">
              <a:extLst>
                <a:ext uri="{FF2B5EF4-FFF2-40B4-BE49-F238E27FC236}">
                  <a16:creationId xmlns:a16="http://schemas.microsoft.com/office/drawing/2014/main" id="{2287B083-50F8-E1F0-349A-7D0D9F58F32F}"/>
                </a:ext>
              </a:extLst>
            </p:cNvPr>
            <p:cNvCxnSpPr>
              <a:cxnSpLocks/>
            </p:cNvCxnSpPr>
            <p:nvPr/>
          </p:nvCxnSpPr>
          <p:spPr>
            <a:xfrm flipH="1">
              <a:off x="3630759" y="2924544"/>
              <a:ext cx="1376995" cy="127077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132" name="Straight Arrow Connector 131">
            <a:extLst>
              <a:ext uri="{FF2B5EF4-FFF2-40B4-BE49-F238E27FC236}">
                <a16:creationId xmlns:a16="http://schemas.microsoft.com/office/drawing/2014/main" id="{760A7C57-88AE-3407-36AE-A5F69DCFC40C}"/>
              </a:ext>
            </a:extLst>
          </p:cNvPr>
          <p:cNvCxnSpPr>
            <a:cxnSpLocks/>
          </p:cNvCxnSpPr>
          <p:nvPr/>
        </p:nvCxnSpPr>
        <p:spPr>
          <a:xfrm>
            <a:off x="3810134" y="5833922"/>
            <a:ext cx="157684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8" name="Picture 147" descr="A red and black dotted diagram&#10;&#10;Description automatically generated">
            <a:extLst>
              <a:ext uri="{FF2B5EF4-FFF2-40B4-BE49-F238E27FC236}">
                <a16:creationId xmlns:a16="http://schemas.microsoft.com/office/drawing/2014/main" id="{03EC7D17-D7C8-13AF-C6D9-E4794E3F5CA2}"/>
              </a:ext>
            </a:extLst>
          </p:cNvPr>
          <p:cNvPicPr>
            <a:picLocks noChangeAspect="1"/>
          </p:cNvPicPr>
          <p:nvPr/>
        </p:nvPicPr>
        <p:blipFill rotWithShape="1">
          <a:blip r:embed="rId7">
            <a:extLst>
              <a:ext uri="{28A0092B-C50C-407E-A947-70E740481C1C}">
                <a14:useLocalDpi xmlns:a14="http://schemas.microsoft.com/office/drawing/2010/main" val="0"/>
              </a:ext>
            </a:extLst>
          </a:blip>
          <a:srcRect r="11516"/>
          <a:stretch/>
        </p:blipFill>
        <p:spPr>
          <a:xfrm>
            <a:off x="5" y="1189312"/>
            <a:ext cx="3336856" cy="1617174"/>
          </a:xfrm>
          <a:prstGeom prst="rect">
            <a:avLst/>
          </a:prstGeom>
        </p:spPr>
      </p:pic>
      <p:grpSp>
        <p:nvGrpSpPr>
          <p:cNvPr id="141" name="Group 140">
            <a:extLst>
              <a:ext uri="{FF2B5EF4-FFF2-40B4-BE49-F238E27FC236}">
                <a16:creationId xmlns:a16="http://schemas.microsoft.com/office/drawing/2014/main" id="{ACE70A67-2022-F11C-8C6E-C35F551EA261}"/>
              </a:ext>
            </a:extLst>
          </p:cNvPr>
          <p:cNvGrpSpPr/>
          <p:nvPr/>
        </p:nvGrpSpPr>
        <p:grpSpPr>
          <a:xfrm rot="11864029">
            <a:off x="911708" y="2291669"/>
            <a:ext cx="2156371" cy="3226276"/>
            <a:chOff x="1487898" y="-252634"/>
            <a:chExt cx="4169555" cy="6273954"/>
          </a:xfrm>
        </p:grpSpPr>
        <p:cxnSp>
          <p:nvCxnSpPr>
            <p:cNvPr id="6" name="Straight Arrow Connector 5">
              <a:extLst>
                <a:ext uri="{FF2B5EF4-FFF2-40B4-BE49-F238E27FC236}">
                  <a16:creationId xmlns:a16="http://schemas.microsoft.com/office/drawing/2014/main" id="{48BA3802-659F-953D-607D-91EFD3B65177}"/>
                </a:ext>
              </a:extLst>
            </p:cNvPr>
            <p:cNvCxnSpPr>
              <a:cxnSpLocks/>
            </p:cNvCxnSpPr>
            <p:nvPr/>
          </p:nvCxnSpPr>
          <p:spPr>
            <a:xfrm rot="9735971" flipH="1">
              <a:off x="5220524" y="142178"/>
              <a:ext cx="436929" cy="5173141"/>
            </a:xfrm>
            <a:prstGeom prst="straightConnector1">
              <a:avLst/>
            </a:prstGeom>
            <a:ln w="127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34731DF-22FD-81B8-458A-FD7EFAA9E373}"/>
                </a:ext>
              </a:extLst>
            </p:cNvPr>
            <p:cNvCxnSpPr>
              <a:cxnSpLocks/>
            </p:cNvCxnSpPr>
            <p:nvPr/>
          </p:nvCxnSpPr>
          <p:spPr>
            <a:xfrm rot="9735971">
              <a:off x="4480769" y="-252634"/>
              <a:ext cx="690942" cy="5755810"/>
            </a:xfrm>
            <a:prstGeom prst="straightConnector1">
              <a:avLst/>
            </a:prstGeom>
            <a:ln w="127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C2702840-51A8-A21A-BBDC-C08894D48159}"/>
                </a:ext>
              </a:extLst>
            </p:cNvPr>
            <p:cNvCxnSpPr>
              <a:cxnSpLocks/>
            </p:cNvCxnSpPr>
            <p:nvPr/>
          </p:nvCxnSpPr>
          <p:spPr>
            <a:xfrm rot="9735971">
              <a:off x="1796842" y="127422"/>
              <a:ext cx="3490516" cy="5834019"/>
            </a:xfrm>
            <a:prstGeom prst="straightConnector1">
              <a:avLst/>
            </a:prstGeom>
            <a:ln w="127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716B59D1-3492-4163-0486-E8564399CA34}"/>
                </a:ext>
              </a:extLst>
            </p:cNvPr>
            <p:cNvCxnSpPr>
              <a:cxnSpLocks/>
            </p:cNvCxnSpPr>
            <p:nvPr/>
          </p:nvCxnSpPr>
          <p:spPr>
            <a:xfrm rot="9735971">
              <a:off x="4044170" y="1312591"/>
              <a:ext cx="1398460" cy="4288723"/>
            </a:xfrm>
            <a:prstGeom prst="straightConnector1">
              <a:avLst/>
            </a:prstGeom>
            <a:ln w="127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13B1140F-699D-4B56-6B55-FE1A632DE5E6}"/>
                </a:ext>
              </a:extLst>
            </p:cNvPr>
            <p:cNvCxnSpPr>
              <a:cxnSpLocks/>
            </p:cNvCxnSpPr>
            <p:nvPr/>
          </p:nvCxnSpPr>
          <p:spPr>
            <a:xfrm rot="9735971">
              <a:off x="1487898" y="1556620"/>
              <a:ext cx="4032577" cy="4464700"/>
            </a:xfrm>
            <a:prstGeom prst="straightConnector1">
              <a:avLst/>
            </a:prstGeom>
            <a:ln w="127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pic>
        <p:nvPicPr>
          <p:cNvPr id="146" name="Picture 145" descr="A red object with a white background&#10;&#10;Description automatically generated">
            <a:extLst>
              <a:ext uri="{FF2B5EF4-FFF2-40B4-BE49-F238E27FC236}">
                <a16:creationId xmlns:a16="http://schemas.microsoft.com/office/drawing/2014/main" id="{1103CB00-BD9A-49AB-B0EC-CE81F5840B42}"/>
              </a:ext>
            </a:extLst>
          </p:cNvPr>
          <p:cNvPicPr>
            <a:picLocks noChangeAspect="1"/>
          </p:cNvPicPr>
          <p:nvPr/>
        </p:nvPicPr>
        <p:blipFill rotWithShape="1">
          <a:blip r:embed="rId8">
            <a:extLst>
              <a:ext uri="{28A0092B-C50C-407E-A947-70E740481C1C}">
                <a14:useLocalDpi xmlns:a14="http://schemas.microsoft.com/office/drawing/2010/main" val="0"/>
              </a:ext>
            </a:extLst>
          </a:blip>
          <a:srcRect l="20246" t="13546" r="1966" b="14607"/>
          <a:stretch/>
        </p:blipFill>
        <p:spPr>
          <a:xfrm>
            <a:off x="5392601" y="4927097"/>
            <a:ext cx="2604814" cy="1925566"/>
          </a:xfrm>
          <a:prstGeom prst="rect">
            <a:avLst/>
          </a:prstGeom>
        </p:spPr>
      </p:pic>
      <p:sp>
        <p:nvSpPr>
          <p:cNvPr id="2" name="TextBox 1">
            <a:extLst>
              <a:ext uri="{FF2B5EF4-FFF2-40B4-BE49-F238E27FC236}">
                <a16:creationId xmlns:a16="http://schemas.microsoft.com/office/drawing/2014/main" id="{6432CFB7-0072-C453-07A2-26417345FA67}"/>
              </a:ext>
            </a:extLst>
          </p:cNvPr>
          <p:cNvSpPr txBox="1"/>
          <p:nvPr/>
        </p:nvSpPr>
        <p:spPr>
          <a:xfrm>
            <a:off x="3475327" y="5976461"/>
            <a:ext cx="2132160" cy="738664"/>
          </a:xfrm>
          <a:prstGeom prst="rect">
            <a:avLst/>
          </a:prstGeom>
          <a:noFill/>
        </p:spPr>
        <p:txBody>
          <a:bodyPr wrap="square">
            <a:spAutoFit/>
          </a:bodyPr>
          <a:lstStyle/>
          <a:p>
            <a:pPr algn="ctr"/>
            <a:r>
              <a:rPr lang="en-US" sz="1400"/>
              <a:t>All grains touching crack tip have single orientation from fundamental zone</a:t>
            </a:r>
          </a:p>
        </p:txBody>
      </p:sp>
      <p:cxnSp>
        <p:nvCxnSpPr>
          <p:cNvPr id="272" name="Straight Connector 271">
            <a:extLst>
              <a:ext uri="{FF2B5EF4-FFF2-40B4-BE49-F238E27FC236}">
                <a16:creationId xmlns:a16="http://schemas.microsoft.com/office/drawing/2014/main" id="{6FEEFB83-FBE8-2B7F-D892-FBF0FD8A0123}"/>
              </a:ext>
            </a:extLst>
          </p:cNvPr>
          <p:cNvCxnSpPr>
            <a:cxnSpLocks/>
          </p:cNvCxnSpPr>
          <p:nvPr/>
        </p:nvCxnSpPr>
        <p:spPr>
          <a:xfrm flipV="1">
            <a:off x="0" y="590513"/>
            <a:ext cx="1219200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EFA51EAC-85DE-CBB9-CABC-82D616035F0C}"/>
              </a:ext>
            </a:extLst>
          </p:cNvPr>
          <p:cNvSpPr txBox="1"/>
          <p:nvPr/>
        </p:nvSpPr>
        <p:spPr>
          <a:xfrm>
            <a:off x="513183" y="6422387"/>
            <a:ext cx="862737" cy="276999"/>
          </a:xfrm>
          <a:prstGeom prst="rect">
            <a:avLst/>
          </a:prstGeom>
          <a:noFill/>
        </p:spPr>
        <p:txBody>
          <a:bodyPr wrap="none" rtlCol="0">
            <a:spAutoFit/>
          </a:bodyPr>
          <a:lstStyle/>
          <a:p>
            <a:r>
              <a:rPr lang="sr-Latn-BA" sz="1200" dirty="0">
                <a:solidFill>
                  <a:schemeClr val="bg1">
                    <a:lumMod val="65000"/>
                  </a:schemeClr>
                </a:solidFill>
              </a:rPr>
              <a:t>4/15/2024</a:t>
            </a:r>
          </a:p>
        </p:txBody>
      </p:sp>
    </p:spTree>
    <p:extLst>
      <p:ext uri="{BB962C8B-B14F-4D97-AF65-F5344CB8AC3E}">
        <p14:creationId xmlns:p14="http://schemas.microsoft.com/office/powerpoint/2010/main" val="3265665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6BC2E-FD23-230C-C2CD-BF2F7AD4F515}"/>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5AA3AD92-3778-2A41-39DF-C65504433A1C}"/>
              </a:ext>
            </a:extLst>
          </p:cNvPr>
          <p:cNvGrpSpPr/>
          <p:nvPr/>
        </p:nvGrpSpPr>
        <p:grpSpPr>
          <a:xfrm>
            <a:off x="30468" y="739501"/>
            <a:ext cx="4059063" cy="3440674"/>
            <a:chOff x="213063" y="541534"/>
            <a:chExt cx="3977368" cy="3477438"/>
          </a:xfrm>
        </p:grpSpPr>
        <p:sp>
          <p:nvSpPr>
            <p:cNvPr id="24" name="Rectangle 23">
              <a:extLst>
                <a:ext uri="{FF2B5EF4-FFF2-40B4-BE49-F238E27FC236}">
                  <a16:creationId xmlns:a16="http://schemas.microsoft.com/office/drawing/2014/main" id="{8E788E76-B2F6-3041-71CD-B37E8C6BD61F}"/>
                </a:ext>
              </a:extLst>
            </p:cNvPr>
            <p:cNvSpPr/>
            <p:nvPr/>
          </p:nvSpPr>
          <p:spPr>
            <a:xfrm rot="600000">
              <a:off x="1345724" y="1019403"/>
              <a:ext cx="2314520" cy="2293792"/>
            </a:xfrm>
            <a:prstGeom prst="rect">
              <a:avLst/>
            </a:prstGeom>
            <a:noFill/>
            <a:ln w="19050">
              <a:solidFill>
                <a:schemeClr val="accent2">
                  <a:lumMod val="75000"/>
                </a:schemeClr>
              </a:solidFill>
            </a:ln>
            <a:effectLst>
              <a:glow rad="508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D4C5DAC-6232-1A4B-D68E-59F6A52CD863}"/>
                </a:ext>
              </a:extLst>
            </p:cNvPr>
            <p:cNvSpPr/>
            <p:nvPr/>
          </p:nvSpPr>
          <p:spPr>
            <a:xfrm rot="1200000">
              <a:off x="1337242" y="1008309"/>
              <a:ext cx="2314520" cy="2293792"/>
            </a:xfrm>
            <a:prstGeom prst="rect">
              <a:avLst/>
            </a:prstGeom>
            <a:noFill/>
            <a:ln w="19050" cmpd="sng">
              <a:solidFill>
                <a:schemeClr val="accent6">
                  <a:lumMod val="75000"/>
                </a:schemeClr>
              </a:solidFill>
            </a:ln>
            <a:effectLst>
              <a:glow rad="508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5C2B3BD5-89C7-12C4-7D48-9E946EC8FDBB}"/>
                </a:ext>
              </a:extLst>
            </p:cNvPr>
            <p:cNvGrpSpPr/>
            <p:nvPr/>
          </p:nvGrpSpPr>
          <p:grpSpPr>
            <a:xfrm>
              <a:off x="213063" y="541534"/>
              <a:ext cx="3977368" cy="3477438"/>
              <a:chOff x="213063" y="541534"/>
              <a:chExt cx="3977368" cy="3477438"/>
            </a:xfrm>
          </p:grpSpPr>
          <p:grpSp>
            <p:nvGrpSpPr>
              <p:cNvPr id="38" name="Group 37">
                <a:extLst>
                  <a:ext uri="{FF2B5EF4-FFF2-40B4-BE49-F238E27FC236}">
                    <a16:creationId xmlns:a16="http://schemas.microsoft.com/office/drawing/2014/main" id="{705E7498-E84D-D42F-CBE0-93DD4BA5B1A6}"/>
                  </a:ext>
                </a:extLst>
              </p:cNvPr>
              <p:cNvGrpSpPr/>
              <p:nvPr/>
            </p:nvGrpSpPr>
            <p:grpSpPr>
              <a:xfrm>
                <a:off x="213063" y="541534"/>
                <a:ext cx="3977368" cy="3477438"/>
                <a:chOff x="2692583" y="2"/>
                <a:chExt cx="7387164" cy="6652330"/>
              </a:xfrm>
            </p:grpSpPr>
            <p:pic>
              <p:nvPicPr>
                <p:cNvPr id="40" name="Picture 39" descr="A screenshot of a computer generated image&#10;&#10;Description automatically generated">
                  <a:extLst>
                    <a:ext uri="{FF2B5EF4-FFF2-40B4-BE49-F238E27FC236}">
                      <a16:creationId xmlns:a16="http://schemas.microsoft.com/office/drawing/2014/main" id="{59D5555F-E835-8577-2F66-72C524F8A0B5}"/>
                    </a:ext>
                  </a:extLst>
                </p:cNvPr>
                <p:cNvPicPr>
                  <a:picLocks noChangeAspect="1"/>
                </p:cNvPicPr>
                <p:nvPr/>
              </p:nvPicPr>
              <p:blipFill rotWithShape="1">
                <a:blip r:embed="rId3">
                  <a:extLst>
                    <a:ext uri="{28A0092B-C50C-407E-A947-70E740481C1C}">
                      <a14:useLocalDpi xmlns:a14="http://schemas.microsoft.com/office/drawing/2010/main" val="0"/>
                    </a:ext>
                  </a:extLst>
                </a:blip>
                <a:srcRect r="8448" b="2993"/>
                <a:stretch/>
              </p:blipFill>
              <p:spPr>
                <a:xfrm>
                  <a:off x="2692583" y="2"/>
                  <a:ext cx="7387164" cy="6652330"/>
                </a:xfrm>
                <a:prstGeom prst="rect">
                  <a:avLst/>
                </a:prstGeom>
              </p:spPr>
            </p:pic>
            <p:sp>
              <p:nvSpPr>
                <p:cNvPr id="41" name="Rectangle 40">
                  <a:extLst>
                    <a:ext uri="{FF2B5EF4-FFF2-40B4-BE49-F238E27FC236}">
                      <a16:creationId xmlns:a16="http://schemas.microsoft.com/office/drawing/2014/main" id="{63725B2B-6FF9-DCBA-DE90-0A59AB3A01D4}"/>
                    </a:ext>
                  </a:extLst>
                </p:cNvPr>
                <p:cNvSpPr/>
                <p:nvPr/>
              </p:nvSpPr>
              <p:spPr>
                <a:xfrm>
                  <a:off x="4973031" y="1180094"/>
                  <a:ext cx="4262770" cy="4388020"/>
                </a:xfrm>
                <a:prstGeom prst="rect">
                  <a:avLst/>
                </a:prstGeom>
                <a:noFill/>
                <a:ln w="19050">
                  <a:solidFill>
                    <a:schemeClr val="tx1"/>
                  </a:solidFill>
                </a:ln>
                <a:effectLst>
                  <a:glow rad="635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 name="Straight Connector 38">
                <a:extLst>
                  <a:ext uri="{FF2B5EF4-FFF2-40B4-BE49-F238E27FC236}">
                    <a16:creationId xmlns:a16="http://schemas.microsoft.com/office/drawing/2014/main" id="{43886A0E-2C57-325C-912F-FD270788791D}"/>
                  </a:ext>
                </a:extLst>
              </p:cNvPr>
              <p:cNvCxnSpPr>
                <a:cxnSpLocks/>
              </p:cNvCxnSpPr>
              <p:nvPr/>
            </p:nvCxnSpPr>
            <p:spPr>
              <a:xfrm>
                <a:off x="1451526" y="2294678"/>
                <a:ext cx="115214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32" name="Rectangle 31">
              <a:extLst>
                <a:ext uri="{FF2B5EF4-FFF2-40B4-BE49-F238E27FC236}">
                  <a16:creationId xmlns:a16="http://schemas.microsoft.com/office/drawing/2014/main" id="{3536020E-4706-25E3-5E36-109C409537E2}"/>
                </a:ext>
              </a:extLst>
            </p:cNvPr>
            <p:cNvSpPr/>
            <p:nvPr/>
          </p:nvSpPr>
          <p:spPr>
            <a:xfrm rot="600000">
              <a:off x="1454322" y="1052162"/>
              <a:ext cx="2295144" cy="2293793"/>
            </a:xfrm>
            <a:prstGeom prst="rect">
              <a:avLst/>
            </a:prstGeom>
            <a:noFill/>
            <a:ln w="19050">
              <a:solidFill>
                <a:schemeClr val="accent2">
                  <a:lumMod val="75000"/>
                </a:schemeClr>
              </a:solidFill>
            </a:ln>
            <a:effectLst>
              <a:glow rad="635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D5C00713-61F3-8774-4388-55DC555E4887}"/>
                </a:ext>
              </a:extLst>
            </p:cNvPr>
            <p:cNvCxnSpPr>
              <a:cxnSpLocks/>
            </p:cNvCxnSpPr>
            <p:nvPr/>
          </p:nvCxnSpPr>
          <p:spPr>
            <a:xfrm rot="600000">
              <a:off x="1471875" y="2199010"/>
              <a:ext cx="1152144" cy="0"/>
            </a:xfrm>
            <a:prstGeom prst="line">
              <a:avLst/>
            </a:prstGeom>
            <a:ln>
              <a:solidFill>
                <a:srgbClr val="FFFFFF"/>
              </a:solidFill>
              <a:prstDash val="sysDot"/>
            </a:ln>
            <a:effectLst>
              <a:glow rad="63500">
                <a:schemeClr val="accent2">
                  <a:alpha val="50000"/>
                </a:schemeClr>
              </a:glow>
            </a:effectLst>
          </p:spPr>
          <p:style>
            <a:lnRef idx="2">
              <a:schemeClr val="accent1"/>
            </a:lnRef>
            <a:fillRef idx="0">
              <a:schemeClr val="accent1"/>
            </a:fillRef>
            <a:effectRef idx="1">
              <a:schemeClr val="accent1"/>
            </a:effectRef>
            <a:fontRef idx="minor">
              <a:schemeClr val="tx1"/>
            </a:fontRef>
          </p:style>
        </p:cxnSp>
        <p:grpSp>
          <p:nvGrpSpPr>
            <p:cNvPr id="35" name="Group 34">
              <a:extLst>
                <a:ext uri="{FF2B5EF4-FFF2-40B4-BE49-F238E27FC236}">
                  <a16:creationId xmlns:a16="http://schemas.microsoft.com/office/drawing/2014/main" id="{9EA4B529-64A8-758C-E4B1-87079ED0981B}"/>
                </a:ext>
              </a:extLst>
            </p:cNvPr>
            <p:cNvGrpSpPr/>
            <p:nvPr/>
          </p:nvGrpSpPr>
          <p:grpSpPr>
            <a:xfrm>
              <a:off x="1436651" y="1207383"/>
              <a:ext cx="2239991" cy="2310426"/>
              <a:chOff x="6160191" y="696870"/>
              <a:chExt cx="2239991" cy="2310426"/>
            </a:xfrm>
          </p:grpSpPr>
          <p:sp>
            <p:nvSpPr>
              <p:cNvPr id="36" name="Rectangle 35">
                <a:extLst>
                  <a:ext uri="{FF2B5EF4-FFF2-40B4-BE49-F238E27FC236}">
                    <a16:creationId xmlns:a16="http://schemas.microsoft.com/office/drawing/2014/main" id="{8A892647-0981-7220-76BE-30D569218C31}"/>
                  </a:ext>
                </a:extLst>
              </p:cNvPr>
              <p:cNvSpPr/>
              <p:nvPr/>
            </p:nvSpPr>
            <p:spPr>
              <a:xfrm rot="2700000">
                <a:off x="6124974" y="732087"/>
                <a:ext cx="2310426" cy="2239991"/>
              </a:xfrm>
              <a:prstGeom prst="rect">
                <a:avLst/>
              </a:prstGeom>
              <a:noFill/>
              <a:ln w="19050">
                <a:solidFill>
                  <a:srgbClr val="00B0F0"/>
                </a:solidFill>
              </a:ln>
              <a:effectLst>
                <a:glow rad="635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F4A839A3-D359-695A-9ACD-35E98A6F4C55}"/>
                  </a:ext>
                </a:extLst>
              </p:cNvPr>
              <p:cNvCxnSpPr>
                <a:cxnSpLocks/>
              </p:cNvCxnSpPr>
              <p:nvPr/>
            </p:nvCxnSpPr>
            <p:spPr>
              <a:xfrm rot="2700000">
                <a:off x="6371727" y="1390465"/>
                <a:ext cx="1152144" cy="0"/>
              </a:xfrm>
              <a:prstGeom prst="line">
                <a:avLst/>
              </a:prstGeom>
              <a:ln>
                <a:solidFill>
                  <a:schemeClr val="bg1"/>
                </a:solidFill>
                <a:prstDash val="sysDot"/>
              </a:ln>
              <a:effectLst>
                <a:glow rad="63500">
                  <a:schemeClr val="accent1">
                    <a:satMod val="175000"/>
                    <a:alpha val="40000"/>
                  </a:schemeClr>
                </a:glow>
                <a:outerShdw blurRad="50800" dist="50800" dir="5400000" algn="ctr" rotWithShape="0">
                  <a:schemeClr val="accent1">
                    <a:lumMod val="60000"/>
                    <a:lumOff val="40000"/>
                  </a:schemeClr>
                </a:outerShdw>
              </a:effectLst>
            </p:spPr>
            <p:style>
              <a:lnRef idx="2">
                <a:schemeClr val="accent1"/>
              </a:lnRef>
              <a:fillRef idx="0">
                <a:schemeClr val="accent1"/>
              </a:fillRef>
              <a:effectRef idx="1">
                <a:schemeClr val="accent1"/>
              </a:effectRef>
              <a:fontRef idx="minor">
                <a:schemeClr val="tx1"/>
              </a:fontRef>
            </p:style>
          </p:cxnSp>
        </p:grpSp>
      </p:grpSp>
      <p:grpSp>
        <p:nvGrpSpPr>
          <p:cNvPr id="18" name="Group 17">
            <a:extLst>
              <a:ext uri="{FF2B5EF4-FFF2-40B4-BE49-F238E27FC236}">
                <a16:creationId xmlns:a16="http://schemas.microsoft.com/office/drawing/2014/main" id="{08B095D9-98AB-0DFF-EB98-C0EF83CC9958}"/>
              </a:ext>
            </a:extLst>
          </p:cNvPr>
          <p:cNvGrpSpPr/>
          <p:nvPr/>
        </p:nvGrpSpPr>
        <p:grpSpPr>
          <a:xfrm>
            <a:off x="4340161" y="691669"/>
            <a:ext cx="3798063" cy="2893686"/>
            <a:chOff x="4914902" y="257261"/>
            <a:chExt cx="4085408" cy="3171739"/>
          </a:xfrm>
        </p:grpSpPr>
        <p:pic>
          <p:nvPicPr>
            <p:cNvPr id="2" name="Picture 1" descr="A screenshot of a computer generated image&#10;&#10;Description automatically generated">
              <a:extLst>
                <a:ext uri="{FF2B5EF4-FFF2-40B4-BE49-F238E27FC236}">
                  <a16:creationId xmlns:a16="http://schemas.microsoft.com/office/drawing/2014/main" id="{CD0D9A80-A1EE-BC16-AE12-75189F249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4902" y="257261"/>
              <a:ext cx="4085408" cy="3171739"/>
            </a:xfrm>
            <a:prstGeom prst="rect">
              <a:avLst/>
            </a:prstGeom>
          </p:spPr>
        </p:pic>
        <p:sp>
          <p:nvSpPr>
            <p:cNvPr id="5" name="Rectangle 4">
              <a:extLst>
                <a:ext uri="{FF2B5EF4-FFF2-40B4-BE49-F238E27FC236}">
                  <a16:creationId xmlns:a16="http://schemas.microsoft.com/office/drawing/2014/main" id="{8FB9FF05-5B03-BFBB-59BC-08C680DDFE17}"/>
                </a:ext>
              </a:extLst>
            </p:cNvPr>
            <p:cNvSpPr/>
            <p:nvPr/>
          </p:nvSpPr>
          <p:spPr>
            <a:xfrm>
              <a:off x="5582405" y="666948"/>
              <a:ext cx="2489626" cy="2514202"/>
            </a:xfrm>
            <a:prstGeom prst="rect">
              <a:avLst/>
            </a:prstGeom>
            <a:noFill/>
            <a:ln w="19050">
              <a:solidFill>
                <a:schemeClr val="tx1"/>
              </a:solidFill>
            </a:ln>
            <a:effectLst>
              <a:glow rad="635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61F47D71-7D1F-DF23-D290-26A5FAE6D933}"/>
              </a:ext>
            </a:extLst>
          </p:cNvPr>
          <p:cNvGrpSpPr/>
          <p:nvPr/>
        </p:nvGrpSpPr>
        <p:grpSpPr>
          <a:xfrm rot="20991668">
            <a:off x="275587" y="4251531"/>
            <a:ext cx="3399097" cy="2578323"/>
            <a:chOff x="4796666" y="3895219"/>
            <a:chExt cx="3656258" cy="2826073"/>
          </a:xfrm>
        </p:grpSpPr>
        <p:pic>
          <p:nvPicPr>
            <p:cNvPr id="6" name="Picture 5" descr="A colorful pattern with numbers and a graph&#10;&#10;Description automatically generated with medium confidence">
              <a:extLst>
                <a:ext uri="{FF2B5EF4-FFF2-40B4-BE49-F238E27FC236}">
                  <a16:creationId xmlns:a16="http://schemas.microsoft.com/office/drawing/2014/main" id="{230C93F1-1E28-37A2-DA3C-7A3F398599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97402">
              <a:off x="4796666" y="3895219"/>
              <a:ext cx="3656258" cy="2826073"/>
            </a:xfrm>
            <a:prstGeom prst="rect">
              <a:avLst/>
            </a:prstGeom>
          </p:spPr>
        </p:pic>
        <p:sp>
          <p:nvSpPr>
            <p:cNvPr id="7" name="Rectangle 6">
              <a:extLst>
                <a:ext uri="{FF2B5EF4-FFF2-40B4-BE49-F238E27FC236}">
                  <a16:creationId xmlns:a16="http://schemas.microsoft.com/office/drawing/2014/main" id="{5013AFE1-2928-9326-E298-22766C0EC8EC}"/>
                </a:ext>
              </a:extLst>
            </p:cNvPr>
            <p:cNvSpPr/>
            <p:nvPr/>
          </p:nvSpPr>
          <p:spPr>
            <a:xfrm rot="600000">
              <a:off x="5267111" y="4047894"/>
              <a:ext cx="2489626" cy="2514202"/>
            </a:xfrm>
            <a:prstGeom prst="rect">
              <a:avLst/>
            </a:prstGeom>
            <a:noFill/>
            <a:ln w="19050">
              <a:solidFill>
                <a:schemeClr val="accent2">
                  <a:lumMod val="75000"/>
                </a:schemeClr>
              </a:solidFill>
            </a:ln>
            <a:effectLst>
              <a:glow rad="508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Arrow Connector 18">
            <a:extLst>
              <a:ext uri="{FF2B5EF4-FFF2-40B4-BE49-F238E27FC236}">
                <a16:creationId xmlns:a16="http://schemas.microsoft.com/office/drawing/2014/main" id="{3277EADE-72B0-2B6E-DB6B-A2122E14C575}"/>
              </a:ext>
            </a:extLst>
          </p:cNvPr>
          <p:cNvCxnSpPr>
            <a:cxnSpLocks/>
          </p:cNvCxnSpPr>
          <p:nvPr/>
        </p:nvCxnSpPr>
        <p:spPr>
          <a:xfrm>
            <a:off x="3625803" y="2981646"/>
            <a:ext cx="133491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BC42E08-F4A2-37B3-F911-CBE364536E4D}"/>
              </a:ext>
            </a:extLst>
          </p:cNvPr>
          <p:cNvCxnSpPr>
            <a:cxnSpLocks/>
          </p:cNvCxnSpPr>
          <p:nvPr/>
        </p:nvCxnSpPr>
        <p:spPr>
          <a:xfrm>
            <a:off x="1142507" y="3145979"/>
            <a:ext cx="250136" cy="125033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BF22EB1-E7E1-3BC7-87C1-616A6EB7AA17}"/>
              </a:ext>
            </a:extLst>
          </p:cNvPr>
          <p:cNvSpPr txBox="1"/>
          <p:nvPr/>
        </p:nvSpPr>
        <p:spPr>
          <a:xfrm>
            <a:off x="1417187" y="4156811"/>
            <a:ext cx="1516238" cy="276999"/>
          </a:xfrm>
          <a:prstGeom prst="rect">
            <a:avLst/>
          </a:prstGeom>
          <a:noFill/>
        </p:spPr>
        <p:txBody>
          <a:bodyPr wrap="square" rtlCol="0">
            <a:spAutoFit/>
          </a:bodyPr>
          <a:lstStyle/>
          <a:p>
            <a:r>
              <a:rPr lang="sr-Latn-BA" sz="1200">
                <a:solidFill>
                  <a:schemeClr val="accent2">
                    <a:lumMod val="75000"/>
                  </a:schemeClr>
                </a:solidFill>
              </a:rPr>
              <a:t>10</a:t>
            </a:r>
            <a:r>
              <a:rPr lang="en-US" sz="1200">
                <a:solidFill>
                  <a:schemeClr val="accent2">
                    <a:lumMod val="75000"/>
                  </a:schemeClr>
                </a:solidFill>
              </a:rPr>
              <a:t>° rotation </a:t>
            </a:r>
          </a:p>
        </p:txBody>
      </p:sp>
      <p:sp>
        <p:nvSpPr>
          <p:cNvPr id="21" name="TextBox 20">
            <a:extLst>
              <a:ext uri="{FF2B5EF4-FFF2-40B4-BE49-F238E27FC236}">
                <a16:creationId xmlns:a16="http://schemas.microsoft.com/office/drawing/2014/main" id="{60E357FA-8CCE-8762-72BA-5293EAE97794}"/>
              </a:ext>
            </a:extLst>
          </p:cNvPr>
          <p:cNvSpPr txBox="1"/>
          <p:nvPr/>
        </p:nvSpPr>
        <p:spPr>
          <a:xfrm>
            <a:off x="8487003" y="2262596"/>
            <a:ext cx="3312551" cy="738664"/>
          </a:xfrm>
          <a:prstGeom prst="rect">
            <a:avLst/>
          </a:prstGeom>
          <a:noFill/>
        </p:spPr>
        <p:txBody>
          <a:bodyPr wrap="square">
            <a:spAutoFit/>
          </a:bodyPr>
          <a:lstStyle/>
          <a:p>
            <a:r>
              <a:rPr lang="en-US" sz="1400"/>
              <a:t> Normal distribution</a:t>
            </a:r>
          </a:p>
          <a:p>
            <a:r>
              <a:rPr lang="en-US" sz="1400"/>
              <a:t> μ = 120.552 </a:t>
            </a:r>
          </a:p>
          <a:p>
            <a:r>
              <a:rPr lang="en-US" sz="1400"/>
              <a:t> </a:t>
            </a:r>
            <a:r>
              <a:rPr lang="el-GR" sz="1400"/>
              <a:t>σ</a:t>
            </a:r>
            <a:r>
              <a:rPr lang="en-US" sz="1400"/>
              <a:t>= 3.30972 </a:t>
            </a:r>
          </a:p>
        </p:txBody>
      </p:sp>
      <p:sp>
        <p:nvSpPr>
          <p:cNvPr id="8" name="TextBox 7">
            <a:extLst>
              <a:ext uri="{FF2B5EF4-FFF2-40B4-BE49-F238E27FC236}">
                <a16:creationId xmlns:a16="http://schemas.microsoft.com/office/drawing/2014/main" id="{4346323E-1188-F7ED-42E7-B52915D512C9}"/>
              </a:ext>
            </a:extLst>
          </p:cNvPr>
          <p:cNvSpPr txBox="1"/>
          <p:nvPr/>
        </p:nvSpPr>
        <p:spPr>
          <a:xfrm>
            <a:off x="0" y="63417"/>
            <a:ext cx="9880847" cy="523220"/>
          </a:xfrm>
          <a:prstGeom prst="rect">
            <a:avLst/>
          </a:prstGeom>
          <a:noFill/>
        </p:spPr>
        <p:txBody>
          <a:bodyPr wrap="square" rtlCol="0">
            <a:spAutoFit/>
          </a:bodyPr>
          <a:lstStyle/>
          <a:p>
            <a:r>
              <a:rPr lang="en-US" sz="2800"/>
              <a:t>Distribution of Fracture toughness – microstructure</a:t>
            </a:r>
          </a:p>
        </p:txBody>
      </p:sp>
      <p:cxnSp>
        <p:nvCxnSpPr>
          <p:cNvPr id="34" name="Straight Connector 33">
            <a:extLst>
              <a:ext uri="{FF2B5EF4-FFF2-40B4-BE49-F238E27FC236}">
                <a16:creationId xmlns:a16="http://schemas.microsoft.com/office/drawing/2014/main" id="{000BE159-A312-9957-A082-8C5E703A8122}"/>
              </a:ext>
            </a:extLst>
          </p:cNvPr>
          <p:cNvCxnSpPr>
            <a:cxnSpLocks/>
          </p:cNvCxnSpPr>
          <p:nvPr/>
        </p:nvCxnSpPr>
        <p:spPr>
          <a:xfrm flipV="1">
            <a:off x="0" y="590513"/>
            <a:ext cx="1219200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2FC7D26-2EC1-F088-A1E0-29B4664199C0}"/>
              </a:ext>
            </a:extLst>
          </p:cNvPr>
          <p:cNvCxnSpPr>
            <a:cxnSpLocks/>
          </p:cNvCxnSpPr>
          <p:nvPr/>
        </p:nvCxnSpPr>
        <p:spPr>
          <a:xfrm>
            <a:off x="4968138" y="2217206"/>
            <a:ext cx="115163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47" name="Group 46">
            <a:extLst>
              <a:ext uri="{FF2B5EF4-FFF2-40B4-BE49-F238E27FC236}">
                <a16:creationId xmlns:a16="http://schemas.microsoft.com/office/drawing/2014/main" id="{F2E31C6E-3046-CC62-A6B5-886B1293F97B}"/>
              </a:ext>
            </a:extLst>
          </p:cNvPr>
          <p:cNvGrpSpPr/>
          <p:nvPr/>
        </p:nvGrpSpPr>
        <p:grpSpPr>
          <a:xfrm>
            <a:off x="3523949" y="3918886"/>
            <a:ext cx="3223393" cy="3283927"/>
            <a:chOff x="3845472" y="3888572"/>
            <a:chExt cx="3133157" cy="3199320"/>
          </a:xfrm>
        </p:grpSpPr>
        <p:pic>
          <p:nvPicPr>
            <p:cNvPr id="45" name="Picture 44" descr="A screenshot of a computer generated image&#10;&#10;Description automatically generated">
              <a:extLst>
                <a:ext uri="{FF2B5EF4-FFF2-40B4-BE49-F238E27FC236}">
                  <a16:creationId xmlns:a16="http://schemas.microsoft.com/office/drawing/2014/main" id="{068FD40C-71A2-4082-3E20-D25E4CB3AC40}"/>
                </a:ext>
              </a:extLst>
            </p:cNvPr>
            <p:cNvPicPr>
              <a:picLocks noChangeAspect="1"/>
            </p:cNvPicPr>
            <p:nvPr/>
          </p:nvPicPr>
          <p:blipFill rotWithShape="1">
            <a:blip r:embed="rId3">
              <a:extLst>
                <a:ext uri="{28A0092B-C50C-407E-A947-70E740481C1C}">
                  <a14:useLocalDpi xmlns:a14="http://schemas.microsoft.com/office/drawing/2010/main" val="0"/>
                </a:ext>
              </a:extLst>
            </a:blip>
            <a:srcRect l="17111" t="4616" r="7005" b="3423"/>
            <a:stretch/>
          </p:blipFill>
          <p:spPr>
            <a:xfrm rot="2701640">
              <a:off x="3812391" y="3921653"/>
              <a:ext cx="3199320" cy="3133157"/>
            </a:xfrm>
            <a:prstGeom prst="diamond">
              <a:avLst/>
            </a:prstGeom>
          </p:spPr>
        </p:pic>
        <p:sp>
          <p:nvSpPr>
            <p:cNvPr id="46" name="Rectangle 45">
              <a:extLst>
                <a:ext uri="{FF2B5EF4-FFF2-40B4-BE49-F238E27FC236}">
                  <a16:creationId xmlns:a16="http://schemas.microsoft.com/office/drawing/2014/main" id="{80972953-EFDC-ECCE-0EF0-C1394EF7DD1C}"/>
                </a:ext>
              </a:extLst>
            </p:cNvPr>
            <p:cNvSpPr/>
            <p:nvPr/>
          </p:nvSpPr>
          <p:spPr>
            <a:xfrm rot="21578934">
              <a:off x="4277886" y="4364463"/>
              <a:ext cx="2280308" cy="2251415"/>
            </a:xfrm>
            <a:prstGeom prst="rect">
              <a:avLst/>
            </a:prstGeom>
            <a:noFill/>
            <a:ln w="19050" cmpd="sng">
              <a:solidFill>
                <a:srgbClr val="00B0F0"/>
              </a:solidFill>
            </a:ln>
            <a:effectLst>
              <a:glow rad="508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 name="Straight Arrow Connector 47">
            <a:extLst>
              <a:ext uri="{FF2B5EF4-FFF2-40B4-BE49-F238E27FC236}">
                <a16:creationId xmlns:a16="http://schemas.microsoft.com/office/drawing/2014/main" id="{59AFE79A-E5D5-7504-EF80-BF4117090AE5}"/>
              </a:ext>
            </a:extLst>
          </p:cNvPr>
          <p:cNvCxnSpPr>
            <a:cxnSpLocks/>
          </p:cNvCxnSpPr>
          <p:nvPr/>
        </p:nvCxnSpPr>
        <p:spPr>
          <a:xfrm>
            <a:off x="3266138" y="3217551"/>
            <a:ext cx="1345799" cy="1178761"/>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FFFF691-780B-5453-A728-1B439F797EEF}"/>
              </a:ext>
            </a:extLst>
          </p:cNvPr>
          <p:cNvSpPr txBox="1"/>
          <p:nvPr/>
        </p:nvSpPr>
        <p:spPr>
          <a:xfrm>
            <a:off x="4680994" y="4121254"/>
            <a:ext cx="1438778" cy="276999"/>
          </a:xfrm>
          <a:prstGeom prst="rect">
            <a:avLst/>
          </a:prstGeom>
          <a:noFill/>
        </p:spPr>
        <p:txBody>
          <a:bodyPr wrap="square" rtlCol="0">
            <a:spAutoFit/>
          </a:bodyPr>
          <a:lstStyle/>
          <a:p>
            <a:r>
              <a:rPr lang="sr-Latn-BA" sz="1200">
                <a:solidFill>
                  <a:srgbClr val="00B0F0"/>
                </a:solidFill>
              </a:rPr>
              <a:t>45</a:t>
            </a:r>
            <a:r>
              <a:rPr lang="en-US" sz="1200">
                <a:solidFill>
                  <a:srgbClr val="00B0F0"/>
                </a:solidFill>
              </a:rPr>
              <a:t>° rotation </a:t>
            </a:r>
          </a:p>
        </p:txBody>
      </p:sp>
      <p:pic>
        <p:nvPicPr>
          <p:cNvPr id="3" name="Picture 2">
            <a:extLst>
              <a:ext uri="{FF2B5EF4-FFF2-40B4-BE49-F238E27FC236}">
                <a16:creationId xmlns:a16="http://schemas.microsoft.com/office/drawing/2014/main" id="{1FF313A6-2497-A324-EC34-052F50C630A5}"/>
              </a:ext>
            </a:extLst>
          </p:cNvPr>
          <p:cNvPicPr>
            <a:picLocks noChangeAspect="1"/>
          </p:cNvPicPr>
          <p:nvPr/>
        </p:nvPicPr>
        <p:blipFill rotWithShape="1">
          <a:blip r:embed="rId6"/>
          <a:srcRect t="40414" r="91467" b="40378"/>
          <a:stretch/>
        </p:blipFill>
        <p:spPr>
          <a:xfrm>
            <a:off x="7412648" y="4403079"/>
            <a:ext cx="455149" cy="768439"/>
          </a:xfrm>
          <a:prstGeom prst="rect">
            <a:avLst/>
          </a:prstGeom>
        </p:spPr>
      </p:pic>
      <p:pic>
        <p:nvPicPr>
          <p:cNvPr id="4" name="Picture 3">
            <a:extLst>
              <a:ext uri="{FF2B5EF4-FFF2-40B4-BE49-F238E27FC236}">
                <a16:creationId xmlns:a16="http://schemas.microsoft.com/office/drawing/2014/main" id="{49A24AD7-9997-45E3-AD11-3B12703A9019}"/>
              </a:ext>
            </a:extLst>
          </p:cNvPr>
          <p:cNvPicPr>
            <a:picLocks noChangeAspect="1"/>
          </p:cNvPicPr>
          <p:nvPr/>
        </p:nvPicPr>
        <p:blipFill rotWithShape="1">
          <a:blip r:embed="rId6"/>
          <a:srcRect l="36899" t="93943" r="43056" b="-34"/>
          <a:stretch/>
        </p:blipFill>
        <p:spPr>
          <a:xfrm>
            <a:off x="9171007" y="6567648"/>
            <a:ext cx="1069160" cy="243714"/>
          </a:xfrm>
          <a:prstGeom prst="rect">
            <a:avLst/>
          </a:prstGeom>
        </p:spPr>
      </p:pic>
      <p:cxnSp>
        <p:nvCxnSpPr>
          <p:cNvPr id="13" name="Straight Connector 12">
            <a:extLst>
              <a:ext uri="{FF2B5EF4-FFF2-40B4-BE49-F238E27FC236}">
                <a16:creationId xmlns:a16="http://schemas.microsoft.com/office/drawing/2014/main" id="{62559636-61FB-D510-BF8D-84DFCAA7D711}"/>
              </a:ext>
            </a:extLst>
          </p:cNvPr>
          <p:cNvCxnSpPr>
            <a:cxnSpLocks/>
          </p:cNvCxnSpPr>
          <p:nvPr/>
        </p:nvCxnSpPr>
        <p:spPr>
          <a:xfrm>
            <a:off x="4006113" y="5562839"/>
            <a:ext cx="115163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FA621DC-74C0-C4AC-F904-B2BB9FFB2FD0}"/>
              </a:ext>
            </a:extLst>
          </p:cNvPr>
          <p:cNvCxnSpPr>
            <a:cxnSpLocks/>
          </p:cNvCxnSpPr>
          <p:nvPr/>
        </p:nvCxnSpPr>
        <p:spPr>
          <a:xfrm>
            <a:off x="700938" y="5562839"/>
            <a:ext cx="115163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DB04AED-8EB9-6B56-D4D3-1790BDD85220}"/>
              </a:ext>
            </a:extLst>
          </p:cNvPr>
          <p:cNvCxnSpPr>
            <a:cxnSpLocks/>
          </p:cNvCxnSpPr>
          <p:nvPr/>
        </p:nvCxnSpPr>
        <p:spPr>
          <a:xfrm>
            <a:off x="4013753" y="5560848"/>
            <a:ext cx="1141291" cy="6967"/>
          </a:xfrm>
          <a:prstGeom prst="line">
            <a:avLst/>
          </a:prstGeom>
          <a:ln>
            <a:solidFill>
              <a:schemeClr val="bg1"/>
            </a:solidFill>
            <a:prstDash val="sysDot"/>
          </a:ln>
          <a:effectLst>
            <a:glow rad="63500">
              <a:schemeClr val="accent1">
                <a:satMod val="175000"/>
                <a:alpha val="40000"/>
              </a:schemeClr>
            </a:glow>
            <a:outerShdw blurRad="50800" dist="50800" dir="5400000" algn="ctr" rotWithShape="0">
              <a:schemeClr val="accent1">
                <a:lumMod val="60000"/>
                <a:lumOff val="40000"/>
              </a:schemeClr>
            </a:outerShdw>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84E13E3-FC8A-5C42-1BA5-E2DAEBDC4739}"/>
              </a:ext>
            </a:extLst>
          </p:cNvPr>
          <p:cNvCxnSpPr>
            <a:cxnSpLocks/>
          </p:cNvCxnSpPr>
          <p:nvPr/>
        </p:nvCxnSpPr>
        <p:spPr>
          <a:xfrm>
            <a:off x="720770" y="5576010"/>
            <a:ext cx="1131294" cy="0"/>
          </a:xfrm>
          <a:prstGeom prst="line">
            <a:avLst/>
          </a:prstGeom>
          <a:ln>
            <a:solidFill>
              <a:srgbClr val="FFFFFF"/>
            </a:solidFill>
            <a:prstDash val="sysDot"/>
          </a:ln>
          <a:effectLst>
            <a:glow rad="63500">
              <a:schemeClr val="accent2">
                <a:alpha val="50000"/>
              </a:schemeClr>
            </a:glow>
          </a:effectLst>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7E68E407-EC7B-D072-5BBE-D0236DC78BDF}"/>
              </a:ext>
            </a:extLst>
          </p:cNvPr>
          <p:cNvPicPr>
            <a:picLocks noChangeAspect="1"/>
          </p:cNvPicPr>
          <p:nvPr/>
        </p:nvPicPr>
        <p:blipFill>
          <a:blip r:embed="rId7"/>
          <a:stretch>
            <a:fillRect/>
          </a:stretch>
        </p:blipFill>
        <p:spPr>
          <a:xfrm>
            <a:off x="7437698" y="3078211"/>
            <a:ext cx="4886297" cy="3647272"/>
          </a:xfrm>
          <a:prstGeom prst="rect">
            <a:avLst/>
          </a:prstGeom>
        </p:spPr>
      </p:pic>
    </p:spTree>
    <p:extLst>
      <p:ext uri="{BB962C8B-B14F-4D97-AF65-F5344CB8AC3E}">
        <p14:creationId xmlns:p14="http://schemas.microsoft.com/office/powerpoint/2010/main" val="1201418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F6BD58-8F8B-1DE3-ED91-2939CE41CA01}"/>
              </a:ext>
            </a:extLst>
          </p:cNvPr>
          <p:cNvSpPr txBox="1"/>
          <p:nvPr/>
        </p:nvSpPr>
        <p:spPr>
          <a:xfrm>
            <a:off x="0" y="63417"/>
            <a:ext cx="9880847" cy="523220"/>
          </a:xfrm>
          <a:prstGeom prst="rect">
            <a:avLst/>
          </a:prstGeom>
          <a:noFill/>
        </p:spPr>
        <p:txBody>
          <a:bodyPr wrap="square" rtlCol="0">
            <a:spAutoFit/>
          </a:bodyPr>
          <a:lstStyle/>
          <a:p>
            <a:r>
              <a:rPr lang="en-US" sz="2800"/>
              <a:t>Conclusions</a:t>
            </a:r>
          </a:p>
        </p:txBody>
      </p:sp>
      <p:cxnSp>
        <p:nvCxnSpPr>
          <p:cNvPr id="3" name="Straight Connector 2">
            <a:extLst>
              <a:ext uri="{FF2B5EF4-FFF2-40B4-BE49-F238E27FC236}">
                <a16:creationId xmlns:a16="http://schemas.microsoft.com/office/drawing/2014/main" id="{BD47403A-B087-3D26-7CFD-BF64021DC686}"/>
              </a:ext>
            </a:extLst>
          </p:cNvPr>
          <p:cNvCxnSpPr>
            <a:cxnSpLocks/>
          </p:cNvCxnSpPr>
          <p:nvPr/>
        </p:nvCxnSpPr>
        <p:spPr>
          <a:xfrm flipV="1">
            <a:off x="0" y="590513"/>
            <a:ext cx="12192000" cy="61748"/>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7B3EDF6-AF0A-D8C8-3018-4E5BB0519AD6}"/>
              </a:ext>
            </a:extLst>
          </p:cNvPr>
          <p:cNvSpPr txBox="1"/>
          <p:nvPr/>
        </p:nvSpPr>
        <p:spPr>
          <a:xfrm>
            <a:off x="179381" y="867785"/>
            <a:ext cx="9701465" cy="5232202"/>
          </a:xfrm>
          <a:prstGeom prst="rect">
            <a:avLst/>
          </a:prstGeom>
          <a:noFill/>
        </p:spPr>
        <p:txBody>
          <a:bodyPr wrap="square">
            <a:spAutoFit/>
          </a:bodyPr>
          <a:lstStyle/>
          <a:p>
            <a:r>
              <a:rPr lang="en-US" sz="3000"/>
              <a:t>*Methodology using EVPFFT developed for predicting fracture toughness </a:t>
            </a:r>
            <a:r>
              <a:rPr lang="en-US" sz="3200">
                <a:effectLst/>
                <a:latin typeface="Calibri" panose="020F0502020204030204" pitchFamily="34" charset="0"/>
                <a:ea typeface="Times New Roman" panose="02020603050405020304" pitchFamily="18" charset="0"/>
                <a:cs typeface="Times New Roman" panose="02020603050405020304" pitchFamily="18" charset="0"/>
              </a:rPr>
              <a:t>with explicit consideration of</a:t>
            </a:r>
            <a:r>
              <a:rPr lang="sr-Latn-BA" sz="320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a:effectLst/>
                <a:latin typeface="Calibri" panose="020F0502020204030204" pitchFamily="34" charset="0"/>
                <a:ea typeface="Times New Roman" panose="02020603050405020304" pitchFamily="18" charset="0"/>
                <a:cs typeface="Times New Roman" panose="02020603050405020304" pitchFamily="18" charset="0"/>
              </a:rPr>
              <a:t>microstructural</a:t>
            </a:r>
            <a:r>
              <a:rPr lang="sr-Latn-BA" sz="320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a:effectLst/>
                <a:latin typeface="Calibri" panose="020F0502020204030204" pitchFamily="34" charset="0"/>
                <a:ea typeface="Times New Roman" panose="02020603050405020304" pitchFamily="18" charset="0"/>
                <a:cs typeface="Times New Roman" panose="02020603050405020304" pitchFamily="18" charset="0"/>
              </a:rPr>
              <a:t>variability</a:t>
            </a:r>
            <a:endParaRPr lang="en-US" sz="3000"/>
          </a:p>
          <a:p>
            <a:endParaRPr lang="en-US" sz="3000"/>
          </a:p>
          <a:p>
            <a:r>
              <a:rPr lang="en-US" sz="3000"/>
              <a:t>*We obtained a statistical distribution of fracture toughness as a function of local microstructures surrounding long cracks</a:t>
            </a:r>
          </a:p>
          <a:p>
            <a:endParaRPr lang="en-US" sz="3000" b="1"/>
          </a:p>
          <a:p>
            <a:r>
              <a:rPr lang="en-US" sz="3000"/>
              <a:t>*</a:t>
            </a:r>
            <a:r>
              <a:rPr lang="en-US" sz="3000" b="1"/>
              <a:t>Experimentally </a:t>
            </a:r>
            <a:r>
              <a:rPr lang="sr-Latn-BA" sz="3000" b="1"/>
              <a:t>distributions of fracture toughness are </a:t>
            </a:r>
            <a:r>
              <a:rPr lang="en-US" sz="3000" b="1"/>
              <a:t>impossible to get</a:t>
            </a:r>
            <a:r>
              <a:rPr lang="sr-Latn-BA" sz="3000" b="1"/>
              <a:t> !</a:t>
            </a:r>
            <a:endParaRPr lang="en-US" sz="3000" b="1"/>
          </a:p>
          <a:p>
            <a:endParaRPr lang="en-US" sz="3000"/>
          </a:p>
        </p:txBody>
      </p:sp>
      <p:sp>
        <p:nvSpPr>
          <p:cNvPr id="4" name="TextBox 3">
            <a:extLst>
              <a:ext uri="{FF2B5EF4-FFF2-40B4-BE49-F238E27FC236}">
                <a16:creationId xmlns:a16="http://schemas.microsoft.com/office/drawing/2014/main" id="{94000F9C-3A4C-816F-9E98-369E06830F8E}"/>
              </a:ext>
            </a:extLst>
          </p:cNvPr>
          <p:cNvSpPr txBox="1"/>
          <p:nvPr/>
        </p:nvSpPr>
        <p:spPr>
          <a:xfrm>
            <a:off x="513183" y="6422387"/>
            <a:ext cx="862737" cy="276999"/>
          </a:xfrm>
          <a:prstGeom prst="rect">
            <a:avLst/>
          </a:prstGeom>
          <a:noFill/>
        </p:spPr>
        <p:txBody>
          <a:bodyPr wrap="none" rtlCol="0">
            <a:spAutoFit/>
          </a:bodyPr>
          <a:lstStyle/>
          <a:p>
            <a:r>
              <a:rPr lang="sr-Latn-BA" sz="1200" dirty="0">
                <a:solidFill>
                  <a:schemeClr val="bg1">
                    <a:lumMod val="65000"/>
                  </a:schemeClr>
                </a:solidFill>
              </a:rPr>
              <a:t>4/15/2024</a:t>
            </a:r>
          </a:p>
        </p:txBody>
      </p:sp>
    </p:spTree>
    <p:extLst>
      <p:ext uri="{BB962C8B-B14F-4D97-AF65-F5344CB8AC3E}">
        <p14:creationId xmlns:p14="http://schemas.microsoft.com/office/powerpoint/2010/main" val="882052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CE81E7-F934-FDD7-276C-5502F949DD9E}"/>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Cutout/>
                    </a14:imgEffect>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91769" y="713603"/>
            <a:ext cx="5430794" cy="5430794"/>
          </a:xfrm>
          <a:prstGeom prst="rect">
            <a:avLst/>
          </a:prstGeom>
        </p:spPr>
      </p:pic>
      <p:sp>
        <p:nvSpPr>
          <p:cNvPr id="4" name="TextBox 3">
            <a:extLst>
              <a:ext uri="{FF2B5EF4-FFF2-40B4-BE49-F238E27FC236}">
                <a16:creationId xmlns:a16="http://schemas.microsoft.com/office/drawing/2014/main" id="{BB4EDCEC-6A13-3B3A-DE1A-E5FD871FF123}"/>
              </a:ext>
            </a:extLst>
          </p:cNvPr>
          <p:cNvSpPr txBox="1"/>
          <p:nvPr/>
        </p:nvSpPr>
        <p:spPr>
          <a:xfrm>
            <a:off x="513183" y="6422387"/>
            <a:ext cx="862737" cy="276999"/>
          </a:xfrm>
          <a:prstGeom prst="rect">
            <a:avLst/>
          </a:prstGeom>
          <a:noFill/>
        </p:spPr>
        <p:txBody>
          <a:bodyPr wrap="none" rtlCol="0">
            <a:spAutoFit/>
          </a:bodyPr>
          <a:lstStyle/>
          <a:p>
            <a:r>
              <a:rPr lang="sr-Latn-BA" sz="1200" dirty="0">
                <a:solidFill>
                  <a:schemeClr val="bg1">
                    <a:lumMod val="65000"/>
                  </a:schemeClr>
                </a:solidFill>
              </a:rPr>
              <a:t>4/15/2024</a:t>
            </a:r>
          </a:p>
        </p:txBody>
      </p:sp>
    </p:spTree>
    <p:extLst>
      <p:ext uri="{BB962C8B-B14F-4D97-AF65-F5344CB8AC3E}">
        <p14:creationId xmlns:p14="http://schemas.microsoft.com/office/powerpoint/2010/main" val="1218208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29A55C4E-826E-90D3-4E8C-0B8E33BC23B3}"/>
              </a:ext>
            </a:extLst>
          </p:cNvPr>
          <p:cNvCxnSpPr>
            <a:cxnSpLocks/>
          </p:cNvCxnSpPr>
          <p:nvPr/>
        </p:nvCxnSpPr>
        <p:spPr>
          <a:xfrm flipV="1">
            <a:off x="0" y="590513"/>
            <a:ext cx="1219200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A5757A9F-15FA-61FE-E525-4439B720DC46}"/>
              </a:ext>
            </a:extLst>
          </p:cNvPr>
          <p:cNvSpPr>
            <a:spLocks noGrp="1"/>
          </p:cNvSpPr>
          <p:nvPr>
            <p:ph type="title"/>
          </p:nvPr>
        </p:nvSpPr>
        <p:spPr>
          <a:xfrm>
            <a:off x="0" y="-114912"/>
            <a:ext cx="3021980" cy="858764"/>
          </a:xfrm>
        </p:spPr>
        <p:txBody>
          <a:bodyPr/>
          <a:lstStyle/>
          <a:p>
            <a:r>
              <a:rPr lang="en-US"/>
              <a:t>M</a:t>
            </a:r>
            <a:r>
              <a:rPr lang="sr-Latn-BA"/>
              <a:t>otivation</a:t>
            </a:r>
          </a:p>
        </p:txBody>
      </p:sp>
      <p:pic>
        <p:nvPicPr>
          <p:cNvPr id="12" name="Picture 11" descr="A close up of a machine&#10;&#10;Description automatically generated">
            <a:extLst>
              <a:ext uri="{FF2B5EF4-FFF2-40B4-BE49-F238E27FC236}">
                <a16:creationId xmlns:a16="http://schemas.microsoft.com/office/drawing/2014/main" id="{CC2D6AF8-74B3-B8C2-180D-876F0F95E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2034"/>
            <a:ext cx="6323093" cy="4444543"/>
          </a:xfrm>
          <a:prstGeom prst="rect">
            <a:avLst/>
          </a:prstGeom>
        </p:spPr>
      </p:pic>
      <p:sp>
        <p:nvSpPr>
          <p:cNvPr id="3" name="TextBox 2">
            <a:extLst>
              <a:ext uri="{FF2B5EF4-FFF2-40B4-BE49-F238E27FC236}">
                <a16:creationId xmlns:a16="http://schemas.microsoft.com/office/drawing/2014/main" id="{46E1A88B-7D30-8939-B901-81F4ACD6C38B}"/>
              </a:ext>
            </a:extLst>
          </p:cNvPr>
          <p:cNvSpPr txBox="1"/>
          <p:nvPr/>
        </p:nvSpPr>
        <p:spPr>
          <a:xfrm>
            <a:off x="2148512" y="695966"/>
            <a:ext cx="2026067" cy="477054"/>
          </a:xfrm>
          <a:prstGeom prst="rect">
            <a:avLst/>
          </a:prstGeom>
          <a:noFill/>
        </p:spPr>
        <p:txBody>
          <a:bodyPr wrap="none" rtlCol="0">
            <a:spAutoFit/>
          </a:bodyPr>
          <a:lstStyle/>
          <a:p>
            <a:r>
              <a:rPr lang="en-US" sz="2500" b="1"/>
              <a:t>Experiments</a:t>
            </a:r>
          </a:p>
        </p:txBody>
      </p:sp>
      <p:sp>
        <p:nvSpPr>
          <p:cNvPr id="5" name="TextBox 4">
            <a:extLst>
              <a:ext uri="{FF2B5EF4-FFF2-40B4-BE49-F238E27FC236}">
                <a16:creationId xmlns:a16="http://schemas.microsoft.com/office/drawing/2014/main" id="{402C6335-0E5D-0863-5F84-CFC1853C73EF}"/>
              </a:ext>
            </a:extLst>
          </p:cNvPr>
          <p:cNvSpPr txBox="1"/>
          <p:nvPr/>
        </p:nvSpPr>
        <p:spPr>
          <a:xfrm>
            <a:off x="8610600" y="652261"/>
            <a:ext cx="803425" cy="477054"/>
          </a:xfrm>
          <a:prstGeom prst="rect">
            <a:avLst/>
          </a:prstGeom>
          <a:noFill/>
        </p:spPr>
        <p:txBody>
          <a:bodyPr wrap="none" rtlCol="0">
            <a:spAutoFit/>
          </a:bodyPr>
          <a:lstStyle/>
          <a:p>
            <a:r>
              <a:rPr lang="en-US" sz="2500" b="1"/>
              <a:t>FEM</a:t>
            </a:r>
          </a:p>
        </p:txBody>
      </p:sp>
      <p:sp>
        <p:nvSpPr>
          <p:cNvPr id="31" name="TextBox 30">
            <a:extLst>
              <a:ext uri="{FF2B5EF4-FFF2-40B4-BE49-F238E27FC236}">
                <a16:creationId xmlns:a16="http://schemas.microsoft.com/office/drawing/2014/main" id="{70D36B5E-3F7E-C254-C4EB-0F96FEF677B3}"/>
              </a:ext>
            </a:extLst>
          </p:cNvPr>
          <p:cNvSpPr txBox="1"/>
          <p:nvPr/>
        </p:nvSpPr>
        <p:spPr>
          <a:xfrm>
            <a:off x="23325" y="5784784"/>
            <a:ext cx="6242858" cy="646331"/>
          </a:xfrm>
          <a:prstGeom prst="rect">
            <a:avLst/>
          </a:prstGeom>
          <a:noFill/>
        </p:spPr>
        <p:txBody>
          <a:bodyPr wrap="square">
            <a:spAutoFit/>
          </a:bodyPr>
          <a:lstStyle/>
          <a:p>
            <a:pPr marL="285750" indent="-285750">
              <a:buFont typeface="Wingdings" panose="05000000000000000000" pitchFamily="2" charset="2"/>
              <a:buChar char="§"/>
            </a:pPr>
            <a:r>
              <a:rPr lang="en-US" sz="1800">
                <a:effectLst/>
                <a:latin typeface="Segoe UI" panose="020B0502040204020203" pitchFamily="34" charset="0"/>
              </a:rPr>
              <a:t>Traditional methods of measuring and simulating fracture toughness are time consuming and inefficient</a:t>
            </a:r>
            <a:endParaRPr lang="en-US"/>
          </a:p>
        </p:txBody>
      </p:sp>
      <p:pic>
        <p:nvPicPr>
          <p:cNvPr id="22" name="Picture 21" descr="A blue and black grid&#10;&#10;Description automatically generated with medium confidence">
            <a:extLst>
              <a:ext uri="{FF2B5EF4-FFF2-40B4-BE49-F238E27FC236}">
                <a16:creationId xmlns:a16="http://schemas.microsoft.com/office/drawing/2014/main" id="{440C63A4-3743-AFE1-7D6C-4C657EAD46F7}"/>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l="773" t="2105" r="52067"/>
          <a:stretch/>
        </p:blipFill>
        <p:spPr>
          <a:xfrm>
            <a:off x="7360570" y="1169561"/>
            <a:ext cx="3676637" cy="3678649"/>
          </a:xfrm>
          <a:prstGeom prst="rect">
            <a:avLst/>
          </a:prstGeom>
        </p:spPr>
      </p:pic>
      <p:pic>
        <p:nvPicPr>
          <p:cNvPr id="21" name="Picture 20" descr="A blue and black grid&#10;&#10;Description automatically generated with medium confidence">
            <a:extLst>
              <a:ext uri="{FF2B5EF4-FFF2-40B4-BE49-F238E27FC236}">
                <a16:creationId xmlns:a16="http://schemas.microsoft.com/office/drawing/2014/main" id="{9FDA56FB-C4E0-B9CA-1F52-D1DBB5825AE8}"/>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l="51427" t="2105"/>
          <a:stretch/>
        </p:blipFill>
        <p:spPr>
          <a:xfrm>
            <a:off x="9198888" y="3929329"/>
            <a:ext cx="2956829" cy="2872361"/>
          </a:xfrm>
          <a:prstGeom prst="rect">
            <a:avLst/>
          </a:prstGeom>
        </p:spPr>
      </p:pic>
      <p:sp>
        <p:nvSpPr>
          <p:cNvPr id="29" name="Rectangle 28">
            <a:extLst>
              <a:ext uri="{FF2B5EF4-FFF2-40B4-BE49-F238E27FC236}">
                <a16:creationId xmlns:a16="http://schemas.microsoft.com/office/drawing/2014/main" id="{BEF5E21D-C38C-B7BE-08AC-9FF88F000CC4}"/>
              </a:ext>
            </a:extLst>
          </p:cNvPr>
          <p:cNvSpPr/>
          <p:nvPr/>
        </p:nvSpPr>
        <p:spPr>
          <a:xfrm>
            <a:off x="9198887" y="2817628"/>
            <a:ext cx="349149" cy="35087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72E3471-56F8-0EA9-C78E-1E5F31F3D4DD}"/>
              </a:ext>
            </a:extLst>
          </p:cNvPr>
          <p:cNvSpPr/>
          <p:nvPr/>
        </p:nvSpPr>
        <p:spPr>
          <a:xfrm>
            <a:off x="9198888" y="3929329"/>
            <a:ext cx="2956828" cy="287236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F0D6AB32-367F-B4D4-7F25-61D2F7730E86}"/>
              </a:ext>
            </a:extLst>
          </p:cNvPr>
          <p:cNvCxnSpPr>
            <a:cxnSpLocks/>
          </p:cNvCxnSpPr>
          <p:nvPr/>
        </p:nvCxnSpPr>
        <p:spPr>
          <a:xfrm>
            <a:off x="9525000" y="3168502"/>
            <a:ext cx="746051" cy="76082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Slide Number Placeholder 8">
            <a:extLst>
              <a:ext uri="{FF2B5EF4-FFF2-40B4-BE49-F238E27FC236}">
                <a16:creationId xmlns:a16="http://schemas.microsoft.com/office/drawing/2014/main" id="{BEF72D33-5756-2C1E-6736-94A2A3887699}"/>
              </a:ext>
            </a:extLst>
          </p:cNvPr>
          <p:cNvSpPr txBox="1">
            <a:spLocks/>
          </p:cNvSpPr>
          <p:nvPr/>
        </p:nvSpPr>
        <p:spPr>
          <a:xfrm>
            <a:off x="11178307" y="38389"/>
            <a:ext cx="976745"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3EE4AB-6E01-4281-800D-393D5D499790}" type="slidenum">
              <a:rPr lang="en-US" smtClean="0"/>
              <a:pPr/>
              <a:t>2</a:t>
            </a:fld>
            <a:endParaRPr lang="en-US"/>
          </a:p>
        </p:txBody>
      </p:sp>
      <p:sp>
        <p:nvSpPr>
          <p:cNvPr id="6" name="TextBox 5">
            <a:extLst>
              <a:ext uri="{FF2B5EF4-FFF2-40B4-BE49-F238E27FC236}">
                <a16:creationId xmlns:a16="http://schemas.microsoft.com/office/drawing/2014/main" id="{BDEFC5D0-E15A-0B3C-5520-B60A61774999}"/>
              </a:ext>
            </a:extLst>
          </p:cNvPr>
          <p:cNvSpPr txBox="1"/>
          <p:nvPr/>
        </p:nvSpPr>
        <p:spPr>
          <a:xfrm>
            <a:off x="513183" y="6422387"/>
            <a:ext cx="862737" cy="276999"/>
          </a:xfrm>
          <a:prstGeom prst="rect">
            <a:avLst/>
          </a:prstGeom>
          <a:noFill/>
        </p:spPr>
        <p:txBody>
          <a:bodyPr wrap="none" rtlCol="0">
            <a:spAutoFit/>
          </a:bodyPr>
          <a:lstStyle/>
          <a:p>
            <a:r>
              <a:rPr lang="sr-Latn-BA" sz="1200" dirty="0">
                <a:solidFill>
                  <a:schemeClr val="bg1">
                    <a:lumMod val="65000"/>
                  </a:schemeClr>
                </a:solidFill>
              </a:rPr>
              <a:t>4/15/2024</a:t>
            </a:r>
          </a:p>
        </p:txBody>
      </p:sp>
    </p:spTree>
    <p:extLst>
      <p:ext uri="{BB962C8B-B14F-4D97-AF65-F5344CB8AC3E}">
        <p14:creationId xmlns:p14="http://schemas.microsoft.com/office/powerpoint/2010/main" val="3796691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66726" y="1146067"/>
            <a:ext cx="10968073" cy="363175"/>
          </a:xfrm>
        </p:spPr>
        <p:txBody>
          <a:bodyPr>
            <a:normAutofit lnSpcReduction="10000"/>
          </a:bodyPr>
          <a:lstStyle/>
          <a:p>
            <a:r>
              <a:rPr lang="en-US">
                <a:solidFill>
                  <a:schemeClr val="tx1"/>
                </a:solidFill>
              </a:rPr>
              <a:t>Formulation</a:t>
            </a:r>
          </a:p>
        </p:txBody>
      </p:sp>
      <p:grpSp>
        <p:nvGrpSpPr>
          <p:cNvPr id="5" name="Group 4">
            <a:extLst>
              <a:ext uri="{FF2B5EF4-FFF2-40B4-BE49-F238E27FC236}">
                <a16:creationId xmlns:a16="http://schemas.microsoft.com/office/drawing/2014/main" id="{4AD1DD8D-D2E1-91D1-E4D1-6DEAA5532BDD}"/>
              </a:ext>
            </a:extLst>
          </p:cNvPr>
          <p:cNvGrpSpPr/>
          <p:nvPr/>
        </p:nvGrpSpPr>
        <p:grpSpPr>
          <a:xfrm>
            <a:off x="1299407" y="2040149"/>
            <a:ext cx="4254152" cy="4334291"/>
            <a:chOff x="829513" y="925297"/>
            <a:chExt cx="4547713" cy="4633381"/>
          </a:xfrm>
        </p:grpSpPr>
        <p:pic>
          <p:nvPicPr>
            <p:cNvPr id="6" name="Picture 5">
              <a:extLst>
                <a:ext uri="{FF2B5EF4-FFF2-40B4-BE49-F238E27FC236}">
                  <a16:creationId xmlns:a16="http://schemas.microsoft.com/office/drawing/2014/main" id="{A66606D5-D1A8-854F-3791-D10DFB6DCE08}"/>
                </a:ext>
              </a:extLst>
            </p:cNvPr>
            <p:cNvPicPr>
              <a:picLocks noChangeAspect="1"/>
            </p:cNvPicPr>
            <p:nvPr/>
          </p:nvPicPr>
          <p:blipFill rotWithShape="1">
            <a:blip r:embed="rId3" cstate="print">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8632" t="6300" r="30457" b="6197"/>
            <a:stretch/>
          </p:blipFill>
          <p:spPr bwMode="auto">
            <a:xfrm rot="16200000">
              <a:off x="2253848" y="969924"/>
              <a:ext cx="1704281" cy="1615027"/>
            </a:xfrm>
            <a:prstGeom prst="rect">
              <a:avLst/>
            </a:prstGeom>
            <a:noFill/>
            <a:ln w="19050">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523D0E0B-C5BD-8D54-6A0D-AF485F85EF85}"/>
                </a:ext>
              </a:extLst>
            </p:cNvPr>
            <p:cNvPicPr>
              <a:picLocks noChangeAspect="1"/>
            </p:cNvPicPr>
            <p:nvPr/>
          </p:nvPicPr>
          <p:blipFill rotWithShape="1">
            <a:blip r:embed="rId3" cstate="print">
              <a:clrChange>
                <a:clrFrom>
                  <a:srgbClr val="FFFFFF"/>
                </a:clrFrom>
                <a:clrTo>
                  <a:srgbClr val="FFFFFF">
                    <a:alpha val="0"/>
                  </a:srgbClr>
                </a:clrTo>
              </a:clrChange>
              <a:alphaModFix amt="85000"/>
              <a:extLst>
                <a:ext uri="{28A0092B-C50C-407E-A947-70E740481C1C}">
                  <a14:useLocalDpi xmlns:a14="http://schemas.microsoft.com/office/drawing/2010/main" val="0"/>
                </a:ext>
              </a:extLst>
            </a:blip>
            <a:srcRect l="28632" t="6300" r="30457" b="6197"/>
            <a:stretch/>
          </p:blipFill>
          <p:spPr bwMode="auto">
            <a:xfrm rot="16200000">
              <a:off x="2253848" y="2435133"/>
              <a:ext cx="1704281" cy="1615027"/>
            </a:xfrm>
            <a:prstGeom prst="rect">
              <a:avLst/>
            </a:prstGeom>
            <a:noFill/>
            <a:ln w="19050">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CF850A1F-8FDF-E4A3-996D-77349338729A}"/>
                </a:ext>
              </a:extLst>
            </p:cNvPr>
            <p:cNvSpPr/>
            <p:nvPr/>
          </p:nvSpPr>
          <p:spPr>
            <a:xfrm>
              <a:off x="2389738" y="2490109"/>
              <a:ext cx="1444173" cy="1444174"/>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EE3C3374-7D20-EC51-534E-710797CA0C7E}"/>
                </a:ext>
              </a:extLst>
            </p:cNvPr>
            <p:cNvPicPr>
              <a:picLocks noChangeAspect="1"/>
            </p:cNvPicPr>
            <p:nvPr/>
          </p:nvPicPr>
          <p:blipFill rotWithShape="1">
            <a:blip r:embed="rId3" cstate="print">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8632" t="6300" r="30457" b="6197"/>
            <a:stretch/>
          </p:blipFill>
          <p:spPr bwMode="auto">
            <a:xfrm rot="16200000">
              <a:off x="784886" y="2435133"/>
              <a:ext cx="1704281" cy="1615027"/>
            </a:xfrm>
            <a:prstGeom prst="rect">
              <a:avLst/>
            </a:prstGeom>
            <a:noFill/>
            <a:ln w="19050">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33051D31-AF4D-ABEB-74E9-745985D380F6}"/>
                </a:ext>
              </a:extLst>
            </p:cNvPr>
            <p:cNvPicPr>
              <a:picLocks noChangeAspect="1"/>
            </p:cNvPicPr>
            <p:nvPr/>
          </p:nvPicPr>
          <p:blipFill rotWithShape="1">
            <a:blip r:embed="rId3" cstate="print">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8632" t="6300" r="30457" b="6197"/>
            <a:stretch/>
          </p:blipFill>
          <p:spPr bwMode="auto">
            <a:xfrm rot="16200000">
              <a:off x="3717572" y="2435133"/>
              <a:ext cx="1704281" cy="1615027"/>
            </a:xfrm>
            <a:prstGeom prst="rect">
              <a:avLst/>
            </a:prstGeom>
            <a:noFill/>
            <a:ln w="19050">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42CAD6F3-38FB-E03B-F8FD-58794700D63B}"/>
                </a:ext>
              </a:extLst>
            </p:cNvPr>
            <p:cNvPicPr>
              <a:picLocks noChangeAspect="1"/>
            </p:cNvPicPr>
            <p:nvPr/>
          </p:nvPicPr>
          <p:blipFill rotWithShape="1">
            <a:blip r:embed="rId3" cstate="print">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8632" t="6300" r="30457" b="6197"/>
            <a:stretch/>
          </p:blipFill>
          <p:spPr bwMode="auto">
            <a:xfrm rot="16200000">
              <a:off x="784886" y="969924"/>
              <a:ext cx="1704281" cy="1615027"/>
            </a:xfrm>
            <a:prstGeom prst="rect">
              <a:avLst/>
            </a:prstGeom>
            <a:noFill/>
            <a:ln w="19050">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B6640ACD-FA51-5614-8940-30DCE6E8C0CF}"/>
                </a:ext>
              </a:extLst>
            </p:cNvPr>
            <p:cNvPicPr>
              <a:picLocks noChangeAspect="1"/>
            </p:cNvPicPr>
            <p:nvPr/>
          </p:nvPicPr>
          <p:blipFill rotWithShape="1">
            <a:blip r:embed="rId3" cstate="print">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8632" t="6300" r="30457" b="6197"/>
            <a:stretch/>
          </p:blipFill>
          <p:spPr bwMode="auto">
            <a:xfrm rot="16200000">
              <a:off x="3717572" y="969924"/>
              <a:ext cx="1704281" cy="1615027"/>
            </a:xfrm>
            <a:prstGeom prst="rect">
              <a:avLst/>
            </a:prstGeom>
            <a:noFill/>
            <a:ln w="19050">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CD884B5D-35DE-3001-38F8-4EFBCA755D0C}"/>
                </a:ext>
              </a:extLst>
            </p:cNvPr>
            <p:cNvPicPr>
              <a:picLocks noChangeAspect="1"/>
            </p:cNvPicPr>
            <p:nvPr/>
          </p:nvPicPr>
          <p:blipFill rotWithShape="1">
            <a:blip r:embed="rId3" cstate="print">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8632" t="6300" r="30457" b="6197"/>
            <a:stretch/>
          </p:blipFill>
          <p:spPr bwMode="auto">
            <a:xfrm rot="16200000">
              <a:off x="2253848" y="3899024"/>
              <a:ext cx="1704281" cy="1615027"/>
            </a:xfrm>
            <a:prstGeom prst="rect">
              <a:avLst/>
            </a:prstGeom>
            <a:noFill/>
            <a:ln w="19050">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49328F4A-6350-3A91-A575-95EF8E4B5D25}"/>
                </a:ext>
              </a:extLst>
            </p:cNvPr>
            <p:cNvPicPr>
              <a:picLocks noChangeAspect="1"/>
            </p:cNvPicPr>
            <p:nvPr/>
          </p:nvPicPr>
          <p:blipFill rotWithShape="1">
            <a:blip r:embed="rId3" cstate="print">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8632" t="6300" r="30457" b="6197"/>
            <a:stretch/>
          </p:blipFill>
          <p:spPr bwMode="auto">
            <a:xfrm rot="16200000">
              <a:off x="784886" y="3899024"/>
              <a:ext cx="1704281" cy="1615027"/>
            </a:xfrm>
            <a:prstGeom prst="rect">
              <a:avLst/>
            </a:prstGeom>
            <a:noFill/>
            <a:ln w="19050">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36460097-9145-454A-A264-90E72B89C806}"/>
                </a:ext>
              </a:extLst>
            </p:cNvPr>
            <p:cNvPicPr>
              <a:picLocks noChangeAspect="1"/>
            </p:cNvPicPr>
            <p:nvPr/>
          </p:nvPicPr>
          <p:blipFill rotWithShape="1">
            <a:blip r:embed="rId3" cstate="print">
              <a:clrChange>
                <a:clrFrom>
                  <a:srgbClr val="FFFFFF"/>
                </a:clrFrom>
                <a:clrTo>
                  <a:srgbClr val="FFFFFF">
                    <a:alpha val="0"/>
                  </a:srgbClr>
                </a:clrTo>
              </a:clrChange>
              <a:alphaModFix amt="35000"/>
              <a:extLst>
                <a:ext uri="{28A0092B-C50C-407E-A947-70E740481C1C}">
                  <a14:useLocalDpi xmlns:a14="http://schemas.microsoft.com/office/drawing/2010/main" val="0"/>
                </a:ext>
              </a:extLst>
            </a:blip>
            <a:srcRect l="28632" t="6300" r="30457" b="6197"/>
            <a:stretch/>
          </p:blipFill>
          <p:spPr bwMode="auto">
            <a:xfrm rot="16200000">
              <a:off x="3717572" y="3899024"/>
              <a:ext cx="1704281" cy="1615027"/>
            </a:xfrm>
            <a:prstGeom prst="rect">
              <a:avLst/>
            </a:prstGeom>
            <a:noFill/>
            <a:ln w="19050">
              <a:noFill/>
            </a:ln>
            <a:extLst>
              <a:ext uri="{53640926-AAD7-44D8-BBD7-CCE9431645EC}">
                <a14:shadowObscured xmlns:a14="http://schemas.microsoft.com/office/drawing/2010/main"/>
              </a:ext>
            </a:extLst>
          </p:spPr>
        </p:pic>
      </p:grpSp>
      <p:grpSp>
        <p:nvGrpSpPr>
          <p:cNvPr id="16" name="Group 15">
            <a:extLst>
              <a:ext uri="{FF2B5EF4-FFF2-40B4-BE49-F238E27FC236}">
                <a16:creationId xmlns:a16="http://schemas.microsoft.com/office/drawing/2014/main" id="{9E4C000C-80D2-70AB-24F5-5A704E659D1B}"/>
              </a:ext>
            </a:extLst>
          </p:cNvPr>
          <p:cNvGrpSpPr/>
          <p:nvPr/>
        </p:nvGrpSpPr>
        <p:grpSpPr>
          <a:xfrm>
            <a:off x="6156402" y="1778981"/>
            <a:ext cx="2409213" cy="2542359"/>
            <a:chOff x="2298475" y="2390506"/>
            <a:chExt cx="1615027" cy="1704281"/>
          </a:xfrm>
        </p:grpSpPr>
        <p:pic>
          <p:nvPicPr>
            <p:cNvPr id="17" name="Picture 16">
              <a:extLst>
                <a:ext uri="{FF2B5EF4-FFF2-40B4-BE49-F238E27FC236}">
                  <a16:creationId xmlns:a16="http://schemas.microsoft.com/office/drawing/2014/main" id="{C56A9C9A-990F-6CE9-A0F9-2169F5EFDFB8}"/>
                </a:ext>
              </a:extLst>
            </p:cNvPr>
            <p:cNvPicPr>
              <a:picLocks noChangeAspect="1"/>
            </p:cNvPicPr>
            <p:nvPr/>
          </p:nvPicPr>
          <p:blipFill rotWithShape="1">
            <a:blip r:embed="rId3" cstate="print">
              <a:clrChange>
                <a:clrFrom>
                  <a:srgbClr val="FFFFFF"/>
                </a:clrFrom>
                <a:clrTo>
                  <a:srgbClr val="FFFFFF">
                    <a:alpha val="0"/>
                  </a:srgbClr>
                </a:clrTo>
              </a:clrChange>
              <a:alphaModFix amt="85000"/>
              <a:extLst>
                <a:ext uri="{28A0092B-C50C-407E-A947-70E740481C1C}">
                  <a14:useLocalDpi xmlns:a14="http://schemas.microsoft.com/office/drawing/2010/main" val="0"/>
                </a:ext>
              </a:extLst>
            </a:blip>
            <a:srcRect l="28632" t="6300" r="30457" b="6197"/>
            <a:stretch/>
          </p:blipFill>
          <p:spPr bwMode="auto">
            <a:xfrm rot="16200000">
              <a:off x="2253848" y="2435133"/>
              <a:ext cx="1704281" cy="1615027"/>
            </a:xfrm>
            <a:prstGeom prst="rect">
              <a:avLst/>
            </a:prstGeom>
            <a:noFill/>
            <a:ln w="19050">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D8FC620A-575B-DF4C-0624-30BBB402D38B}"/>
                </a:ext>
              </a:extLst>
            </p:cNvPr>
            <p:cNvSpPr/>
            <p:nvPr/>
          </p:nvSpPr>
          <p:spPr>
            <a:xfrm>
              <a:off x="2389738" y="2490109"/>
              <a:ext cx="1444173" cy="1444174"/>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19" name="Straight Arrow Connector 18">
            <a:extLst>
              <a:ext uri="{FF2B5EF4-FFF2-40B4-BE49-F238E27FC236}">
                <a16:creationId xmlns:a16="http://schemas.microsoft.com/office/drawing/2014/main" id="{E558A17A-F358-A88F-3D11-C16231E00983}"/>
              </a:ext>
            </a:extLst>
          </p:cNvPr>
          <p:cNvCxnSpPr>
            <a:cxnSpLocks/>
          </p:cNvCxnSpPr>
          <p:nvPr/>
        </p:nvCxnSpPr>
        <p:spPr>
          <a:xfrm flipV="1">
            <a:off x="4217763" y="3272186"/>
            <a:ext cx="1817837" cy="8471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EA5F050-0273-08B1-3BE0-55DF63F0E5C1}"/>
                  </a:ext>
                </a:extLst>
              </p:cNvPr>
              <p:cNvSpPr txBox="1"/>
              <p:nvPr/>
            </p:nvSpPr>
            <p:spPr>
              <a:xfrm>
                <a:off x="8547900" y="1936455"/>
                <a:ext cx="3668707" cy="1461939"/>
              </a:xfrm>
              <a:prstGeom prst="rect">
                <a:avLst/>
              </a:prstGeom>
              <a:noFill/>
            </p:spPr>
            <p:txBody>
              <a:bodyPr wrap="square" rtlCol="0">
                <a:spAutoFit/>
              </a:bodyPr>
              <a:lstStyle/>
              <a:p>
                <a:r>
                  <a:rPr lang="en-US" sz="1867"/>
                  <a:t>Green’s function for periodic </a:t>
                </a:r>
                <a:r>
                  <a:rPr lang="en-US" sz="1867" err="1"/>
                  <a:t>b.c.</a:t>
                </a:r>
                <a:r>
                  <a:rPr lang="en-US" sz="1867"/>
                  <a:t> is analytically available:</a:t>
                </a:r>
              </a:p>
              <a:p>
                <a:pPr/>
                <a14:m>
                  <m:oMathPara xmlns:m="http://schemas.openxmlformats.org/officeDocument/2006/math">
                    <m:oMathParaPr>
                      <m:jc m:val="centerGroup"/>
                    </m:oMathParaPr>
                    <m:oMath xmlns:m="http://schemas.openxmlformats.org/officeDocument/2006/math">
                      <m:sSub>
                        <m:sSubPr>
                          <m:ctrlPr>
                            <a:rPr lang="en-US" sz="1867" i="1" dirty="0">
                              <a:latin typeface="Cambria Math" panose="02040503050406030204" pitchFamily="18" charset="0"/>
                            </a:rPr>
                          </m:ctrlPr>
                        </m:sSubPr>
                        <m:e>
                          <m:acc>
                            <m:accPr>
                              <m:chr m:val="̂"/>
                              <m:ctrlPr>
                                <a:rPr lang="en-US" sz="1867" i="1">
                                  <a:latin typeface="Cambria Math" panose="02040503050406030204" pitchFamily="18" charset="0"/>
                                </a:rPr>
                              </m:ctrlPr>
                            </m:accPr>
                            <m:e>
                              <m:r>
                                <a:rPr lang="en-US" sz="1867" i="1">
                                  <a:latin typeface="Cambria Math" panose="02040503050406030204" pitchFamily="18" charset="0"/>
                                </a:rPr>
                                <m:t>𝐺</m:t>
                              </m:r>
                            </m:e>
                          </m:acc>
                        </m:e>
                        <m:sub>
                          <m:r>
                            <a:rPr lang="en-US" sz="1867" i="1" dirty="0">
                              <a:latin typeface="Cambria Math" panose="02040503050406030204" pitchFamily="18" charset="0"/>
                            </a:rPr>
                            <m:t>𝑖𝑗</m:t>
                          </m:r>
                        </m:sub>
                      </m:sSub>
                      <m:r>
                        <a:rPr lang="en-US" sz="1867" i="1" dirty="0">
                          <a:latin typeface="Cambria Math" panose="02040503050406030204" pitchFamily="18" charset="0"/>
                        </a:rPr>
                        <m:t>=</m:t>
                      </m:r>
                      <m:sSup>
                        <m:sSupPr>
                          <m:ctrlPr>
                            <a:rPr lang="en-US" sz="1867" i="1" dirty="0">
                              <a:latin typeface="Cambria Math" panose="02040503050406030204" pitchFamily="18" charset="0"/>
                            </a:rPr>
                          </m:ctrlPr>
                        </m:sSupPr>
                        <m:e>
                          <m:d>
                            <m:dPr>
                              <m:ctrlPr>
                                <a:rPr lang="en-US" sz="1867" i="1" dirty="0">
                                  <a:latin typeface="Cambria Math" panose="02040503050406030204" pitchFamily="18" charset="0"/>
                                </a:rPr>
                              </m:ctrlPr>
                            </m:dPr>
                            <m:e>
                              <m:sSubSup>
                                <m:sSubSupPr>
                                  <m:ctrlPr>
                                    <a:rPr lang="en-US" sz="1867" i="1" dirty="0">
                                      <a:latin typeface="Cambria Math" panose="02040503050406030204" pitchFamily="18" charset="0"/>
                                    </a:rPr>
                                  </m:ctrlPr>
                                </m:sSubSupPr>
                                <m:e>
                                  <m:r>
                                    <a:rPr lang="en-US" sz="1867" i="1" dirty="0">
                                      <a:latin typeface="Cambria Math" panose="02040503050406030204" pitchFamily="18" charset="0"/>
                                    </a:rPr>
                                    <m:t>𝐶</m:t>
                                  </m:r>
                                </m:e>
                                <m:sub>
                                  <m:r>
                                    <a:rPr lang="en-US" sz="1867" i="1" dirty="0">
                                      <a:latin typeface="Cambria Math" panose="02040503050406030204" pitchFamily="18" charset="0"/>
                                    </a:rPr>
                                    <m:t>𝑖𝑘𝑗𝑙</m:t>
                                  </m:r>
                                </m:sub>
                                <m:sup>
                                  <m:r>
                                    <a:rPr lang="en-US" sz="1867" i="1" dirty="0">
                                      <a:latin typeface="Cambria Math" panose="02040503050406030204" pitchFamily="18" charset="0"/>
                                    </a:rPr>
                                    <m:t>0</m:t>
                                  </m:r>
                                </m:sup>
                              </m:sSubSup>
                              <m:sSub>
                                <m:sSubPr>
                                  <m:ctrlPr>
                                    <a:rPr lang="en-US" sz="1867" i="1" dirty="0">
                                      <a:latin typeface="Cambria Math" panose="02040503050406030204" pitchFamily="18" charset="0"/>
                                    </a:rPr>
                                  </m:ctrlPr>
                                </m:sSubPr>
                                <m:e>
                                  <m:r>
                                    <a:rPr lang="en-US" sz="1867" i="1" dirty="0">
                                      <a:latin typeface="Cambria Math" panose="02040503050406030204" pitchFamily="18" charset="0"/>
                                    </a:rPr>
                                    <m:t>𝑘</m:t>
                                  </m:r>
                                </m:e>
                                <m:sub>
                                  <m:r>
                                    <a:rPr lang="en-US" sz="1867" i="1" dirty="0">
                                      <a:latin typeface="Cambria Math" panose="02040503050406030204" pitchFamily="18" charset="0"/>
                                    </a:rPr>
                                    <m:t>𝑘</m:t>
                                  </m:r>
                                </m:sub>
                              </m:sSub>
                              <m:sSub>
                                <m:sSubPr>
                                  <m:ctrlPr>
                                    <a:rPr lang="en-US" sz="1867" i="1" dirty="0">
                                      <a:latin typeface="Cambria Math" panose="02040503050406030204" pitchFamily="18" charset="0"/>
                                    </a:rPr>
                                  </m:ctrlPr>
                                </m:sSubPr>
                                <m:e>
                                  <m:r>
                                    <a:rPr lang="en-US" sz="1867" i="1" dirty="0">
                                      <a:latin typeface="Cambria Math" panose="02040503050406030204" pitchFamily="18" charset="0"/>
                                    </a:rPr>
                                    <m:t>𝑘</m:t>
                                  </m:r>
                                </m:e>
                                <m:sub>
                                  <m:r>
                                    <a:rPr lang="en-US" sz="1867" i="1" dirty="0">
                                      <a:latin typeface="Cambria Math" panose="02040503050406030204" pitchFamily="18" charset="0"/>
                                    </a:rPr>
                                    <m:t>𝑙</m:t>
                                  </m:r>
                                </m:sub>
                              </m:sSub>
                            </m:e>
                          </m:d>
                        </m:e>
                        <m:sup>
                          <m:r>
                            <a:rPr lang="en-US" sz="1867" i="1" dirty="0">
                              <a:latin typeface="Cambria Math" panose="02040503050406030204" pitchFamily="18" charset="0"/>
                            </a:rPr>
                            <m:t>−1</m:t>
                          </m:r>
                        </m:sup>
                      </m:sSup>
                    </m:oMath>
                  </m:oMathPara>
                </a14:m>
                <a:endParaRPr lang="en-US" sz="1867"/>
              </a:p>
              <a:p>
                <a:pPr/>
                <a14:m>
                  <m:oMathPara xmlns:m="http://schemas.openxmlformats.org/officeDocument/2006/math">
                    <m:oMathParaPr>
                      <m:jc m:val="centerGroup"/>
                    </m:oMathParaPr>
                    <m:oMath xmlns:m="http://schemas.openxmlformats.org/officeDocument/2006/math">
                      <m:sSub>
                        <m:sSubPr>
                          <m:ctrlPr>
                            <a:rPr lang="en-US" sz="1867" i="1" dirty="0">
                              <a:latin typeface="Cambria Math" panose="02040503050406030204" pitchFamily="18" charset="0"/>
                            </a:rPr>
                          </m:ctrlPr>
                        </m:sSubPr>
                        <m:e>
                          <m:acc>
                            <m:accPr>
                              <m:chr m:val="̂"/>
                              <m:ctrlPr>
                                <a:rPr lang="en-US" sz="1867" i="1">
                                  <a:latin typeface="Cambria Math" panose="02040503050406030204" pitchFamily="18" charset="0"/>
                                </a:rPr>
                              </m:ctrlPr>
                            </m:accPr>
                            <m:e>
                              <m:r>
                                <m:rPr>
                                  <m:sty m:val="p"/>
                                </m:rPr>
                                <a:rPr lang="en-US" sz="1867">
                                  <a:latin typeface="Cambria Math" panose="02040503050406030204" pitchFamily="18" charset="0"/>
                                </a:rPr>
                                <m:t>Γ</m:t>
                              </m:r>
                            </m:e>
                          </m:acc>
                        </m:e>
                        <m:sub>
                          <m:r>
                            <a:rPr lang="en-US" sz="1867" i="1" dirty="0">
                              <a:latin typeface="Cambria Math" panose="02040503050406030204" pitchFamily="18" charset="0"/>
                            </a:rPr>
                            <m:t>𝑖𝑚𝑗𝑛</m:t>
                          </m:r>
                        </m:sub>
                      </m:sSub>
                      <m:r>
                        <a:rPr lang="en-US" sz="1867" i="1" dirty="0">
                          <a:latin typeface="Cambria Math" panose="02040503050406030204" pitchFamily="18" charset="0"/>
                        </a:rPr>
                        <m:t>=</m:t>
                      </m:r>
                      <m:sSup>
                        <m:sSupPr>
                          <m:ctrlPr>
                            <a:rPr lang="en-US" sz="1867" i="1" dirty="0">
                              <a:latin typeface="Cambria Math" panose="02040503050406030204" pitchFamily="18" charset="0"/>
                            </a:rPr>
                          </m:ctrlPr>
                        </m:sSupPr>
                        <m:e>
                          <m:d>
                            <m:dPr>
                              <m:ctrlPr>
                                <a:rPr lang="en-US" sz="1867" i="1" dirty="0">
                                  <a:latin typeface="Cambria Math" panose="02040503050406030204" pitchFamily="18" charset="0"/>
                                </a:rPr>
                              </m:ctrlPr>
                            </m:dPr>
                            <m:e>
                              <m:sSubSup>
                                <m:sSubSupPr>
                                  <m:ctrlPr>
                                    <a:rPr lang="en-US" sz="1867" i="1" dirty="0">
                                      <a:latin typeface="Cambria Math" panose="02040503050406030204" pitchFamily="18" charset="0"/>
                                    </a:rPr>
                                  </m:ctrlPr>
                                </m:sSubSupPr>
                                <m:e>
                                  <m:r>
                                    <a:rPr lang="en-US" sz="1867" i="1" dirty="0">
                                      <a:latin typeface="Cambria Math" panose="02040503050406030204" pitchFamily="18" charset="0"/>
                                    </a:rPr>
                                    <m:t>𝐶</m:t>
                                  </m:r>
                                </m:e>
                                <m:sub>
                                  <m:r>
                                    <a:rPr lang="en-US" sz="1867" i="1" dirty="0">
                                      <a:latin typeface="Cambria Math" panose="02040503050406030204" pitchFamily="18" charset="0"/>
                                    </a:rPr>
                                    <m:t>𝑖𝑘𝑗𝑙</m:t>
                                  </m:r>
                                </m:sub>
                                <m:sup>
                                  <m:r>
                                    <a:rPr lang="en-US" sz="1867" i="1" dirty="0">
                                      <a:latin typeface="Cambria Math" panose="02040503050406030204" pitchFamily="18" charset="0"/>
                                    </a:rPr>
                                    <m:t>0</m:t>
                                  </m:r>
                                </m:sup>
                              </m:sSubSup>
                              <m:sSub>
                                <m:sSubPr>
                                  <m:ctrlPr>
                                    <a:rPr lang="en-US" sz="1867" i="1" dirty="0">
                                      <a:latin typeface="Cambria Math" panose="02040503050406030204" pitchFamily="18" charset="0"/>
                                    </a:rPr>
                                  </m:ctrlPr>
                                </m:sSubPr>
                                <m:e>
                                  <m:r>
                                    <a:rPr lang="en-US" sz="1867" i="1" dirty="0">
                                      <a:latin typeface="Cambria Math" panose="02040503050406030204" pitchFamily="18" charset="0"/>
                                    </a:rPr>
                                    <m:t>𝑘</m:t>
                                  </m:r>
                                </m:e>
                                <m:sub>
                                  <m:r>
                                    <a:rPr lang="en-US" sz="1867" i="1" dirty="0">
                                      <a:latin typeface="Cambria Math" panose="02040503050406030204" pitchFamily="18" charset="0"/>
                                    </a:rPr>
                                    <m:t>𝑘</m:t>
                                  </m:r>
                                </m:sub>
                              </m:sSub>
                              <m:sSub>
                                <m:sSubPr>
                                  <m:ctrlPr>
                                    <a:rPr lang="en-US" sz="1867" i="1" dirty="0">
                                      <a:latin typeface="Cambria Math" panose="02040503050406030204" pitchFamily="18" charset="0"/>
                                    </a:rPr>
                                  </m:ctrlPr>
                                </m:sSubPr>
                                <m:e>
                                  <m:r>
                                    <a:rPr lang="en-US" sz="1867" i="1" dirty="0">
                                      <a:latin typeface="Cambria Math" panose="02040503050406030204" pitchFamily="18" charset="0"/>
                                    </a:rPr>
                                    <m:t>𝑘</m:t>
                                  </m:r>
                                </m:e>
                                <m:sub>
                                  <m:r>
                                    <a:rPr lang="en-US" sz="1867" i="1" dirty="0">
                                      <a:latin typeface="Cambria Math" panose="02040503050406030204" pitchFamily="18" charset="0"/>
                                    </a:rPr>
                                    <m:t>𝑙</m:t>
                                  </m:r>
                                </m:sub>
                              </m:sSub>
                            </m:e>
                          </m:d>
                        </m:e>
                        <m:sup>
                          <m:r>
                            <a:rPr lang="en-US" sz="1867" i="1" dirty="0">
                              <a:latin typeface="Cambria Math" panose="02040503050406030204" pitchFamily="18" charset="0"/>
                            </a:rPr>
                            <m:t>−1</m:t>
                          </m:r>
                        </m:sup>
                      </m:sSup>
                      <m:sSub>
                        <m:sSubPr>
                          <m:ctrlPr>
                            <a:rPr lang="en-US" sz="1867" i="1" dirty="0">
                              <a:latin typeface="Cambria Math" panose="02040503050406030204" pitchFamily="18" charset="0"/>
                            </a:rPr>
                          </m:ctrlPr>
                        </m:sSubPr>
                        <m:e>
                          <m:r>
                            <a:rPr lang="en-US" sz="1867" i="1" dirty="0">
                              <a:latin typeface="Cambria Math" panose="02040503050406030204" pitchFamily="18" charset="0"/>
                            </a:rPr>
                            <m:t>𝑘</m:t>
                          </m:r>
                        </m:e>
                        <m:sub>
                          <m:r>
                            <a:rPr lang="en-US" sz="1867" i="1" dirty="0">
                              <a:latin typeface="Cambria Math" panose="02040503050406030204" pitchFamily="18" charset="0"/>
                            </a:rPr>
                            <m:t>𝑚</m:t>
                          </m:r>
                        </m:sub>
                      </m:sSub>
                      <m:sSub>
                        <m:sSubPr>
                          <m:ctrlPr>
                            <a:rPr lang="en-US" sz="1867" i="1" dirty="0">
                              <a:latin typeface="Cambria Math" panose="02040503050406030204" pitchFamily="18" charset="0"/>
                            </a:rPr>
                          </m:ctrlPr>
                        </m:sSubPr>
                        <m:e>
                          <m:r>
                            <a:rPr lang="en-US" sz="1867" i="1" dirty="0">
                              <a:latin typeface="Cambria Math" panose="02040503050406030204" pitchFamily="18" charset="0"/>
                            </a:rPr>
                            <m:t>𝑘</m:t>
                          </m:r>
                        </m:e>
                        <m:sub>
                          <m:r>
                            <a:rPr lang="en-US" sz="1867" i="1" dirty="0">
                              <a:latin typeface="Cambria Math" panose="02040503050406030204" pitchFamily="18" charset="0"/>
                            </a:rPr>
                            <m:t>𝑛</m:t>
                          </m:r>
                        </m:sub>
                      </m:sSub>
                    </m:oMath>
                  </m:oMathPara>
                </a14:m>
                <a:endParaRPr lang="en-US" sz="1867" i="1"/>
              </a:p>
            </p:txBody>
          </p:sp>
        </mc:Choice>
        <mc:Fallback xmlns="">
          <p:sp>
            <p:nvSpPr>
              <p:cNvPr id="20" name="TextBox 19">
                <a:extLst>
                  <a:ext uri="{FF2B5EF4-FFF2-40B4-BE49-F238E27FC236}">
                    <a16:creationId xmlns:a16="http://schemas.microsoft.com/office/drawing/2014/main" id="{EEA5F050-0273-08B1-3BE0-55DF63F0E5C1}"/>
                  </a:ext>
                </a:extLst>
              </p:cNvPr>
              <p:cNvSpPr txBox="1">
                <a:spLocks noRot="1" noChangeAspect="1" noMove="1" noResize="1" noEditPoints="1" noAdjustHandles="1" noChangeArrowheads="1" noChangeShapeType="1" noTextEdit="1"/>
              </p:cNvSpPr>
              <p:nvPr/>
            </p:nvSpPr>
            <p:spPr>
              <a:xfrm>
                <a:off x="8547900" y="1936455"/>
                <a:ext cx="3668707" cy="1461939"/>
              </a:xfrm>
              <a:prstGeom prst="rect">
                <a:avLst/>
              </a:prstGeom>
              <a:blipFill>
                <a:blip r:embed="rId5"/>
                <a:stretch>
                  <a:fillRect l="-1495" t="-2092" b="-1255"/>
                </a:stretch>
              </a:blipFill>
            </p:spPr>
            <p:txBody>
              <a:bodyPr/>
              <a:lstStyle/>
              <a:p>
                <a:r>
                  <a:rPr lang="sr-Latn-BA">
                    <a:noFill/>
                  </a:rPr>
                  <a:t> </a:t>
                </a:r>
              </a:p>
            </p:txBody>
          </p:sp>
        </mc:Fallback>
      </mc:AlternateContent>
      <p:pic>
        <p:nvPicPr>
          <p:cNvPr id="21" name="Main graphic">
            <a:extLst>
              <a:ext uri="{FF2B5EF4-FFF2-40B4-BE49-F238E27FC236}">
                <a16:creationId xmlns:a16="http://schemas.microsoft.com/office/drawing/2014/main" id="{8D7BF143-CF47-FAEC-4ACD-490BB4A074B0}"/>
              </a:ext>
            </a:extLst>
          </p:cNvPr>
          <p:cNvPicPr/>
          <p:nvPr/>
        </p:nvPicPr>
        <p:blipFill rotWithShape="1">
          <a:blip r:embed="rId6"/>
          <a:srcRect t="11117" r="69862"/>
          <a:stretch/>
        </p:blipFill>
        <p:spPr>
          <a:xfrm>
            <a:off x="7603955" y="4446631"/>
            <a:ext cx="1914500" cy="2011173"/>
          </a:xfrm>
          <a:prstGeom prst="rect">
            <a:avLst/>
          </a:prstGeom>
          <a:ln>
            <a:noFill/>
          </a:ln>
        </p:spPr>
      </p:pic>
      <p:pic>
        <p:nvPicPr>
          <p:cNvPr id="22" name="Main graphic">
            <a:extLst>
              <a:ext uri="{FF2B5EF4-FFF2-40B4-BE49-F238E27FC236}">
                <a16:creationId xmlns:a16="http://schemas.microsoft.com/office/drawing/2014/main" id="{233EC7FC-59C2-607D-2CB7-6FF0C8B6A98C}"/>
              </a:ext>
            </a:extLst>
          </p:cNvPr>
          <p:cNvPicPr/>
          <p:nvPr/>
        </p:nvPicPr>
        <p:blipFill rotWithShape="1">
          <a:blip r:embed="rId6">
            <a:clrChange>
              <a:clrFrom>
                <a:srgbClr val="FFFFFF"/>
              </a:clrFrom>
              <a:clrTo>
                <a:srgbClr val="FFFFFF">
                  <a:alpha val="0"/>
                </a:srgbClr>
              </a:clrTo>
            </a:clrChange>
          </a:blip>
          <a:srcRect l="91868" t="-379" r="-720"/>
          <a:stretch/>
        </p:blipFill>
        <p:spPr>
          <a:xfrm>
            <a:off x="9518454" y="3907153"/>
            <a:ext cx="647124" cy="2613756"/>
          </a:xfrm>
          <a:prstGeom prst="rect">
            <a:avLst/>
          </a:prstGeom>
          <a:ln>
            <a:noFill/>
          </a:ln>
        </p:spPr>
      </p:pic>
      <p:sp>
        <p:nvSpPr>
          <p:cNvPr id="4" name="TextBox 3"/>
          <p:cNvSpPr txBox="1"/>
          <p:nvPr/>
        </p:nvSpPr>
        <p:spPr>
          <a:xfrm>
            <a:off x="2132578" y="6211583"/>
            <a:ext cx="2728001" cy="338554"/>
          </a:xfrm>
          <a:prstGeom prst="rect">
            <a:avLst/>
          </a:prstGeom>
          <a:noFill/>
        </p:spPr>
        <p:txBody>
          <a:bodyPr wrap="square" rtlCol="0">
            <a:spAutoFit/>
          </a:bodyPr>
          <a:lstStyle/>
          <a:p>
            <a:r>
              <a:rPr lang="en-US" sz="1600"/>
              <a:t>Periodic microstructure</a:t>
            </a:r>
          </a:p>
        </p:txBody>
      </p:sp>
      <p:sp>
        <p:nvSpPr>
          <p:cNvPr id="23" name="TextBox 22"/>
          <p:cNvSpPr txBox="1"/>
          <p:nvPr/>
        </p:nvSpPr>
        <p:spPr>
          <a:xfrm>
            <a:off x="6292543" y="1495127"/>
            <a:ext cx="1604579" cy="338554"/>
          </a:xfrm>
          <a:prstGeom prst="rect">
            <a:avLst/>
          </a:prstGeom>
          <a:noFill/>
        </p:spPr>
        <p:txBody>
          <a:bodyPr wrap="square" rtlCol="0">
            <a:spAutoFit/>
          </a:bodyPr>
          <a:lstStyle/>
          <a:p>
            <a:r>
              <a:rPr lang="en-US" sz="1600"/>
              <a:t>Periodic </a:t>
            </a:r>
            <a:r>
              <a:rPr lang="en-US" sz="1600" err="1"/>
              <a:t>b.c.</a:t>
            </a:r>
            <a:endParaRPr lang="en-US" sz="1600"/>
          </a:p>
        </p:txBody>
      </p:sp>
      <p:sp>
        <p:nvSpPr>
          <p:cNvPr id="24" name="TextBox 23"/>
          <p:cNvSpPr txBox="1"/>
          <p:nvPr/>
        </p:nvSpPr>
        <p:spPr>
          <a:xfrm>
            <a:off x="308518" y="1998644"/>
            <a:ext cx="1084236" cy="830997"/>
          </a:xfrm>
          <a:prstGeom prst="rect">
            <a:avLst/>
          </a:prstGeom>
          <a:noFill/>
        </p:spPr>
        <p:txBody>
          <a:bodyPr wrap="square" rtlCol="0">
            <a:spAutoFit/>
          </a:bodyPr>
          <a:lstStyle/>
          <a:p>
            <a:r>
              <a:rPr lang="en-US" sz="1600"/>
              <a:t>Standard FFT method</a:t>
            </a:r>
          </a:p>
        </p:txBody>
      </p:sp>
      <p:sp>
        <p:nvSpPr>
          <p:cNvPr id="26" name="TextBox 25">
            <a:extLst>
              <a:ext uri="{FF2B5EF4-FFF2-40B4-BE49-F238E27FC236}">
                <a16:creationId xmlns:a16="http://schemas.microsoft.com/office/drawing/2014/main" id="{0074EF7A-92CD-09F7-4134-939032EF14A0}"/>
              </a:ext>
            </a:extLst>
          </p:cNvPr>
          <p:cNvSpPr txBox="1"/>
          <p:nvPr/>
        </p:nvSpPr>
        <p:spPr>
          <a:xfrm>
            <a:off x="0" y="-105973"/>
            <a:ext cx="12718481" cy="769441"/>
          </a:xfrm>
          <a:prstGeom prst="rect">
            <a:avLst/>
          </a:prstGeom>
          <a:noFill/>
        </p:spPr>
        <p:txBody>
          <a:bodyPr wrap="square" rtlCol="0">
            <a:spAutoFit/>
          </a:bodyPr>
          <a:lstStyle/>
          <a:p>
            <a:r>
              <a:rPr lang="en-US" sz="2600"/>
              <a:t>Non-periodic</a:t>
            </a:r>
            <a:r>
              <a:rPr lang="en-US" sz="4400">
                <a:solidFill>
                  <a:schemeClr val="tx1"/>
                </a:solidFill>
              </a:rPr>
              <a:t> </a:t>
            </a:r>
            <a:r>
              <a:rPr lang="en-US" sz="2600"/>
              <a:t>velocity boundary conditions</a:t>
            </a:r>
          </a:p>
        </p:txBody>
      </p:sp>
      <p:cxnSp>
        <p:nvCxnSpPr>
          <p:cNvPr id="27" name="Straight Connector 26">
            <a:extLst>
              <a:ext uri="{FF2B5EF4-FFF2-40B4-BE49-F238E27FC236}">
                <a16:creationId xmlns:a16="http://schemas.microsoft.com/office/drawing/2014/main" id="{1043168D-BC32-C797-0BDB-F575DCD12255}"/>
              </a:ext>
            </a:extLst>
          </p:cNvPr>
          <p:cNvCxnSpPr>
            <a:cxnSpLocks/>
          </p:cNvCxnSpPr>
          <p:nvPr/>
        </p:nvCxnSpPr>
        <p:spPr>
          <a:xfrm flipV="1">
            <a:off x="0" y="590513"/>
            <a:ext cx="1219200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EC742F78-0BE3-ACB7-A032-470945B4CB78}"/>
              </a:ext>
            </a:extLst>
          </p:cNvPr>
          <p:cNvSpPr txBox="1"/>
          <p:nvPr/>
        </p:nvSpPr>
        <p:spPr>
          <a:xfrm>
            <a:off x="513183" y="6422387"/>
            <a:ext cx="862737" cy="276999"/>
          </a:xfrm>
          <a:prstGeom prst="rect">
            <a:avLst/>
          </a:prstGeom>
          <a:noFill/>
        </p:spPr>
        <p:txBody>
          <a:bodyPr wrap="none" rtlCol="0">
            <a:spAutoFit/>
          </a:bodyPr>
          <a:lstStyle/>
          <a:p>
            <a:r>
              <a:rPr lang="sr-Latn-BA" sz="1200" dirty="0">
                <a:solidFill>
                  <a:schemeClr val="bg1">
                    <a:lumMod val="65000"/>
                  </a:schemeClr>
                </a:solidFill>
              </a:rPr>
              <a:t>4/15/2024</a:t>
            </a:r>
          </a:p>
        </p:txBody>
      </p:sp>
    </p:spTree>
    <p:extLst>
      <p:ext uri="{BB962C8B-B14F-4D97-AF65-F5344CB8AC3E}">
        <p14:creationId xmlns:p14="http://schemas.microsoft.com/office/powerpoint/2010/main" val="2412665773"/>
      </p:ext>
    </p:extLst>
  </p:cSld>
  <p:clrMapOvr>
    <a:masterClrMapping/>
  </p:clrMapOvr>
  <mc:AlternateContent xmlns:mc="http://schemas.openxmlformats.org/markup-compatibility/2006" xmlns:p14="http://schemas.microsoft.com/office/powerpoint/2010/main">
    <mc:Choice Requires="p14">
      <p:transition spd="slow" p14:dur="2000" advTm="24900"/>
    </mc:Choice>
    <mc:Fallback xmlns="">
      <p:transition spd="slow" advTm="249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611964" y="1150931"/>
            <a:ext cx="2182598" cy="363175"/>
          </a:xfrm>
        </p:spPr>
        <p:txBody>
          <a:bodyPr>
            <a:normAutofit lnSpcReduction="10000"/>
          </a:bodyPr>
          <a:lstStyle/>
          <a:p>
            <a:r>
              <a:rPr lang="en-US">
                <a:solidFill>
                  <a:schemeClr val="tx1"/>
                </a:solidFill>
              </a:rPr>
              <a:t>Formulation</a:t>
            </a:r>
          </a:p>
          <a:p>
            <a:endParaRPr lang="en-US"/>
          </a:p>
        </p:txBody>
      </p:sp>
      <p:grpSp>
        <p:nvGrpSpPr>
          <p:cNvPr id="4" name="Group 3">
            <a:extLst>
              <a:ext uri="{FF2B5EF4-FFF2-40B4-BE49-F238E27FC236}">
                <a16:creationId xmlns:a16="http://schemas.microsoft.com/office/drawing/2014/main" id="{1223B118-B0C3-C74D-7523-F70794713E0A}"/>
              </a:ext>
            </a:extLst>
          </p:cNvPr>
          <p:cNvGrpSpPr/>
          <p:nvPr/>
        </p:nvGrpSpPr>
        <p:grpSpPr>
          <a:xfrm>
            <a:off x="778620" y="2291482"/>
            <a:ext cx="2639424" cy="2972093"/>
            <a:chOff x="-2" y="0"/>
            <a:chExt cx="1979927" cy="2229091"/>
          </a:xfrm>
        </p:grpSpPr>
        <p:grpSp>
          <p:nvGrpSpPr>
            <p:cNvPr id="5" name="Group 4">
              <a:extLst>
                <a:ext uri="{FF2B5EF4-FFF2-40B4-BE49-F238E27FC236}">
                  <a16:creationId xmlns:a16="http://schemas.microsoft.com/office/drawing/2014/main" id="{241A466B-4369-D0C3-2BB1-40F6D0249AA0}"/>
                </a:ext>
              </a:extLst>
            </p:cNvPr>
            <p:cNvGrpSpPr/>
            <p:nvPr/>
          </p:nvGrpSpPr>
          <p:grpSpPr>
            <a:xfrm>
              <a:off x="-2" y="116017"/>
              <a:ext cx="1862032" cy="2113074"/>
              <a:chOff x="-2" y="0"/>
              <a:chExt cx="1862032" cy="2113074"/>
            </a:xfrm>
          </p:grpSpPr>
          <p:pic>
            <p:nvPicPr>
              <p:cNvPr id="8" name="Picture 7">
                <a:extLst>
                  <a:ext uri="{FF2B5EF4-FFF2-40B4-BE49-F238E27FC236}">
                    <a16:creationId xmlns:a16="http://schemas.microsoft.com/office/drawing/2014/main" id="{D7EB3EBD-6051-B34D-D5F2-EF54CCA1E11A}"/>
                  </a:ext>
                </a:extLst>
              </p:cNvPr>
              <p:cNvPicPr>
                <a:picLocks noChangeAspect="1"/>
              </p:cNvPicPr>
              <p:nvPr/>
            </p:nvPicPr>
            <p:blipFill rotWithShape="1">
              <a:blip r:embed="rId3" cstate="print">
                <a:alphaModFix amt="85000"/>
                <a:extLst>
                  <a:ext uri="{28A0092B-C50C-407E-A947-70E740481C1C}">
                    <a14:useLocalDpi xmlns:a14="http://schemas.microsoft.com/office/drawing/2010/main" val="0"/>
                  </a:ext>
                </a:extLst>
              </a:blip>
              <a:srcRect l="34607" t="19726" r="37461" b="17504"/>
              <a:stretch/>
            </p:blipFill>
            <p:spPr bwMode="auto">
              <a:xfrm rot="16200000">
                <a:off x="190732" y="246817"/>
                <a:ext cx="1658620" cy="1651635"/>
              </a:xfrm>
              <a:prstGeom prst="rect">
                <a:avLst/>
              </a:prstGeom>
              <a:noFill/>
              <a:ln w="19050">
                <a:solidFill>
                  <a:schemeClr val="tx1"/>
                </a:solidFill>
              </a:ln>
              <a:extLst>
                <a:ext uri="{53640926-AAD7-44D8-BBD7-CCE9431645EC}">
                  <a14:shadowObscured xmlns:a14="http://schemas.microsoft.com/office/drawing/2010/main"/>
                </a:ext>
              </a:extLst>
            </p:spPr>
          </p:pic>
          <p:grpSp>
            <p:nvGrpSpPr>
              <p:cNvPr id="9" name="Group 8">
                <a:extLst>
                  <a:ext uri="{FF2B5EF4-FFF2-40B4-BE49-F238E27FC236}">
                    <a16:creationId xmlns:a16="http://schemas.microsoft.com/office/drawing/2014/main" id="{77C1D515-2E5B-BCD2-0A1D-AC349EFA7C63}"/>
                  </a:ext>
                </a:extLst>
              </p:cNvPr>
              <p:cNvGrpSpPr/>
              <p:nvPr/>
            </p:nvGrpSpPr>
            <p:grpSpPr>
              <a:xfrm>
                <a:off x="892" y="3432"/>
                <a:ext cx="1742261" cy="2094556"/>
                <a:chOff x="0" y="0"/>
                <a:chExt cx="1742261" cy="2094556"/>
              </a:xfrm>
            </p:grpSpPr>
            <p:sp>
              <p:nvSpPr>
                <p:cNvPr id="54" name="Freeform 53">
                  <a:extLst>
                    <a:ext uri="{FF2B5EF4-FFF2-40B4-BE49-F238E27FC236}">
                      <a16:creationId xmlns:a16="http://schemas.microsoft.com/office/drawing/2014/main" id="{7FBBB42D-3BF7-BBA5-90F4-D7402BFBE099}"/>
                    </a:ext>
                  </a:extLst>
                </p:cNvPr>
                <p:cNvSpPr/>
                <p:nvPr/>
              </p:nvSpPr>
              <p:spPr>
                <a:xfrm>
                  <a:off x="65129" y="0"/>
                  <a:ext cx="1649730" cy="370205"/>
                </a:xfrm>
                <a:custGeom>
                  <a:avLst/>
                  <a:gdLst>
                    <a:gd name="connsiteX0" fmla="*/ 0 w 1632031"/>
                    <a:gd name="connsiteY0" fmla="*/ 0 h 370390"/>
                    <a:gd name="connsiteX1" fmla="*/ 763929 w 1632031"/>
                    <a:gd name="connsiteY1" fmla="*/ 138896 h 370390"/>
                    <a:gd name="connsiteX2" fmla="*/ 1632031 w 1632031"/>
                    <a:gd name="connsiteY2" fmla="*/ 370390 h 370390"/>
                  </a:gdLst>
                  <a:ahLst/>
                  <a:cxnLst>
                    <a:cxn ang="0">
                      <a:pos x="connsiteX0" y="connsiteY0"/>
                    </a:cxn>
                    <a:cxn ang="0">
                      <a:pos x="connsiteX1" y="connsiteY1"/>
                    </a:cxn>
                    <a:cxn ang="0">
                      <a:pos x="connsiteX2" y="connsiteY2"/>
                    </a:cxn>
                  </a:cxnLst>
                  <a:rect l="l" t="t" r="r" b="b"/>
                  <a:pathLst>
                    <a:path w="1632031" h="370390">
                      <a:moveTo>
                        <a:pt x="0" y="0"/>
                      </a:moveTo>
                      <a:cubicBezTo>
                        <a:pt x="245962" y="38582"/>
                        <a:pt x="491924" y="77164"/>
                        <a:pt x="763929" y="138896"/>
                      </a:cubicBezTo>
                      <a:cubicBezTo>
                        <a:pt x="1035934" y="200628"/>
                        <a:pt x="1256336" y="340007"/>
                        <a:pt x="1632031" y="370390"/>
                      </a:cubicBezTo>
                    </a:path>
                  </a:pathLst>
                </a:custGeom>
                <a:noFill/>
                <a:ln w="63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55" name="Freeform 54">
                  <a:extLst>
                    <a:ext uri="{FF2B5EF4-FFF2-40B4-BE49-F238E27FC236}">
                      <a16:creationId xmlns:a16="http://schemas.microsoft.com/office/drawing/2014/main" id="{07103D2D-D623-3DA7-8223-999F2DB8F872}"/>
                    </a:ext>
                  </a:extLst>
                </p:cNvPr>
                <p:cNvSpPr/>
                <p:nvPr/>
              </p:nvSpPr>
              <p:spPr>
                <a:xfrm>
                  <a:off x="0" y="0"/>
                  <a:ext cx="66598" cy="2063115"/>
                </a:xfrm>
                <a:custGeom>
                  <a:avLst/>
                  <a:gdLst>
                    <a:gd name="connsiteX0" fmla="*/ 0 w 115069"/>
                    <a:gd name="connsiteY0" fmla="*/ 2063187 h 2063187"/>
                    <a:gd name="connsiteX1" fmla="*/ 52086 w 115069"/>
                    <a:gd name="connsiteY1" fmla="*/ 0 h 2063187"/>
                    <a:gd name="connsiteX0" fmla="*/ 0 w 140525"/>
                    <a:gd name="connsiteY0" fmla="*/ 2063187 h 2063187"/>
                    <a:gd name="connsiteX1" fmla="*/ 86302 w 140525"/>
                    <a:gd name="connsiteY1" fmla="*/ 0 h 2063187"/>
                    <a:gd name="connsiteX0" fmla="*/ 35142 w 121443"/>
                    <a:gd name="connsiteY0" fmla="*/ 2063187 h 2063187"/>
                    <a:gd name="connsiteX1" fmla="*/ 121444 w 121443"/>
                    <a:gd name="connsiteY1" fmla="*/ 0 h 2063187"/>
                    <a:gd name="connsiteX0" fmla="*/ 39408 w 125711"/>
                    <a:gd name="connsiteY0" fmla="*/ 2063187 h 2063187"/>
                    <a:gd name="connsiteX1" fmla="*/ 125710 w 125711"/>
                    <a:gd name="connsiteY1" fmla="*/ 0 h 2063187"/>
                  </a:gdLst>
                  <a:ahLst/>
                  <a:cxnLst>
                    <a:cxn ang="0">
                      <a:pos x="connsiteX0" y="connsiteY0"/>
                    </a:cxn>
                    <a:cxn ang="0">
                      <a:pos x="connsiteX1" y="connsiteY1"/>
                    </a:cxn>
                  </a:cxnLst>
                  <a:rect l="l" t="t" r="r" b="b"/>
                  <a:pathLst>
                    <a:path w="125711" h="2063187">
                      <a:moveTo>
                        <a:pt x="39408" y="2063187"/>
                      </a:moveTo>
                      <a:cubicBezTo>
                        <a:pt x="128870" y="1311074"/>
                        <a:pt x="-151020" y="1788364"/>
                        <a:pt x="125710" y="0"/>
                      </a:cubicBezTo>
                    </a:path>
                  </a:pathLst>
                </a:custGeom>
                <a:noFill/>
                <a:ln w="63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56" name="Freeform 55">
                  <a:extLst>
                    <a:ext uri="{FF2B5EF4-FFF2-40B4-BE49-F238E27FC236}">
                      <a16:creationId xmlns:a16="http://schemas.microsoft.com/office/drawing/2014/main" id="{8DC05568-5DC2-0E46-CF0A-491749402905}"/>
                    </a:ext>
                  </a:extLst>
                </p:cNvPr>
                <p:cNvSpPr/>
                <p:nvPr/>
              </p:nvSpPr>
              <p:spPr>
                <a:xfrm>
                  <a:off x="18236" y="2045026"/>
                  <a:ext cx="1724025" cy="49530"/>
                </a:xfrm>
                <a:custGeom>
                  <a:avLst/>
                  <a:gdLst>
                    <a:gd name="connsiteX0" fmla="*/ 0 w 1724628"/>
                    <a:gd name="connsiteY0" fmla="*/ 17625 h 49772"/>
                    <a:gd name="connsiteX1" fmla="*/ 813122 w 1724628"/>
                    <a:gd name="connsiteY1" fmla="*/ 49455 h 49772"/>
                    <a:gd name="connsiteX2" fmla="*/ 1724628 w 1724628"/>
                    <a:gd name="connsiteY2" fmla="*/ 263 h 49772"/>
                  </a:gdLst>
                  <a:ahLst/>
                  <a:cxnLst>
                    <a:cxn ang="0">
                      <a:pos x="connsiteX0" y="connsiteY0"/>
                    </a:cxn>
                    <a:cxn ang="0">
                      <a:pos x="connsiteX1" y="connsiteY1"/>
                    </a:cxn>
                    <a:cxn ang="0">
                      <a:pos x="connsiteX2" y="connsiteY2"/>
                    </a:cxn>
                  </a:cxnLst>
                  <a:rect l="l" t="t" r="r" b="b"/>
                  <a:pathLst>
                    <a:path w="1724628" h="49772">
                      <a:moveTo>
                        <a:pt x="0" y="17625"/>
                      </a:moveTo>
                      <a:cubicBezTo>
                        <a:pt x="262842" y="34987"/>
                        <a:pt x="525684" y="52349"/>
                        <a:pt x="813122" y="49455"/>
                      </a:cubicBezTo>
                      <a:cubicBezTo>
                        <a:pt x="1100560" y="46561"/>
                        <a:pt x="1373529" y="-4077"/>
                        <a:pt x="1724628" y="263"/>
                      </a:cubicBezTo>
                    </a:path>
                  </a:pathLst>
                </a:custGeom>
                <a:noFill/>
                <a:ln w="63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57" name="Freeform 56">
                  <a:extLst>
                    <a:ext uri="{FF2B5EF4-FFF2-40B4-BE49-F238E27FC236}">
                      <a16:creationId xmlns:a16="http://schemas.microsoft.com/office/drawing/2014/main" id="{56C5190E-9615-4040-C88B-0CDEE8A2FF03}"/>
                    </a:ext>
                  </a:extLst>
                </p:cNvPr>
                <p:cNvSpPr/>
                <p:nvPr/>
              </p:nvSpPr>
              <p:spPr>
                <a:xfrm>
                  <a:off x="1662072" y="380349"/>
                  <a:ext cx="79792" cy="1675435"/>
                </a:xfrm>
                <a:custGeom>
                  <a:avLst/>
                  <a:gdLst>
                    <a:gd name="connsiteX0" fmla="*/ 53749 w 79792"/>
                    <a:gd name="connsiteY0" fmla="*/ 0 h 1675435"/>
                    <a:gd name="connsiteX1" fmla="*/ 79792 w 79792"/>
                    <a:gd name="connsiteY1" fmla="*/ 1675435 h 1675435"/>
                  </a:gdLst>
                  <a:ahLst/>
                  <a:cxnLst>
                    <a:cxn ang="0">
                      <a:pos x="connsiteX0" y="connsiteY0"/>
                    </a:cxn>
                    <a:cxn ang="0">
                      <a:pos x="connsiteX1" y="connsiteY1"/>
                    </a:cxn>
                  </a:cxnLst>
                  <a:rect l="l" t="t" r="r" b="b"/>
                  <a:pathLst>
                    <a:path w="79792" h="1675435">
                      <a:moveTo>
                        <a:pt x="53749" y="0"/>
                      </a:moveTo>
                      <a:cubicBezTo>
                        <a:pt x="3351" y="673260"/>
                        <a:pt x="-47047" y="1346521"/>
                        <a:pt x="79792" y="1675435"/>
                      </a:cubicBezTo>
                    </a:path>
                  </a:pathLst>
                </a:custGeom>
                <a:noFill/>
                <a:ln w="63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grpSp>
          <p:grpSp>
            <p:nvGrpSpPr>
              <p:cNvPr id="10" name="Group 9">
                <a:extLst>
                  <a:ext uri="{FF2B5EF4-FFF2-40B4-BE49-F238E27FC236}">
                    <a16:creationId xmlns:a16="http://schemas.microsoft.com/office/drawing/2014/main" id="{7B91A4DA-17E5-0F84-5D1A-55553A1FA6B2}"/>
                  </a:ext>
                </a:extLst>
              </p:cNvPr>
              <p:cNvGrpSpPr/>
              <p:nvPr/>
            </p:nvGrpSpPr>
            <p:grpSpPr>
              <a:xfrm>
                <a:off x="63363" y="0"/>
                <a:ext cx="1797702" cy="382107"/>
                <a:chOff x="0" y="0"/>
                <a:chExt cx="1797702" cy="382107"/>
              </a:xfrm>
            </p:grpSpPr>
            <p:cxnSp>
              <p:nvCxnSpPr>
                <p:cNvPr id="43" name="Straight Arrow Connector 42">
                  <a:extLst>
                    <a:ext uri="{FF2B5EF4-FFF2-40B4-BE49-F238E27FC236}">
                      <a16:creationId xmlns:a16="http://schemas.microsoft.com/office/drawing/2014/main" id="{197CBA32-CBFE-8E85-1BD5-098DD998EE87}"/>
                    </a:ext>
                  </a:extLst>
                </p:cNvPr>
                <p:cNvCxnSpPr/>
                <p:nvPr/>
              </p:nvCxnSpPr>
              <p:spPr>
                <a:xfrm flipH="1" flipV="1">
                  <a:off x="0" y="0"/>
                  <a:ext cx="127000" cy="22098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7B9B2AA4-0799-478E-7DEC-4722C6A53E6A}"/>
                    </a:ext>
                  </a:extLst>
                </p:cNvPr>
                <p:cNvCxnSpPr/>
                <p:nvPr/>
              </p:nvCxnSpPr>
              <p:spPr>
                <a:xfrm flipH="1" flipV="1">
                  <a:off x="177149" y="20841"/>
                  <a:ext cx="119380" cy="20066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E699B927-6EEF-C178-799A-AD5980C1F491}"/>
                    </a:ext>
                  </a:extLst>
                </p:cNvPr>
                <p:cNvCxnSpPr/>
                <p:nvPr/>
              </p:nvCxnSpPr>
              <p:spPr>
                <a:xfrm flipH="1" flipV="1">
                  <a:off x="362113" y="59918"/>
                  <a:ext cx="99060" cy="16256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AF190B28-3142-A41F-0E21-F2F4AE811468}"/>
                    </a:ext>
                  </a:extLst>
                </p:cNvPr>
                <p:cNvCxnSpPr/>
                <p:nvPr/>
              </p:nvCxnSpPr>
              <p:spPr>
                <a:xfrm flipH="1" flipV="1">
                  <a:off x="539262" y="88574"/>
                  <a:ext cx="88900" cy="13208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B9614497-0356-918B-5686-DD076D3985BB}"/>
                    </a:ext>
                  </a:extLst>
                </p:cNvPr>
                <p:cNvCxnSpPr/>
                <p:nvPr/>
              </p:nvCxnSpPr>
              <p:spPr>
                <a:xfrm flipH="1" flipV="1">
                  <a:off x="747672" y="132861"/>
                  <a:ext cx="46990" cy="8890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1F1F6E95-C201-9204-2D6E-E4C8905DC406}"/>
                    </a:ext>
                  </a:extLst>
                </p:cNvPr>
                <p:cNvCxnSpPr/>
                <p:nvPr/>
              </p:nvCxnSpPr>
              <p:spPr>
                <a:xfrm flipH="1" flipV="1">
                  <a:off x="917005" y="177148"/>
                  <a:ext cx="45719" cy="4572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21A36651-F6EA-AF30-F947-B3DFC006B20C}"/>
                    </a:ext>
                  </a:extLst>
                </p:cNvPr>
                <p:cNvCxnSpPr/>
                <p:nvPr/>
              </p:nvCxnSpPr>
              <p:spPr>
                <a:xfrm flipH="1">
                  <a:off x="1086339" y="221435"/>
                  <a:ext cx="45719" cy="45719"/>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303E86BC-8F9F-9192-4915-260B0379061C}"/>
                    </a:ext>
                  </a:extLst>
                </p:cNvPr>
                <p:cNvCxnSpPr/>
                <p:nvPr/>
              </p:nvCxnSpPr>
              <p:spPr>
                <a:xfrm flipH="1">
                  <a:off x="1237436" y="222087"/>
                  <a:ext cx="58420" cy="7112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2102C751-2349-1F0F-2CF0-B805D659D852}"/>
                    </a:ext>
                  </a:extLst>
                </p:cNvPr>
                <p:cNvCxnSpPr/>
                <p:nvPr/>
              </p:nvCxnSpPr>
              <p:spPr>
                <a:xfrm flipH="1">
                  <a:off x="1388534" y="222087"/>
                  <a:ext cx="76200" cy="10160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A11E7907-F592-4BFF-5389-C6C8B8A60F4F}"/>
                    </a:ext>
                  </a:extLst>
                </p:cNvPr>
                <p:cNvCxnSpPr/>
                <p:nvPr/>
              </p:nvCxnSpPr>
              <p:spPr>
                <a:xfrm flipH="1">
                  <a:off x="1516185" y="222087"/>
                  <a:ext cx="114300" cy="13208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77180339-2A99-D53A-BAB7-1D3C2679E213}"/>
                    </a:ext>
                  </a:extLst>
                </p:cNvPr>
                <p:cNvCxnSpPr/>
                <p:nvPr/>
              </p:nvCxnSpPr>
              <p:spPr>
                <a:xfrm flipH="1">
                  <a:off x="1651652" y="222087"/>
                  <a:ext cx="146050" cy="16002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BAC0E80B-7B68-3809-5394-B972223BC17F}"/>
                  </a:ext>
                </a:extLst>
              </p:cNvPr>
              <p:cNvGrpSpPr/>
              <p:nvPr/>
            </p:nvGrpSpPr>
            <p:grpSpPr>
              <a:xfrm>
                <a:off x="18055" y="1902254"/>
                <a:ext cx="1843975" cy="210820"/>
                <a:chOff x="0" y="0"/>
                <a:chExt cx="1843975" cy="210820"/>
              </a:xfrm>
            </p:grpSpPr>
            <p:cxnSp>
              <p:nvCxnSpPr>
                <p:cNvPr id="32" name="Straight Arrow Connector 31">
                  <a:extLst>
                    <a:ext uri="{FF2B5EF4-FFF2-40B4-BE49-F238E27FC236}">
                      <a16:creationId xmlns:a16="http://schemas.microsoft.com/office/drawing/2014/main" id="{75BC15A6-C48B-8292-A57A-F3AE3AA5917F}"/>
                    </a:ext>
                  </a:extLst>
                </p:cNvPr>
                <p:cNvCxnSpPr/>
                <p:nvPr/>
              </p:nvCxnSpPr>
              <p:spPr>
                <a:xfrm flipH="1">
                  <a:off x="0" y="0"/>
                  <a:ext cx="175260" cy="163195"/>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7A559F84-C99B-8285-9961-0131BB9583A5}"/>
                    </a:ext>
                  </a:extLst>
                </p:cNvPr>
                <p:cNvCxnSpPr/>
                <p:nvPr/>
              </p:nvCxnSpPr>
              <p:spPr>
                <a:xfrm flipH="1">
                  <a:off x="179754" y="0"/>
                  <a:ext cx="163560" cy="17780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AC85D0D2-A959-810B-A742-FBFD85AA409B}"/>
                    </a:ext>
                  </a:extLst>
                </p:cNvPr>
                <p:cNvCxnSpPr/>
                <p:nvPr/>
              </p:nvCxnSpPr>
              <p:spPr>
                <a:xfrm flipH="1">
                  <a:off x="354297" y="0"/>
                  <a:ext cx="152400" cy="19431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9003E22E-AF54-9CEB-C0CF-86C13901AE07}"/>
                    </a:ext>
                  </a:extLst>
                </p:cNvPr>
                <p:cNvCxnSpPr/>
                <p:nvPr/>
              </p:nvCxnSpPr>
              <p:spPr>
                <a:xfrm flipH="1">
                  <a:off x="554892" y="0"/>
                  <a:ext cx="119380" cy="19431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51F657DC-49A2-00F4-4315-2CDF62DA8368}"/>
                    </a:ext>
                  </a:extLst>
                </p:cNvPr>
                <p:cNvCxnSpPr/>
                <p:nvPr/>
              </p:nvCxnSpPr>
              <p:spPr>
                <a:xfrm flipH="1">
                  <a:off x="742462" y="0"/>
                  <a:ext cx="101600" cy="21082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7EAD4BA0-2763-54C8-DED2-1CE828F65385}"/>
                    </a:ext>
                  </a:extLst>
                </p:cNvPr>
                <p:cNvCxnSpPr/>
                <p:nvPr/>
              </p:nvCxnSpPr>
              <p:spPr>
                <a:xfrm flipH="1">
                  <a:off x="924821" y="0"/>
                  <a:ext cx="86360" cy="19431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60F20491-A939-FEC5-F2B1-F9D45B48EAB3}"/>
                    </a:ext>
                  </a:extLst>
                </p:cNvPr>
                <p:cNvCxnSpPr/>
                <p:nvPr/>
              </p:nvCxnSpPr>
              <p:spPr>
                <a:xfrm flipH="1">
                  <a:off x="1133231" y="0"/>
                  <a:ext cx="45720" cy="17780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A3721EAD-2E46-63B1-8005-6CC858F66F42}"/>
                    </a:ext>
                  </a:extLst>
                </p:cNvPr>
                <p:cNvCxnSpPr/>
                <p:nvPr/>
              </p:nvCxnSpPr>
              <p:spPr>
                <a:xfrm flipH="1">
                  <a:off x="1297354" y="0"/>
                  <a:ext cx="45719" cy="163195"/>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AB29DE01-66FD-449F-D3AD-E5ED91697FC4}"/>
                    </a:ext>
                  </a:extLst>
                </p:cNvPr>
                <p:cNvCxnSpPr/>
                <p:nvPr/>
              </p:nvCxnSpPr>
              <p:spPr>
                <a:xfrm flipH="1">
                  <a:off x="1458872" y="0"/>
                  <a:ext cx="50800" cy="15621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AE3393F8-7006-A870-46C0-5111E5F596C7}"/>
                    </a:ext>
                  </a:extLst>
                </p:cNvPr>
                <p:cNvCxnSpPr/>
                <p:nvPr/>
              </p:nvCxnSpPr>
              <p:spPr>
                <a:xfrm flipH="1">
                  <a:off x="1609969" y="0"/>
                  <a:ext cx="68580" cy="14478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143A0424-711A-50AD-5D9B-EB873E2ED836}"/>
                    </a:ext>
                  </a:extLst>
                </p:cNvPr>
                <p:cNvCxnSpPr/>
                <p:nvPr/>
              </p:nvCxnSpPr>
              <p:spPr>
                <a:xfrm flipH="1">
                  <a:off x="1724595" y="0"/>
                  <a:ext cx="119380" cy="14478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2D3BD6D2-440B-3537-BBFD-4414EC9354A3}"/>
                  </a:ext>
                </a:extLst>
              </p:cNvPr>
              <p:cNvGrpSpPr/>
              <p:nvPr/>
            </p:nvGrpSpPr>
            <p:grpSpPr>
              <a:xfrm rot="16200000">
                <a:off x="-688663" y="956641"/>
                <a:ext cx="1550043" cy="172722"/>
                <a:chOff x="78246" y="200659"/>
                <a:chExt cx="1550200" cy="172722"/>
              </a:xfrm>
            </p:grpSpPr>
            <p:cxnSp>
              <p:nvCxnSpPr>
                <p:cNvPr id="23" name="Straight Arrow Connector 22">
                  <a:extLst>
                    <a:ext uri="{FF2B5EF4-FFF2-40B4-BE49-F238E27FC236}">
                      <a16:creationId xmlns:a16="http://schemas.microsoft.com/office/drawing/2014/main" id="{159539FC-2E48-574E-7F2D-01D5B964E1EA}"/>
                    </a:ext>
                  </a:extLst>
                </p:cNvPr>
                <p:cNvCxnSpPr/>
                <p:nvPr/>
              </p:nvCxnSpPr>
              <p:spPr>
                <a:xfrm rot="5400000" flipH="1">
                  <a:off x="44913" y="251773"/>
                  <a:ext cx="154940" cy="88274"/>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D577B01E-57BA-05EF-B5A7-94079CCDF2ED}"/>
                    </a:ext>
                  </a:extLst>
                </p:cNvPr>
                <p:cNvCxnSpPr/>
                <p:nvPr/>
              </p:nvCxnSpPr>
              <p:spPr>
                <a:xfrm rot="5400000" flipH="1">
                  <a:off x="224702" y="265043"/>
                  <a:ext cx="154306" cy="62369"/>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EA562E58-0E24-D2E4-54B2-9C85001C8C57}"/>
                    </a:ext>
                  </a:extLst>
                </p:cNvPr>
                <p:cNvCxnSpPr/>
                <p:nvPr/>
              </p:nvCxnSpPr>
              <p:spPr>
                <a:xfrm rot="5400000" flipH="1">
                  <a:off x="386874" y="260691"/>
                  <a:ext cx="172402" cy="52976"/>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C786EF16-753D-6FB8-695C-D6915BEC18FF}"/>
                    </a:ext>
                  </a:extLst>
                </p:cNvPr>
                <p:cNvCxnSpPr/>
                <p:nvPr/>
              </p:nvCxnSpPr>
              <p:spPr>
                <a:xfrm rot="5400000" flipH="1">
                  <a:off x="567964" y="272342"/>
                  <a:ext cx="172721" cy="29356"/>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C4353885-ADF7-BF4A-EB02-F2A7B8661A94}"/>
                    </a:ext>
                  </a:extLst>
                </p:cNvPr>
                <p:cNvCxnSpPr/>
                <p:nvPr/>
              </p:nvCxnSpPr>
              <p:spPr>
                <a:xfrm rot="5400000" flipH="1" flipV="1">
                  <a:off x="749163" y="287019"/>
                  <a:ext cx="172720" cy="1"/>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2595F65-FF53-D7A8-E716-DAE2D1E1BAF7}"/>
                    </a:ext>
                  </a:extLst>
                </p:cNvPr>
                <p:cNvCxnSpPr/>
                <p:nvPr/>
              </p:nvCxnSpPr>
              <p:spPr>
                <a:xfrm rot="5400000" flipH="1" flipV="1">
                  <a:off x="936116" y="284048"/>
                  <a:ext cx="155258" cy="23406"/>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23FDD19F-F7A6-9CE1-3EA4-BE5B5C7AF729}"/>
                    </a:ext>
                  </a:extLst>
                </p:cNvPr>
                <p:cNvCxnSpPr/>
                <p:nvPr/>
              </p:nvCxnSpPr>
              <p:spPr>
                <a:xfrm rot="5400000" flipH="1" flipV="1">
                  <a:off x="1117177" y="269507"/>
                  <a:ext cx="155258" cy="52488"/>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774E8475-B9B9-97BA-2092-7646CEABD9CD}"/>
                    </a:ext>
                  </a:extLst>
                </p:cNvPr>
                <p:cNvCxnSpPr/>
                <p:nvPr/>
              </p:nvCxnSpPr>
              <p:spPr>
                <a:xfrm rot="5400000" flipH="1" flipV="1">
                  <a:off x="1316099" y="260127"/>
                  <a:ext cx="132236" cy="94269"/>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C1D1B0D1-5895-5AD1-E93A-E8F15EE0B410}"/>
                    </a:ext>
                  </a:extLst>
                </p:cNvPr>
                <p:cNvCxnSpPr/>
                <p:nvPr/>
              </p:nvCxnSpPr>
              <p:spPr>
                <a:xfrm rot="5400000" flipH="1" flipV="1">
                  <a:off x="1498985" y="243762"/>
                  <a:ext cx="132080" cy="126843"/>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523537EC-F1CA-E487-2978-593295EC3064}"/>
                  </a:ext>
                </a:extLst>
              </p:cNvPr>
              <p:cNvGrpSpPr/>
              <p:nvPr/>
            </p:nvGrpSpPr>
            <p:grpSpPr>
              <a:xfrm rot="16200000">
                <a:off x="1043178" y="1008304"/>
                <a:ext cx="1425724" cy="188352"/>
                <a:chOff x="75880" y="184955"/>
                <a:chExt cx="1425724" cy="188352"/>
              </a:xfrm>
            </p:grpSpPr>
            <p:cxnSp>
              <p:nvCxnSpPr>
                <p:cNvPr id="14" name="Straight Arrow Connector 13">
                  <a:extLst>
                    <a:ext uri="{FF2B5EF4-FFF2-40B4-BE49-F238E27FC236}">
                      <a16:creationId xmlns:a16="http://schemas.microsoft.com/office/drawing/2014/main" id="{A01C1511-7291-3F9D-862C-92BB99F32B57}"/>
                    </a:ext>
                  </a:extLst>
                </p:cNvPr>
                <p:cNvCxnSpPr/>
                <p:nvPr/>
              </p:nvCxnSpPr>
              <p:spPr>
                <a:xfrm rot="5400000" flipH="1">
                  <a:off x="34840" y="241544"/>
                  <a:ext cx="172720" cy="90639"/>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0673925-F05E-E0DE-CC5E-2442BD3EC5CC}"/>
                    </a:ext>
                  </a:extLst>
                </p:cNvPr>
                <p:cNvCxnSpPr/>
                <p:nvPr/>
              </p:nvCxnSpPr>
              <p:spPr>
                <a:xfrm rot="5400000" flipH="1">
                  <a:off x="214264" y="254531"/>
                  <a:ext cx="172878" cy="64674"/>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CE8267B2-34A6-EE81-AD70-8196F5AB62F9}"/>
                    </a:ext>
                  </a:extLst>
                </p:cNvPr>
                <p:cNvCxnSpPr/>
                <p:nvPr/>
              </p:nvCxnSpPr>
              <p:spPr>
                <a:xfrm rot="5400000" flipH="1">
                  <a:off x="396940" y="270686"/>
                  <a:ext cx="188352" cy="16889"/>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5BF86D86-575C-0654-FAD0-680F1F127AF7}"/>
                    </a:ext>
                  </a:extLst>
                </p:cNvPr>
                <p:cNvCxnSpPr/>
                <p:nvPr/>
              </p:nvCxnSpPr>
              <p:spPr>
                <a:xfrm rot="5400000" flipH="1" flipV="1">
                  <a:off x="584568" y="269462"/>
                  <a:ext cx="188278" cy="1941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12D30AE-B004-0631-68AA-0E7BAD11ABAD}"/>
                    </a:ext>
                  </a:extLst>
                </p:cNvPr>
                <p:cNvCxnSpPr/>
                <p:nvPr/>
              </p:nvCxnSpPr>
              <p:spPr>
                <a:xfrm rot="5400000" flipH="1" flipV="1">
                  <a:off x="750378" y="270172"/>
                  <a:ext cx="188278" cy="1799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B9AA9E14-19B9-97C7-764C-4AAF383B7DB4}"/>
                    </a:ext>
                  </a:extLst>
                </p:cNvPr>
                <p:cNvCxnSpPr/>
                <p:nvPr/>
              </p:nvCxnSpPr>
              <p:spPr>
                <a:xfrm rot="5400000" flipH="1" flipV="1">
                  <a:off x="926268" y="276202"/>
                  <a:ext cx="172878" cy="2133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5C2398F9-D24D-07A9-853F-3BC8B35F546D}"/>
                    </a:ext>
                  </a:extLst>
                </p:cNvPr>
                <p:cNvCxnSpPr/>
                <p:nvPr/>
              </p:nvCxnSpPr>
              <p:spPr>
                <a:xfrm rot="5400000" flipH="1">
                  <a:off x="1089887" y="294631"/>
                  <a:ext cx="155258" cy="2092"/>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A7C621B5-5C95-ECC8-3746-A77218D3E5EB}"/>
                    </a:ext>
                  </a:extLst>
                </p:cNvPr>
                <p:cNvCxnSpPr/>
                <p:nvPr/>
              </p:nvCxnSpPr>
              <p:spPr>
                <a:xfrm rot="5400000" flipH="1">
                  <a:off x="1235109" y="273332"/>
                  <a:ext cx="155258" cy="44691"/>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C40E1083-C9FC-6E16-12B7-8390B7FE9F2B}"/>
                    </a:ext>
                  </a:extLst>
                </p:cNvPr>
                <p:cNvCxnSpPr/>
                <p:nvPr/>
              </p:nvCxnSpPr>
              <p:spPr>
                <a:xfrm rot="5400000" flipH="1">
                  <a:off x="1380599" y="252301"/>
                  <a:ext cx="134620" cy="10739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grpSp>
        </p:grpSp>
        <mc:AlternateContent xmlns:mc="http://schemas.openxmlformats.org/markup-compatibility/2006" xmlns:a14="http://schemas.microsoft.com/office/drawing/2010/main">
          <mc:Choice Requires="a14">
            <p:sp>
              <p:nvSpPr>
                <p:cNvPr id="6" name="Text Box 7">
                  <a:extLst>
                    <a:ext uri="{FF2B5EF4-FFF2-40B4-BE49-F238E27FC236}">
                      <a16:creationId xmlns:a16="http://schemas.microsoft.com/office/drawing/2014/main" id="{9453FB22-49A1-1E5E-FA45-7F36244EDC7D}"/>
                    </a:ext>
                  </a:extLst>
                </p:cNvPr>
                <p:cNvSpPr txBox="1"/>
                <p:nvPr/>
              </p:nvSpPr>
              <p:spPr>
                <a:xfrm>
                  <a:off x="380226" y="467720"/>
                  <a:ext cx="621030" cy="391297"/>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07000"/>
                    </a:lnSpc>
                    <a:spcBef>
                      <a:spcPts val="800"/>
                    </a:spcBef>
                    <a:spcAft>
                      <a:spcPts val="800"/>
                    </a:spcAft>
                  </a:pPr>
                  <a14:m>
                    <m:oMathPara xmlns:m="http://schemas.openxmlformats.org/officeDocument/2006/math">
                      <m:oMathParaPr>
                        <m:jc m:val="centerGroup"/>
                      </m:oMathParaPr>
                      <m:oMath xmlns:m="http://schemas.openxmlformats.org/officeDocument/2006/math">
                        <m:sSup>
                          <m:sSupPr>
                            <m:ctrlP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Ω</m:t>
                            </m:r>
                          </m:e>
                          <m:sup>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𝑏</m:t>
                            </m:r>
                          </m:sup>
                        </m:sSup>
                      </m:oMath>
                    </m:oMathPara>
                  </a14:m>
                  <a:endParaRPr lang="en-US" sz="160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6" name="Text Box 7">
                  <a:extLst>
                    <a:ext uri="{FF2B5EF4-FFF2-40B4-BE49-F238E27FC236}">
                      <a16:creationId xmlns:a16="http://schemas.microsoft.com/office/drawing/2014/main" id="{9453FB22-49A1-1E5E-FA45-7F36244EDC7D}"/>
                    </a:ext>
                  </a:extLst>
                </p:cNvPr>
                <p:cNvSpPr txBox="1">
                  <a:spLocks noRot="1" noChangeAspect="1" noMove="1" noResize="1" noEditPoints="1" noAdjustHandles="1" noChangeArrowheads="1" noChangeShapeType="1" noTextEdit="1"/>
                </p:cNvSpPr>
                <p:nvPr/>
              </p:nvSpPr>
              <p:spPr>
                <a:xfrm>
                  <a:off x="380226" y="467720"/>
                  <a:ext cx="621030" cy="391297"/>
                </a:xfrm>
                <a:prstGeom prst="rect">
                  <a:avLst/>
                </a:prstGeom>
                <a:blipFill>
                  <a:blip r:embed="rId4"/>
                  <a:stretch>
                    <a:fillRect/>
                  </a:stretch>
                </a:blipFill>
                <a:ln w="6350">
                  <a:noFill/>
                </a:ln>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7" name="Text Box 9">
                  <a:extLst>
                    <a:ext uri="{FF2B5EF4-FFF2-40B4-BE49-F238E27FC236}">
                      <a16:creationId xmlns:a16="http://schemas.microsoft.com/office/drawing/2014/main" id="{8F87126E-3CBD-6A8B-4288-0BC9FD6BACC5}"/>
                    </a:ext>
                  </a:extLst>
                </p:cNvPr>
                <p:cNvSpPr txBox="1"/>
                <p:nvPr/>
              </p:nvSpPr>
              <p:spPr>
                <a:xfrm>
                  <a:off x="1358557" y="0"/>
                  <a:ext cx="621368" cy="437558"/>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07000"/>
                    </a:lnSpc>
                    <a:spcBef>
                      <a:spcPts val="800"/>
                    </a:spcBef>
                    <a:spcAft>
                      <a:spcPts val="800"/>
                    </a:spcAft>
                  </a:pPr>
                  <a14:m>
                    <m:oMathPara xmlns:m="http://schemas.openxmlformats.org/officeDocument/2006/math">
                      <m:oMathParaPr>
                        <m:jc m:val="centerGroup"/>
                      </m:oMathParaPr>
                      <m:oMath xmlns:m="http://schemas.openxmlformats.org/officeDocument/2006/math">
                        <m:sSup>
                          <m:sSupPr>
                            <m:ctrlP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Ω</m:t>
                            </m:r>
                          </m:e>
                          <m:sup>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𝑏</m:t>
                            </m:r>
                          </m:sup>
                        </m:sSup>
                      </m:oMath>
                    </m:oMathPara>
                  </a14:m>
                  <a:endParaRPr lang="en-US" sz="160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7" name="Text Box 9">
                  <a:extLst>
                    <a:ext uri="{FF2B5EF4-FFF2-40B4-BE49-F238E27FC236}">
                      <a16:creationId xmlns:a16="http://schemas.microsoft.com/office/drawing/2014/main" id="{8F87126E-3CBD-6A8B-4288-0BC9FD6BACC5}"/>
                    </a:ext>
                  </a:extLst>
                </p:cNvPr>
                <p:cNvSpPr txBox="1">
                  <a:spLocks noRot="1" noChangeAspect="1" noMove="1" noResize="1" noEditPoints="1" noAdjustHandles="1" noChangeArrowheads="1" noChangeShapeType="1" noTextEdit="1"/>
                </p:cNvSpPr>
                <p:nvPr/>
              </p:nvSpPr>
              <p:spPr>
                <a:xfrm>
                  <a:off x="1358557" y="0"/>
                  <a:ext cx="621368" cy="437558"/>
                </a:xfrm>
                <a:prstGeom prst="rect">
                  <a:avLst/>
                </a:prstGeom>
                <a:blipFill>
                  <a:blip r:embed="rId5"/>
                  <a:stretch>
                    <a:fillRect/>
                  </a:stretch>
                </a:blipFill>
                <a:ln w="6350">
                  <a:noFill/>
                </a:ln>
              </p:spPr>
              <p:txBody>
                <a:bodyPr/>
                <a:lstStyle/>
                <a:p>
                  <a:r>
                    <a:rPr lang="sr-Latn-BA">
                      <a:noFill/>
                    </a:rPr>
                    <a:t> </a:t>
                  </a:r>
                </a:p>
              </p:txBody>
            </p:sp>
          </mc:Fallback>
        </mc:AlternateContent>
      </p:grpSp>
      <mc:AlternateContent xmlns:mc="http://schemas.openxmlformats.org/markup-compatibility/2006" xmlns:a14="http://schemas.microsoft.com/office/drawing/2010/main">
        <mc:Choice Requires="a14">
          <p:sp>
            <p:nvSpPr>
              <p:cNvPr id="58" name="Text Box 1382376071">
                <a:extLst>
                  <a:ext uri="{FF2B5EF4-FFF2-40B4-BE49-F238E27FC236}">
                    <a16:creationId xmlns:a16="http://schemas.microsoft.com/office/drawing/2014/main" id="{60E6AD9D-4C7A-3382-5D5F-995E6896121A}"/>
                  </a:ext>
                </a:extLst>
              </p:cNvPr>
              <p:cNvSpPr txBox="1"/>
              <p:nvPr/>
            </p:nvSpPr>
            <p:spPr>
              <a:xfrm>
                <a:off x="366794" y="2037407"/>
                <a:ext cx="2184851" cy="466807"/>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07000"/>
                  </a:lnSpc>
                  <a:spcBef>
                    <a:spcPts val="800"/>
                  </a:spcBef>
                  <a:spcAft>
                    <a:spcPts val="800"/>
                  </a:spcAft>
                </a:pPr>
                <a14:m>
                  <m:oMathPara xmlns:m="http://schemas.openxmlformats.org/officeDocument/2006/math">
                    <m:oMathParaPr>
                      <m:jc m:val="centerGroup"/>
                    </m:oMathParaPr>
                    <m:oMath xmlns:m="http://schemas.openxmlformats.org/officeDocument/2006/math">
                      <m:sSup>
                        <m:sSupPr>
                          <m:ctrlP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𝑣</m:t>
                          </m:r>
                        </m:e>
                        <m:sup>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𝑎𝑝𝑝</m:t>
                          </m:r>
                        </m:sup>
                      </m:sSup>
                      <m:d>
                        <m:dPr>
                          <m:ctrlP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d>
                      <m: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Ω</m:t>
                          </m:r>
                        </m:e>
                        <m:sup>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𝑏</m:t>
                          </m:r>
                        </m:sup>
                      </m:sSup>
                    </m:oMath>
                  </m:oMathPara>
                </a14:m>
                <a:endParaRPr lang="en-US" sz="160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800"/>
                  </a:spcBef>
                  <a:spcAft>
                    <a:spcPts val="800"/>
                  </a:spcAft>
                </a:pPr>
                <a:r>
                  <a:rPr lang="en-US" sz="16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p>
            </p:txBody>
          </p:sp>
        </mc:Choice>
        <mc:Fallback xmlns="">
          <p:sp>
            <p:nvSpPr>
              <p:cNvPr id="58" name="Text Box 1382376071">
                <a:extLst>
                  <a:ext uri="{FF2B5EF4-FFF2-40B4-BE49-F238E27FC236}">
                    <a16:creationId xmlns:a16="http://schemas.microsoft.com/office/drawing/2014/main" id="{60E6AD9D-4C7A-3382-5D5F-995E6896121A}"/>
                  </a:ext>
                </a:extLst>
              </p:cNvPr>
              <p:cNvSpPr txBox="1">
                <a:spLocks noRot="1" noChangeAspect="1" noMove="1" noResize="1" noEditPoints="1" noAdjustHandles="1" noChangeArrowheads="1" noChangeShapeType="1" noTextEdit="1"/>
              </p:cNvSpPr>
              <p:nvPr/>
            </p:nvSpPr>
            <p:spPr>
              <a:xfrm>
                <a:off x="366794" y="2037407"/>
                <a:ext cx="2184851" cy="466807"/>
              </a:xfrm>
              <a:prstGeom prst="rect">
                <a:avLst/>
              </a:prstGeom>
              <a:blipFill>
                <a:blip r:embed="rId6"/>
                <a:stretch>
                  <a:fillRect/>
                </a:stretch>
              </a:blipFill>
              <a:ln w="6350">
                <a:noFill/>
              </a:ln>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FB3B52F5-8F41-F222-578C-35585E300BA0}"/>
                  </a:ext>
                </a:extLst>
              </p:cNvPr>
              <p:cNvSpPr txBox="1"/>
              <p:nvPr/>
            </p:nvSpPr>
            <p:spPr>
              <a:xfrm>
                <a:off x="3791442" y="2345940"/>
                <a:ext cx="3668707" cy="1287147"/>
              </a:xfrm>
              <a:prstGeom prst="rect">
                <a:avLst/>
              </a:prstGeom>
              <a:noFill/>
            </p:spPr>
            <p:txBody>
              <a:bodyPr wrap="square" rtlCol="0">
                <a:spAutoFit/>
              </a:bodyPr>
              <a:lstStyle/>
              <a:p>
                <a:r>
                  <a:rPr lang="en-US" sz="1867"/>
                  <a:t>Green’s function for arbitrary non-periodic </a:t>
                </a:r>
                <a:r>
                  <a:rPr lang="en-US" sz="1867" err="1"/>
                  <a:t>b.c.</a:t>
                </a:r>
                <a:r>
                  <a:rPr lang="en-US" sz="1867"/>
                  <a:t> is not available:</a:t>
                </a:r>
              </a:p>
              <a:p>
                <a:pPr/>
                <a14:m>
                  <m:oMathPara xmlns:m="http://schemas.openxmlformats.org/officeDocument/2006/math">
                    <m:oMathParaPr>
                      <m:jc m:val="centerGroup"/>
                    </m:oMathParaPr>
                    <m:oMath xmlns:m="http://schemas.openxmlformats.org/officeDocument/2006/math">
                      <m:sSub>
                        <m:sSubPr>
                          <m:ctrlPr>
                            <a:rPr lang="en-US" sz="1867" i="1" dirty="0">
                              <a:latin typeface="Cambria Math" panose="02040503050406030204" pitchFamily="18" charset="0"/>
                            </a:rPr>
                          </m:ctrlPr>
                        </m:sSubPr>
                        <m:e>
                          <m:r>
                            <a:rPr lang="en-US" sz="1867" i="1">
                              <a:latin typeface="Cambria Math" panose="02040503050406030204" pitchFamily="18" charset="0"/>
                            </a:rPr>
                            <m:t>𝐺</m:t>
                          </m:r>
                        </m:e>
                        <m:sub>
                          <m:r>
                            <a:rPr lang="en-US" sz="1867" i="1" dirty="0">
                              <a:latin typeface="Cambria Math" panose="02040503050406030204" pitchFamily="18" charset="0"/>
                            </a:rPr>
                            <m:t>𝑖𝑗</m:t>
                          </m:r>
                        </m:sub>
                      </m:sSub>
                      <m:r>
                        <a:rPr lang="en-US" sz="1867" i="1" dirty="0">
                          <a:latin typeface="Cambria Math" panose="02040503050406030204" pitchFamily="18" charset="0"/>
                        </a:rPr>
                        <m:t>=?</m:t>
                      </m:r>
                    </m:oMath>
                  </m:oMathPara>
                </a14:m>
                <a:endParaRPr lang="en-US" sz="1867"/>
              </a:p>
              <a:p>
                <a:pPr/>
                <a14:m>
                  <m:oMathPara xmlns:m="http://schemas.openxmlformats.org/officeDocument/2006/math">
                    <m:oMathParaPr>
                      <m:jc m:val="centerGroup"/>
                    </m:oMathParaPr>
                    <m:oMath xmlns:m="http://schemas.openxmlformats.org/officeDocument/2006/math">
                      <m:sSub>
                        <m:sSubPr>
                          <m:ctrlPr>
                            <a:rPr lang="en-US" sz="1867" i="1" dirty="0">
                              <a:latin typeface="Cambria Math" panose="02040503050406030204" pitchFamily="18" charset="0"/>
                            </a:rPr>
                          </m:ctrlPr>
                        </m:sSubPr>
                        <m:e>
                          <m:r>
                            <m:rPr>
                              <m:sty m:val="p"/>
                            </m:rPr>
                            <a:rPr lang="en-US" sz="1867">
                              <a:latin typeface="Cambria Math" panose="02040503050406030204" pitchFamily="18" charset="0"/>
                            </a:rPr>
                            <m:t>Γ</m:t>
                          </m:r>
                        </m:e>
                        <m:sub>
                          <m:r>
                            <a:rPr lang="en-US" sz="1867" i="1" dirty="0">
                              <a:latin typeface="Cambria Math" panose="02040503050406030204" pitchFamily="18" charset="0"/>
                            </a:rPr>
                            <m:t>𝑖𝑚𝑗𝑛</m:t>
                          </m:r>
                        </m:sub>
                      </m:sSub>
                      <m:r>
                        <a:rPr lang="en-US" sz="1867" i="1" dirty="0">
                          <a:latin typeface="Cambria Math" panose="02040503050406030204" pitchFamily="18" charset="0"/>
                        </a:rPr>
                        <m:t>=?</m:t>
                      </m:r>
                    </m:oMath>
                  </m:oMathPara>
                </a14:m>
                <a:endParaRPr lang="en-US" sz="1867" i="1"/>
              </a:p>
            </p:txBody>
          </p:sp>
        </mc:Choice>
        <mc:Fallback xmlns="">
          <p:sp>
            <p:nvSpPr>
              <p:cNvPr id="59" name="TextBox 58">
                <a:extLst>
                  <a:ext uri="{FF2B5EF4-FFF2-40B4-BE49-F238E27FC236}">
                    <a16:creationId xmlns:a16="http://schemas.microsoft.com/office/drawing/2014/main" id="{FB3B52F5-8F41-F222-578C-35585E300BA0}"/>
                  </a:ext>
                </a:extLst>
              </p:cNvPr>
              <p:cNvSpPr txBox="1">
                <a:spLocks noRot="1" noChangeAspect="1" noMove="1" noResize="1" noEditPoints="1" noAdjustHandles="1" noChangeArrowheads="1" noChangeShapeType="1" noTextEdit="1"/>
              </p:cNvSpPr>
              <p:nvPr/>
            </p:nvSpPr>
            <p:spPr>
              <a:xfrm>
                <a:off x="3791442" y="2345940"/>
                <a:ext cx="3668707" cy="1287147"/>
              </a:xfrm>
              <a:prstGeom prst="rect">
                <a:avLst/>
              </a:prstGeom>
              <a:blipFill>
                <a:blip r:embed="rId7"/>
                <a:stretch>
                  <a:fillRect l="-1495" t="-2370" b="-1422"/>
                </a:stretch>
              </a:blipFill>
            </p:spPr>
            <p:txBody>
              <a:bodyPr/>
              <a:lstStyle/>
              <a:p>
                <a:r>
                  <a:rPr lang="sr-Latn-BA">
                    <a:noFill/>
                  </a:rPr>
                  <a:t> </a:t>
                </a:r>
              </a:p>
            </p:txBody>
          </p:sp>
        </mc:Fallback>
      </mc:AlternateContent>
      <p:sp>
        <p:nvSpPr>
          <p:cNvPr id="60" name="TextBox 59">
            <a:extLst>
              <a:ext uri="{FF2B5EF4-FFF2-40B4-BE49-F238E27FC236}">
                <a16:creationId xmlns:a16="http://schemas.microsoft.com/office/drawing/2014/main" id="{DBA6E129-ED30-D7B8-3FBF-52FC3C952D65}"/>
              </a:ext>
            </a:extLst>
          </p:cNvPr>
          <p:cNvSpPr txBox="1"/>
          <p:nvPr/>
        </p:nvSpPr>
        <p:spPr>
          <a:xfrm>
            <a:off x="3762508" y="3983935"/>
            <a:ext cx="4297500" cy="954300"/>
          </a:xfrm>
          <a:prstGeom prst="rect">
            <a:avLst/>
          </a:prstGeom>
          <a:noFill/>
        </p:spPr>
        <p:txBody>
          <a:bodyPr wrap="square" rtlCol="0">
            <a:spAutoFit/>
          </a:bodyPr>
          <a:lstStyle/>
          <a:p>
            <a:r>
              <a:rPr lang="en-US" sz="1867"/>
              <a:t>1) Calculate Green’s function for each applied </a:t>
            </a:r>
            <a:r>
              <a:rPr lang="en-US" sz="1867" err="1"/>
              <a:t>b.c.</a:t>
            </a:r>
            <a:r>
              <a:rPr lang="en-US" sz="1867"/>
              <a:t> -&gt; very computationally expensive</a:t>
            </a:r>
            <a:endParaRPr lang="en-US" sz="1867" i="1"/>
          </a:p>
        </p:txBody>
      </p:sp>
      <p:sp>
        <p:nvSpPr>
          <p:cNvPr id="61" name="TextBox 60">
            <a:extLst>
              <a:ext uri="{FF2B5EF4-FFF2-40B4-BE49-F238E27FC236}">
                <a16:creationId xmlns:a16="http://schemas.microsoft.com/office/drawing/2014/main" id="{AEBC141A-C3CE-D5A3-6AAF-F85121DF6F18}"/>
              </a:ext>
            </a:extLst>
          </p:cNvPr>
          <p:cNvSpPr txBox="1"/>
          <p:nvPr/>
        </p:nvSpPr>
        <p:spPr>
          <a:xfrm>
            <a:off x="3762508" y="5227834"/>
            <a:ext cx="4297500" cy="379656"/>
          </a:xfrm>
          <a:prstGeom prst="rect">
            <a:avLst/>
          </a:prstGeom>
          <a:noFill/>
        </p:spPr>
        <p:txBody>
          <a:bodyPr wrap="square" rtlCol="0">
            <a:spAutoFit/>
          </a:bodyPr>
          <a:lstStyle/>
          <a:p>
            <a:r>
              <a:rPr lang="en-US" sz="1867"/>
              <a:t>2) Apply </a:t>
            </a:r>
            <a:r>
              <a:rPr lang="en-US" sz="1867" err="1"/>
              <a:t>b.c.</a:t>
            </a:r>
            <a:r>
              <a:rPr lang="en-US" sz="1867"/>
              <a:t> using a different method.</a:t>
            </a:r>
            <a:endParaRPr lang="en-US" sz="1867" i="1"/>
          </a:p>
        </p:txBody>
      </p:sp>
      <p:sp>
        <p:nvSpPr>
          <p:cNvPr id="62" name="TextBox 61">
            <a:extLst>
              <a:ext uri="{FF2B5EF4-FFF2-40B4-BE49-F238E27FC236}">
                <a16:creationId xmlns:a16="http://schemas.microsoft.com/office/drawing/2014/main" id="{F9D98947-AFFF-4B9E-33D6-B2E108E79502}"/>
              </a:ext>
            </a:extLst>
          </p:cNvPr>
          <p:cNvSpPr txBox="1"/>
          <p:nvPr/>
        </p:nvSpPr>
        <p:spPr>
          <a:xfrm>
            <a:off x="8309977" y="1367573"/>
            <a:ext cx="3072411" cy="379656"/>
          </a:xfrm>
          <a:prstGeom prst="rect">
            <a:avLst/>
          </a:prstGeom>
          <a:noFill/>
        </p:spPr>
        <p:txBody>
          <a:bodyPr wrap="square" rtlCol="0">
            <a:spAutoFit/>
          </a:bodyPr>
          <a:lstStyle/>
          <a:p>
            <a:r>
              <a:rPr lang="en-US" sz="1867"/>
              <a:t>Method of images:</a:t>
            </a:r>
            <a:endParaRPr lang="en-US" sz="1867" i="1"/>
          </a:p>
        </p:txBody>
      </p:sp>
      <p:pic>
        <p:nvPicPr>
          <p:cNvPr id="63" name="Picture 2">
            <a:extLst>
              <a:ext uri="{FF2B5EF4-FFF2-40B4-BE49-F238E27FC236}">
                <a16:creationId xmlns:a16="http://schemas.microsoft.com/office/drawing/2014/main" id="{56A3660D-C45F-73A5-BD58-08EC749696B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8568" y="2059745"/>
            <a:ext cx="1835505" cy="155415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9C81B6E0-A668-C1E4-4728-E67AA1CFDFF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48111" y="4483874"/>
            <a:ext cx="3255412" cy="1623185"/>
          </a:xfrm>
          <a:prstGeom prst="rect">
            <a:avLst/>
          </a:prstGeom>
          <a:noFill/>
          <a:extLst>
            <a:ext uri="{909E8E84-426E-40DD-AFC4-6F175D3DCCD1}">
              <a14:hiddenFill xmlns:a14="http://schemas.microsoft.com/office/drawing/2010/main">
                <a:solidFill>
                  <a:srgbClr val="FFFFFF"/>
                </a:solidFill>
              </a14:hiddenFill>
            </a:ext>
          </a:extLst>
        </p:spPr>
      </p:pic>
      <p:sp>
        <p:nvSpPr>
          <p:cNvPr id="65" name="Down Arrow 64">
            <a:extLst>
              <a:ext uri="{FF2B5EF4-FFF2-40B4-BE49-F238E27FC236}">
                <a16:creationId xmlns:a16="http://schemas.microsoft.com/office/drawing/2014/main" id="{66C034CE-9E0C-7682-E98F-46907108A878}"/>
              </a:ext>
            </a:extLst>
          </p:cNvPr>
          <p:cNvSpPr/>
          <p:nvPr/>
        </p:nvSpPr>
        <p:spPr>
          <a:xfrm>
            <a:off x="10080526" y="3869407"/>
            <a:ext cx="247469" cy="345715"/>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6" name="Rectangle 65"/>
          <p:cNvSpPr/>
          <p:nvPr/>
        </p:nvSpPr>
        <p:spPr>
          <a:xfrm>
            <a:off x="9326088" y="1800136"/>
            <a:ext cx="1947553" cy="2007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Rectangle 66"/>
          <p:cNvSpPr/>
          <p:nvPr/>
        </p:nvSpPr>
        <p:spPr>
          <a:xfrm>
            <a:off x="8439397" y="4279970"/>
            <a:ext cx="3649683" cy="204562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TextBox 67"/>
          <p:cNvSpPr txBox="1"/>
          <p:nvPr/>
        </p:nvSpPr>
        <p:spPr>
          <a:xfrm>
            <a:off x="10656675" y="817243"/>
            <a:ext cx="1646712" cy="830997"/>
          </a:xfrm>
          <a:prstGeom prst="rect">
            <a:avLst/>
          </a:prstGeom>
          <a:noFill/>
        </p:spPr>
        <p:txBody>
          <a:bodyPr wrap="square" rtlCol="0">
            <a:spAutoFit/>
          </a:bodyPr>
          <a:lstStyle/>
          <a:p>
            <a:r>
              <a:rPr lang="en-US" sz="1600"/>
              <a:t>Electrostatics Green’s function method</a:t>
            </a:r>
          </a:p>
        </p:txBody>
      </p:sp>
      <p:sp>
        <p:nvSpPr>
          <p:cNvPr id="69" name="TextBox 68"/>
          <p:cNvSpPr txBox="1"/>
          <p:nvPr/>
        </p:nvSpPr>
        <p:spPr>
          <a:xfrm>
            <a:off x="8355116" y="2444018"/>
            <a:ext cx="1416597" cy="584775"/>
          </a:xfrm>
          <a:prstGeom prst="rect">
            <a:avLst/>
          </a:prstGeom>
          <a:noFill/>
        </p:spPr>
        <p:txBody>
          <a:bodyPr wrap="square" rtlCol="0">
            <a:spAutoFit/>
          </a:bodyPr>
          <a:lstStyle/>
          <a:p>
            <a:r>
              <a:rPr lang="en-US" sz="1600"/>
              <a:t>Boundary condition</a:t>
            </a:r>
          </a:p>
        </p:txBody>
      </p:sp>
      <p:cxnSp>
        <p:nvCxnSpPr>
          <p:cNvPr id="75" name="Straight Connector 74"/>
          <p:cNvCxnSpPr>
            <a:stCxn id="67" idx="0"/>
            <a:endCxn id="67" idx="2"/>
          </p:cNvCxnSpPr>
          <p:nvPr/>
        </p:nvCxnSpPr>
        <p:spPr>
          <a:xfrm>
            <a:off x="10264239" y="4279970"/>
            <a:ext cx="0" cy="204562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6258544" y="6265202"/>
            <a:ext cx="4193144" cy="584775"/>
          </a:xfrm>
          <a:prstGeom prst="rect">
            <a:avLst/>
          </a:prstGeom>
          <a:noFill/>
        </p:spPr>
        <p:txBody>
          <a:bodyPr wrap="square" rtlCol="0">
            <a:spAutoFit/>
          </a:bodyPr>
          <a:lstStyle/>
          <a:p>
            <a:r>
              <a:rPr lang="en-US" sz="1600"/>
              <a:t>Extend the domain, remove </a:t>
            </a:r>
            <a:r>
              <a:rPr lang="en-US" sz="1600" err="1"/>
              <a:t>b.c.</a:t>
            </a:r>
            <a:r>
              <a:rPr lang="en-US" sz="1600"/>
              <a:t> and introduce additional sources.</a:t>
            </a:r>
          </a:p>
        </p:txBody>
      </p:sp>
      <p:sp>
        <p:nvSpPr>
          <p:cNvPr id="70" name="Rectangle 69">
            <a:extLst>
              <a:ext uri="{FF2B5EF4-FFF2-40B4-BE49-F238E27FC236}">
                <a16:creationId xmlns:a16="http://schemas.microsoft.com/office/drawing/2014/main" id="{72C8108A-E564-4469-5612-6B5B9A0D9809}"/>
              </a:ext>
            </a:extLst>
          </p:cNvPr>
          <p:cNvSpPr/>
          <p:nvPr/>
        </p:nvSpPr>
        <p:spPr>
          <a:xfrm>
            <a:off x="134471" y="6107059"/>
            <a:ext cx="1771991" cy="7206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B530C994-DECB-BCCD-9F3B-FE678FE1E039}"/>
              </a:ext>
            </a:extLst>
          </p:cNvPr>
          <p:cNvSpPr txBox="1"/>
          <p:nvPr/>
        </p:nvSpPr>
        <p:spPr>
          <a:xfrm>
            <a:off x="0" y="-105973"/>
            <a:ext cx="12718481" cy="769441"/>
          </a:xfrm>
          <a:prstGeom prst="rect">
            <a:avLst/>
          </a:prstGeom>
          <a:noFill/>
        </p:spPr>
        <p:txBody>
          <a:bodyPr wrap="square" rtlCol="0">
            <a:spAutoFit/>
          </a:bodyPr>
          <a:lstStyle/>
          <a:p>
            <a:r>
              <a:rPr lang="en-US" sz="2600"/>
              <a:t>Non-periodic</a:t>
            </a:r>
            <a:r>
              <a:rPr lang="en-US" sz="4400">
                <a:solidFill>
                  <a:schemeClr val="tx1"/>
                </a:solidFill>
              </a:rPr>
              <a:t> </a:t>
            </a:r>
            <a:r>
              <a:rPr lang="en-US" sz="2600"/>
              <a:t>velocity boundary conditions</a:t>
            </a:r>
          </a:p>
        </p:txBody>
      </p:sp>
      <p:cxnSp>
        <p:nvCxnSpPr>
          <p:cNvPr id="72" name="Straight Connector 71">
            <a:extLst>
              <a:ext uri="{FF2B5EF4-FFF2-40B4-BE49-F238E27FC236}">
                <a16:creationId xmlns:a16="http://schemas.microsoft.com/office/drawing/2014/main" id="{46879F89-1134-5357-1810-FE8DFD7F47BC}"/>
              </a:ext>
            </a:extLst>
          </p:cNvPr>
          <p:cNvCxnSpPr>
            <a:cxnSpLocks/>
          </p:cNvCxnSpPr>
          <p:nvPr/>
        </p:nvCxnSpPr>
        <p:spPr>
          <a:xfrm flipV="1">
            <a:off x="0" y="590513"/>
            <a:ext cx="1219200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BC134440-8D9C-74C2-0870-1632B66DAA18}"/>
              </a:ext>
            </a:extLst>
          </p:cNvPr>
          <p:cNvSpPr txBox="1"/>
          <p:nvPr/>
        </p:nvSpPr>
        <p:spPr>
          <a:xfrm>
            <a:off x="513183" y="6422387"/>
            <a:ext cx="862737" cy="276999"/>
          </a:xfrm>
          <a:prstGeom prst="rect">
            <a:avLst/>
          </a:prstGeom>
          <a:noFill/>
        </p:spPr>
        <p:txBody>
          <a:bodyPr wrap="none" rtlCol="0">
            <a:spAutoFit/>
          </a:bodyPr>
          <a:lstStyle/>
          <a:p>
            <a:r>
              <a:rPr lang="sr-Latn-BA" sz="1200" dirty="0">
                <a:solidFill>
                  <a:schemeClr val="bg1">
                    <a:lumMod val="65000"/>
                  </a:schemeClr>
                </a:solidFill>
              </a:rPr>
              <a:t>4/15/2024</a:t>
            </a:r>
          </a:p>
        </p:txBody>
      </p:sp>
    </p:spTree>
    <p:extLst>
      <p:ext uri="{BB962C8B-B14F-4D97-AF65-F5344CB8AC3E}">
        <p14:creationId xmlns:p14="http://schemas.microsoft.com/office/powerpoint/2010/main" val="553389343"/>
      </p:ext>
    </p:extLst>
  </p:cSld>
  <p:clrMapOvr>
    <a:masterClrMapping/>
  </p:clrMapOvr>
  <mc:AlternateContent xmlns:mc="http://schemas.openxmlformats.org/markup-compatibility/2006" xmlns:p14="http://schemas.microsoft.com/office/powerpoint/2010/main">
    <mc:Choice Requires="p14">
      <p:transition spd="slow" p14:dur="2000" advTm="49302"/>
    </mc:Choice>
    <mc:Fallback xmlns="">
      <p:transition spd="slow" advTm="4930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988918" y="1070419"/>
            <a:ext cx="2314032" cy="363175"/>
          </a:xfrm>
        </p:spPr>
        <p:txBody>
          <a:bodyPr>
            <a:normAutofit lnSpcReduction="10000"/>
          </a:bodyPr>
          <a:lstStyle/>
          <a:p>
            <a:r>
              <a:rPr lang="en-US" sz="2600">
                <a:solidFill>
                  <a:schemeClr val="tx1"/>
                </a:solidFill>
                <a:latin typeface="+mn-lt"/>
                <a:cs typeface="+mn-cs"/>
              </a:rPr>
              <a:t>Formulation</a:t>
            </a:r>
          </a:p>
          <a:p>
            <a:endParaRPr lang="en-US"/>
          </a:p>
        </p:txBody>
      </p:sp>
      <p:grpSp>
        <p:nvGrpSpPr>
          <p:cNvPr id="4" name="Group 3">
            <a:extLst>
              <a:ext uri="{FF2B5EF4-FFF2-40B4-BE49-F238E27FC236}">
                <a16:creationId xmlns:a16="http://schemas.microsoft.com/office/drawing/2014/main" id="{66C6EB82-181F-CD71-5D1C-BF72E1B6C8C9}"/>
              </a:ext>
            </a:extLst>
          </p:cNvPr>
          <p:cNvGrpSpPr/>
          <p:nvPr/>
        </p:nvGrpSpPr>
        <p:grpSpPr>
          <a:xfrm>
            <a:off x="343521" y="1708069"/>
            <a:ext cx="3925992" cy="4063319"/>
            <a:chOff x="0" y="0"/>
            <a:chExt cx="2945027" cy="3047518"/>
          </a:xfrm>
        </p:grpSpPr>
        <p:sp>
          <p:nvSpPr>
            <p:cNvPr id="5" name="Rectangle 4">
              <a:extLst>
                <a:ext uri="{FF2B5EF4-FFF2-40B4-BE49-F238E27FC236}">
                  <a16:creationId xmlns:a16="http://schemas.microsoft.com/office/drawing/2014/main" id="{39AEE813-357B-8106-99A8-23B5BF3198A8}"/>
                </a:ext>
              </a:extLst>
            </p:cNvPr>
            <p:cNvSpPr/>
            <p:nvPr/>
          </p:nvSpPr>
          <p:spPr>
            <a:xfrm>
              <a:off x="102973" y="358346"/>
              <a:ext cx="2616041" cy="2616022"/>
            </a:xfrm>
            <a:prstGeom prst="rect">
              <a:avLst/>
            </a:prstGeom>
            <a:gradFill flip="none" rotWithShape="1">
              <a:gsLst>
                <a:gs pos="0">
                  <a:srgbClr val="FF0000"/>
                </a:gs>
                <a:gs pos="62000">
                  <a:srgbClr val="00B050"/>
                </a:gs>
                <a:gs pos="100000">
                  <a:srgbClr val="000F7E"/>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mc:AlternateContent xmlns:mc="http://schemas.openxmlformats.org/markup-compatibility/2006" xmlns:a14="http://schemas.microsoft.com/office/drawing/2010/main">
          <mc:Choice Requires="a14">
            <p:sp>
              <p:nvSpPr>
                <p:cNvPr id="6" name="Text Box 6">
                  <a:extLst>
                    <a:ext uri="{FF2B5EF4-FFF2-40B4-BE49-F238E27FC236}">
                      <a16:creationId xmlns:a16="http://schemas.microsoft.com/office/drawing/2014/main" id="{B4A9589C-902E-70E6-16CD-CC690D609441}"/>
                    </a:ext>
                  </a:extLst>
                </p:cNvPr>
                <p:cNvSpPr txBox="1"/>
                <p:nvPr/>
              </p:nvSpPr>
              <p:spPr>
                <a:xfrm>
                  <a:off x="0" y="329513"/>
                  <a:ext cx="621030" cy="405130"/>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07000"/>
                    </a:lnSpc>
                    <a:spcBef>
                      <a:spcPts val="800"/>
                    </a:spcBef>
                    <a:spcAft>
                      <a:spcPts val="800"/>
                    </a:spcAft>
                  </a:pPr>
                  <a14:m>
                    <m:oMathPara xmlns:m="http://schemas.openxmlformats.org/officeDocument/2006/math">
                      <m:oMathParaPr>
                        <m:jc m:val="centerGroup"/>
                      </m:oMathParaPr>
                      <m:oMath xmlns:m="http://schemas.openxmlformats.org/officeDocument/2006/math">
                        <m:sSup>
                          <m:sSupPr>
                            <m:ctrlP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Ω</m:t>
                            </m:r>
                          </m:e>
                          <m:sup>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𝑜𝑢𝑡</m:t>
                            </m:r>
                          </m:sup>
                        </m:sSup>
                      </m:oMath>
                    </m:oMathPara>
                  </a14:m>
                  <a:endParaRPr lang="en-US" sz="160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6" name="Text Box 6">
                  <a:extLst>
                    <a:ext uri="{FF2B5EF4-FFF2-40B4-BE49-F238E27FC236}">
                      <a16:creationId xmlns:a16="http://schemas.microsoft.com/office/drawing/2014/main" id="{B4A9589C-902E-70E6-16CD-CC690D609441}"/>
                    </a:ext>
                  </a:extLst>
                </p:cNvPr>
                <p:cNvSpPr txBox="1">
                  <a:spLocks noRot="1" noChangeAspect="1" noMove="1" noResize="1" noEditPoints="1" noAdjustHandles="1" noChangeArrowheads="1" noChangeShapeType="1" noTextEdit="1"/>
                </p:cNvSpPr>
                <p:nvPr/>
              </p:nvSpPr>
              <p:spPr>
                <a:xfrm>
                  <a:off x="0" y="329513"/>
                  <a:ext cx="621030" cy="405130"/>
                </a:xfrm>
                <a:prstGeom prst="rect">
                  <a:avLst/>
                </a:prstGeom>
                <a:blipFill>
                  <a:blip r:embed="rId3"/>
                  <a:stretch>
                    <a:fillRect/>
                  </a:stretch>
                </a:blipFill>
                <a:ln w="6350">
                  <a:noFill/>
                </a:ln>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7" name="Text Box 10">
                  <a:extLst>
                    <a:ext uri="{FF2B5EF4-FFF2-40B4-BE49-F238E27FC236}">
                      <a16:creationId xmlns:a16="http://schemas.microsoft.com/office/drawing/2014/main" id="{665DDF35-A0C4-78C3-03D9-BBAE110EECF8}"/>
                    </a:ext>
                  </a:extLst>
                </p:cNvPr>
                <p:cNvSpPr txBox="1"/>
                <p:nvPr/>
              </p:nvSpPr>
              <p:spPr>
                <a:xfrm>
                  <a:off x="16476" y="4119"/>
                  <a:ext cx="621030" cy="424180"/>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07000"/>
                    </a:lnSpc>
                    <a:spcBef>
                      <a:spcPts val="800"/>
                    </a:spcBef>
                    <a:spcAft>
                      <a:spcPts val="800"/>
                    </a:spcAft>
                  </a:pPr>
                  <a14:m>
                    <m:oMathPara xmlns:m="http://schemas.openxmlformats.org/officeDocument/2006/math">
                      <m:oMathParaPr>
                        <m:jc m:val="centerGroup"/>
                      </m:oMathParaPr>
                      <m:oMath xmlns:m="http://schemas.openxmlformats.org/officeDocument/2006/math">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Ω</m:t>
                            </m:r>
                          </m:e>
                          <m:sup>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𝑜𝑢𝑡</m:t>
                            </m:r>
                          </m:sup>
                        </m:sSup>
                      </m:oMath>
                    </m:oMathPara>
                  </a14:m>
                  <a:endParaRPr lang="en-US" sz="160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7" name="Text Box 10">
                  <a:extLst>
                    <a:ext uri="{FF2B5EF4-FFF2-40B4-BE49-F238E27FC236}">
                      <a16:creationId xmlns:a16="http://schemas.microsoft.com/office/drawing/2014/main" id="{665DDF35-A0C4-78C3-03D9-BBAE110EECF8}"/>
                    </a:ext>
                  </a:extLst>
                </p:cNvPr>
                <p:cNvSpPr txBox="1">
                  <a:spLocks noRot="1" noChangeAspect="1" noMove="1" noResize="1" noEditPoints="1" noAdjustHandles="1" noChangeArrowheads="1" noChangeShapeType="1" noTextEdit="1"/>
                </p:cNvSpPr>
                <p:nvPr/>
              </p:nvSpPr>
              <p:spPr>
                <a:xfrm>
                  <a:off x="16476" y="4119"/>
                  <a:ext cx="621030" cy="424180"/>
                </a:xfrm>
                <a:prstGeom prst="rect">
                  <a:avLst/>
                </a:prstGeom>
                <a:blipFill>
                  <a:blip r:embed="rId4"/>
                  <a:stretch>
                    <a:fillRect/>
                  </a:stretch>
                </a:blipFill>
                <a:ln w="6350">
                  <a:noFill/>
                </a:ln>
              </p:spPr>
              <p:txBody>
                <a:bodyPr/>
                <a:lstStyle/>
                <a:p>
                  <a:r>
                    <a:rPr lang="sr-Latn-BA">
                      <a:noFill/>
                    </a:rPr>
                    <a:t> </a:t>
                  </a:r>
                </a:p>
              </p:txBody>
            </p:sp>
          </mc:Fallback>
        </mc:AlternateContent>
        <p:grpSp>
          <p:nvGrpSpPr>
            <p:cNvPr id="8" name="Group 7">
              <a:extLst>
                <a:ext uri="{FF2B5EF4-FFF2-40B4-BE49-F238E27FC236}">
                  <a16:creationId xmlns:a16="http://schemas.microsoft.com/office/drawing/2014/main" id="{49780D68-23A8-C3A3-6CF7-E2FD19ACA173}"/>
                </a:ext>
              </a:extLst>
            </p:cNvPr>
            <p:cNvGrpSpPr/>
            <p:nvPr/>
          </p:nvGrpSpPr>
          <p:grpSpPr>
            <a:xfrm>
              <a:off x="383744" y="486032"/>
              <a:ext cx="2211884" cy="2561486"/>
              <a:chOff x="-2" y="0"/>
              <a:chExt cx="2211884" cy="2561486"/>
            </a:xfrm>
          </p:grpSpPr>
          <p:grpSp>
            <p:nvGrpSpPr>
              <p:cNvPr id="10" name="Group 9">
                <a:extLst>
                  <a:ext uri="{FF2B5EF4-FFF2-40B4-BE49-F238E27FC236}">
                    <a16:creationId xmlns:a16="http://schemas.microsoft.com/office/drawing/2014/main" id="{9FB869AF-C094-334C-1637-357618F9EEEE}"/>
                  </a:ext>
                </a:extLst>
              </p:cNvPr>
              <p:cNvGrpSpPr/>
              <p:nvPr/>
            </p:nvGrpSpPr>
            <p:grpSpPr>
              <a:xfrm>
                <a:off x="-2" y="116017"/>
                <a:ext cx="1862032" cy="2113074"/>
                <a:chOff x="-2" y="0"/>
                <a:chExt cx="1862032" cy="2113074"/>
              </a:xfrm>
            </p:grpSpPr>
            <p:pic>
              <p:nvPicPr>
                <p:cNvPr id="14" name="Picture 13">
                  <a:extLst>
                    <a:ext uri="{FF2B5EF4-FFF2-40B4-BE49-F238E27FC236}">
                      <a16:creationId xmlns:a16="http://schemas.microsoft.com/office/drawing/2014/main" id="{6D60F053-49CC-6195-4284-EE1C19809301}"/>
                    </a:ext>
                  </a:extLst>
                </p:cNvPr>
                <p:cNvPicPr>
                  <a:picLocks noChangeAspect="1"/>
                </p:cNvPicPr>
                <p:nvPr/>
              </p:nvPicPr>
              <p:blipFill rotWithShape="1">
                <a:blip r:embed="rId5" cstate="print">
                  <a:alphaModFix amt="85000"/>
                  <a:extLst>
                    <a:ext uri="{28A0092B-C50C-407E-A947-70E740481C1C}">
                      <a14:useLocalDpi xmlns:a14="http://schemas.microsoft.com/office/drawing/2010/main" val="0"/>
                    </a:ext>
                  </a:extLst>
                </a:blip>
                <a:srcRect l="34607" t="19726" r="37461" b="17504"/>
                <a:stretch/>
              </p:blipFill>
              <p:spPr bwMode="auto">
                <a:xfrm rot="16200000">
                  <a:off x="190732" y="246817"/>
                  <a:ext cx="1658620" cy="1651635"/>
                </a:xfrm>
                <a:prstGeom prst="rect">
                  <a:avLst/>
                </a:prstGeom>
                <a:noFill/>
                <a:ln w="19050">
                  <a:solidFill>
                    <a:schemeClr val="tx1"/>
                  </a:solidFill>
                </a:ln>
                <a:extLst>
                  <a:ext uri="{53640926-AAD7-44D8-BBD7-CCE9431645EC}">
                    <a14:shadowObscured xmlns:a14="http://schemas.microsoft.com/office/drawing/2010/main"/>
                  </a:ext>
                </a:extLst>
              </p:spPr>
            </p:pic>
            <p:grpSp>
              <p:nvGrpSpPr>
                <p:cNvPr id="15" name="Group 14">
                  <a:extLst>
                    <a:ext uri="{FF2B5EF4-FFF2-40B4-BE49-F238E27FC236}">
                      <a16:creationId xmlns:a16="http://schemas.microsoft.com/office/drawing/2014/main" id="{9B8BA980-D4D5-9B74-CB7D-AB31FC02C3D5}"/>
                    </a:ext>
                  </a:extLst>
                </p:cNvPr>
                <p:cNvGrpSpPr/>
                <p:nvPr/>
              </p:nvGrpSpPr>
              <p:grpSpPr>
                <a:xfrm>
                  <a:off x="892" y="3432"/>
                  <a:ext cx="1742261" cy="2094556"/>
                  <a:chOff x="0" y="0"/>
                  <a:chExt cx="1742261" cy="2094556"/>
                </a:xfrm>
              </p:grpSpPr>
              <p:sp>
                <p:nvSpPr>
                  <p:cNvPr id="60" name="Freeform 59">
                    <a:extLst>
                      <a:ext uri="{FF2B5EF4-FFF2-40B4-BE49-F238E27FC236}">
                        <a16:creationId xmlns:a16="http://schemas.microsoft.com/office/drawing/2014/main" id="{895004F5-1784-E418-B08C-4CC8741795D4}"/>
                      </a:ext>
                    </a:extLst>
                  </p:cNvPr>
                  <p:cNvSpPr/>
                  <p:nvPr/>
                </p:nvSpPr>
                <p:spPr>
                  <a:xfrm>
                    <a:off x="65129" y="0"/>
                    <a:ext cx="1649730" cy="370205"/>
                  </a:xfrm>
                  <a:custGeom>
                    <a:avLst/>
                    <a:gdLst>
                      <a:gd name="connsiteX0" fmla="*/ 0 w 1632031"/>
                      <a:gd name="connsiteY0" fmla="*/ 0 h 370390"/>
                      <a:gd name="connsiteX1" fmla="*/ 763929 w 1632031"/>
                      <a:gd name="connsiteY1" fmla="*/ 138896 h 370390"/>
                      <a:gd name="connsiteX2" fmla="*/ 1632031 w 1632031"/>
                      <a:gd name="connsiteY2" fmla="*/ 370390 h 370390"/>
                    </a:gdLst>
                    <a:ahLst/>
                    <a:cxnLst>
                      <a:cxn ang="0">
                        <a:pos x="connsiteX0" y="connsiteY0"/>
                      </a:cxn>
                      <a:cxn ang="0">
                        <a:pos x="connsiteX1" y="connsiteY1"/>
                      </a:cxn>
                      <a:cxn ang="0">
                        <a:pos x="connsiteX2" y="connsiteY2"/>
                      </a:cxn>
                    </a:cxnLst>
                    <a:rect l="l" t="t" r="r" b="b"/>
                    <a:pathLst>
                      <a:path w="1632031" h="370390">
                        <a:moveTo>
                          <a:pt x="0" y="0"/>
                        </a:moveTo>
                        <a:cubicBezTo>
                          <a:pt x="245962" y="38582"/>
                          <a:pt x="491924" y="77164"/>
                          <a:pt x="763929" y="138896"/>
                        </a:cubicBezTo>
                        <a:cubicBezTo>
                          <a:pt x="1035934" y="200628"/>
                          <a:pt x="1256336" y="340007"/>
                          <a:pt x="1632031" y="370390"/>
                        </a:cubicBezTo>
                      </a:path>
                    </a:pathLst>
                  </a:custGeom>
                  <a:noFill/>
                  <a:ln w="63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61" name="Freeform 60">
                    <a:extLst>
                      <a:ext uri="{FF2B5EF4-FFF2-40B4-BE49-F238E27FC236}">
                        <a16:creationId xmlns:a16="http://schemas.microsoft.com/office/drawing/2014/main" id="{C519ECF7-1DD4-606D-1C2C-2B93E705F6E6}"/>
                      </a:ext>
                    </a:extLst>
                  </p:cNvPr>
                  <p:cNvSpPr/>
                  <p:nvPr/>
                </p:nvSpPr>
                <p:spPr>
                  <a:xfrm>
                    <a:off x="0" y="0"/>
                    <a:ext cx="66598" cy="2063115"/>
                  </a:xfrm>
                  <a:custGeom>
                    <a:avLst/>
                    <a:gdLst>
                      <a:gd name="connsiteX0" fmla="*/ 0 w 115069"/>
                      <a:gd name="connsiteY0" fmla="*/ 2063187 h 2063187"/>
                      <a:gd name="connsiteX1" fmla="*/ 52086 w 115069"/>
                      <a:gd name="connsiteY1" fmla="*/ 0 h 2063187"/>
                      <a:gd name="connsiteX0" fmla="*/ 0 w 140525"/>
                      <a:gd name="connsiteY0" fmla="*/ 2063187 h 2063187"/>
                      <a:gd name="connsiteX1" fmla="*/ 86302 w 140525"/>
                      <a:gd name="connsiteY1" fmla="*/ 0 h 2063187"/>
                      <a:gd name="connsiteX0" fmla="*/ 35142 w 121443"/>
                      <a:gd name="connsiteY0" fmla="*/ 2063187 h 2063187"/>
                      <a:gd name="connsiteX1" fmla="*/ 121444 w 121443"/>
                      <a:gd name="connsiteY1" fmla="*/ 0 h 2063187"/>
                      <a:gd name="connsiteX0" fmla="*/ 39408 w 125711"/>
                      <a:gd name="connsiteY0" fmla="*/ 2063187 h 2063187"/>
                      <a:gd name="connsiteX1" fmla="*/ 125710 w 125711"/>
                      <a:gd name="connsiteY1" fmla="*/ 0 h 2063187"/>
                    </a:gdLst>
                    <a:ahLst/>
                    <a:cxnLst>
                      <a:cxn ang="0">
                        <a:pos x="connsiteX0" y="connsiteY0"/>
                      </a:cxn>
                      <a:cxn ang="0">
                        <a:pos x="connsiteX1" y="connsiteY1"/>
                      </a:cxn>
                    </a:cxnLst>
                    <a:rect l="l" t="t" r="r" b="b"/>
                    <a:pathLst>
                      <a:path w="125711" h="2063187">
                        <a:moveTo>
                          <a:pt x="39408" y="2063187"/>
                        </a:moveTo>
                        <a:cubicBezTo>
                          <a:pt x="128870" y="1311074"/>
                          <a:pt x="-151020" y="1788364"/>
                          <a:pt x="125710" y="0"/>
                        </a:cubicBezTo>
                      </a:path>
                    </a:pathLst>
                  </a:custGeom>
                  <a:noFill/>
                  <a:ln w="63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62" name="Freeform 61">
                    <a:extLst>
                      <a:ext uri="{FF2B5EF4-FFF2-40B4-BE49-F238E27FC236}">
                        <a16:creationId xmlns:a16="http://schemas.microsoft.com/office/drawing/2014/main" id="{24D78F66-0C05-A85B-091A-07E59CA15EBE}"/>
                      </a:ext>
                    </a:extLst>
                  </p:cNvPr>
                  <p:cNvSpPr/>
                  <p:nvPr/>
                </p:nvSpPr>
                <p:spPr>
                  <a:xfrm>
                    <a:off x="18236" y="2045026"/>
                    <a:ext cx="1724025" cy="49530"/>
                  </a:xfrm>
                  <a:custGeom>
                    <a:avLst/>
                    <a:gdLst>
                      <a:gd name="connsiteX0" fmla="*/ 0 w 1724628"/>
                      <a:gd name="connsiteY0" fmla="*/ 17625 h 49772"/>
                      <a:gd name="connsiteX1" fmla="*/ 813122 w 1724628"/>
                      <a:gd name="connsiteY1" fmla="*/ 49455 h 49772"/>
                      <a:gd name="connsiteX2" fmla="*/ 1724628 w 1724628"/>
                      <a:gd name="connsiteY2" fmla="*/ 263 h 49772"/>
                    </a:gdLst>
                    <a:ahLst/>
                    <a:cxnLst>
                      <a:cxn ang="0">
                        <a:pos x="connsiteX0" y="connsiteY0"/>
                      </a:cxn>
                      <a:cxn ang="0">
                        <a:pos x="connsiteX1" y="connsiteY1"/>
                      </a:cxn>
                      <a:cxn ang="0">
                        <a:pos x="connsiteX2" y="connsiteY2"/>
                      </a:cxn>
                    </a:cxnLst>
                    <a:rect l="l" t="t" r="r" b="b"/>
                    <a:pathLst>
                      <a:path w="1724628" h="49772">
                        <a:moveTo>
                          <a:pt x="0" y="17625"/>
                        </a:moveTo>
                        <a:cubicBezTo>
                          <a:pt x="262842" y="34987"/>
                          <a:pt x="525684" y="52349"/>
                          <a:pt x="813122" y="49455"/>
                        </a:cubicBezTo>
                        <a:cubicBezTo>
                          <a:pt x="1100560" y="46561"/>
                          <a:pt x="1373529" y="-4077"/>
                          <a:pt x="1724628" y="263"/>
                        </a:cubicBezTo>
                      </a:path>
                    </a:pathLst>
                  </a:custGeom>
                  <a:noFill/>
                  <a:ln w="63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63" name="Freeform 62">
                    <a:extLst>
                      <a:ext uri="{FF2B5EF4-FFF2-40B4-BE49-F238E27FC236}">
                        <a16:creationId xmlns:a16="http://schemas.microsoft.com/office/drawing/2014/main" id="{911D1F19-46FC-A68C-33AC-F3D6971B9AD4}"/>
                      </a:ext>
                    </a:extLst>
                  </p:cNvPr>
                  <p:cNvSpPr/>
                  <p:nvPr/>
                </p:nvSpPr>
                <p:spPr>
                  <a:xfrm>
                    <a:off x="1662072" y="380349"/>
                    <a:ext cx="79792" cy="1675435"/>
                  </a:xfrm>
                  <a:custGeom>
                    <a:avLst/>
                    <a:gdLst>
                      <a:gd name="connsiteX0" fmla="*/ 53749 w 79792"/>
                      <a:gd name="connsiteY0" fmla="*/ 0 h 1675435"/>
                      <a:gd name="connsiteX1" fmla="*/ 79792 w 79792"/>
                      <a:gd name="connsiteY1" fmla="*/ 1675435 h 1675435"/>
                    </a:gdLst>
                    <a:ahLst/>
                    <a:cxnLst>
                      <a:cxn ang="0">
                        <a:pos x="connsiteX0" y="connsiteY0"/>
                      </a:cxn>
                      <a:cxn ang="0">
                        <a:pos x="connsiteX1" y="connsiteY1"/>
                      </a:cxn>
                    </a:cxnLst>
                    <a:rect l="l" t="t" r="r" b="b"/>
                    <a:pathLst>
                      <a:path w="79792" h="1675435">
                        <a:moveTo>
                          <a:pt x="53749" y="0"/>
                        </a:moveTo>
                        <a:cubicBezTo>
                          <a:pt x="3351" y="673260"/>
                          <a:pt x="-47047" y="1346521"/>
                          <a:pt x="79792" y="1675435"/>
                        </a:cubicBezTo>
                      </a:path>
                    </a:pathLst>
                  </a:custGeom>
                  <a:noFill/>
                  <a:ln w="63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grpSp>
            <p:grpSp>
              <p:nvGrpSpPr>
                <p:cNvPr id="16" name="Group 15">
                  <a:extLst>
                    <a:ext uri="{FF2B5EF4-FFF2-40B4-BE49-F238E27FC236}">
                      <a16:creationId xmlns:a16="http://schemas.microsoft.com/office/drawing/2014/main" id="{CDAF8DF3-1710-23A4-3A0C-B1A3F3EAD8F7}"/>
                    </a:ext>
                  </a:extLst>
                </p:cNvPr>
                <p:cNvGrpSpPr/>
                <p:nvPr/>
              </p:nvGrpSpPr>
              <p:grpSpPr>
                <a:xfrm>
                  <a:off x="63363" y="0"/>
                  <a:ext cx="1797702" cy="382107"/>
                  <a:chOff x="0" y="0"/>
                  <a:chExt cx="1797702" cy="382107"/>
                </a:xfrm>
              </p:grpSpPr>
              <p:cxnSp>
                <p:nvCxnSpPr>
                  <p:cNvPr id="49" name="Straight Arrow Connector 48">
                    <a:extLst>
                      <a:ext uri="{FF2B5EF4-FFF2-40B4-BE49-F238E27FC236}">
                        <a16:creationId xmlns:a16="http://schemas.microsoft.com/office/drawing/2014/main" id="{256C9BFE-69EB-7A65-41A6-0D3760CB36AD}"/>
                      </a:ext>
                    </a:extLst>
                  </p:cNvPr>
                  <p:cNvCxnSpPr/>
                  <p:nvPr/>
                </p:nvCxnSpPr>
                <p:spPr>
                  <a:xfrm flipH="1" flipV="1">
                    <a:off x="0" y="0"/>
                    <a:ext cx="127000" cy="22098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B9094CD6-88F9-40E3-AC4E-C8FFCCC85801}"/>
                      </a:ext>
                    </a:extLst>
                  </p:cNvPr>
                  <p:cNvCxnSpPr/>
                  <p:nvPr/>
                </p:nvCxnSpPr>
                <p:spPr>
                  <a:xfrm flipH="1" flipV="1">
                    <a:off x="177149" y="20841"/>
                    <a:ext cx="119380" cy="20066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424D60E0-606B-E7FF-2B52-9B60A3DAC668}"/>
                      </a:ext>
                    </a:extLst>
                  </p:cNvPr>
                  <p:cNvCxnSpPr/>
                  <p:nvPr/>
                </p:nvCxnSpPr>
                <p:spPr>
                  <a:xfrm flipH="1" flipV="1">
                    <a:off x="362113" y="59918"/>
                    <a:ext cx="99060" cy="16256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EC1B420B-0E77-12D6-5589-1777F2E93CF9}"/>
                      </a:ext>
                    </a:extLst>
                  </p:cNvPr>
                  <p:cNvCxnSpPr/>
                  <p:nvPr/>
                </p:nvCxnSpPr>
                <p:spPr>
                  <a:xfrm flipH="1" flipV="1">
                    <a:off x="539262" y="88574"/>
                    <a:ext cx="88900" cy="13208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1CF383A8-F774-E6C2-AA3F-E8A0DA09C348}"/>
                      </a:ext>
                    </a:extLst>
                  </p:cNvPr>
                  <p:cNvCxnSpPr/>
                  <p:nvPr/>
                </p:nvCxnSpPr>
                <p:spPr>
                  <a:xfrm flipH="1" flipV="1">
                    <a:off x="747672" y="132861"/>
                    <a:ext cx="46990" cy="8890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88E09BBB-5124-C535-6152-065F76B3FB6C}"/>
                      </a:ext>
                    </a:extLst>
                  </p:cNvPr>
                  <p:cNvCxnSpPr/>
                  <p:nvPr/>
                </p:nvCxnSpPr>
                <p:spPr>
                  <a:xfrm flipH="1" flipV="1">
                    <a:off x="917005" y="177148"/>
                    <a:ext cx="45719" cy="4572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1CFBCD6-39C5-0DA2-8C8E-82AB288E09D3}"/>
                      </a:ext>
                    </a:extLst>
                  </p:cNvPr>
                  <p:cNvCxnSpPr/>
                  <p:nvPr/>
                </p:nvCxnSpPr>
                <p:spPr>
                  <a:xfrm flipH="1">
                    <a:off x="1086339" y="221435"/>
                    <a:ext cx="45719" cy="45719"/>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E2E4A554-A0C7-0EBD-C238-C0388703D9E7}"/>
                      </a:ext>
                    </a:extLst>
                  </p:cNvPr>
                  <p:cNvCxnSpPr/>
                  <p:nvPr/>
                </p:nvCxnSpPr>
                <p:spPr>
                  <a:xfrm flipH="1">
                    <a:off x="1237436" y="222087"/>
                    <a:ext cx="58420" cy="7112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8B376B9A-4F85-E50A-C110-E3149910EA9F}"/>
                      </a:ext>
                    </a:extLst>
                  </p:cNvPr>
                  <p:cNvCxnSpPr/>
                  <p:nvPr/>
                </p:nvCxnSpPr>
                <p:spPr>
                  <a:xfrm flipH="1">
                    <a:off x="1388534" y="222087"/>
                    <a:ext cx="76200" cy="10160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6CB46474-AFAC-89B5-F174-E2082EA163AD}"/>
                      </a:ext>
                    </a:extLst>
                  </p:cNvPr>
                  <p:cNvCxnSpPr/>
                  <p:nvPr/>
                </p:nvCxnSpPr>
                <p:spPr>
                  <a:xfrm flipH="1">
                    <a:off x="1516185" y="222087"/>
                    <a:ext cx="114300" cy="13208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C5FE996C-4236-B6C2-CD74-2B02FC654DA2}"/>
                      </a:ext>
                    </a:extLst>
                  </p:cNvPr>
                  <p:cNvCxnSpPr/>
                  <p:nvPr/>
                </p:nvCxnSpPr>
                <p:spPr>
                  <a:xfrm flipH="1">
                    <a:off x="1651652" y="222087"/>
                    <a:ext cx="146050" cy="16002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1DE9CCEF-DA72-A181-ED92-6B738ED4F2D2}"/>
                    </a:ext>
                  </a:extLst>
                </p:cNvPr>
                <p:cNvGrpSpPr/>
                <p:nvPr/>
              </p:nvGrpSpPr>
              <p:grpSpPr>
                <a:xfrm>
                  <a:off x="18055" y="1902254"/>
                  <a:ext cx="1843975" cy="210820"/>
                  <a:chOff x="0" y="0"/>
                  <a:chExt cx="1843975" cy="210820"/>
                </a:xfrm>
              </p:grpSpPr>
              <p:cxnSp>
                <p:nvCxnSpPr>
                  <p:cNvPr id="38" name="Straight Arrow Connector 37">
                    <a:extLst>
                      <a:ext uri="{FF2B5EF4-FFF2-40B4-BE49-F238E27FC236}">
                        <a16:creationId xmlns:a16="http://schemas.microsoft.com/office/drawing/2014/main" id="{C9B231C2-9DE8-AA68-64BC-88FCEE2DD502}"/>
                      </a:ext>
                    </a:extLst>
                  </p:cNvPr>
                  <p:cNvCxnSpPr/>
                  <p:nvPr/>
                </p:nvCxnSpPr>
                <p:spPr>
                  <a:xfrm flipH="1">
                    <a:off x="0" y="0"/>
                    <a:ext cx="175260" cy="163195"/>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E8576A4B-ED27-0170-CED9-581B431F9400}"/>
                      </a:ext>
                    </a:extLst>
                  </p:cNvPr>
                  <p:cNvCxnSpPr/>
                  <p:nvPr/>
                </p:nvCxnSpPr>
                <p:spPr>
                  <a:xfrm flipH="1">
                    <a:off x="179754" y="0"/>
                    <a:ext cx="163560" cy="17780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394B8674-EAE6-A402-397B-37E397770572}"/>
                      </a:ext>
                    </a:extLst>
                  </p:cNvPr>
                  <p:cNvCxnSpPr/>
                  <p:nvPr/>
                </p:nvCxnSpPr>
                <p:spPr>
                  <a:xfrm flipH="1">
                    <a:off x="354297" y="0"/>
                    <a:ext cx="152400" cy="19431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44472553-D100-1EC3-B18A-15298ECE19A7}"/>
                      </a:ext>
                    </a:extLst>
                  </p:cNvPr>
                  <p:cNvCxnSpPr/>
                  <p:nvPr/>
                </p:nvCxnSpPr>
                <p:spPr>
                  <a:xfrm flipH="1">
                    <a:off x="554892" y="0"/>
                    <a:ext cx="119380" cy="19431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C09179E5-90A7-574C-9FBD-8D2F12130106}"/>
                      </a:ext>
                    </a:extLst>
                  </p:cNvPr>
                  <p:cNvCxnSpPr/>
                  <p:nvPr/>
                </p:nvCxnSpPr>
                <p:spPr>
                  <a:xfrm flipH="1">
                    <a:off x="742462" y="0"/>
                    <a:ext cx="101600" cy="21082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E0B2A5AC-0454-1D16-19D4-100276126FD1}"/>
                      </a:ext>
                    </a:extLst>
                  </p:cNvPr>
                  <p:cNvCxnSpPr/>
                  <p:nvPr/>
                </p:nvCxnSpPr>
                <p:spPr>
                  <a:xfrm flipH="1">
                    <a:off x="924821" y="0"/>
                    <a:ext cx="86360" cy="19431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A29C483A-352A-C4EC-DE74-82F63D1CB500}"/>
                      </a:ext>
                    </a:extLst>
                  </p:cNvPr>
                  <p:cNvCxnSpPr/>
                  <p:nvPr/>
                </p:nvCxnSpPr>
                <p:spPr>
                  <a:xfrm flipH="1">
                    <a:off x="1133231" y="0"/>
                    <a:ext cx="45720" cy="17780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64898FB7-6102-1FA6-6B56-02079A39408F}"/>
                      </a:ext>
                    </a:extLst>
                  </p:cNvPr>
                  <p:cNvCxnSpPr/>
                  <p:nvPr/>
                </p:nvCxnSpPr>
                <p:spPr>
                  <a:xfrm flipH="1">
                    <a:off x="1297354" y="0"/>
                    <a:ext cx="45719" cy="163195"/>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72124186-444B-0AF1-49BB-94F1E0802B79}"/>
                      </a:ext>
                    </a:extLst>
                  </p:cNvPr>
                  <p:cNvCxnSpPr/>
                  <p:nvPr/>
                </p:nvCxnSpPr>
                <p:spPr>
                  <a:xfrm flipH="1">
                    <a:off x="1458872" y="0"/>
                    <a:ext cx="50800" cy="15621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33560B7A-8293-D8FC-1791-818001A668EB}"/>
                      </a:ext>
                    </a:extLst>
                  </p:cNvPr>
                  <p:cNvCxnSpPr/>
                  <p:nvPr/>
                </p:nvCxnSpPr>
                <p:spPr>
                  <a:xfrm flipH="1">
                    <a:off x="1609969" y="0"/>
                    <a:ext cx="68580" cy="14478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878DD74E-39DF-F02A-3F80-D8201B67D610}"/>
                      </a:ext>
                    </a:extLst>
                  </p:cNvPr>
                  <p:cNvCxnSpPr/>
                  <p:nvPr/>
                </p:nvCxnSpPr>
                <p:spPr>
                  <a:xfrm flipH="1">
                    <a:off x="1724595" y="0"/>
                    <a:ext cx="119380" cy="14478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grpSp>
            <p:grpSp>
              <p:nvGrpSpPr>
                <p:cNvPr id="18" name="Group 17">
                  <a:extLst>
                    <a:ext uri="{FF2B5EF4-FFF2-40B4-BE49-F238E27FC236}">
                      <a16:creationId xmlns:a16="http://schemas.microsoft.com/office/drawing/2014/main" id="{D5C56024-8A4F-F379-E4AD-EC8F13BC323F}"/>
                    </a:ext>
                  </a:extLst>
                </p:cNvPr>
                <p:cNvGrpSpPr/>
                <p:nvPr/>
              </p:nvGrpSpPr>
              <p:grpSpPr>
                <a:xfrm rot="16200000">
                  <a:off x="-688663" y="956641"/>
                  <a:ext cx="1550043" cy="172722"/>
                  <a:chOff x="78246" y="200659"/>
                  <a:chExt cx="1550200" cy="172722"/>
                </a:xfrm>
              </p:grpSpPr>
              <p:cxnSp>
                <p:nvCxnSpPr>
                  <p:cNvPr id="29" name="Straight Arrow Connector 28">
                    <a:extLst>
                      <a:ext uri="{FF2B5EF4-FFF2-40B4-BE49-F238E27FC236}">
                        <a16:creationId xmlns:a16="http://schemas.microsoft.com/office/drawing/2014/main" id="{263FB7D6-6DB7-A1F5-96E8-8419E097EC9F}"/>
                      </a:ext>
                    </a:extLst>
                  </p:cNvPr>
                  <p:cNvCxnSpPr/>
                  <p:nvPr/>
                </p:nvCxnSpPr>
                <p:spPr>
                  <a:xfrm rot="5400000" flipH="1">
                    <a:off x="44913" y="251773"/>
                    <a:ext cx="154940" cy="88274"/>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798F306B-D347-0C9A-4B30-42E921A10874}"/>
                      </a:ext>
                    </a:extLst>
                  </p:cNvPr>
                  <p:cNvCxnSpPr/>
                  <p:nvPr/>
                </p:nvCxnSpPr>
                <p:spPr>
                  <a:xfrm rot="5400000" flipH="1">
                    <a:off x="224702" y="265043"/>
                    <a:ext cx="154306" cy="62369"/>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6333EAFF-7614-8C7F-FC8E-E08037FEB5FB}"/>
                      </a:ext>
                    </a:extLst>
                  </p:cNvPr>
                  <p:cNvCxnSpPr/>
                  <p:nvPr/>
                </p:nvCxnSpPr>
                <p:spPr>
                  <a:xfrm rot="5400000" flipH="1">
                    <a:off x="386874" y="260691"/>
                    <a:ext cx="172402" cy="52976"/>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C880B823-5A2D-3ED0-802B-32C9439564BE}"/>
                      </a:ext>
                    </a:extLst>
                  </p:cNvPr>
                  <p:cNvCxnSpPr/>
                  <p:nvPr/>
                </p:nvCxnSpPr>
                <p:spPr>
                  <a:xfrm rot="5400000" flipH="1">
                    <a:off x="567964" y="272342"/>
                    <a:ext cx="172721" cy="29356"/>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21E51031-E55D-DC0A-C8A6-7759DFCE9DAE}"/>
                      </a:ext>
                    </a:extLst>
                  </p:cNvPr>
                  <p:cNvCxnSpPr/>
                  <p:nvPr/>
                </p:nvCxnSpPr>
                <p:spPr>
                  <a:xfrm rot="5400000" flipH="1" flipV="1">
                    <a:off x="749163" y="287019"/>
                    <a:ext cx="172720" cy="1"/>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0536AD39-E836-9EEC-F139-7224ED00745F}"/>
                      </a:ext>
                    </a:extLst>
                  </p:cNvPr>
                  <p:cNvCxnSpPr/>
                  <p:nvPr/>
                </p:nvCxnSpPr>
                <p:spPr>
                  <a:xfrm rot="5400000" flipH="1" flipV="1">
                    <a:off x="936116" y="284048"/>
                    <a:ext cx="155258" cy="23406"/>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C9A67A53-A0EE-FE6B-C456-9FEA1A10FA86}"/>
                      </a:ext>
                    </a:extLst>
                  </p:cNvPr>
                  <p:cNvCxnSpPr/>
                  <p:nvPr/>
                </p:nvCxnSpPr>
                <p:spPr>
                  <a:xfrm rot="5400000" flipH="1" flipV="1">
                    <a:off x="1117177" y="269507"/>
                    <a:ext cx="155258" cy="52488"/>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ECAE66B0-C611-B2FE-936C-CB9D3A5C6DB4}"/>
                      </a:ext>
                    </a:extLst>
                  </p:cNvPr>
                  <p:cNvCxnSpPr/>
                  <p:nvPr/>
                </p:nvCxnSpPr>
                <p:spPr>
                  <a:xfrm rot="5400000" flipH="1" flipV="1">
                    <a:off x="1316099" y="260127"/>
                    <a:ext cx="132236" cy="94269"/>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28A0CAEA-A992-C521-37E6-E428A864BD02}"/>
                      </a:ext>
                    </a:extLst>
                  </p:cNvPr>
                  <p:cNvCxnSpPr/>
                  <p:nvPr/>
                </p:nvCxnSpPr>
                <p:spPr>
                  <a:xfrm rot="5400000" flipH="1" flipV="1">
                    <a:off x="1498985" y="243762"/>
                    <a:ext cx="132080" cy="126843"/>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grpSp>
            <p:grpSp>
              <p:nvGrpSpPr>
                <p:cNvPr id="19" name="Group 18">
                  <a:extLst>
                    <a:ext uri="{FF2B5EF4-FFF2-40B4-BE49-F238E27FC236}">
                      <a16:creationId xmlns:a16="http://schemas.microsoft.com/office/drawing/2014/main" id="{335521BC-315E-F029-BC37-9AC7189A3BF9}"/>
                    </a:ext>
                  </a:extLst>
                </p:cNvPr>
                <p:cNvGrpSpPr/>
                <p:nvPr/>
              </p:nvGrpSpPr>
              <p:grpSpPr>
                <a:xfrm rot="16200000">
                  <a:off x="1043178" y="1008304"/>
                  <a:ext cx="1425724" cy="188352"/>
                  <a:chOff x="75880" y="184955"/>
                  <a:chExt cx="1425724" cy="188352"/>
                </a:xfrm>
              </p:grpSpPr>
              <p:cxnSp>
                <p:nvCxnSpPr>
                  <p:cNvPr id="20" name="Straight Arrow Connector 19">
                    <a:extLst>
                      <a:ext uri="{FF2B5EF4-FFF2-40B4-BE49-F238E27FC236}">
                        <a16:creationId xmlns:a16="http://schemas.microsoft.com/office/drawing/2014/main" id="{23EE3829-7DA8-14ED-2563-465AD733146E}"/>
                      </a:ext>
                    </a:extLst>
                  </p:cNvPr>
                  <p:cNvCxnSpPr/>
                  <p:nvPr/>
                </p:nvCxnSpPr>
                <p:spPr>
                  <a:xfrm rot="5400000" flipH="1">
                    <a:off x="34840" y="241544"/>
                    <a:ext cx="172720" cy="90639"/>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14CC06C0-580F-C022-04F0-B005BAA53B03}"/>
                      </a:ext>
                    </a:extLst>
                  </p:cNvPr>
                  <p:cNvCxnSpPr/>
                  <p:nvPr/>
                </p:nvCxnSpPr>
                <p:spPr>
                  <a:xfrm rot="5400000" flipH="1">
                    <a:off x="214264" y="254531"/>
                    <a:ext cx="172878" cy="64674"/>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60359411-1485-7D55-596B-B9A9B5AEA6D3}"/>
                      </a:ext>
                    </a:extLst>
                  </p:cNvPr>
                  <p:cNvCxnSpPr/>
                  <p:nvPr/>
                </p:nvCxnSpPr>
                <p:spPr>
                  <a:xfrm rot="5400000" flipH="1">
                    <a:off x="396940" y="270686"/>
                    <a:ext cx="188352" cy="16889"/>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3FE592EF-8123-4C21-375A-4087DBBAA847}"/>
                      </a:ext>
                    </a:extLst>
                  </p:cNvPr>
                  <p:cNvCxnSpPr/>
                  <p:nvPr/>
                </p:nvCxnSpPr>
                <p:spPr>
                  <a:xfrm rot="5400000" flipH="1" flipV="1">
                    <a:off x="584568" y="269462"/>
                    <a:ext cx="188278" cy="1941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A08A6D18-2C7C-9A69-0016-3AEBE1A12F4A}"/>
                      </a:ext>
                    </a:extLst>
                  </p:cNvPr>
                  <p:cNvCxnSpPr/>
                  <p:nvPr/>
                </p:nvCxnSpPr>
                <p:spPr>
                  <a:xfrm rot="5400000" flipH="1" flipV="1">
                    <a:off x="750378" y="270172"/>
                    <a:ext cx="188278" cy="1799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476D66CB-39FF-D6E8-DB3C-93010CEA1B60}"/>
                      </a:ext>
                    </a:extLst>
                  </p:cNvPr>
                  <p:cNvCxnSpPr/>
                  <p:nvPr/>
                </p:nvCxnSpPr>
                <p:spPr>
                  <a:xfrm rot="5400000" flipH="1" flipV="1">
                    <a:off x="926268" y="276202"/>
                    <a:ext cx="172878" cy="2133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67A48500-BCC5-E949-85BC-3625E6A05AC0}"/>
                      </a:ext>
                    </a:extLst>
                  </p:cNvPr>
                  <p:cNvCxnSpPr/>
                  <p:nvPr/>
                </p:nvCxnSpPr>
                <p:spPr>
                  <a:xfrm rot="5400000" flipH="1">
                    <a:off x="1089887" y="294631"/>
                    <a:ext cx="155258" cy="2092"/>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B5A41DB8-875E-32FE-F68D-CBFED405664E}"/>
                      </a:ext>
                    </a:extLst>
                  </p:cNvPr>
                  <p:cNvCxnSpPr/>
                  <p:nvPr/>
                </p:nvCxnSpPr>
                <p:spPr>
                  <a:xfrm rot="5400000" flipH="1">
                    <a:off x="1235109" y="273332"/>
                    <a:ext cx="155258" cy="44691"/>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D804DB42-6505-E564-A7AD-847B69A3A0AB}"/>
                      </a:ext>
                    </a:extLst>
                  </p:cNvPr>
                  <p:cNvCxnSpPr/>
                  <p:nvPr/>
                </p:nvCxnSpPr>
                <p:spPr>
                  <a:xfrm rot="5400000" flipH="1">
                    <a:off x="1380599" y="252301"/>
                    <a:ext cx="134620" cy="10739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grpSp>
          </p:grpSp>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4181510D-ABFC-2F80-BEF6-675FC9C56599}"/>
                      </a:ext>
                    </a:extLst>
                  </p:cNvPr>
                  <p:cNvSpPr txBox="1"/>
                  <p:nvPr/>
                </p:nvSpPr>
                <p:spPr>
                  <a:xfrm>
                    <a:off x="370016" y="366584"/>
                    <a:ext cx="621030" cy="391297"/>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07000"/>
                      </a:lnSpc>
                      <a:spcBef>
                        <a:spcPts val="800"/>
                      </a:spcBef>
                      <a:spcAft>
                        <a:spcPts val="800"/>
                      </a:spcAft>
                    </a:pPr>
                    <a14:m>
                      <m:oMathPara xmlns:m="http://schemas.openxmlformats.org/officeDocument/2006/math">
                        <m:oMathParaPr>
                          <m:jc m:val="centerGroup"/>
                        </m:oMathParaPr>
                        <m:oMath xmlns:m="http://schemas.openxmlformats.org/officeDocument/2006/math">
                          <m:sSup>
                            <m:sSupPr>
                              <m:ctrlP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Ω</m:t>
                              </m:r>
                            </m:e>
                            <m:sup>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𝑏</m:t>
                              </m:r>
                            </m:sup>
                          </m:sSup>
                        </m:oMath>
                      </m:oMathPara>
                    </a14:m>
                    <a:endParaRPr lang="en-US" sz="160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4181510D-ABFC-2F80-BEF6-675FC9C56599}"/>
                      </a:ext>
                    </a:extLst>
                  </p:cNvPr>
                  <p:cNvSpPr txBox="1">
                    <a:spLocks noRot="1" noChangeAspect="1" noMove="1" noResize="1" noEditPoints="1" noAdjustHandles="1" noChangeArrowheads="1" noChangeShapeType="1" noTextEdit="1"/>
                  </p:cNvSpPr>
                  <p:nvPr/>
                </p:nvSpPr>
                <p:spPr>
                  <a:xfrm>
                    <a:off x="370016" y="366584"/>
                    <a:ext cx="621030" cy="391297"/>
                  </a:xfrm>
                  <a:prstGeom prst="rect">
                    <a:avLst/>
                  </a:prstGeom>
                  <a:blipFill>
                    <a:blip r:embed="rId6"/>
                    <a:stretch>
                      <a:fillRect/>
                    </a:stretch>
                  </a:blipFill>
                  <a:ln w="6350">
                    <a:noFill/>
                  </a:ln>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12" name="Text Box 9">
                    <a:extLst>
                      <a:ext uri="{FF2B5EF4-FFF2-40B4-BE49-F238E27FC236}">
                        <a16:creationId xmlns:a16="http://schemas.microsoft.com/office/drawing/2014/main" id="{B7F7989A-6A48-202E-58BD-38D3A49FBCB3}"/>
                      </a:ext>
                    </a:extLst>
                  </p:cNvPr>
                  <p:cNvSpPr txBox="1"/>
                  <p:nvPr/>
                </p:nvSpPr>
                <p:spPr>
                  <a:xfrm>
                    <a:off x="1358557" y="0"/>
                    <a:ext cx="621368" cy="437558"/>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07000"/>
                      </a:lnSpc>
                      <a:spcBef>
                        <a:spcPts val="800"/>
                      </a:spcBef>
                      <a:spcAft>
                        <a:spcPts val="800"/>
                      </a:spcAft>
                    </a:pPr>
                    <a14:m>
                      <m:oMathPara xmlns:m="http://schemas.openxmlformats.org/officeDocument/2006/math">
                        <m:oMathParaPr>
                          <m:jc m:val="centerGroup"/>
                        </m:oMathParaPr>
                        <m:oMath xmlns:m="http://schemas.openxmlformats.org/officeDocument/2006/math">
                          <m:sSup>
                            <m:sSupPr>
                              <m:ctrlP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Ω</m:t>
                              </m:r>
                            </m:e>
                            <m:sup>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𝑏</m:t>
                              </m:r>
                            </m:sup>
                          </m:sSup>
                        </m:oMath>
                      </m:oMathPara>
                    </a14:m>
                    <a:endParaRPr lang="en-US" sz="160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2" name="Text Box 9">
                    <a:extLst>
                      <a:ext uri="{FF2B5EF4-FFF2-40B4-BE49-F238E27FC236}">
                        <a16:creationId xmlns:a16="http://schemas.microsoft.com/office/drawing/2014/main" id="{B7F7989A-6A48-202E-58BD-38D3A49FBCB3}"/>
                      </a:ext>
                    </a:extLst>
                  </p:cNvPr>
                  <p:cNvSpPr txBox="1">
                    <a:spLocks noRot="1" noChangeAspect="1" noMove="1" noResize="1" noEditPoints="1" noAdjustHandles="1" noChangeArrowheads="1" noChangeShapeType="1" noTextEdit="1"/>
                  </p:cNvSpPr>
                  <p:nvPr/>
                </p:nvSpPr>
                <p:spPr>
                  <a:xfrm>
                    <a:off x="1358557" y="0"/>
                    <a:ext cx="621368" cy="437558"/>
                  </a:xfrm>
                  <a:prstGeom prst="rect">
                    <a:avLst/>
                  </a:prstGeom>
                  <a:blipFill>
                    <a:blip r:embed="rId7"/>
                    <a:stretch>
                      <a:fillRect/>
                    </a:stretch>
                  </a:blipFill>
                  <a:ln w="6350">
                    <a:noFill/>
                  </a:ln>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13" name="Text Box 1382376071">
                    <a:extLst>
                      <a:ext uri="{FF2B5EF4-FFF2-40B4-BE49-F238E27FC236}">
                        <a16:creationId xmlns:a16="http://schemas.microsoft.com/office/drawing/2014/main" id="{7911F887-BB4B-85D5-7C1A-E10D44B73C9A}"/>
                      </a:ext>
                    </a:extLst>
                  </p:cNvPr>
                  <p:cNvSpPr txBox="1"/>
                  <p:nvPr/>
                </p:nvSpPr>
                <p:spPr>
                  <a:xfrm>
                    <a:off x="572947" y="2211378"/>
                    <a:ext cx="1638935" cy="350108"/>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07000"/>
                      </a:lnSpc>
                      <a:spcBef>
                        <a:spcPts val="800"/>
                      </a:spcBef>
                      <a:spcAft>
                        <a:spcPts val="800"/>
                      </a:spcAft>
                    </a:pPr>
                    <a14:m>
                      <m:oMathPara xmlns:m="http://schemas.openxmlformats.org/officeDocument/2006/math">
                        <m:oMathParaPr>
                          <m:jc m:val="centerGroup"/>
                        </m:oMathParaPr>
                        <m:oMath xmlns:m="http://schemas.openxmlformats.org/officeDocument/2006/math">
                          <m:sSup>
                            <m:sSupPr>
                              <m:ctrlP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𝑣</m:t>
                              </m:r>
                            </m:e>
                            <m:sup>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𝑎𝑝𝑝</m:t>
                              </m:r>
                            </m:sup>
                          </m:sSup>
                          <m:d>
                            <m:dPr>
                              <m:ctrlP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d>
                          <m: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Ω</m:t>
                              </m:r>
                            </m:e>
                            <m:sup>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𝑏</m:t>
                              </m:r>
                            </m:sup>
                          </m:sSup>
                        </m:oMath>
                      </m:oMathPara>
                    </a14:m>
                    <a:endParaRPr lang="en-US" sz="160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800"/>
                      </a:spcBef>
                      <a:spcAft>
                        <a:spcPts val="800"/>
                      </a:spcAft>
                    </a:pPr>
                    <a:r>
                      <a:rPr lang="en-US" sz="16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p>
                </p:txBody>
              </p:sp>
            </mc:Choice>
            <mc:Fallback xmlns="">
              <p:sp>
                <p:nvSpPr>
                  <p:cNvPr id="13" name="Text Box 1382376071">
                    <a:extLst>
                      <a:ext uri="{FF2B5EF4-FFF2-40B4-BE49-F238E27FC236}">
                        <a16:creationId xmlns:a16="http://schemas.microsoft.com/office/drawing/2014/main" id="{7911F887-BB4B-85D5-7C1A-E10D44B73C9A}"/>
                      </a:ext>
                    </a:extLst>
                  </p:cNvPr>
                  <p:cNvSpPr txBox="1">
                    <a:spLocks noRot="1" noChangeAspect="1" noMove="1" noResize="1" noEditPoints="1" noAdjustHandles="1" noChangeArrowheads="1" noChangeShapeType="1" noTextEdit="1"/>
                  </p:cNvSpPr>
                  <p:nvPr/>
                </p:nvSpPr>
                <p:spPr>
                  <a:xfrm>
                    <a:off x="572947" y="2211378"/>
                    <a:ext cx="1638935" cy="350108"/>
                  </a:xfrm>
                  <a:prstGeom prst="rect">
                    <a:avLst/>
                  </a:prstGeom>
                  <a:blipFill>
                    <a:blip r:embed="rId8"/>
                    <a:stretch>
                      <a:fillRect/>
                    </a:stretch>
                  </a:blipFill>
                  <a:ln w="6350">
                    <a:noFill/>
                  </a:ln>
                </p:spPr>
                <p:txBody>
                  <a:bodyPr/>
                  <a:lstStyle/>
                  <a:p>
                    <a:r>
                      <a:rPr lang="sr-Latn-BA">
                        <a:noFill/>
                      </a:rPr>
                      <a:t> </a:t>
                    </a:r>
                  </a:p>
                </p:txBody>
              </p:sp>
            </mc:Fallback>
          </mc:AlternateContent>
        </p:grpSp>
        <mc:AlternateContent xmlns:mc="http://schemas.openxmlformats.org/markup-compatibility/2006" xmlns:a14="http://schemas.microsoft.com/office/drawing/2010/main">
          <mc:Choice Requires="a14">
            <p:sp>
              <p:nvSpPr>
                <p:cNvPr id="9" name="Text Box 1532626314">
                  <a:extLst>
                    <a:ext uri="{FF2B5EF4-FFF2-40B4-BE49-F238E27FC236}">
                      <a16:creationId xmlns:a16="http://schemas.microsoft.com/office/drawing/2014/main" id="{DB60BA3D-048D-26CF-FFDE-CDFE4C9DA6DE}"/>
                    </a:ext>
                  </a:extLst>
                </p:cNvPr>
                <p:cNvSpPr txBox="1"/>
                <p:nvPr/>
              </p:nvSpPr>
              <p:spPr>
                <a:xfrm>
                  <a:off x="1140941" y="0"/>
                  <a:ext cx="1804086" cy="387178"/>
                </a:xfrm>
                <a:prstGeom prst="rect">
                  <a:avLst/>
                </a:prstGeom>
                <a:noFill/>
                <a:ln w="6350">
                  <a:no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07000"/>
                    </a:lnSpc>
                    <a:spcBef>
                      <a:spcPts val="800"/>
                    </a:spcBef>
                    <a:spcAft>
                      <a:spcPts val="800"/>
                    </a:spcAft>
                  </a:pPr>
                  <a14:m>
                    <m:oMathPara xmlns:m="http://schemas.openxmlformats.org/officeDocument/2006/math">
                      <m:oMathParaPr>
                        <m:jc m:val="centerGroup"/>
                      </m:oMathParaPr>
                      <m:oMath xmlns:m="http://schemas.openxmlformats.org/officeDocument/2006/math">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𝑣</m:t>
                        </m:r>
                        <m:d>
                          <m:dPr>
                            <m:ctrlP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e>
                        </m:d>
                        <m: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=0 ∀</m:t>
                        </m:r>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6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Ω</m:t>
                            </m:r>
                          </m:e>
                          <m:sup>
                            <m:r>
                              <a:rPr lang="en-US" sz="16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𝑏</m:t>
                            </m:r>
                          </m:sup>
                        </m:sSup>
                      </m:oMath>
                    </m:oMathPara>
                  </a14:m>
                  <a:endParaRPr lang="en-US" sz="160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Bef>
                      <a:spcPts val="800"/>
                    </a:spcBef>
                    <a:spcAft>
                      <a:spcPts val="800"/>
                    </a:spcAft>
                  </a:pPr>
                  <a:r>
                    <a:rPr lang="en-US" sz="16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p>
              </p:txBody>
            </p:sp>
          </mc:Choice>
          <mc:Fallback xmlns="">
            <p:sp>
              <p:nvSpPr>
                <p:cNvPr id="9" name="Text Box 1532626314">
                  <a:extLst>
                    <a:ext uri="{FF2B5EF4-FFF2-40B4-BE49-F238E27FC236}">
                      <a16:creationId xmlns:a16="http://schemas.microsoft.com/office/drawing/2014/main" id="{DB60BA3D-048D-26CF-FFDE-CDFE4C9DA6DE}"/>
                    </a:ext>
                  </a:extLst>
                </p:cNvPr>
                <p:cNvSpPr txBox="1">
                  <a:spLocks noRot="1" noChangeAspect="1" noMove="1" noResize="1" noEditPoints="1" noAdjustHandles="1" noChangeArrowheads="1" noChangeShapeType="1" noTextEdit="1"/>
                </p:cNvSpPr>
                <p:nvPr/>
              </p:nvSpPr>
              <p:spPr>
                <a:xfrm>
                  <a:off x="1140941" y="0"/>
                  <a:ext cx="1804086" cy="387178"/>
                </a:xfrm>
                <a:prstGeom prst="rect">
                  <a:avLst/>
                </a:prstGeom>
                <a:blipFill>
                  <a:blip r:embed="rId9"/>
                  <a:stretch>
                    <a:fillRect/>
                  </a:stretch>
                </a:blipFill>
                <a:ln w="6350">
                  <a:noFill/>
                </a:ln>
              </p:spPr>
              <p:txBody>
                <a:bodyPr/>
                <a:lstStyle/>
                <a:p>
                  <a:r>
                    <a:rPr lang="sr-Latn-BA">
                      <a:noFill/>
                    </a:rPr>
                    <a:t> </a:t>
                  </a:r>
                </a:p>
              </p:txBody>
            </p:sp>
          </mc:Fallback>
        </mc:AlternateContent>
      </p:gr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FB3B52F5-8F41-F222-578C-35585E300BA0}"/>
                  </a:ext>
                </a:extLst>
              </p:cNvPr>
              <p:cNvSpPr txBox="1"/>
              <p:nvPr/>
            </p:nvSpPr>
            <p:spPr>
              <a:xfrm>
                <a:off x="4226439" y="2052968"/>
                <a:ext cx="3668707" cy="1461939"/>
              </a:xfrm>
              <a:prstGeom prst="rect">
                <a:avLst/>
              </a:prstGeom>
              <a:noFill/>
            </p:spPr>
            <p:txBody>
              <a:bodyPr wrap="square" rtlCol="0">
                <a:spAutoFit/>
              </a:bodyPr>
              <a:lstStyle/>
              <a:p>
                <a:r>
                  <a:rPr lang="en-US" sz="1867"/>
                  <a:t>Problem becomes periodic and Green’s function is available:</a:t>
                </a:r>
              </a:p>
              <a:p>
                <a:pPr/>
                <a14:m>
                  <m:oMathPara xmlns:m="http://schemas.openxmlformats.org/officeDocument/2006/math">
                    <m:oMathParaPr>
                      <m:jc m:val="centerGroup"/>
                    </m:oMathParaPr>
                    <m:oMath xmlns:m="http://schemas.openxmlformats.org/officeDocument/2006/math">
                      <m:sSub>
                        <m:sSubPr>
                          <m:ctrlPr>
                            <a:rPr lang="en-US" sz="1867" i="1" dirty="0">
                              <a:latin typeface="Cambria Math" panose="02040503050406030204" pitchFamily="18" charset="0"/>
                            </a:rPr>
                          </m:ctrlPr>
                        </m:sSubPr>
                        <m:e>
                          <m:acc>
                            <m:accPr>
                              <m:chr m:val="̂"/>
                              <m:ctrlPr>
                                <a:rPr lang="en-US" sz="1867" i="1">
                                  <a:latin typeface="Cambria Math" panose="02040503050406030204" pitchFamily="18" charset="0"/>
                                </a:rPr>
                              </m:ctrlPr>
                            </m:accPr>
                            <m:e>
                              <m:r>
                                <a:rPr lang="en-US" sz="1867" i="1">
                                  <a:latin typeface="Cambria Math" panose="02040503050406030204" pitchFamily="18" charset="0"/>
                                </a:rPr>
                                <m:t>𝐺</m:t>
                              </m:r>
                            </m:e>
                          </m:acc>
                        </m:e>
                        <m:sub>
                          <m:r>
                            <a:rPr lang="en-US" sz="1867" i="1" dirty="0">
                              <a:latin typeface="Cambria Math" panose="02040503050406030204" pitchFamily="18" charset="0"/>
                            </a:rPr>
                            <m:t>𝑖𝑗</m:t>
                          </m:r>
                        </m:sub>
                      </m:sSub>
                      <m:r>
                        <a:rPr lang="en-US" sz="1867" i="1" dirty="0">
                          <a:latin typeface="Cambria Math" panose="02040503050406030204" pitchFamily="18" charset="0"/>
                        </a:rPr>
                        <m:t>=</m:t>
                      </m:r>
                      <m:sSup>
                        <m:sSupPr>
                          <m:ctrlPr>
                            <a:rPr lang="en-US" sz="1867" i="1" dirty="0">
                              <a:latin typeface="Cambria Math" panose="02040503050406030204" pitchFamily="18" charset="0"/>
                            </a:rPr>
                          </m:ctrlPr>
                        </m:sSupPr>
                        <m:e>
                          <m:d>
                            <m:dPr>
                              <m:ctrlPr>
                                <a:rPr lang="en-US" sz="1867" i="1" dirty="0">
                                  <a:latin typeface="Cambria Math" panose="02040503050406030204" pitchFamily="18" charset="0"/>
                                </a:rPr>
                              </m:ctrlPr>
                            </m:dPr>
                            <m:e>
                              <m:sSubSup>
                                <m:sSubSupPr>
                                  <m:ctrlPr>
                                    <a:rPr lang="en-US" sz="1867" i="1" dirty="0">
                                      <a:latin typeface="Cambria Math" panose="02040503050406030204" pitchFamily="18" charset="0"/>
                                    </a:rPr>
                                  </m:ctrlPr>
                                </m:sSubSupPr>
                                <m:e>
                                  <m:r>
                                    <a:rPr lang="en-US" sz="1867" i="1" dirty="0">
                                      <a:latin typeface="Cambria Math" panose="02040503050406030204" pitchFamily="18" charset="0"/>
                                    </a:rPr>
                                    <m:t>𝐶</m:t>
                                  </m:r>
                                </m:e>
                                <m:sub>
                                  <m:r>
                                    <a:rPr lang="en-US" sz="1867" i="1" dirty="0">
                                      <a:latin typeface="Cambria Math" panose="02040503050406030204" pitchFamily="18" charset="0"/>
                                    </a:rPr>
                                    <m:t>𝑖𝑘𝑗𝑙</m:t>
                                  </m:r>
                                </m:sub>
                                <m:sup>
                                  <m:r>
                                    <a:rPr lang="en-US" sz="1867" i="1" dirty="0">
                                      <a:latin typeface="Cambria Math" panose="02040503050406030204" pitchFamily="18" charset="0"/>
                                    </a:rPr>
                                    <m:t>0</m:t>
                                  </m:r>
                                </m:sup>
                              </m:sSubSup>
                              <m:sSub>
                                <m:sSubPr>
                                  <m:ctrlPr>
                                    <a:rPr lang="en-US" sz="1867" i="1" dirty="0">
                                      <a:latin typeface="Cambria Math" panose="02040503050406030204" pitchFamily="18" charset="0"/>
                                    </a:rPr>
                                  </m:ctrlPr>
                                </m:sSubPr>
                                <m:e>
                                  <m:r>
                                    <a:rPr lang="en-US" sz="1867" i="1" dirty="0">
                                      <a:latin typeface="Cambria Math" panose="02040503050406030204" pitchFamily="18" charset="0"/>
                                    </a:rPr>
                                    <m:t>𝑘</m:t>
                                  </m:r>
                                </m:e>
                                <m:sub>
                                  <m:r>
                                    <a:rPr lang="en-US" sz="1867" i="1" dirty="0">
                                      <a:latin typeface="Cambria Math" panose="02040503050406030204" pitchFamily="18" charset="0"/>
                                    </a:rPr>
                                    <m:t>𝑘</m:t>
                                  </m:r>
                                </m:sub>
                              </m:sSub>
                              <m:sSub>
                                <m:sSubPr>
                                  <m:ctrlPr>
                                    <a:rPr lang="en-US" sz="1867" i="1" dirty="0">
                                      <a:latin typeface="Cambria Math" panose="02040503050406030204" pitchFamily="18" charset="0"/>
                                    </a:rPr>
                                  </m:ctrlPr>
                                </m:sSubPr>
                                <m:e>
                                  <m:r>
                                    <a:rPr lang="en-US" sz="1867" i="1" dirty="0">
                                      <a:latin typeface="Cambria Math" panose="02040503050406030204" pitchFamily="18" charset="0"/>
                                    </a:rPr>
                                    <m:t>𝑘</m:t>
                                  </m:r>
                                </m:e>
                                <m:sub>
                                  <m:r>
                                    <a:rPr lang="en-US" sz="1867" i="1" dirty="0">
                                      <a:latin typeface="Cambria Math" panose="02040503050406030204" pitchFamily="18" charset="0"/>
                                    </a:rPr>
                                    <m:t>𝑙</m:t>
                                  </m:r>
                                </m:sub>
                              </m:sSub>
                            </m:e>
                          </m:d>
                        </m:e>
                        <m:sup>
                          <m:r>
                            <a:rPr lang="en-US" sz="1867" i="1" dirty="0">
                              <a:latin typeface="Cambria Math" panose="02040503050406030204" pitchFamily="18" charset="0"/>
                            </a:rPr>
                            <m:t>−1</m:t>
                          </m:r>
                        </m:sup>
                      </m:sSup>
                    </m:oMath>
                  </m:oMathPara>
                </a14:m>
                <a:endParaRPr lang="en-US" sz="1867"/>
              </a:p>
              <a:p>
                <a:pPr/>
                <a14:m>
                  <m:oMathPara xmlns:m="http://schemas.openxmlformats.org/officeDocument/2006/math">
                    <m:oMathParaPr>
                      <m:jc m:val="centerGroup"/>
                    </m:oMathParaPr>
                    <m:oMath xmlns:m="http://schemas.openxmlformats.org/officeDocument/2006/math">
                      <m:sSub>
                        <m:sSubPr>
                          <m:ctrlPr>
                            <a:rPr lang="en-US" sz="1867" i="1" dirty="0">
                              <a:latin typeface="Cambria Math" panose="02040503050406030204" pitchFamily="18" charset="0"/>
                            </a:rPr>
                          </m:ctrlPr>
                        </m:sSubPr>
                        <m:e>
                          <m:acc>
                            <m:accPr>
                              <m:chr m:val="̂"/>
                              <m:ctrlPr>
                                <a:rPr lang="en-US" sz="1867" i="1">
                                  <a:latin typeface="Cambria Math" panose="02040503050406030204" pitchFamily="18" charset="0"/>
                                </a:rPr>
                              </m:ctrlPr>
                            </m:accPr>
                            <m:e>
                              <m:r>
                                <m:rPr>
                                  <m:sty m:val="p"/>
                                </m:rPr>
                                <a:rPr lang="en-US" sz="1867">
                                  <a:latin typeface="Cambria Math" panose="02040503050406030204" pitchFamily="18" charset="0"/>
                                </a:rPr>
                                <m:t>Γ</m:t>
                              </m:r>
                            </m:e>
                          </m:acc>
                        </m:e>
                        <m:sub>
                          <m:r>
                            <a:rPr lang="en-US" sz="1867" i="1" dirty="0">
                              <a:latin typeface="Cambria Math" panose="02040503050406030204" pitchFamily="18" charset="0"/>
                            </a:rPr>
                            <m:t>𝑖𝑚𝑗𝑛</m:t>
                          </m:r>
                        </m:sub>
                      </m:sSub>
                      <m:r>
                        <a:rPr lang="en-US" sz="1867" i="1" dirty="0">
                          <a:latin typeface="Cambria Math" panose="02040503050406030204" pitchFamily="18" charset="0"/>
                        </a:rPr>
                        <m:t>=</m:t>
                      </m:r>
                      <m:sSup>
                        <m:sSupPr>
                          <m:ctrlPr>
                            <a:rPr lang="en-US" sz="1867" i="1" dirty="0">
                              <a:latin typeface="Cambria Math" panose="02040503050406030204" pitchFamily="18" charset="0"/>
                            </a:rPr>
                          </m:ctrlPr>
                        </m:sSupPr>
                        <m:e>
                          <m:d>
                            <m:dPr>
                              <m:ctrlPr>
                                <a:rPr lang="en-US" sz="1867" i="1" dirty="0">
                                  <a:latin typeface="Cambria Math" panose="02040503050406030204" pitchFamily="18" charset="0"/>
                                </a:rPr>
                              </m:ctrlPr>
                            </m:dPr>
                            <m:e>
                              <m:sSubSup>
                                <m:sSubSupPr>
                                  <m:ctrlPr>
                                    <a:rPr lang="en-US" sz="1867" i="1" dirty="0">
                                      <a:latin typeface="Cambria Math" panose="02040503050406030204" pitchFamily="18" charset="0"/>
                                    </a:rPr>
                                  </m:ctrlPr>
                                </m:sSubSupPr>
                                <m:e>
                                  <m:r>
                                    <a:rPr lang="en-US" sz="1867" i="1" dirty="0">
                                      <a:latin typeface="Cambria Math" panose="02040503050406030204" pitchFamily="18" charset="0"/>
                                    </a:rPr>
                                    <m:t>𝐶</m:t>
                                  </m:r>
                                </m:e>
                                <m:sub>
                                  <m:r>
                                    <a:rPr lang="en-US" sz="1867" i="1" dirty="0">
                                      <a:latin typeface="Cambria Math" panose="02040503050406030204" pitchFamily="18" charset="0"/>
                                    </a:rPr>
                                    <m:t>𝑖𝑘𝑗𝑙</m:t>
                                  </m:r>
                                </m:sub>
                                <m:sup>
                                  <m:r>
                                    <a:rPr lang="en-US" sz="1867" i="1" dirty="0">
                                      <a:latin typeface="Cambria Math" panose="02040503050406030204" pitchFamily="18" charset="0"/>
                                    </a:rPr>
                                    <m:t>0</m:t>
                                  </m:r>
                                </m:sup>
                              </m:sSubSup>
                              <m:sSub>
                                <m:sSubPr>
                                  <m:ctrlPr>
                                    <a:rPr lang="en-US" sz="1867" i="1" dirty="0">
                                      <a:latin typeface="Cambria Math" panose="02040503050406030204" pitchFamily="18" charset="0"/>
                                    </a:rPr>
                                  </m:ctrlPr>
                                </m:sSubPr>
                                <m:e>
                                  <m:r>
                                    <a:rPr lang="en-US" sz="1867" i="1" dirty="0">
                                      <a:latin typeface="Cambria Math" panose="02040503050406030204" pitchFamily="18" charset="0"/>
                                    </a:rPr>
                                    <m:t>𝑘</m:t>
                                  </m:r>
                                </m:e>
                                <m:sub>
                                  <m:r>
                                    <a:rPr lang="en-US" sz="1867" i="1" dirty="0">
                                      <a:latin typeface="Cambria Math" panose="02040503050406030204" pitchFamily="18" charset="0"/>
                                    </a:rPr>
                                    <m:t>𝑘</m:t>
                                  </m:r>
                                </m:sub>
                              </m:sSub>
                              <m:sSub>
                                <m:sSubPr>
                                  <m:ctrlPr>
                                    <a:rPr lang="en-US" sz="1867" i="1" dirty="0">
                                      <a:latin typeface="Cambria Math" panose="02040503050406030204" pitchFamily="18" charset="0"/>
                                    </a:rPr>
                                  </m:ctrlPr>
                                </m:sSubPr>
                                <m:e>
                                  <m:r>
                                    <a:rPr lang="en-US" sz="1867" i="1" dirty="0">
                                      <a:latin typeface="Cambria Math" panose="02040503050406030204" pitchFamily="18" charset="0"/>
                                    </a:rPr>
                                    <m:t>𝑘</m:t>
                                  </m:r>
                                </m:e>
                                <m:sub>
                                  <m:r>
                                    <a:rPr lang="en-US" sz="1867" i="1" dirty="0">
                                      <a:latin typeface="Cambria Math" panose="02040503050406030204" pitchFamily="18" charset="0"/>
                                    </a:rPr>
                                    <m:t>𝑙</m:t>
                                  </m:r>
                                </m:sub>
                              </m:sSub>
                            </m:e>
                          </m:d>
                        </m:e>
                        <m:sup>
                          <m:r>
                            <a:rPr lang="en-US" sz="1867" i="1" dirty="0">
                              <a:latin typeface="Cambria Math" panose="02040503050406030204" pitchFamily="18" charset="0"/>
                            </a:rPr>
                            <m:t>−1</m:t>
                          </m:r>
                        </m:sup>
                      </m:sSup>
                      <m:sSub>
                        <m:sSubPr>
                          <m:ctrlPr>
                            <a:rPr lang="en-US" sz="1867" i="1" dirty="0">
                              <a:latin typeface="Cambria Math" panose="02040503050406030204" pitchFamily="18" charset="0"/>
                            </a:rPr>
                          </m:ctrlPr>
                        </m:sSubPr>
                        <m:e>
                          <m:r>
                            <a:rPr lang="en-US" sz="1867" i="1" dirty="0">
                              <a:latin typeface="Cambria Math" panose="02040503050406030204" pitchFamily="18" charset="0"/>
                            </a:rPr>
                            <m:t>𝑘</m:t>
                          </m:r>
                        </m:e>
                        <m:sub>
                          <m:r>
                            <a:rPr lang="en-US" sz="1867" i="1" dirty="0">
                              <a:latin typeface="Cambria Math" panose="02040503050406030204" pitchFamily="18" charset="0"/>
                            </a:rPr>
                            <m:t>𝑚</m:t>
                          </m:r>
                        </m:sub>
                      </m:sSub>
                      <m:sSub>
                        <m:sSubPr>
                          <m:ctrlPr>
                            <a:rPr lang="en-US" sz="1867" i="1" dirty="0">
                              <a:latin typeface="Cambria Math" panose="02040503050406030204" pitchFamily="18" charset="0"/>
                            </a:rPr>
                          </m:ctrlPr>
                        </m:sSubPr>
                        <m:e>
                          <m:r>
                            <a:rPr lang="en-US" sz="1867" i="1" dirty="0">
                              <a:latin typeface="Cambria Math" panose="02040503050406030204" pitchFamily="18" charset="0"/>
                            </a:rPr>
                            <m:t>𝑘</m:t>
                          </m:r>
                        </m:e>
                        <m:sub>
                          <m:r>
                            <a:rPr lang="en-US" sz="1867" i="1" dirty="0">
                              <a:latin typeface="Cambria Math" panose="02040503050406030204" pitchFamily="18" charset="0"/>
                            </a:rPr>
                            <m:t>𝑛</m:t>
                          </m:r>
                        </m:sub>
                      </m:sSub>
                    </m:oMath>
                  </m:oMathPara>
                </a14:m>
                <a:endParaRPr lang="en-US" sz="1867" i="1"/>
              </a:p>
            </p:txBody>
          </p:sp>
        </mc:Choice>
        <mc:Fallback xmlns="">
          <p:sp>
            <p:nvSpPr>
              <p:cNvPr id="64" name="TextBox 63">
                <a:extLst>
                  <a:ext uri="{FF2B5EF4-FFF2-40B4-BE49-F238E27FC236}">
                    <a16:creationId xmlns:a16="http://schemas.microsoft.com/office/drawing/2014/main" id="{FB3B52F5-8F41-F222-578C-35585E300BA0}"/>
                  </a:ext>
                </a:extLst>
              </p:cNvPr>
              <p:cNvSpPr txBox="1">
                <a:spLocks noRot="1" noChangeAspect="1" noMove="1" noResize="1" noEditPoints="1" noAdjustHandles="1" noChangeArrowheads="1" noChangeShapeType="1" noTextEdit="1"/>
              </p:cNvSpPr>
              <p:nvPr/>
            </p:nvSpPr>
            <p:spPr>
              <a:xfrm>
                <a:off x="4226439" y="2052968"/>
                <a:ext cx="3668707" cy="1461939"/>
              </a:xfrm>
              <a:prstGeom prst="rect">
                <a:avLst/>
              </a:prstGeom>
              <a:blipFill>
                <a:blip r:embed="rId10"/>
                <a:stretch>
                  <a:fillRect l="-1495" t="-2083" b="-833"/>
                </a:stretch>
              </a:blipFill>
            </p:spPr>
            <p:txBody>
              <a:bodyPr/>
              <a:lstStyle/>
              <a:p>
                <a:r>
                  <a:rPr lang="sr-Latn-BA">
                    <a:noFill/>
                  </a:rPr>
                  <a:t> </a:t>
                </a:r>
              </a:p>
            </p:txBody>
          </p:sp>
        </mc:Fallback>
      </mc:AlternateContent>
      <p:sp>
        <p:nvSpPr>
          <p:cNvPr id="65" name="TextBox 64">
            <a:extLst>
              <a:ext uri="{FF2B5EF4-FFF2-40B4-BE49-F238E27FC236}">
                <a16:creationId xmlns:a16="http://schemas.microsoft.com/office/drawing/2014/main" id="{F9D98947-AFFF-4B9E-33D6-B2E108E79502}"/>
              </a:ext>
            </a:extLst>
          </p:cNvPr>
          <p:cNvSpPr txBox="1"/>
          <p:nvPr/>
        </p:nvSpPr>
        <p:spPr>
          <a:xfrm>
            <a:off x="8052515" y="1074600"/>
            <a:ext cx="3072411" cy="379656"/>
          </a:xfrm>
          <a:prstGeom prst="rect">
            <a:avLst/>
          </a:prstGeom>
          <a:noFill/>
        </p:spPr>
        <p:txBody>
          <a:bodyPr wrap="square" rtlCol="0">
            <a:spAutoFit/>
          </a:bodyPr>
          <a:lstStyle/>
          <a:p>
            <a:r>
              <a:rPr lang="en-US" sz="1867"/>
              <a:t>Method of images:</a:t>
            </a:r>
            <a:endParaRPr lang="en-US" sz="1867" i="1"/>
          </a:p>
        </p:txBody>
      </p:sp>
      <p:pic>
        <p:nvPicPr>
          <p:cNvPr id="66" name="Picture 2">
            <a:extLst>
              <a:ext uri="{FF2B5EF4-FFF2-40B4-BE49-F238E27FC236}">
                <a16:creationId xmlns:a16="http://schemas.microsoft.com/office/drawing/2014/main" id="{56A3660D-C45F-73A5-BD58-08EC749696B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1106" y="1766772"/>
            <a:ext cx="1835505" cy="155415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a:extLst>
              <a:ext uri="{FF2B5EF4-FFF2-40B4-BE49-F238E27FC236}">
                <a16:creationId xmlns:a16="http://schemas.microsoft.com/office/drawing/2014/main" id="{9C81B6E0-A668-C1E4-4728-E67AA1CFDFFB}"/>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90649" y="4190901"/>
            <a:ext cx="3255412" cy="1623185"/>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Straight Arrow Connector 68">
            <a:extLst>
              <a:ext uri="{FF2B5EF4-FFF2-40B4-BE49-F238E27FC236}">
                <a16:creationId xmlns:a16="http://schemas.microsoft.com/office/drawing/2014/main" id="{7A7242A8-83C0-6195-C235-473970F0782A}"/>
              </a:ext>
            </a:extLst>
          </p:cNvPr>
          <p:cNvCxnSpPr/>
          <p:nvPr/>
        </p:nvCxnSpPr>
        <p:spPr>
          <a:xfrm flipH="1" flipV="1">
            <a:off x="3588470" y="3696355"/>
            <a:ext cx="951571" cy="5901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0" name="TextBox 69">
            <a:extLst>
              <a:ext uri="{FF2B5EF4-FFF2-40B4-BE49-F238E27FC236}">
                <a16:creationId xmlns:a16="http://schemas.microsoft.com/office/drawing/2014/main" id="{4758D6ED-A365-FD45-2175-75D3F17794F2}"/>
              </a:ext>
            </a:extLst>
          </p:cNvPr>
          <p:cNvSpPr txBox="1"/>
          <p:nvPr/>
        </p:nvSpPr>
        <p:spPr>
          <a:xfrm>
            <a:off x="4665813" y="4203236"/>
            <a:ext cx="3072411" cy="1528945"/>
          </a:xfrm>
          <a:prstGeom prst="rect">
            <a:avLst/>
          </a:prstGeom>
          <a:noFill/>
        </p:spPr>
        <p:txBody>
          <a:bodyPr wrap="square" rtlCol="0">
            <a:spAutoFit/>
          </a:bodyPr>
          <a:lstStyle/>
          <a:p>
            <a:r>
              <a:rPr lang="en-US" sz="1867"/>
              <a:t>Extended domain with an eigenstress/strain field which enforces desired boundary conditions in the original domain.</a:t>
            </a:r>
            <a:endParaRPr lang="en-US" sz="1867" i="1"/>
          </a:p>
        </p:txBody>
      </p:sp>
      <p:sp>
        <p:nvSpPr>
          <p:cNvPr id="74" name="Rectangle 73"/>
          <p:cNvSpPr/>
          <p:nvPr/>
        </p:nvSpPr>
        <p:spPr>
          <a:xfrm>
            <a:off x="9068626" y="1507163"/>
            <a:ext cx="1947553" cy="2007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Rectangle 74"/>
          <p:cNvSpPr/>
          <p:nvPr/>
        </p:nvSpPr>
        <p:spPr>
          <a:xfrm>
            <a:off x="8110684" y="3986997"/>
            <a:ext cx="3720935" cy="20456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6" name="Down Arrow 75">
            <a:extLst>
              <a:ext uri="{FF2B5EF4-FFF2-40B4-BE49-F238E27FC236}">
                <a16:creationId xmlns:a16="http://schemas.microsoft.com/office/drawing/2014/main" id="{66C034CE-9E0C-7682-E98F-46907108A878}"/>
              </a:ext>
            </a:extLst>
          </p:cNvPr>
          <p:cNvSpPr/>
          <p:nvPr/>
        </p:nvSpPr>
        <p:spPr>
          <a:xfrm>
            <a:off x="9823064" y="3576434"/>
            <a:ext cx="247469" cy="345715"/>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8" name="TextBox 77"/>
          <p:cNvSpPr txBox="1"/>
          <p:nvPr/>
        </p:nvSpPr>
        <p:spPr>
          <a:xfrm>
            <a:off x="10621213" y="643742"/>
            <a:ext cx="1646712" cy="830997"/>
          </a:xfrm>
          <a:prstGeom prst="rect">
            <a:avLst/>
          </a:prstGeom>
          <a:noFill/>
        </p:spPr>
        <p:txBody>
          <a:bodyPr wrap="square" rtlCol="0">
            <a:spAutoFit/>
          </a:bodyPr>
          <a:lstStyle/>
          <a:p>
            <a:r>
              <a:rPr lang="en-US" sz="1600"/>
              <a:t>Electrostatics Green’s function method</a:t>
            </a:r>
          </a:p>
        </p:txBody>
      </p:sp>
      <p:sp>
        <p:nvSpPr>
          <p:cNvPr id="79" name="TextBox 78"/>
          <p:cNvSpPr txBox="1"/>
          <p:nvPr/>
        </p:nvSpPr>
        <p:spPr>
          <a:xfrm>
            <a:off x="8097654" y="2151045"/>
            <a:ext cx="1416597" cy="584775"/>
          </a:xfrm>
          <a:prstGeom prst="rect">
            <a:avLst/>
          </a:prstGeom>
          <a:noFill/>
        </p:spPr>
        <p:txBody>
          <a:bodyPr wrap="square" rtlCol="0">
            <a:spAutoFit/>
          </a:bodyPr>
          <a:lstStyle/>
          <a:p>
            <a:r>
              <a:rPr lang="en-US" sz="1600"/>
              <a:t>Boundary condition</a:t>
            </a:r>
          </a:p>
        </p:txBody>
      </p:sp>
      <p:sp>
        <p:nvSpPr>
          <p:cNvPr id="68" name="Rectangle 67">
            <a:extLst>
              <a:ext uri="{FF2B5EF4-FFF2-40B4-BE49-F238E27FC236}">
                <a16:creationId xmlns:a16="http://schemas.microsoft.com/office/drawing/2014/main" id="{35E87637-552A-F053-E7E3-BFF3484B8555}"/>
              </a:ext>
            </a:extLst>
          </p:cNvPr>
          <p:cNvSpPr/>
          <p:nvPr/>
        </p:nvSpPr>
        <p:spPr>
          <a:xfrm>
            <a:off x="134471" y="6107059"/>
            <a:ext cx="1771991" cy="7206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B056D633-B7C6-9A76-FCA9-18BB80B8A275}"/>
              </a:ext>
            </a:extLst>
          </p:cNvPr>
          <p:cNvSpPr txBox="1"/>
          <p:nvPr/>
        </p:nvSpPr>
        <p:spPr>
          <a:xfrm>
            <a:off x="0" y="-105973"/>
            <a:ext cx="12718481" cy="769441"/>
          </a:xfrm>
          <a:prstGeom prst="rect">
            <a:avLst/>
          </a:prstGeom>
          <a:noFill/>
        </p:spPr>
        <p:txBody>
          <a:bodyPr wrap="square" rtlCol="0">
            <a:spAutoFit/>
          </a:bodyPr>
          <a:lstStyle/>
          <a:p>
            <a:r>
              <a:rPr lang="en-US" sz="2600"/>
              <a:t>Non-periodic</a:t>
            </a:r>
            <a:r>
              <a:rPr lang="en-US" sz="4400">
                <a:solidFill>
                  <a:schemeClr val="tx1"/>
                </a:solidFill>
              </a:rPr>
              <a:t> </a:t>
            </a:r>
            <a:r>
              <a:rPr lang="en-US" sz="2600"/>
              <a:t>velocity boundary conditions</a:t>
            </a:r>
          </a:p>
        </p:txBody>
      </p:sp>
      <p:cxnSp>
        <p:nvCxnSpPr>
          <p:cNvPr id="73" name="Straight Connector 72">
            <a:extLst>
              <a:ext uri="{FF2B5EF4-FFF2-40B4-BE49-F238E27FC236}">
                <a16:creationId xmlns:a16="http://schemas.microsoft.com/office/drawing/2014/main" id="{868070E1-6EB7-1E31-E0C9-9CAF5F1F6D07}"/>
              </a:ext>
            </a:extLst>
          </p:cNvPr>
          <p:cNvCxnSpPr>
            <a:cxnSpLocks/>
          </p:cNvCxnSpPr>
          <p:nvPr/>
        </p:nvCxnSpPr>
        <p:spPr>
          <a:xfrm flipV="1">
            <a:off x="0" y="590513"/>
            <a:ext cx="1219200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81" name="TextBox 80">
            <a:extLst>
              <a:ext uri="{FF2B5EF4-FFF2-40B4-BE49-F238E27FC236}">
                <a16:creationId xmlns:a16="http://schemas.microsoft.com/office/drawing/2014/main" id="{66BA29A3-C2AD-A87C-D4D9-7F5EA36EA7BA}"/>
              </a:ext>
            </a:extLst>
          </p:cNvPr>
          <p:cNvSpPr txBox="1"/>
          <p:nvPr/>
        </p:nvSpPr>
        <p:spPr>
          <a:xfrm>
            <a:off x="67776" y="6294526"/>
            <a:ext cx="12056448" cy="523220"/>
          </a:xfrm>
          <a:prstGeom prst="rect">
            <a:avLst/>
          </a:prstGeom>
          <a:noFill/>
        </p:spPr>
        <p:txBody>
          <a:bodyPr wrap="square">
            <a:spAutoFit/>
          </a:bodyPr>
          <a:lstStyle/>
          <a:p>
            <a:r>
              <a:rPr lang="en-US" sz="1400"/>
              <a:t>M. </a:t>
            </a:r>
            <a:r>
              <a:rPr lang="en-US" sz="1400" err="1"/>
              <a:t>Zecevic</a:t>
            </a:r>
            <a:r>
              <a:rPr lang="en-US" sz="1400"/>
              <a:t>, R.A. </a:t>
            </a:r>
            <a:r>
              <a:rPr lang="en-US" sz="1400" err="1"/>
              <a:t>Lebensohn</a:t>
            </a:r>
            <a:r>
              <a:rPr lang="en-US" sz="1400"/>
              <a:t>: “Extension of FFT-based micromechanical formulations to consider general non-periodic displacement boundary conditions”, in preparation.</a:t>
            </a:r>
            <a:endParaRPr lang="sr-Latn-BA" sz="1400"/>
          </a:p>
        </p:txBody>
      </p:sp>
    </p:spTree>
    <p:extLst>
      <p:ext uri="{BB962C8B-B14F-4D97-AF65-F5344CB8AC3E}">
        <p14:creationId xmlns:p14="http://schemas.microsoft.com/office/powerpoint/2010/main" val="2667661495"/>
      </p:ext>
    </p:extLst>
  </p:cSld>
  <p:clrMapOvr>
    <a:masterClrMapping/>
  </p:clrMapOvr>
  <mc:AlternateContent xmlns:mc="http://schemas.openxmlformats.org/markup-compatibility/2006" xmlns:p14="http://schemas.microsoft.com/office/powerpoint/2010/main">
    <mc:Choice Requires="p14">
      <p:transition spd="slow" p14:dur="2000" advTm="35225"/>
    </mc:Choice>
    <mc:Fallback xmlns="">
      <p:transition spd="slow" advTm="3522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art, screenshot, creative arts&#10;&#10;Description automatically generated">
            <a:extLst>
              <a:ext uri="{FF2B5EF4-FFF2-40B4-BE49-F238E27FC236}">
                <a16:creationId xmlns:a16="http://schemas.microsoft.com/office/drawing/2014/main" id="{1D3CF1A0-E9F6-66CC-BC7F-DAFEA5A91B65}"/>
              </a:ext>
            </a:extLst>
          </p:cNvPr>
          <p:cNvPicPr>
            <a:picLocks noChangeAspect="1"/>
          </p:cNvPicPr>
          <p:nvPr/>
        </p:nvPicPr>
        <p:blipFill rotWithShape="1">
          <a:blip r:embed="rId3">
            <a:extLst>
              <a:ext uri="{28A0092B-C50C-407E-A947-70E740481C1C}">
                <a14:useLocalDpi xmlns:a14="http://schemas.microsoft.com/office/drawing/2010/main" val="0"/>
              </a:ext>
            </a:extLst>
          </a:blip>
          <a:srcRect l="20539" t="10393" r="20912" b="10138"/>
          <a:stretch/>
        </p:blipFill>
        <p:spPr>
          <a:xfrm>
            <a:off x="3069318" y="917863"/>
            <a:ext cx="3021075" cy="2972186"/>
          </a:xfrm>
          <a:prstGeom prst="rect">
            <a:avLst/>
          </a:prstGeom>
        </p:spPr>
      </p:pic>
      <p:sp>
        <p:nvSpPr>
          <p:cNvPr id="5" name="TextBox 4">
            <a:extLst>
              <a:ext uri="{FF2B5EF4-FFF2-40B4-BE49-F238E27FC236}">
                <a16:creationId xmlns:a16="http://schemas.microsoft.com/office/drawing/2014/main" id="{3101F988-98B6-EAD1-C50A-193AAEEAE374}"/>
              </a:ext>
            </a:extLst>
          </p:cNvPr>
          <p:cNvSpPr txBox="1"/>
          <p:nvPr/>
        </p:nvSpPr>
        <p:spPr>
          <a:xfrm flipH="1">
            <a:off x="1311365" y="4534628"/>
            <a:ext cx="7233668" cy="1908215"/>
          </a:xfrm>
          <a:prstGeom prst="rect">
            <a:avLst/>
          </a:prstGeom>
          <a:noFill/>
        </p:spPr>
        <p:txBody>
          <a:bodyPr wrap="square" rtlCol="0">
            <a:spAutoFit/>
          </a:bodyPr>
          <a:lstStyle/>
          <a:p>
            <a:pPr marL="285750" indent="-285750">
              <a:buFont typeface="Arial" panose="020B0604020202020204" pitchFamily="34" charset="0"/>
              <a:buChar char="•"/>
            </a:pPr>
            <a:r>
              <a:rPr lang="en-US" sz="2000"/>
              <a:t>D</a:t>
            </a:r>
            <a:r>
              <a:rPr lang="sr-Latn-BA" sz="2000"/>
              <a:t>eveloped Python script for cutting </a:t>
            </a:r>
            <a:r>
              <a:rPr lang="en-US" sz="2000"/>
              <a:t>crack mouth</a:t>
            </a:r>
            <a:endParaRPr lang="sr-Latn-BA" sz="2000"/>
          </a:p>
          <a:p>
            <a:pPr marL="285750" indent="-285750">
              <a:buFont typeface="Arial" panose="020B0604020202020204" pitchFamily="34" charset="0"/>
              <a:buChar char="•"/>
            </a:pPr>
            <a:r>
              <a:rPr lang="sr-Latn-BA" sz="2000"/>
              <a:t>Problems with features </a:t>
            </a:r>
            <a:r>
              <a:rPr lang="en-US" sz="2000"/>
              <a:t>that </a:t>
            </a:r>
            <a:r>
              <a:rPr lang="sr-Latn-BA" sz="2000"/>
              <a:t>consist </a:t>
            </a:r>
            <a:r>
              <a:rPr lang="en-US" sz="2000"/>
              <a:t>of</a:t>
            </a:r>
            <a:r>
              <a:rPr lang="sr-Latn-BA" sz="2000"/>
              <a:t> multiple </a:t>
            </a:r>
            <a:r>
              <a:rPr lang="en-US" sz="2000"/>
              <a:t>separate geometries</a:t>
            </a:r>
            <a:r>
              <a:rPr lang="sr-Latn-BA" sz="2000"/>
              <a:t>, that</a:t>
            </a:r>
            <a:r>
              <a:rPr lang="en-US" sz="2000"/>
              <a:t> </a:t>
            </a:r>
            <a:r>
              <a:rPr lang="sr-Latn-BA" sz="2000"/>
              <a:t>were staying as leftovers after cutting </a:t>
            </a:r>
            <a:endParaRPr lang="en-US" sz="2000"/>
          </a:p>
          <a:p>
            <a:pPr marL="285750" indent="-285750">
              <a:buFont typeface="Courier New" panose="02070309020205020404" pitchFamily="49" charset="0"/>
              <a:buChar char="o"/>
            </a:pPr>
            <a:r>
              <a:rPr lang="en-US" sz="2000"/>
              <a:t>D</a:t>
            </a:r>
            <a:r>
              <a:rPr lang="sr-Latn-BA" sz="2000"/>
              <a:t>eveloped Sculpt script for meshing complex models</a:t>
            </a:r>
          </a:p>
          <a:p>
            <a:pPr marL="285750" indent="-285750">
              <a:buFont typeface="Courier New" panose="02070309020205020404" pitchFamily="49" charset="0"/>
              <a:buChar char="o"/>
            </a:pPr>
            <a:r>
              <a:rPr lang="sr-Latn-BA" sz="2000"/>
              <a:t>Software</a:t>
            </a:r>
            <a:r>
              <a:rPr lang="en-US" sz="2000"/>
              <a:t>s</a:t>
            </a:r>
            <a:r>
              <a:rPr lang="sr-Latn-BA" sz="2000"/>
              <a:t> used: Cubit (sculpt)</a:t>
            </a:r>
            <a:endParaRPr lang="en-US" sz="2000"/>
          </a:p>
          <a:p>
            <a:endParaRPr lang="sr-Latn-BA"/>
          </a:p>
        </p:txBody>
      </p:sp>
      <p:sp>
        <p:nvSpPr>
          <p:cNvPr id="4" name="TextBox 3">
            <a:extLst>
              <a:ext uri="{FF2B5EF4-FFF2-40B4-BE49-F238E27FC236}">
                <a16:creationId xmlns:a16="http://schemas.microsoft.com/office/drawing/2014/main" id="{D85864F1-A7AA-BBAE-3826-E876D1B3B0ED}"/>
              </a:ext>
            </a:extLst>
          </p:cNvPr>
          <p:cNvSpPr txBox="1"/>
          <p:nvPr/>
        </p:nvSpPr>
        <p:spPr>
          <a:xfrm>
            <a:off x="-227599" y="53678"/>
            <a:ext cx="12718481" cy="492443"/>
          </a:xfrm>
          <a:prstGeom prst="rect">
            <a:avLst/>
          </a:prstGeom>
          <a:noFill/>
        </p:spPr>
        <p:txBody>
          <a:bodyPr wrap="square" rtlCol="0">
            <a:spAutoFit/>
          </a:bodyPr>
          <a:lstStyle/>
          <a:p>
            <a:pPr lvl="1"/>
            <a:r>
              <a:rPr lang="en-US" sz="2600"/>
              <a:t>FE model preparation for fracture toughness  simulations</a:t>
            </a:r>
          </a:p>
        </p:txBody>
      </p:sp>
      <p:cxnSp>
        <p:nvCxnSpPr>
          <p:cNvPr id="7" name="Straight Connector 6">
            <a:extLst>
              <a:ext uri="{FF2B5EF4-FFF2-40B4-BE49-F238E27FC236}">
                <a16:creationId xmlns:a16="http://schemas.microsoft.com/office/drawing/2014/main" id="{339352C8-3996-F3BB-20B8-182A9EF3B52A}"/>
              </a:ext>
            </a:extLst>
          </p:cNvPr>
          <p:cNvCxnSpPr>
            <a:cxnSpLocks/>
          </p:cNvCxnSpPr>
          <p:nvPr/>
        </p:nvCxnSpPr>
        <p:spPr>
          <a:xfrm flipV="1">
            <a:off x="0" y="580690"/>
            <a:ext cx="1219200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F20B2FFC-B4C3-DBA4-F6A8-6AAB3034D1B8}"/>
              </a:ext>
            </a:extLst>
          </p:cNvPr>
          <p:cNvGrpSpPr/>
          <p:nvPr/>
        </p:nvGrpSpPr>
        <p:grpSpPr>
          <a:xfrm>
            <a:off x="5943965" y="964140"/>
            <a:ext cx="3222573" cy="2807404"/>
            <a:chOff x="3760391" y="962106"/>
            <a:chExt cx="3919184" cy="3361361"/>
          </a:xfrm>
        </p:grpSpPr>
        <p:pic>
          <p:nvPicPr>
            <p:cNvPr id="12" name="Picture 11" descr="A picture containing art, screenshot, creative arts&#10;&#10;Description automatically generated">
              <a:extLst>
                <a:ext uri="{FF2B5EF4-FFF2-40B4-BE49-F238E27FC236}">
                  <a16:creationId xmlns:a16="http://schemas.microsoft.com/office/drawing/2014/main" id="{2A6D8D9E-133A-CFA2-4D2E-591CFEC5D36D}"/>
                </a:ext>
              </a:extLst>
            </p:cNvPr>
            <p:cNvPicPr>
              <a:picLocks noChangeAspect="1"/>
            </p:cNvPicPr>
            <p:nvPr/>
          </p:nvPicPr>
          <p:blipFill rotWithShape="1">
            <a:blip r:embed="rId3">
              <a:extLst>
                <a:ext uri="{28A0092B-C50C-407E-A947-70E740481C1C}">
                  <a14:useLocalDpi xmlns:a14="http://schemas.microsoft.com/office/drawing/2010/main" val="0"/>
                </a:ext>
              </a:extLst>
            </a:blip>
            <a:srcRect l="21015" t="12437" r="20436" b="12989"/>
            <a:stretch/>
          </p:blipFill>
          <p:spPr>
            <a:xfrm>
              <a:off x="4038600" y="962106"/>
              <a:ext cx="3640975" cy="3361361"/>
            </a:xfrm>
            <a:prstGeom prst="rect">
              <a:avLst/>
            </a:prstGeom>
          </p:spPr>
        </p:pic>
        <p:cxnSp>
          <p:nvCxnSpPr>
            <p:cNvPr id="16" name="Straight Connector 15">
              <a:extLst>
                <a:ext uri="{FF2B5EF4-FFF2-40B4-BE49-F238E27FC236}">
                  <a16:creationId xmlns:a16="http://schemas.microsoft.com/office/drawing/2014/main" id="{8D10AE71-5D56-5C16-974D-8BAEC1888E6A}"/>
                </a:ext>
              </a:extLst>
            </p:cNvPr>
            <p:cNvCxnSpPr>
              <a:cxnSpLocks/>
            </p:cNvCxnSpPr>
            <p:nvPr/>
          </p:nvCxnSpPr>
          <p:spPr>
            <a:xfrm>
              <a:off x="4211384" y="2639476"/>
              <a:ext cx="1638573" cy="331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50E2D9F-FAD3-6775-AD83-9801DAACA600}"/>
                </a:ext>
              </a:extLst>
            </p:cNvPr>
            <p:cNvSpPr txBox="1"/>
            <p:nvPr/>
          </p:nvSpPr>
          <p:spPr>
            <a:xfrm>
              <a:off x="3760391" y="2273455"/>
              <a:ext cx="685622" cy="369333"/>
            </a:xfrm>
            <a:prstGeom prst="rect">
              <a:avLst/>
            </a:prstGeom>
            <a:noFill/>
          </p:spPr>
          <p:txBody>
            <a:bodyPr wrap="square" rtlCol="0">
              <a:spAutoFit/>
            </a:bodyPr>
            <a:lstStyle/>
            <a:p>
              <a:r>
                <a:rPr lang="en-US">
                  <a:sym typeface="Wingdings" panose="05000000000000000000" pitchFamily="2" charset="2"/>
                </a:rPr>
                <a:t></a:t>
              </a:r>
              <a:endParaRPr lang="en-US"/>
            </a:p>
          </p:txBody>
        </p:sp>
      </p:grpSp>
      <p:sp>
        <p:nvSpPr>
          <p:cNvPr id="25" name="TextBox 24">
            <a:extLst>
              <a:ext uri="{FF2B5EF4-FFF2-40B4-BE49-F238E27FC236}">
                <a16:creationId xmlns:a16="http://schemas.microsoft.com/office/drawing/2014/main" id="{D7CF821B-1CEE-2ADA-0BC5-2E1EF2A77D4E}"/>
              </a:ext>
            </a:extLst>
          </p:cNvPr>
          <p:cNvSpPr txBox="1"/>
          <p:nvPr/>
        </p:nvSpPr>
        <p:spPr>
          <a:xfrm>
            <a:off x="10017624" y="6247365"/>
            <a:ext cx="1793376" cy="307777"/>
          </a:xfrm>
          <a:prstGeom prst="rect">
            <a:avLst/>
          </a:prstGeom>
          <a:noFill/>
        </p:spPr>
        <p:txBody>
          <a:bodyPr wrap="none" rtlCol="0">
            <a:spAutoFit/>
          </a:bodyPr>
          <a:lstStyle/>
          <a:p>
            <a:r>
              <a:rPr lang="en-US" sz="1400"/>
              <a:t>4.5 M brick elements</a:t>
            </a:r>
          </a:p>
        </p:txBody>
      </p:sp>
      <p:pic>
        <p:nvPicPr>
          <p:cNvPr id="31" name="Picture 30" descr="A colorful grid pattern with black lines&#10;&#10;Description automatically generated with medium confidence">
            <a:extLst>
              <a:ext uri="{FF2B5EF4-FFF2-40B4-BE49-F238E27FC236}">
                <a16:creationId xmlns:a16="http://schemas.microsoft.com/office/drawing/2014/main" id="{0B0091D6-46E2-470D-B7E5-6FFDC7890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9499" y="4207853"/>
            <a:ext cx="2099464" cy="2021526"/>
          </a:xfrm>
          <a:prstGeom prst="rect">
            <a:avLst/>
          </a:prstGeom>
        </p:spPr>
      </p:pic>
      <p:grpSp>
        <p:nvGrpSpPr>
          <p:cNvPr id="8" name="Group 7">
            <a:extLst>
              <a:ext uri="{FF2B5EF4-FFF2-40B4-BE49-F238E27FC236}">
                <a16:creationId xmlns:a16="http://schemas.microsoft.com/office/drawing/2014/main" id="{A35B4F6A-4C1B-8216-4A55-1D70C458A6BD}"/>
              </a:ext>
            </a:extLst>
          </p:cNvPr>
          <p:cNvGrpSpPr/>
          <p:nvPr/>
        </p:nvGrpSpPr>
        <p:grpSpPr>
          <a:xfrm>
            <a:off x="8953968" y="988976"/>
            <a:ext cx="3151708" cy="2793706"/>
            <a:chOff x="7509548" y="946230"/>
            <a:chExt cx="3844252" cy="3435572"/>
          </a:xfrm>
        </p:grpSpPr>
        <p:sp>
          <p:nvSpPr>
            <p:cNvPr id="23" name="TextBox 22">
              <a:extLst>
                <a:ext uri="{FF2B5EF4-FFF2-40B4-BE49-F238E27FC236}">
                  <a16:creationId xmlns:a16="http://schemas.microsoft.com/office/drawing/2014/main" id="{4C579C11-CB88-A489-EDA5-E7377197639C}"/>
                </a:ext>
              </a:extLst>
            </p:cNvPr>
            <p:cNvSpPr txBox="1"/>
            <p:nvPr/>
          </p:nvSpPr>
          <p:spPr>
            <a:xfrm>
              <a:off x="7509548" y="2306299"/>
              <a:ext cx="685622" cy="369332"/>
            </a:xfrm>
            <a:prstGeom prst="rect">
              <a:avLst/>
            </a:prstGeom>
            <a:noFill/>
          </p:spPr>
          <p:txBody>
            <a:bodyPr wrap="square" rtlCol="0">
              <a:spAutoFit/>
            </a:bodyPr>
            <a:lstStyle/>
            <a:p>
              <a:r>
                <a:rPr lang="en-US">
                  <a:sym typeface="Wingdings" panose="05000000000000000000" pitchFamily="2" charset="2"/>
                </a:rPr>
                <a:t></a:t>
              </a:r>
              <a:endParaRPr lang="en-US"/>
            </a:p>
          </p:txBody>
        </p:sp>
        <p:pic>
          <p:nvPicPr>
            <p:cNvPr id="29" name="Picture 28" descr="A screenshot of a computer generated image&#10;&#10;Description automatically generated">
              <a:extLst>
                <a:ext uri="{FF2B5EF4-FFF2-40B4-BE49-F238E27FC236}">
                  <a16:creationId xmlns:a16="http://schemas.microsoft.com/office/drawing/2014/main" id="{61E1EFD5-CC48-4DD0-9D79-F96334459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9249" y="946230"/>
              <a:ext cx="3484551" cy="3435572"/>
            </a:xfrm>
            <a:prstGeom prst="rect">
              <a:avLst/>
            </a:prstGeom>
          </p:spPr>
        </p:pic>
        <p:sp>
          <p:nvSpPr>
            <p:cNvPr id="32" name="Rectangle 31">
              <a:extLst>
                <a:ext uri="{FF2B5EF4-FFF2-40B4-BE49-F238E27FC236}">
                  <a16:creationId xmlns:a16="http://schemas.microsoft.com/office/drawing/2014/main" id="{512E190A-902F-2A64-EFF6-B04C74A9EDD5}"/>
                </a:ext>
              </a:extLst>
            </p:cNvPr>
            <p:cNvSpPr/>
            <p:nvPr/>
          </p:nvSpPr>
          <p:spPr>
            <a:xfrm>
              <a:off x="10576193" y="3624549"/>
              <a:ext cx="731236" cy="698918"/>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ABD48628-2005-A472-89F7-4268A4D10D81}"/>
              </a:ext>
            </a:extLst>
          </p:cNvPr>
          <p:cNvSpPr/>
          <p:nvPr/>
        </p:nvSpPr>
        <p:spPr>
          <a:xfrm>
            <a:off x="9888482" y="4189867"/>
            <a:ext cx="2099464" cy="2021526"/>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1B6DC8D8-5578-4CA4-732E-A4718DB9C4AE}"/>
              </a:ext>
            </a:extLst>
          </p:cNvPr>
          <p:cNvCxnSpPr>
            <a:cxnSpLocks/>
          </p:cNvCxnSpPr>
          <p:nvPr/>
        </p:nvCxnSpPr>
        <p:spPr>
          <a:xfrm flipH="1">
            <a:off x="11258042" y="3735701"/>
            <a:ext cx="684243" cy="382155"/>
          </a:xfrm>
          <a:prstGeom prst="straightConnector1">
            <a:avLst/>
          </a:prstGeom>
          <a:ln w="28575">
            <a:solidFill>
              <a:srgbClr val="FFC000"/>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9" descr="A screenshot of a computer generated image&#10;&#10;Description automatically generated with low confidence">
            <a:extLst>
              <a:ext uri="{FF2B5EF4-FFF2-40B4-BE49-F238E27FC236}">
                <a16:creationId xmlns:a16="http://schemas.microsoft.com/office/drawing/2014/main" id="{6799147C-7A00-FD3E-38CE-088FA97100B0}"/>
              </a:ext>
            </a:extLst>
          </p:cNvPr>
          <p:cNvPicPr>
            <a:picLocks noChangeAspect="1"/>
          </p:cNvPicPr>
          <p:nvPr/>
        </p:nvPicPr>
        <p:blipFill rotWithShape="1">
          <a:blip r:embed="rId6">
            <a:extLst>
              <a:ext uri="{28A0092B-C50C-407E-A947-70E740481C1C}">
                <a14:useLocalDpi xmlns:a14="http://schemas.microsoft.com/office/drawing/2010/main" val="0"/>
              </a:ext>
            </a:extLst>
          </a:blip>
          <a:srcRect l="31970" t="11546" b="10945"/>
          <a:stretch/>
        </p:blipFill>
        <p:spPr>
          <a:xfrm>
            <a:off x="86324" y="990298"/>
            <a:ext cx="2836950" cy="2921785"/>
          </a:xfrm>
          <a:prstGeom prst="rect">
            <a:avLst/>
          </a:prstGeom>
        </p:spPr>
      </p:pic>
      <p:sp>
        <p:nvSpPr>
          <p:cNvPr id="13" name="TextBox 12">
            <a:extLst>
              <a:ext uri="{FF2B5EF4-FFF2-40B4-BE49-F238E27FC236}">
                <a16:creationId xmlns:a16="http://schemas.microsoft.com/office/drawing/2014/main" id="{219A79BC-3A20-E630-D8AE-AD4C71AC2AAF}"/>
              </a:ext>
            </a:extLst>
          </p:cNvPr>
          <p:cNvSpPr txBox="1"/>
          <p:nvPr/>
        </p:nvSpPr>
        <p:spPr>
          <a:xfrm>
            <a:off x="2843354" y="2145205"/>
            <a:ext cx="563757" cy="308466"/>
          </a:xfrm>
          <a:prstGeom prst="rect">
            <a:avLst/>
          </a:prstGeom>
          <a:noFill/>
        </p:spPr>
        <p:txBody>
          <a:bodyPr wrap="square" rtlCol="0">
            <a:spAutoFit/>
          </a:bodyPr>
          <a:lstStyle/>
          <a:p>
            <a:r>
              <a:rPr lang="en-US">
                <a:sym typeface="Wingdings" panose="05000000000000000000" pitchFamily="2" charset="2"/>
              </a:rPr>
              <a:t></a:t>
            </a:r>
            <a:endParaRPr lang="en-US"/>
          </a:p>
        </p:txBody>
      </p:sp>
      <p:sp>
        <p:nvSpPr>
          <p:cNvPr id="15" name="TextBox 14">
            <a:extLst>
              <a:ext uri="{FF2B5EF4-FFF2-40B4-BE49-F238E27FC236}">
                <a16:creationId xmlns:a16="http://schemas.microsoft.com/office/drawing/2014/main" id="{F7748AFE-EA2A-FF59-54E1-89714431A058}"/>
              </a:ext>
            </a:extLst>
          </p:cNvPr>
          <p:cNvSpPr txBox="1"/>
          <p:nvPr/>
        </p:nvSpPr>
        <p:spPr>
          <a:xfrm>
            <a:off x="177500" y="3774765"/>
            <a:ext cx="3021075" cy="369332"/>
          </a:xfrm>
          <a:prstGeom prst="rect">
            <a:avLst/>
          </a:prstGeom>
          <a:noFill/>
        </p:spPr>
        <p:txBody>
          <a:bodyPr wrap="square">
            <a:spAutoFit/>
          </a:bodyPr>
          <a:lstStyle/>
          <a:p>
            <a:r>
              <a:rPr lang="en-US"/>
              <a:t>measured</a:t>
            </a:r>
            <a:r>
              <a:rPr lang="en-US" sz="1800"/>
              <a:t> microstructure </a:t>
            </a:r>
            <a:endParaRPr lang="en-US"/>
          </a:p>
        </p:txBody>
      </p:sp>
      <p:sp>
        <p:nvSpPr>
          <p:cNvPr id="20" name="TextBox 19">
            <a:extLst>
              <a:ext uri="{FF2B5EF4-FFF2-40B4-BE49-F238E27FC236}">
                <a16:creationId xmlns:a16="http://schemas.microsoft.com/office/drawing/2014/main" id="{13641016-F822-9F07-52C0-EBCFB85F8671}"/>
              </a:ext>
            </a:extLst>
          </p:cNvPr>
          <p:cNvSpPr txBox="1"/>
          <p:nvPr/>
        </p:nvSpPr>
        <p:spPr>
          <a:xfrm>
            <a:off x="3198575" y="3762823"/>
            <a:ext cx="2948878" cy="369332"/>
          </a:xfrm>
          <a:prstGeom prst="rect">
            <a:avLst/>
          </a:prstGeom>
          <a:noFill/>
        </p:spPr>
        <p:txBody>
          <a:bodyPr wrap="square">
            <a:spAutoFit/>
          </a:bodyPr>
          <a:lstStyle/>
          <a:p>
            <a:r>
              <a:rPr lang="en-US"/>
              <a:t>processed</a:t>
            </a:r>
            <a:r>
              <a:rPr lang="en-US" sz="1800"/>
              <a:t> microstructure </a:t>
            </a:r>
            <a:endParaRPr lang="en-US"/>
          </a:p>
        </p:txBody>
      </p:sp>
      <p:sp>
        <p:nvSpPr>
          <p:cNvPr id="21" name="TextBox 20">
            <a:extLst>
              <a:ext uri="{FF2B5EF4-FFF2-40B4-BE49-F238E27FC236}">
                <a16:creationId xmlns:a16="http://schemas.microsoft.com/office/drawing/2014/main" id="{A08D678C-A651-7C1F-12A4-24F2295BBCEA}"/>
              </a:ext>
            </a:extLst>
          </p:cNvPr>
          <p:cNvSpPr txBox="1"/>
          <p:nvPr/>
        </p:nvSpPr>
        <p:spPr>
          <a:xfrm>
            <a:off x="7168367" y="3762823"/>
            <a:ext cx="1347328" cy="369332"/>
          </a:xfrm>
          <a:prstGeom prst="rect">
            <a:avLst/>
          </a:prstGeom>
          <a:noFill/>
        </p:spPr>
        <p:txBody>
          <a:bodyPr wrap="square">
            <a:spAutoFit/>
          </a:bodyPr>
          <a:lstStyle/>
          <a:p>
            <a:r>
              <a:rPr lang="en-US" sz="1800" err="1"/>
              <a:t>cutt</a:t>
            </a:r>
            <a:r>
              <a:rPr lang="sr-Latn-BA" sz="1800"/>
              <a:t>ed</a:t>
            </a:r>
            <a:endParaRPr lang="en-US"/>
          </a:p>
        </p:txBody>
      </p:sp>
      <p:sp>
        <p:nvSpPr>
          <p:cNvPr id="24" name="TextBox 23">
            <a:extLst>
              <a:ext uri="{FF2B5EF4-FFF2-40B4-BE49-F238E27FC236}">
                <a16:creationId xmlns:a16="http://schemas.microsoft.com/office/drawing/2014/main" id="{35EFEF57-C96F-3189-11B2-36EB40B25B6E}"/>
              </a:ext>
            </a:extLst>
          </p:cNvPr>
          <p:cNvSpPr txBox="1"/>
          <p:nvPr/>
        </p:nvSpPr>
        <p:spPr>
          <a:xfrm>
            <a:off x="10270479" y="3713477"/>
            <a:ext cx="877583" cy="369332"/>
          </a:xfrm>
          <a:prstGeom prst="rect">
            <a:avLst/>
          </a:prstGeom>
          <a:noFill/>
        </p:spPr>
        <p:txBody>
          <a:bodyPr wrap="square">
            <a:spAutoFit/>
          </a:bodyPr>
          <a:lstStyle/>
          <a:p>
            <a:r>
              <a:rPr lang="en-US" sz="1800"/>
              <a:t>mesh</a:t>
            </a:r>
            <a:endParaRPr lang="en-US"/>
          </a:p>
        </p:txBody>
      </p:sp>
      <p:sp>
        <p:nvSpPr>
          <p:cNvPr id="3" name="TextBox 2">
            <a:extLst>
              <a:ext uri="{FF2B5EF4-FFF2-40B4-BE49-F238E27FC236}">
                <a16:creationId xmlns:a16="http://schemas.microsoft.com/office/drawing/2014/main" id="{AF1EDDAB-6ABA-DFA3-6CEA-B1784C1D82B6}"/>
              </a:ext>
            </a:extLst>
          </p:cNvPr>
          <p:cNvSpPr txBox="1"/>
          <p:nvPr/>
        </p:nvSpPr>
        <p:spPr>
          <a:xfrm>
            <a:off x="513183" y="6422387"/>
            <a:ext cx="862737" cy="276999"/>
          </a:xfrm>
          <a:prstGeom prst="rect">
            <a:avLst/>
          </a:prstGeom>
          <a:noFill/>
        </p:spPr>
        <p:txBody>
          <a:bodyPr wrap="none" rtlCol="0">
            <a:spAutoFit/>
          </a:bodyPr>
          <a:lstStyle/>
          <a:p>
            <a:r>
              <a:rPr lang="sr-Latn-BA" sz="1200" dirty="0">
                <a:solidFill>
                  <a:schemeClr val="bg1">
                    <a:lumMod val="65000"/>
                  </a:schemeClr>
                </a:solidFill>
              </a:rPr>
              <a:t>4/15/2024</a:t>
            </a:r>
          </a:p>
        </p:txBody>
      </p:sp>
    </p:spTree>
    <p:extLst>
      <p:ext uri="{BB962C8B-B14F-4D97-AF65-F5344CB8AC3E}">
        <p14:creationId xmlns:p14="http://schemas.microsoft.com/office/powerpoint/2010/main" val="2156840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descr="A colorful background with white squares&#10;&#10;Description automatically generated with medium confidence">
            <a:extLst>
              <a:ext uri="{FF2B5EF4-FFF2-40B4-BE49-F238E27FC236}">
                <a16:creationId xmlns:a16="http://schemas.microsoft.com/office/drawing/2014/main" id="{F6446C3B-E11F-D110-004A-15941432B723}"/>
              </a:ext>
            </a:extLst>
          </p:cNvPr>
          <p:cNvPicPr>
            <a:picLocks noChangeAspect="1"/>
          </p:cNvPicPr>
          <p:nvPr/>
        </p:nvPicPr>
        <p:blipFill rotWithShape="1">
          <a:blip r:embed="rId3">
            <a:extLst>
              <a:ext uri="{28A0092B-C50C-407E-A947-70E740481C1C}">
                <a14:useLocalDpi xmlns:a14="http://schemas.microsoft.com/office/drawing/2010/main" val="0"/>
              </a:ext>
            </a:extLst>
          </a:blip>
          <a:srcRect l="3020" t="3874" r="2700" b="4502"/>
          <a:stretch/>
        </p:blipFill>
        <p:spPr>
          <a:xfrm>
            <a:off x="4242559" y="1226128"/>
            <a:ext cx="1978892" cy="1919188"/>
          </a:xfrm>
          <a:prstGeom prst="rect">
            <a:avLst/>
          </a:prstGeom>
        </p:spPr>
      </p:pic>
      <p:pic>
        <p:nvPicPr>
          <p:cNvPr id="21" name="Picture 20" descr="A red square with a colorful pattern&#10;&#10;Description automatically generated with medium confidence">
            <a:extLst>
              <a:ext uri="{FF2B5EF4-FFF2-40B4-BE49-F238E27FC236}">
                <a16:creationId xmlns:a16="http://schemas.microsoft.com/office/drawing/2014/main" id="{03FB1BFB-98C0-0334-FD9F-CDDA40993370}"/>
              </a:ext>
            </a:extLst>
          </p:cNvPr>
          <p:cNvPicPr>
            <a:picLocks noChangeAspect="1"/>
          </p:cNvPicPr>
          <p:nvPr/>
        </p:nvPicPr>
        <p:blipFill rotWithShape="1">
          <a:blip r:embed="rId4">
            <a:extLst>
              <a:ext uri="{28A0092B-C50C-407E-A947-70E740481C1C}">
                <a14:useLocalDpi xmlns:a14="http://schemas.microsoft.com/office/drawing/2010/main" val="0"/>
              </a:ext>
            </a:extLst>
          </a:blip>
          <a:srcRect r="3555"/>
          <a:stretch/>
        </p:blipFill>
        <p:spPr>
          <a:xfrm>
            <a:off x="7974869" y="340739"/>
            <a:ext cx="4180957" cy="3212638"/>
          </a:xfrm>
          <a:prstGeom prst="rect">
            <a:avLst/>
          </a:prstGeom>
        </p:spPr>
      </p:pic>
      <p:grpSp>
        <p:nvGrpSpPr>
          <p:cNvPr id="26" name="Group 25">
            <a:extLst>
              <a:ext uri="{FF2B5EF4-FFF2-40B4-BE49-F238E27FC236}">
                <a16:creationId xmlns:a16="http://schemas.microsoft.com/office/drawing/2014/main" id="{2AF5C9C6-1A8B-1BCE-3507-FA4E1735F93A}"/>
              </a:ext>
            </a:extLst>
          </p:cNvPr>
          <p:cNvGrpSpPr/>
          <p:nvPr/>
        </p:nvGrpSpPr>
        <p:grpSpPr>
          <a:xfrm>
            <a:off x="9403695" y="4855827"/>
            <a:ext cx="2510993" cy="369332"/>
            <a:chOff x="8784386" y="1335324"/>
            <a:chExt cx="2510993" cy="369332"/>
          </a:xfrm>
        </p:grpSpPr>
        <p:sp>
          <p:nvSpPr>
            <p:cNvPr id="18" name="Oval 17">
              <a:extLst>
                <a:ext uri="{FF2B5EF4-FFF2-40B4-BE49-F238E27FC236}">
                  <a16:creationId xmlns:a16="http://schemas.microsoft.com/office/drawing/2014/main" id="{C3A274D2-E734-AEA3-B30C-58518336F4DC}"/>
                </a:ext>
              </a:extLst>
            </p:cNvPr>
            <p:cNvSpPr/>
            <p:nvPr/>
          </p:nvSpPr>
          <p:spPr>
            <a:xfrm>
              <a:off x="8784386" y="1476103"/>
              <a:ext cx="79915" cy="87775"/>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1A76EEA-C5B2-C986-589A-887666102F37}"/>
                </a:ext>
              </a:extLst>
            </p:cNvPr>
            <p:cNvSpPr txBox="1"/>
            <p:nvPr/>
          </p:nvSpPr>
          <p:spPr>
            <a:xfrm>
              <a:off x="8953648" y="1335324"/>
              <a:ext cx="2341731" cy="369332"/>
            </a:xfrm>
            <a:prstGeom prst="rect">
              <a:avLst/>
            </a:prstGeom>
            <a:noFill/>
          </p:spPr>
          <p:txBody>
            <a:bodyPr wrap="none" rtlCol="0">
              <a:spAutoFit/>
            </a:bodyPr>
            <a:lstStyle/>
            <a:p>
              <a:r>
                <a:rPr lang="en-US"/>
                <a:t>Selected surface nodes</a:t>
              </a:r>
            </a:p>
          </p:txBody>
        </p:sp>
      </p:grpSp>
      <p:grpSp>
        <p:nvGrpSpPr>
          <p:cNvPr id="27" name="Group 26">
            <a:extLst>
              <a:ext uri="{FF2B5EF4-FFF2-40B4-BE49-F238E27FC236}">
                <a16:creationId xmlns:a16="http://schemas.microsoft.com/office/drawing/2014/main" id="{B7B6592B-9DCB-AA4A-BE03-0E66AB3F4A92}"/>
              </a:ext>
            </a:extLst>
          </p:cNvPr>
          <p:cNvGrpSpPr/>
          <p:nvPr/>
        </p:nvGrpSpPr>
        <p:grpSpPr>
          <a:xfrm>
            <a:off x="296678" y="4222785"/>
            <a:ext cx="5230064" cy="2498690"/>
            <a:chOff x="-1" y="4408985"/>
            <a:chExt cx="4876325" cy="2076330"/>
          </a:xfrm>
        </p:grpSpPr>
        <p:sp>
          <p:nvSpPr>
            <p:cNvPr id="28" name="Text Box 15">
              <a:extLst>
                <a:ext uri="{FF2B5EF4-FFF2-40B4-BE49-F238E27FC236}">
                  <a16:creationId xmlns:a16="http://schemas.microsoft.com/office/drawing/2014/main" id="{FF0B583D-9F34-47F0-7E9A-83D18A317A3A}"/>
                </a:ext>
              </a:extLst>
            </p:cNvPr>
            <p:cNvSpPr txBox="1">
              <a:spLocks noChangeArrowheads="1"/>
            </p:cNvSpPr>
            <p:nvPr/>
          </p:nvSpPr>
          <p:spPr bwMode="auto">
            <a:xfrm>
              <a:off x="15560" y="4413833"/>
              <a:ext cx="4581596" cy="828092"/>
            </a:xfrm>
            <a:prstGeom prst="rect">
              <a:avLst/>
            </a:prstGeom>
            <a:noFill/>
            <a:ln w="9525">
              <a:noFill/>
              <a:round/>
              <a:headEnd/>
              <a:tailEnd/>
            </a:ln>
            <a:effectLst/>
          </p:spPr>
          <p:txBody>
            <a:bodyPr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err="1">
                  <a:solidFill>
                    <a:srgbClr val="000000"/>
                  </a:solidFill>
                  <a:ea typeface="Lucida Sans Unicode" charset="0"/>
                  <a:cs typeface="Lucida Sans Unicode" charset="0"/>
                </a:rPr>
                <a:t>K</a:t>
              </a:r>
              <a:r>
                <a:rPr lang="en-US" sz="1100" b="1" err="1">
                  <a:solidFill>
                    <a:srgbClr val="000000"/>
                  </a:solidFill>
                  <a:ea typeface="Lucida Sans Unicode" charset="0"/>
                  <a:cs typeface="Lucida Sans Unicode" charset="0"/>
                </a:rPr>
                <a:t>lC</a:t>
              </a:r>
              <a:r>
                <a:rPr lang="sr-Latn-BA">
                  <a:solidFill>
                    <a:srgbClr val="000000"/>
                  </a:solidFill>
                  <a:ea typeface="Lucida Sans Unicode" charset="0"/>
                  <a:cs typeface="Lucida Sans Unicode" charset="0"/>
                </a:rPr>
                <a:t> velocity </a:t>
              </a:r>
              <a:r>
                <a:rPr lang="en-US">
                  <a:solidFill>
                    <a:srgbClr val="000000"/>
                  </a:solidFill>
                  <a:ea typeface="Lucida Sans Unicode" charset="0"/>
                  <a:cs typeface="Lucida Sans Unicode" charset="0"/>
                </a:rPr>
                <a:t>boundary conditions applied on the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ea typeface="Lucida Sans Unicode" charset="0"/>
                  <a:cs typeface="Lucida Sans Unicode" charset="0"/>
                </a:rPr>
                <a:t>process zone boundary- selected nodes</a:t>
              </a:r>
            </a:p>
          </p:txBody>
        </p:sp>
        <mc:AlternateContent xmlns:mc="http://schemas.openxmlformats.org/markup-compatibility/2006" xmlns:a14="http://schemas.microsoft.com/office/drawing/2010/main">
          <mc:Choice Requires="a14">
            <p:sp>
              <p:nvSpPr>
                <p:cNvPr id="29" name="Object 14">
                  <a:extLst>
                    <a:ext uri="{FF2B5EF4-FFF2-40B4-BE49-F238E27FC236}">
                      <a16:creationId xmlns:a16="http://schemas.microsoft.com/office/drawing/2014/main" id="{B9E8204C-069E-5FC3-2C0B-969B772CFEA7}"/>
                    </a:ext>
                  </a:extLst>
                </p:cNvPr>
                <p:cNvSpPr txBox="1"/>
                <p:nvPr/>
              </p:nvSpPr>
              <p:spPr bwMode="auto">
                <a:xfrm>
                  <a:off x="85723" y="5060025"/>
                  <a:ext cx="4790601" cy="1425290"/>
                </a:xfrm>
                <a:prstGeom prst="rect">
                  <a:avLst/>
                </a:prstGeom>
                <a:noFill/>
              </p:spPr>
              <p:txBody>
                <a:bodyPr>
                  <a:normAutofit fontScale="62500" lnSpcReduction="20000"/>
                </a:bodyPr>
                <a:lstStyle/>
                <a:p>
                  <a:pPr/>
                  <a14:m>
                    <m:oMathPara xmlns:m="http://schemas.openxmlformats.org/officeDocument/2006/math">
                      <m:oMathParaPr>
                        <m:jc m:val="left"/>
                      </m:oMathParaPr>
                      <m:oMath xmlns:m="http://schemas.openxmlformats.org/officeDocument/2006/math">
                        <m:r>
                          <a:rPr lang="en-US" b="0" i="1" smtClean="0">
                            <a:solidFill>
                              <a:srgbClr val="FF0000"/>
                            </a:solidFill>
                            <a:latin typeface="Cambria Math" panose="02040503050406030204" pitchFamily="18" charset="0"/>
                          </a:rPr>
                          <m:t>𝑢</m:t>
                        </m:r>
                        <m:r>
                          <a:rPr lang="en-US" b="0" i="1" smtClean="0">
                            <a:solidFill>
                              <a:srgbClr val="000000"/>
                            </a:solidFill>
                            <a:latin typeface="Cambria Math" panose="02040503050406030204" pitchFamily="18" charset="0"/>
                          </a:rPr>
                          <m:t>=</m:t>
                        </m:r>
                        <m:f>
                          <m:fPr>
                            <m:ctrlPr>
                              <a:rPr lang="en-US" i="1" smtClean="0">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1</m:t>
                            </m:r>
                          </m:num>
                          <m:den>
                            <m:r>
                              <a:rPr lang="en-US" b="0" i="1" smtClean="0">
                                <a:solidFill>
                                  <a:srgbClr val="000000"/>
                                </a:solidFill>
                                <a:latin typeface="Cambria Math" panose="02040503050406030204" pitchFamily="18" charset="0"/>
                              </a:rPr>
                              <m:t>4</m:t>
                            </m:r>
                          </m:den>
                        </m:f>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b="0" i="1">
                                    <a:solidFill>
                                      <a:srgbClr val="000000"/>
                                    </a:solidFill>
                                    <a:latin typeface="Cambria Math" panose="02040503050406030204" pitchFamily="18" charset="0"/>
                                  </a:rPr>
                                  <m:t>𝐾</m:t>
                                </m:r>
                              </m:e>
                              <m:sub>
                                <m:r>
                                  <a:rPr lang="en-US" b="0" i="1">
                                    <a:solidFill>
                                      <a:srgbClr val="000000"/>
                                    </a:solidFill>
                                    <a:latin typeface="Cambria Math" panose="02040503050406030204" pitchFamily="18" charset="0"/>
                                  </a:rPr>
                                  <m:t>𝑖𝑐</m:t>
                                </m:r>
                              </m:sub>
                            </m:sSub>
                          </m:num>
                          <m:den>
                            <m:r>
                              <a:rPr lang="en-US" b="0" i="1">
                                <a:solidFill>
                                  <a:srgbClr val="000000"/>
                                </a:solidFill>
                                <a:latin typeface="Cambria Math" panose="02040503050406030204" pitchFamily="18" charset="0"/>
                              </a:rPr>
                              <m:t>𝐺</m:t>
                            </m:r>
                          </m:den>
                        </m:f>
                        <m:rad>
                          <m:radPr>
                            <m:degHide m:val="on"/>
                            <m:ctrlPr>
                              <a:rPr lang="en-US" i="1">
                                <a:solidFill>
                                  <a:srgbClr val="000000"/>
                                </a:solidFill>
                                <a:latin typeface="Cambria Math" panose="02040503050406030204" pitchFamily="18" charset="0"/>
                              </a:rPr>
                            </m:ctrlPr>
                          </m:radPr>
                          <m:deg/>
                          <m:e>
                            <m:f>
                              <m:fPr>
                                <m:ctrlPr>
                                  <a:rPr lang="en-US" i="1">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2</m:t>
                                </m:r>
                              </m:num>
                              <m:den>
                                <m:r>
                                  <a:rPr lang="en-US" b="0" i="1" smtClean="0">
                                    <a:solidFill>
                                      <a:srgbClr val="000000"/>
                                    </a:solidFill>
                                    <a:latin typeface="Cambria Math" panose="02040503050406030204" pitchFamily="18" charset="0"/>
                                  </a:rPr>
                                  <m:t>𝑟</m:t>
                                </m:r>
                                <m:r>
                                  <a:rPr lang="en-US" b="0" i="1">
                                    <a:solidFill>
                                      <a:srgbClr val="000000"/>
                                    </a:solidFill>
                                    <a:latin typeface="Cambria Math" panose="02040503050406030204" pitchFamily="18" charset="0"/>
                                  </a:rPr>
                                  <m:t>𝜋</m:t>
                                </m:r>
                              </m:den>
                            </m:f>
                          </m:e>
                        </m:rad>
                        <m:d>
                          <m:dPr>
                            <m:begChr m:val="["/>
                            <m:endChr m:val="]"/>
                            <m:ctrlPr>
                              <a:rPr lang="en-US" i="1" smtClean="0">
                                <a:solidFill>
                                  <a:srgbClr val="000000"/>
                                </a:solidFill>
                                <a:latin typeface="Cambria Math" panose="02040503050406030204" pitchFamily="18" charset="0"/>
                              </a:rPr>
                            </m:ctrlPr>
                          </m:dPr>
                          <m:e>
                            <m:func>
                              <m:funcPr>
                                <m:ctrlPr>
                                  <a:rPr lang="en-US" i="1" smtClean="0">
                                    <a:solidFill>
                                      <a:srgbClr val="000000"/>
                                    </a:solidFill>
                                    <a:latin typeface="Cambria Math" panose="02040503050406030204" pitchFamily="18" charset="0"/>
                                  </a:rPr>
                                </m:ctrlPr>
                              </m:funcPr>
                              <m:fName>
                                <m:r>
                                  <a:rPr lang="en-US" b="0" i="1">
                                    <a:solidFill>
                                      <a:srgbClr val="000000"/>
                                    </a:solidFill>
                                    <a:latin typeface="Cambria Math" panose="02040503050406030204" pitchFamily="18" charset="0"/>
                                  </a:rPr>
                                  <m:t>𝑐𝑜𝑠</m:t>
                                </m:r>
                              </m:fName>
                              <m:e>
                                <m:f>
                                  <m:fPr>
                                    <m:ctrlPr>
                                      <a:rPr lang="en-US" i="1">
                                        <a:solidFill>
                                          <a:srgbClr val="000000"/>
                                        </a:solidFill>
                                        <a:latin typeface="Cambria Math" panose="02040503050406030204" pitchFamily="18" charset="0"/>
                                      </a:rPr>
                                    </m:ctrlPr>
                                  </m:fPr>
                                  <m:num>
                                    <m:r>
                                      <a:rPr lang="en-US" b="0" i="1">
                                        <a:solidFill>
                                          <a:srgbClr val="000000"/>
                                        </a:solidFill>
                                        <a:latin typeface="Cambria Math" panose="02040503050406030204" pitchFamily="18" charset="0"/>
                                      </a:rPr>
                                      <m:t>𝜃</m:t>
                                    </m:r>
                                  </m:num>
                                  <m:den>
                                    <m:r>
                                      <a:rPr lang="en-US" b="0" i="1">
                                        <a:solidFill>
                                          <a:srgbClr val="000000"/>
                                        </a:solidFill>
                                        <a:latin typeface="Cambria Math" panose="02040503050406030204" pitchFamily="18" charset="0"/>
                                      </a:rPr>
                                      <m:t>2</m:t>
                                    </m:r>
                                  </m:den>
                                </m:f>
                              </m:e>
                            </m:func>
                            <m:d>
                              <m:dPr>
                                <m:ctrlPr>
                                  <a:rPr lang="en-US" i="1">
                                    <a:solidFill>
                                      <a:srgbClr val="000000"/>
                                    </a:solidFill>
                                    <a:latin typeface="Cambria Math" panose="02040503050406030204" pitchFamily="18" charset="0"/>
                                  </a:rPr>
                                </m:ctrlPr>
                              </m:dPr>
                              <m:e>
                                <m:r>
                                  <a:rPr lang="en-US" b="0" i="1">
                                    <a:solidFill>
                                      <a:srgbClr val="000000"/>
                                    </a:solidFill>
                                    <a:latin typeface="Cambria Math" panose="02040503050406030204" pitchFamily="18" charset="0"/>
                                  </a:rPr>
                                  <m:t>2</m:t>
                                </m:r>
                                <m:d>
                                  <m:dPr>
                                    <m:ctrlPr>
                                      <a:rPr lang="en-US" i="1">
                                        <a:solidFill>
                                          <a:srgbClr val="000000"/>
                                        </a:solidFill>
                                        <a:latin typeface="Cambria Math" panose="02040503050406030204" pitchFamily="18" charset="0"/>
                                      </a:rPr>
                                    </m:ctrlPr>
                                  </m:dPr>
                                  <m:e>
                                    <m:r>
                                      <a:rPr lang="en-US" b="0" i="1">
                                        <a:solidFill>
                                          <a:srgbClr val="000000"/>
                                        </a:solidFill>
                                        <a:latin typeface="Cambria Math" panose="02040503050406030204" pitchFamily="18" charset="0"/>
                                      </a:rPr>
                                      <m:t>1−</m:t>
                                    </m:r>
                                    <m:r>
                                      <a:rPr lang="en-US" b="0" i="1">
                                        <a:solidFill>
                                          <a:srgbClr val="000000"/>
                                        </a:solidFill>
                                        <a:latin typeface="Cambria Math" panose="02040503050406030204" pitchFamily="18" charset="0"/>
                                      </a:rPr>
                                      <m:t>𝜈</m:t>
                                    </m:r>
                                  </m:e>
                                </m:d>
                                <m:r>
                                  <a:rPr lang="en-US" b="0"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sSup>
                                      <m:sSupPr>
                                        <m:ctrlPr>
                                          <a:rPr lang="en-US" i="1">
                                            <a:solidFill>
                                              <a:srgbClr val="000000"/>
                                            </a:solidFill>
                                            <a:latin typeface="Cambria Math" panose="02040503050406030204" pitchFamily="18" charset="0"/>
                                          </a:rPr>
                                        </m:ctrlPr>
                                      </m:sSupPr>
                                      <m:e>
                                        <m:r>
                                          <a:rPr lang="en-US" b="0" i="1">
                                            <a:solidFill>
                                              <a:srgbClr val="000000"/>
                                            </a:solidFill>
                                            <a:latin typeface="Cambria Math" panose="02040503050406030204" pitchFamily="18" charset="0"/>
                                          </a:rPr>
                                          <m:t>𝑐𝑜𝑠</m:t>
                                        </m:r>
                                      </m:e>
                                      <m:sup>
                                        <m:r>
                                          <a:rPr lang="en-US" b="0" i="1">
                                            <a:solidFill>
                                              <a:srgbClr val="000000"/>
                                            </a:solidFill>
                                            <a:latin typeface="Cambria Math" panose="02040503050406030204" pitchFamily="18" charset="0"/>
                                          </a:rPr>
                                          <m:t>2</m:t>
                                        </m:r>
                                      </m:sup>
                                    </m:sSup>
                                  </m:fName>
                                  <m:e>
                                    <m:f>
                                      <m:fPr>
                                        <m:ctrlPr>
                                          <a:rPr lang="en-US" i="1">
                                            <a:solidFill>
                                              <a:srgbClr val="000000"/>
                                            </a:solidFill>
                                            <a:latin typeface="Cambria Math" panose="02040503050406030204" pitchFamily="18" charset="0"/>
                                          </a:rPr>
                                        </m:ctrlPr>
                                      </m:fPr>
                                      <m:num>
                                        <m:r>
                                          <a:rPr lang="en-US" b="0" i="1">
                                            <a:solidFill>
                                              <a:srgbClr val="000000"/>
                                            </a:solidFill>
                                            <a:latin typeface="Cambria Math" panose="02040503050406030204" pitchFamily="18" charset="0"/>
                                          </a:rPr>
                                          <m:t>𝜃</m:t>
                                        </m:r>
                                      </m:num>
                                      <m:den>
                                        <m:r>
                                          <a:rPr lang="en-US" b="0" i="1">
                                            <a:solidFill>
                                              <a:srgbClr val="000000"/>
                                            </a:solidFill>
                                            <a:latin typeface="Cambria Math" panose="02040503050406030204" pitchFamily="18" charset="0"/>
                                          </a:rPr>
                                          <m:t>2</m:t>
                                        </m:r>
                                      </m:den>
                                    </m:f>
                                  </m:e>
                                </m:func>
                              </m:e>
                            </m:d>
                            <m:acc>
                              <m:accPr>
                                <m:chr m:val="̇"/>
                                <m:ctrlPr>
                                  <a:rPr lang="en-US" i="1">
                                    <a:solidFill>
                                      <a:srgbClr val="000000"/>
                                    </a:solidFill>
                                    <a:latin typeface="Cambria Math" panose="02040503050406030204" pitchFamily="18" charset="0"/>
                                  </a:rPr>
                                </m:ctrlPr>
                              </m:accPr>
                              <m:e>
                                <m:r>
                                  <a:rPr lang="en-US" b="0" i="1">
                                    <a:solidFill>
                                      <a:srgbClr val="000000"/>
                                    </a:solidFill>
                                    <a:latin typeface="Cambria Math" panose="02040503050406030204" pitchFamily="18" charset="0"/>
                                  </a:rPr>
                                  <m:t>𝑟</m:t>
                                </m:r>
                              </m:e>
                            </m:acc>
                            <m:r>
                              <a:rPr lang="en-US"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𝑠𝑖𝑛</m:t>
                            </m:r>
                            <m:f>
                              <m:fPr>
                                <m:ctrlPr>
                                  <a:rPr lang="en-US" i="1" smtClean="0">
                                    <a:solidFill>
                                      <a:srgbClr val="000000"/>
                                    </a:solidFill>
                                    <a:latin typeface="Cambria Math" panose="02040503050406030204" pitchFamily="18" charset="0"/>
                                  </a:rPr>
                                </m:ctrlPr>
                              </m:fPr>
                              <m:num>
                                <m:r>
                                  <a:rPr lang="en-US" b="0" i="1">
                                    <a:solidFill>
                                      <a:srgbClr val="000000"/>
                                    </a:solidFill>
                                    <a:latin typeface="Cambria Math" panose="02040503050406030204" pitchFamily="18" charset="0"/>
                                  </a:rPr>
                                  <m:t>𝜃</m:t>
                                </m:r>
                              </m:num>
                              <m:den>
                                <m:r>
                                  <a:rPr lang="en-US" b="0" i="1" smtClean="0">
                                    <a:solidFill>
                                      <a:srgbClr val="000000"/>
                                    </a:solidFill>
                                    <a:latin typeface="Cambria Math" panose="02040503050406030204" pitchFamily="18" charset="0"/>
                                  </a:rPr>
                                  <m:t>2</m:t>
                                </m:r>
                              </m:den>
                            </m:f>
                            <m:r>
                              <a:rPr lang="en-US" b="0" i="1" smtClean="0">
                                <a:solidFill>
                                  <a:srgbClr val="000000"/>
                                </a:solidFill>
                                <a:latin typeface="Cambria Math" panose="02040503050406030204" pitchFamily="18" charset="0"/>
                              </a:rPr>
                              <m:t>𝑟</m:t>
                            </m:r>
                            <m:d>
                              <m:dPr>
                                <m:ctrlPr>
                                  <a:rPr lang="en-US" i="1">
                                    <a:solidFill>
                                      <a:srgbClr val="000000"/>
                                    </a:solidFill>
                                    <a:latin typeface="Cambria Math" panose="02040503050406030204" pitchFamily="18" charset="0"/>
                                  </a:rPr>
                                </m:ctrlPr>
                              </m:dPr>
                              <m:e>
                                <m:r>
                                  <a:rPr lang="en-US" b="0" i="1" smtClean="0">
                                    <a:solidFill>
                                      <a:srgbClr val="000000"/>
                                    </a:solidFill>
                                    <a:latin typeface="Cambria Math" panose="02040503050406030204" pitchFamily="18" charset="0"/>
                                  </a:rPr>
                                  <m:t>3</m:t>
                                </m:r>
                                <m:func>
                                  <m:funcPr>
                                    <m:ctrlPr>
                                      <a:rPr lang="en-US" i="1">
                                        <a:solidFill>
                                          <a:srgbClr val="000000"/>
                                        </a:solidFill>
                                        <a:latin typeface="Cambria Math" panose="02040503050406030204" pitchFamily="18" charset="0"/>
                                      </a:rPr>
                                    </m:ctrlPr>
                                  </m:funcPr>
                                  <m:fName>
                                    <m:sSup>
                                      <m:sSupPr>
                                        <m:ctrlPr>
                                          <a:rPr lang="en-US" i="1">
                                            <a:solidFill>
                                              <a:srgbClr val="000000"/>
                                            </a:solidFill>
                                            <a:latin typeface="Cambria Math" panose="02040503050406030204" pitchFamily="18" charset="0"/>
                                          </a:rPr>
                                        </m:ctrlPr>
                                      </m:sSupPr>
                                      <m:e>
                                        <m:r>
                                          <a:rPr lang="en-US" b="0" i="1">
                                            <a:solidFill>
                                              <a:srgbClr val="000000"/>
                                            </a:solidFill>
                                            <a:latin typeface="Cambria Math" panose="02040503050406030204" pitchFamily="18" charset="0"/>
                                          </a:rPr>
                                          <m:t>𝑐𝑜𝑠</m:t>
                                        </m:r>
                                      </m:e>
                                      <m:sup>
                                        <m:r>
                                          <a:rPr lang="en-US" b="0" i="1">
                                            <a:solidFill>
                                              <a:srgbClr val="000000"/>
                                            </a:solidFill>
                                            <a:latin typeface="Cambria Math" panose="02040503050406030204" pitchFamily="18" charset="0"/>
                                          </a:rPr>
                                          <m:t>2</m:t>
                                        </m:r>
                                      </m:sup>
                                    </m:sSup>
                                  </m:fName>
                                  <m:e>
                                    <m:f>
                                      <m:fPr>
                                        <m:ctrlPr>
                                          <a:rPr lang="en-US" i="1">
                                            <a:solidFill>
                                              <a:srgbClr val="000000"/>
                                            </a:solidFill>
                                            <a:latin typeface="Cambria Math" panose="02040503050406030204" pitchFamily="18" charset="0"/>
                                          </a:rPr>
                                        </m:ctrlPr>
                                      </m:fPr>
                                      <m:num>
                                        <m:r>
                                          <a:rPr lang="en-US" b="0" i="1">
                                            <a:solidFill>
                                              <a:srgbClr val="000000"/>
                                            </a:solidFill>
                                            <a:latin typeface="Cambria Math" panose="02040503050406030204" pitchFamily="18" charset="0"/>
                                          </a:rPr>
                                          <m:t>𝜃</m:t>
                                        </m:r>
                                      </m:num>
                                      <m:den>
                                        <m:r>
                                          <a:rPr lang="en-US" b="0" i="1">
                                            <a:solidFill>
                                              <a:srgbClr val="000000"/>
                                            </a:solidFill>
                                            <a:latin typeface="Cambria Math" panose="02040503050406030204" pitchFamily="18" charset="0"/>
                                          </a:rPr>
                                          <m:t>2</m:t>
                                        </m:r>
                                      </m:den>
                                    </m:f>
                                  </m:e>
                                </m:func>
                                <m:r>
                                  <a:rPr lang="en-US" b="0" i="1" smtClean="0">
                                    <a:solidFill>
                                      <a:srgbClr val="000000"/>
                                    </a:solidFill>
                                    <a:latin typeface="Cambria Math" panose="02040503050406030204" pitchFamily="18" charset="0"/>
                                  </a:rPr>
                                  <m:t>−</m:t>
                                </m:r>
                                <m:r>
                                  <a:rPr lang="sr-Latn-BA" b="0" i="1" smtClean="0">
                                    <a:solidFill>
                                      <a:srgbClr val="000000"/>
                                    </a:solidFill>
                                    <a:latin typeface="Cambria Math" panose="02040503050406030204" pitchFamily="18" charset="0"/>
                                  </a:rPr>
                                  <m:t>2</m:t>
                                </m:r>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1−</m:t>
                                    </m:r>
                                    <m:r>
                                      <a:rPr lang="en-US" i="1">
                                        <a:solidFill>
                                          <a:srgbClr val="000000"/>
                                        </a:solidFill>
                                        <a:latin typeface="Cambria Math" panose="02040503050406030204" pitchFamily="18" charset="0"/>
                                      </a:rPr>
                                      <m:t>𝜈</m:t>
                                    </m:r>
                                  </m:e>
                                </m:d>
                              </m:e>
                            </m:d>
                            <m:acc>
                              <m:accPr>
                                <m:chr m:val="̇"/>
                                <m:ctrlPr>
                                  <a:rPr lang="en-US" i="1" smtClean="0">
                                    <a:solidFill>
                                      <a:srgbClr val="000000"/>
                                    </a:solidFill>
                                    <a:latin typeface="Cambria Math" panose="02040503050406030204" pitchFamily="18" charset="0"/>
                                  </a:rPr>
                                </m:ctrlPr>
                              </m:accPr>
                              <m:e>
                                <m:r>
                                  <a:rPr lang="en-US" b="0" i="1" smtClean="0">
                                    <a:solidFill>
                                      <a:srgbClr val="000000"/>
                                    </a:solidFill>
                                    <a:latin typeface="Cambria Math" panose="02040503050406030204" pitchFamily="18" charset="0"/>
                                    <a:ea typeface="Cambria Math" panose="02040503050406030204" pitchFamily="18" charset="0"/>
                                  </a:rPr>
                                  <m:t>𝜃</m:t>
                                </m:r>
                              </m:e>
                            </m:acc>
                          </m:e>
                        </m:d>
                      </m:oMath>
                    </m:oMathPara>
                  </a14:m>
                  <a:endParaRPr lang="en-US" i="1">
                    <a:solidFill>
                      <a:srgbClr val="0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i="1" smtClean="0">
                            <a:solidFill>
                              <a:srgbClr val="0070C0"/>
                            </a:solidFill>
                            <a:latin typeface="Cambria Math" panose="02040503050406030204" pitchFamily="18" charset="0"/>
                          </a:rPr>
                          <m:t>𝑣</m:t>
                        </m:r>
                        <m:r>
                          <a:rPr lang="en-US" i="1">
                            <a:solidFill>
                              <a:srgbClr val="000000"/>
                            </a:solidFill>
                            <a:latin typeface="Cambria Math" panose="02040503050406030204" pitchFamily="18" charset="0"/>
                          </a:rPr>
                          <m:t>=</m:t>
                        </m:r>
                        <m:f>
                          <m:fPr>
                            <m:ctrlPr>
                              <a:rPr lang="en-US" i="1" smtClean="0">
                                <a:solidFill>
                                  <a:srgbClr val="000000"/>
                                </a:solidFill>
                                <a:latin typeface="Cambria Math" panose="02040503050406030204" pitchFamily="18" charset="0"/>
                              </a:rPr>
                            </m:ctrlPr>
                          </m:fPr>
                          <m:num>
                            <m:r>
                              <a:rPr lang="sr-Latn-BA" b="0" i="1" smtClean="0">
                                <a:solidFill>
                                  <a:srgbClr val="000000"/>
                                </a:solidFill>
                                <a:latin typeface="Cambria Math" panose="02040503050406030204" pitchFamily="18" charset="0"/>
                              </a:rPr>
                              <m:t>1</m:t>
                            </m:r>
                          </m:num>
                          <m:den>
                            <m:r>
                              <a:rPr lang="sr-Latn-BA" b="0" i="1" smtClean="0">
                                <a:solidFill>
                                  <a:srgbClr val="000000"/>
                                </a:solidFill>
                                <a:latin typeface="Cambria Math" panose="02040503050406030204" pitchFamily="18" charset="0"/>
                              </a:rPr>
                              <m:t>4</m:t>
                            </m:r>
                          </m:den>
                        </m:f>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𝐾</m:t>
                                </m:r>
                              </m:e>
                              <m:sub>
                                <m:r>
                                  <a:rPr lang="en-US" i="1">
                                    <a:solidFill>
                                      <a:srgbClr val="000000"/>
                                    </a:solidFill>
                                    <a:latin typeface="Cambria Math" panose="02040503050406030204" pitchFamily="18" charset="0"/>
                                  </a:rPr>
                                  <m:t>𝑖𝑐</m:t>
                                </m:r>
                              </m:sub>
                            </m:sSub>
                          </m:num>
                          <m:den>
                            <m:r>
                              <a:rPr lang="en-US" i="1">
                                <a:solidFill>
                                  <a:srgbClr val="000000"/>
                                </a:solidFill>
                                <a:latin typeface="Cambria Math" panose="02040503050406030204" pitchFamily="18" charset="0"/>
                              </a:rPr>
                              <m:t>𝐺</m:t>
                            </m:r>
                          </m:den>
                        </m:f>
                        <m:rad>
                          <m:radPr>
                            <m:degHide m:val="on"/>
                            <m:ctrlPr>
                              <a:rPr lang="en-US" i="1">
                                <a:solidFill>
                                  <a:srgbClr val="000000"/>
                                </a:solidFill>
                                <a:latin typeface="Cambria Math" panose="02040503050406030204" pitchFamily="18" charset="0"/>
                              </a:rPr>
                            </m:ctrlPr>
                          </m:radPr>
                          <m:deg/>
                          <m:e>
                            <m:f>
                              <m:fPr>
                                <m:ctrlPr>
                                  <a:rPr lang="en-US" i="1">
                                    <a:solidFill>
                                      <a:srgbClr val="000000"/>
                                    </a:solidFill>
                                    <a:latin typeface="Cambria Math" panose="02040503050406030204" pitchFamily="18" charset="0"/>
                                  </a:rPr>
                                </m:ctrlPr>
                              </m:fPr>
                              <m:num>
                                <m:r>
                                  <a:rPr lang="sr-Latn-BA" b="0" i="1" smtClean="0">
                                    <a:solidFill>
                                      <a:srgbClr val="000000"/>
                                    </a:solidFill>
                                    <a:latin typeface="Cambria Math" panose="02040503050406030204" pitchFamily="18" charset="0"/>
                                  </a:rPr>
                                  <m:t>2</m:t>
                                </m:r>
                              </m:num>
                              <m:den>
                                <m:r>
                                  <a:rPr lang="sr-Latn-BA" b="0" i="1" smtClean="0">
                                    <a:solidFill>
                                      <a:srgbClr val="000000"/>
                                    </a:solidFill>
                                    <a:latin typeface="Cambria Math" panose="02040503050406030204" pitchFamily="18" charset="0"/>
                                  </a:rPr>
                                  <m:t>𝑟</m:t>
                                </m:r>
                                <m:r>
                                  <a:rPr lang="en-US" i="1">
                                    <a:solidFill>
                                      <a:srgbClr val="000000"/>
                                    </a:solidFill>
                                    <a:latin typeface="Cambria Math" panose="02040503050406030204" pitchFamily="18" charset="0"/>
                                  </a:rPr>
                                  <m:t>𝜋</m:t>
                                </m:r>
                              </m:den>
                            </m:f>
                          </m:e>
                        </m:rad>
                        <m:d>
                          <m:dPr>
                            <m:begChr m:val="["/>
                            <m:endChr m:val="]"/>
                            <m:ctrlPr>
                              <a:rPr lang="en-US" i="1" smtClean="0">
                                <a:solidFill>
                                  <a:srgbClr val="000000"/>
                                </a:solidFill>
                                <a:latin typeface="Cambria Math" panose="02040503050406030204" pitchFamily="18" charset="0"/>
                              </a:rPr>
                            </m:ctrlPr>
                          </m:dPr>
                          <m:e>
                            <m:func>
                              <m:funcPr>
                                <m:ctrlPr>
                                  <a:rPr lang="en-US" i="1">
                                    <a:solidFill>
                                      <a:srgbClr val="000000"/>
                                    </a:solidFill>
                                    <a:latin typeface="Cambria Math" panose="02040503050406030204" pitchFamily="18" charset="0"/>
                                  </a:rPr>
                                </m:ctrlPr>
                              </m:funcPr>
                              <m:fName>
                                <m:r>
                                  <m:rPr>
                                    <m:sty m:val="p"/>
                                  </m:rPr>
                                  <a:rPr lang="en-US">
                                    <a:solidFill>
                                      <a:srgbClr val="000000"/>
                                    </a:solidFill>
                                    <a:latin typeface="Cambria Math" panose="02040503050406030204" pitchFamily="18" charset="0"/>
                                  </a:rPr>
                                  <m:t>sin</m:t>
                                </m:r>
                              </m:fName>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𝜃</m:t>
                                    </m:r>
                                  </m:num>
                                  <m:den>
                                    <m:r>
                                      <a:rPr lang="en-US" i="1">
                                        <a:solidFill>
                                          <a:srgbClr val="000000"/>
                                        </a:solidFill>
                                        <a:latin typeface="Cambria Math" panose="02040503050406030204" pitchFamily="18" charset="0"/>
                                      </a:rPr>
                                      <m:t>2</m:t>
                                    </m:r>
                                  </m:den>
                                </m:f>
                              </m:e>
                            </m:func>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2</m:t>
                                </m:r>
                                <m:d>
                                  <m:dPr>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1−</m:t>
                                    </m:r>
                                    <m:r>
                                      <a:rPr lang="en-US" i="1">
                                        <a:solidFill>
                                          <a:srgbClr val="000000"/>
                                        </a:solidFill>
                                        <a:latin typeface="Cambria Math" panose="02040503050406030204" pitchFamily="18" charset="0"/>
                                      </a:rPr>
                                      <m:t>𝜈</m:t>
                                    </m:r>
                                  </m:e>
                                </m:d>
                                <m:r>
                                  <a:rPr lang="en-US" i="1">
                                    <a:solidFill>
                                      <a:srgbClr val="000000"/>
                                    </a:solidFill>
                                    <a:latin typeface="Cambria Math" panose="02040503050406030204" pitchFamily="18" charset="0"/>
                                  </a:rPr>
                                  <m:t>−</m:t>
                                </m:r>
                                <m:func>
                                  <m:funcPr>
                                    <m:ctrlPr>
                                      <a:rPr lang="en-US" i="1">
                                        <a:solidFill>
                                          <a:srgbClr val="000000"/>
                                        </a:solidFill>
                                        <a:latin typeface="Cambria Math" panose="02040503050406030204" pitchFamily="18" charset="0"/>
                                      </a:rPr>
                                    </m:ctrlPr>
                                  </m:funcPr>
                                  <m:fName>
                                    <m:sSup>
                                      <m:sSupPr>
                                        <m:ctrlPr>
                                          <a:rPr lang="en-US" i="1">
                                            <a:solidFill>
                                              <a:srgbClr val="000000"/>
                                            </a:solidFill>
                                            <a:latin typeface="Cambria Math" panose="02040503050406030204" pitchFamily="18" charset="0"/>
                                          </a:rPr>
                                        </m:ctrlPr>
                                      </m:sSupPr>
                                      <m:e>
                                        <m:r>
                                          <m:rPr>
                                            <m:sty m:val="p"/>
                                          </m:rPr>
                                          <a:rPr lang="en-US">
                                            <a:solidFill>
                                              <a:srgbClr val="000000"/>
                                            </a:solidFill>
                                            <a:latin typeface="Cambria Math" panose="02040503050406030204" pitchFamily="18" charset="0"/>
                                          </a:rPr>
                                          <m:t>cos</m:t>
                                        </m:r>
                                      </m:e>
                                      <m:sup>
                                        <m:r>
                                          <a:rPr lang="en-US" i="1">
                                            <a:solidFill>
                                              <a:srgbClr val="000000"/>
                                            </a:solidFill>
                                            <a:latin typeface="Cambria Math" panose="02040503050406030204" pitchFamily="18" charset="0"/>
                                          </a:rPr>
                                          <m:t>2</m:t>
                                        </m:r>
                                      </m:sup>
                                    </m:sSup>
                                  </m:fName>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𝜃</m:t>
                                        </m:r>
                                      </m:num>
                                      <m:den>
                                        <m:r>
                                          <a:rPr lang="en-US" i="1">
                                            <a:solidFill>
                                              <a:srgbClr val="000000"/>
                                            </a:solidFill>
                                            <a:latin typeface="Cambria Math" panose="02040503050406030204" pitchFamily="18" charset="0"/>
                                          </a:rPr>
                                          <m:t>2</m:t>
                                        </m:r>
                                      </m:den>
                                    </m:f>
                                  </m:e>
                                </m:func>
                              </m:e>
                            </m:d>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𝑟</m:t>
                                </m:r>
                              </m:e>
                            </m:acc>
                            <m:r>
                              <a:rPr lang="en-US" b="0" i="1" smtClean="0">
                                <a:solidFill>
                                  <a:srgbClr val="000000"/>
                                </a:solidFill>
                                <a:latin typeface="Cambria Math" panose="02040503050406030204" pitchFamily="18" charset="0"/>
                              </a:rPr>
                              <m:t>+</m:t>
                            </m:r>
                            <m:r>
                              <a:rPr lang="sr-Latn-BA" b="0" i="1" smtClean="0">
                                <a:solidFill>
                                  <a:srgbClr val="000000"/>
                                </a:solidFill>
                                <a:latin typeface="Cambria Math" panose="02040503050406030204" pitchFamily="18" charset="0"/>
                              </a:rPr>
                              <m:t>𝑐𝑜𝑠</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𝜃</m:t>
                                </m:r>
                              </m:num>
                              <m:den>
                                <m:r>
                                  <a:rPr lang="en-US" i="1">
                                    <a:solidFill>
                                      <a:srgbClr val="000000"/>
                                    </a:solidFill>
                                    <a:latin typeface="Cambria Math" panose="02040503050406030204" pitchFamily="18" charset="0"/>
                                  </a:rPr>
                                  <m:t>2</m:t>
                                </m:r>
                              </m:den>
                            </m:f>
                            <m:r>
                              <a:rPr lang="en-US" i="1">
                                <a:solidFill>
                                  <a:srgbClr val="000000"/>
                                </a:solidFill>
                                <a:latin typeface="Cambria Math" panose="02040503050406030204" pitchFamily="18" charset="0"/>
                              </a:rPr>
                              <m:t>𝑟</m:t>
                            </m:r>
                            <m:d>
                              <m:dPr>
                                <m:ctrlPr>
                                  <a:rPr lang="en-US" i="1">
                                    <a:solidFill>
                                      <a:srgbClr val="000000"/>
                                    </a:solidFill>
                                    <a:latin typeface="Cambria Math" panose="02040503050406030204" pitchFamily="18" charset="0"/>
                                  </a:rPr>
                                </m:ctrlPr>
                              </m:dPr>
                              <m:e>
                                <m:r>
                                  <a:rPr lang="sr-Latn-BA" b="0" i="1" smtClean="0">
                                    <a:solidFill>
                                      <a:srgbClr val="000000"/>
                                    </a:solidFill>
                                    <a:latin typeface="Cambria Math" panose="02040503050406030204" pitchFamily="18" charset="0"/>
                                  </a:rPr>
                                  <m:t>−</m:t>
                                </m:r>
                                <m:r>
                                  <a:rPr lang="en-US" i="1">
                                    <a:solidFill>
                                      <a:srgbClr val="000000"/>
                                    </a:solidFill>
                                    <a:latin typeface="Cambria Math" panose="02040503050406030204" pitchFamily="18" charset="0"/>
                                  </a:rPr>
                                  <m:t>3</m:t>
                                </m:r>
                                <m:func>
                                  <m:funcPr>
                                    <m:ctrlPr>
                                      <a:rPr lang="en-US" i="1">
                                        <a:solidFill>
                                          <a:srgbClr val="000000"/>
                                        </a:solidFill>
                                        <a:latin typeface="Cambria Math" panose="02040503050406030204" pitchFamily="18" charset="0"/>
                                      </a:rPr>
                                    </m:ctrlPr>
                                  </m:funcPr>
                                  <m:fName>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𝑐𝑜𝑠</m:t>
                                        </m:r>
                                      </m:e>
                                      <m:sup>
                                        <m:r>
                                          <a:rPr lang="en-US" i="1">
                                            <a:solidFill>
                                              <a:srgbClr val="000000"/>
                                            </a:solidFill>
                                            <a:latin typeface="Cambria Math" panose="02040503050406030204" pitchFamily="18" charset="0"/>
                                          </a:rPr>
                                          <m:t>2</m:t>
                                        </m:r>
                                      </m:sup>
                                    </m:sSup>
                                  </m:fName>
                                  <m:e>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𝜃</m:t>
                                        </m:r>
                                      </m:num>
                                      <m:den>
                                        <m:r>
                                          <a:rPr lang="en-US" i="1">
                                            <a:solidFill>
                                              <a:srgbClr val="000000"/>
                                            </a:solidFill>
                                            <a:latin typeface="Cambria Math" panose="02040503050406030204" pitchFamily="18" charset="0"/>
                                          </a:rPr>
                                          <m:t>2</m:t>
                                        </m:r>
                                      </m:den>
                                    </m:f>
                                  </m:e>
                                </m:func>
                                <m:r>
                                  <a:rPr lang="sr-Latn-BA" b="0" i="1" smtClean="0">
                                    <a:solidFill>
                                      <a:srgbClr val="000000"/>
                                    </a:solidFill>
                                    <a:latin typeface="Cambria Math" panose="02040503050406030204" pitchFamily="18" charset="0"/>
                                  </a:rPr>
                                  <m:t>+2</m:t>
                                </m:r>
                                <m:d>
                                  <m:dPr>
                                    <m:ctrlPr>
                                      <a:rPr lang="en-US" i="1">
                                        <a:solidFill>
                                          <a:srgbClr val="000000"/>
                                        </a:solidFill>
                                        <a:latin typeface="Cambria Math" panose="02040503050406030204" pitchFamily="18" charset="0"/>
                                      </a:rPr>
                                    </m:ctrlPr>
                                  </m:dPr>
                                  <m:e>
                                    <m:r>
                                      <a:rPr lang="sr-Latn-BA" b="0" i="1" smtClean="0">
                                        <a:solidFill>
                                          <a:srgbClr val="000000"/>
                                        </a:solidFill>
                                        <a:latin typeface="Cambria Math" panose="02040503050406030204" pitchFamily="18" charset="0"/>
                                      </a:rPr>
                                      <m:t>2</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𝜈</m:t>
                                    </m:r>
                                  </m:e>
                                </m:d>
                              </m:e>
                            </m:d>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ea typeface="Cambria Math" panose="02040503050406030204" pitchFamily="18" charset="0"/>
                                  </a:rPr>
                                  <m:t>𝜃</m:t>
                                </m:r>
                              </m:e>
                            </m:acc>
                          </m:e>
                        </m:d>
                      </m:oMath>
                    </m:oMathPara>
                  </a14:m>
                  <a:endParaRPr lang="en-US"/>
                </a:p>
              </p:txBody>
            </p:sp>
          </mc:Choice>
          <mc:Fallback xmlns="">
            <p:sp>
              <p:nvSpPr>
                <p:cNvPr id="29" name="Object 14">
                  <a:extLst>
                    <a:ext uri="{FF2B5EF4-FFF2-40B4-BE49-F238E27FC236}">
                      <a16:creationId xmlns:a16="http://schemas.microsoft.com/office/drawing/2014/main" id="{B9E8204C-069E-5FC3-2C0B-969B772CFEA7}"/>
                    </a:ext>
                  </a:extLst>
                </p:cNvPr>
                <p:cNvSpPr txBox="1">
                  <a:spLocks noRot="1" noChangeAspect="1" noMove="1" noResize="1" noEditPoints="1" noAdjustHandles="1" noChangeArrowheads="1" noChangeShapeType="1" noTextEdit="1"/>
                </p:cNvSpPr>
                <p:nvPr/>
              </p:nvSpPr>
              <p:spPr bwMode="auto">
                <a:xfrm>
                  <a:off x="85723" y="5060025"/>
                  <a:ext cx="4790601" cy="1425290"/>
                </a:xfrm>
                <a:prstGeom prst="rect">
                  <a:avLst/>
                </a:prstGeom>
                <a:blipFill>
                  <a:blip r:embed="rId6"/>
                  <a:stretch>
                    <a:fillRect/>
                  </a:stretch>
                </a:blipFill>
              </p:spPr>
              <p:txBody>
                <a:bodyPr/>
                <a:lstStyle/>
                <a:p>
                  <a:r>
                    <a:rPr lang="sr-Latn-BA">
                      <a:noFill/>
                    </a:rPr>
                    <a:t> </a:t>
                  </a:r>
                </a:p>
              </p:txBody>
            </p:sp>
          </mc:Fallback>
        </mc:AlternateContent>
        <p:sp>
          <p:nvSpPr>
            <p:cNvPr id="30" name="Rectangle 29">
              <a:extLst>
                <a:ext uri="{FF2B5EF4-FFF2-40B4-BE49-F238E27FC236}">
                  <a16:creationId xmlns:a16="http://schemas.microsoft.com/office/drawing/2014/main" id="{57E6043B-2C8D-58CF-BC22-8571A5251BC7}"/>
                </a:ext>
              </a:extLst>
            </p:cNvPr>
            <p:cNvSpPr/>
            <p:nvPr/>
          </p:nvSpPr>
          <p:spPr>
            <a:xfrm>
              <a:off x="-1" y="4408985"/>
              <a:ext cx="4748648" cy="18095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colorful background with white squares&#10;&#10;Description automatically generated with medium confidence">
            <a:extLst>
              <a:ext uri="{FF2B5EF4-FFF2-40B4-BE49-F238E27FC236}">
                <a16:creationId xmlns:a16="http://schemas.microsoft.com/office/drawing/2014/main" id="{132FE863-9CBA-95EB-1F77-D404B449C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4861" y="3919758"/>
            <a:ext cx="2941296" cy="2935257"/>
          </a:xfrm>
          <a:prstGeom prst="rect">
            <a:avLst/>
          </a:prstGeom>
        </p:spPr>
      </p:pic>
      <p:cxnSp>
        <p:nvCxnSpPr>
          <p:cNvPr id="33" name="Straight Arrow Connector 32">
            <a:extLst>
              <a:ext uri="{FF2B5EF4-FFF2-40B4-BE49-F238E27FC236}">
                <a16:creationId xmlns:a16="http://schemas.microsoft.com/office/drawing/2014/main" id="{3B454B12-CF80-F793-500A-C760BE10172B}"/>
              </a:ext>
            </a:extLst>
          </p:cNvPr>
          <p:cNvCxnSpPr>
            <a:cxnSpLocks/>
          </p:cNvCxnSpPr>
          <p:nvPr/>
        </p:nvCxnSpPr>
        <p:spPr>
          <a:xfrm flipV="1">
            <a:off x="7325649" y="3952809"/>
            <a:ext cx="0" cy="14284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0CFDBCF-ACA2-2515-6BAB-36D6017620AA}"/>
              </a:ext>
            </a:extLst>
          </p:cNvPr>
          <p:cNvCxnSpPr>
            <a:cxnSpLocks/>
          </p:cNvCxnSpPr>
          <p:nvPr/>
        </p:nvCxnSpPr>
        <p:spPr>
          <a:xfrm>
            <a:off x="7325649" y="5379471"/>
            <a:ext cx="14317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597C3B1-FD1C-C359-5F07-5CE8F50A9A6E}"/>
              </a:ext>
            </a:extLst>
          </p:cNvPr>
          <p:cNvCxnSpPr>
            <a:cxnSpLocks/>
          </p:cNvCxnSpPr>
          <p:nvPr/>
        </p:nvCxnSpPr>
        <p:spPr>
          <a:xfrm flipV="1">
            <a:off x="7325649" y="4495800"/>
            <a:ext cx="1431752" cy="8854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D3A58CD-D5A9-35AD-8C07-A690131B5B47}"/>
              </a:ext>
            </a:extLst>
          </p:cNvPr>
          <p:cNvCxnSpPr>
            <a:cxnSpLocks/>
          </p:cNvCxnSpPr>
          <p:nvPr/>
        </p:nvCxnSpPr>
        <p:spPr>
          <a:xfrm flipV="1">
            <a:off x="8747239" y="4241481"/>
            <a:ext cx="0" cy="273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A192B4C-0F1D-4189-4889-C31DC8ED007F}"/>
              </a:ext>
            </a:extLst>
          </p:cNvPr>
          <p:cNvCxnSpPr>
            <a:cxnSpLocks/>
          </p:cNvCxnSpPr>
          <p:nvPr/>
        </p:nvCxnSpPr>
        <p:spPr>
          <a:xfrm>
            <a:off x="8747238" y="4514732"/>
            <a:ext cx="2215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D79D09E-495E-1424-C0B6-71BEA0EB2B1D}"/>
                  </a:ext>
                </a:extLst>
              </p:cNvPr>
              <p:cNvSpPr txBox="1"/>
              <p:nvPr/>
            </p:nvSpPr>
            <p:spPr>
              <a:xfrm>
                <a:off x="8862505" y="5161254"/>
                <a:ext cx="125715" cy="1913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0" i="1" smtClean="0">
                          <a:latin typeface="Cambria Math" panose="02040503050406030204" pitchFamily="18" charset="0"/>
                        </a:rPr>
                        <m:t>𝑥</m:t>
                      </m:r>
                    </m:oMath>
                  </m:oMathPara>
                </a14:m>
                <a:endParaRPr lang="en-US" sz="2500"/>
              </a:p>
            </p:txBody>
          </p:sp>
        </mc:Choice>
        <mc:Fallback xmlns="">
          <p:sp>
            <p:nvSpPr>
              <p:cNvPr id="38" name="TextBox 37">
                <a:extLst>
                  <a:ext uri="{FF2B5EF4-FFF2-40B4-BE49-F238E27FC236}">
                    <a16:creationId xmlns:a16="http://schemas.microsoft.com/office/drawing/2014/main" id="{2D79D09E-495E-1424-C0B6-71BEA0EB2B1D}"/>
                  </a:ext>
                </a:extLst>
              </p:cNvPr>
              <p:cNvSpPr txBox="1">
                <a:spLocks noRot="1" noChangeAspect="1" noMove="1" noResize="1" noEditPoints="1" noAdjustHandles="1" noChangeArrowheads="1" noChangeShapeType="1" noTextEdit="1"/>
              </p:cNvSpPr>
              <p:nvPr/>
            </p:nvSpPr>
            <p:spPr>
              <a:xfrm>
                <a:off x="8862505" y="5161254"/>
                <a:ext cx="125715" cy="191335"/>
              </a:xfrm>
              <a:prstGeom prst="rect">
                <a:avLst/>
              </a:prstGeom>
              <a:blipFill>
                <a:blip r:embed="rId7"/>
                <a:stretch>
                  <a:fillRect l="-65000" r="-105000" b="-96774"/>
                </a:stretch>
              </a:blipFill>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597F5CA-A096-9F2E-E9FA-8DFC058C5E96}"/>
                  </a:ext>
                </a:extLst>
              </p:cNvPr>
              <p:cNvSpPr txBox="1"/>
              <p:nvPr/>
            </p:nvSpPr>
            <p:spPr>
              <a:xfrm>
                <a:off x="7261447" y="3517190"/>
                <a:ext cx="128404" cy="1913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0" i="1" smtClean="0">
                          <a:latin typeface="Cambria Math" panose="02040503050406030204" pitchFamily="18" charset="0"/>
                        </a:rPr>
                        <m:t>𝑦</m:t>
                      </m:r>
                    </m:oMath>
                  </m:oMathPara>
                </a14:m>
                <a:endParaRPr lang="en-US" sz="2500"/>
              </a:p>
            </p:txBody>
          </p:sp>
        </mc:Choice>
        <mc:Fallback xmlns="">
          <p:sp>
            <p:nvSpPr>
              <p:cNvPr id="39" name="TextBox 38">
                <a:extLst>
                  <a:ext uri="{FF2B5EF4-FFF2-40B4-BE49-F238E27FC236}">
                    <a16:creationId xmlns:a16="http://schemas.microsoft.com/office/drawing/2014/main" id="{0597F5CA-A096-9F2E-E9FA-8DFC058C5E96}"/>
                  </a:ext>
                </a:extLst>
              </p:cNvPr>
              <p:cNvSpPr txBox="1">
                <a:spLocks noRot="1" noChangeAspect="1" noMove="1" noResize="1" noEditPoints="1" noAdjustHandles="1" noChangeArrowheads="1" noChangeShapeType="1" noTextEdit="1"/>
              </p:cNvSpPr>
              <p:nvPr/>
            </p:nvSpPr>
            <p:spPr>
              <a:xfrm>
                <a:off x="7261447" y="3517190"/>
                <a:ext cx="128404" cy="191335"/>
              </a:xfrm>
              <a:prstGeom prst="rect">
                <a:avLst/>
              </a:prstGeom>
              <a:blipFill>
                <a:blip r:embed="rId8"/>
                <a:stretch>
                  <a:fillRect l="-85714" r="-128571" b="-148387"/>
                </a:stretch>
              </a:blipFill>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BF8244B-837D-2A73-FA62-57EAC88D8785}"/>
                  </a:ext>
                </a:extLst>
              </p:cNvPr>
              <p:cNvSpPr txBox="1"/>
              <p:nvPr/>
            </p:nvSpPr>
            <p:spPr>
              <a:xfrm>
                <a:off x="8971396" y="4273252"/>
                <a:ext cx="282637" cy="4178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FF0000"/>
                          </a:solidFill>
                          <a:latin typeface="Cambria Math" panose="02040503050406030204" pitchFamily="18" charset="0"/>
                        </a:rPr>
                        <m:t>𝑢</m:t>
                      </m:r>
                    </m:oMath>
                  </m:oMathPara>
                </a14:m>
                <a:endParaRPr lang="en-US" sz="2500"/>
              </a:p>
            </p:txBody>
          </p:sp>
        </mc:Choice>
        <mc:Fallback xmlns="">
          <p:sp>
            <p:nvSpPr>
              <p:cNvPr id="41" name="TextBox 40">
                <a:extLst>
                  <a:ext uri="{FF2B5EF4-FFF2-40B4-BE49-F238E27FC236}">
                    <a16:creationId xmlns:a16="http://schemas.microsoft.com/office/drawing/2014/main" id="{8BF8244B-837D-2A73-FA62-57EAC88D8785}"/>
                  </a:ext>
                </a:extLst>
              </p:cNvPr>
              <p:cNvSpPr txBox="1">
                <a:spLocks noRot="1" noChangeAspect="1" noMove="1" noResize="1" noEditPoints="1" noAdjustHandles="1" noChangeArrowheads="1" noChangeShapeType="1" noTextEdit="1"/>
              </p:cNvSpPr>
              <p:nvPr/>
            </p:nvSpPr>
            <p:spPr>
              <a:xfrm>
                <a:off x="8971396" y="4273252"/>
                <a:ext cx="282637" cy="417835"/>
              </a:xfrm>
              <a:prstGeom prst="rect">
                <a:avLst/>
              </a:prstGeom>
              <a:blipFill>
                <a:blip r:embed="rId9"/>
                <a:stretch>
                  <a:fillRect l="-10870" r="-10870"/>
                </a:stretch>
              </a:blipFill>
            </p:spPr>
            <p:txBody>
              <a:bodyPr/>
              <a:lstStyle/>
              <a:p>
                <a:r>
                  <a:rPr lang="sr-Latn-BA">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C74703C-F724-8940-1D57-92B7A9E0AF2E}"/>
                  </a:ext>
                </a:extLst>
              </p:cNvPr>
              <p:cNvSpPr txBox="1"/>
              <p:nvPr/>
            </p:nvSpPr>
            <p:spPr>
              <a:xfrm>
                <a:off x="8677376" y="3865143"/>
                <a:ext cx="273666" cy="4178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70C0"/>
                          </a:solidFill>
                          <a:latin typeface="Cambria Math" panose="02040503050406030204" pitchFamily="18" charset="0"/>
                        </a:rPr>
                        <m:t>𝑣</m:t>
                      </m:r>
                    </m:oMath>
                  </m:oMathPara>
                </a14:m>
                <a:endParaRPr lang="en-US" sz="2500">
                  <a:solidFill>
                    <a:srgbClr val="0070C0"/>
                  </a:solidFill>
                </a:endParaRPr>
              </a:p>
            </p:txBody>
          </p:sp>
        </mc:Choice>
        <mc:Fallback xmlns="">
          <p:sp>
            <p:nvSpPr>
              <p:cNvPr id="42" name="TextBox 41">
                <a:extLst>
                  <a:ext uri="{FF2B5EF4-FFF2-40B4-BE49-F238E27FC236}">
                    <a16:creationId xmlns:a16="http://schemas.microsoft.com/office/drawing/2014/main" id="{9C74703C-F724-8940-1D57-92B7A9E0AF2E}"/>
                  </a:ext>
                </a:extLst>
              </p:cNvPr>
              <p:cNvSpPr txBox="1">
                <a:spLocks noRot="1" noChangeAspect="1" noMove="1" noResize="1" noEditPoints="1" noAdjustHandles="1" noChangeArrowheads="1" noChangeShapeType="1" noTextEdit="1"/>
              </p:cNvSpPr>
              <p:nvPr/>
            </p:nvSpPr>
            <p:spPr>
              <a:xfrm>
                <a:off x="8677376" y="3865143"/>
                <a:ext cx="273666" cy="417835"/>
              </a:xfrm>
              <a:prstGeom prst="rect">
                <a:avLst/>
              </a:prstGeom>
              <a:blipFill>
                <a:blip r:embed="rId10"/>
                <a:stretch>
                  <a:fillRect l="-13333" r="-8889"/>
                </a:stretch>
              </a:blipFill>
            </p:spPr>
            <p:txBody>
              <a:bodyPr/>
              <a:lstStyle/>
              <a:p>
                <a:r>
                  <a:rPr lang="sr-Latn-BA">
                    <a:noFill/>
                  </a:rPr>
                  <a:t> </a:t>
                </a:r>
              </a:p>
            </p:txBody>
          </p:sp>
        </mc:Fallback>
      </mc:AlternateContent>
      <p:pic>
        <p:nvPicPr>
          <p:cNvPr id="17" name="Picture 16" descr="A colorful pattern on a square&#10;&#10;Description automatically generated">
            <a:extLst>
              <a:ext uri="{FF2B5EF4-FFF2-40B4-BE49-F238E27FC236}">
                <a16:creationId xmlns:a16="http://schemas.microsoft.com/office/drawing/2014/main" id="{1836A083-84CF-1A3C-AA73-641970B046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2540" y="720664"/>
            <a:ext cx="3503456" cy="2632922"/>
          </a:xfrm>
          <a:prstGeom prst="rect">
            <a:avLst/>
          </a:prstGeom>
        </p:spPr>
      </p:pic>
      <p:sp>
        <p:nvSpPr>
          <p:cNvPr id="2" name="TextBox 1">
            <a:extLst>
              <a:ext uri="{FF2B5EF4-FFF2-40B4-BE49-F238E27FC236}">
                <a16:creationId xmlns:a16="http://schemas.microsoft.com/office/drawing/2014/main" id="{7C7F5A0E-E5E7-870C-2531-D6BD0836654A}"/>
              </a:ext>
            </a:extLst>
          </p:cNvPr>
          <p:cNvSpPr txBox="1"/>
          <p:nvPr/>
        </p:nvSpPr>
        <p:spPr>
          <a:xfrm>
            <a:off x="-365006" y="71846"/>
            <a:ext cx="5323436" cy="492443"/>
          </a:xfrm>
          <a:prstGeom prst="rect">
            <a:avLst/>
          </a:prstGeom>
          <a:noFill/>
        </p:spPr>
        <p:txBody>
          <a:bodyPr wrap="square" rtlCol="0">
            <a:spAutoFit/>
          </a:bodyPr>
          <a:lstStyle/>
          <a:p>
            <a:pPr lvl="1"/>
            <a:r>
              <a:rPr lang="en-US" sz="2600"/>
              <a:t>Applying boundary conditions</a:t>
            </a:r>
          </a:p>
        </p:txBody>
      </p:sp>
      <p:cxnSp>
        <p:nvCxnSpPr>
          <p:cNvPr id="3" name="Straight Connector 2">
            <a:extLst>
              <a:ext uri="{FF2B5EF4-FFF2-40B4-BE49-F238E27FC236}">
                <a16:creationId xmlns:a16="http://schemas.microsoft.com/office/drawing/2014/main" id="{21E61947-B883-C286-7080-3642B922B483}"/>
              </a:ext>
            </a:extLst>
          </p:cNvPr>
          <p:cNvCxnSpPr>
            <a:cxnSpLocks/>
          </p:cNvCxnSpPr>
          <p:nvPr/>
        </p:nvCxnSpPr>
        <p:spPr>
          <a:xfrm flipV="1">
            <a:off x="0" y="515103"/>
            <a:ext cx="1219200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7B66C23D-E1DC-CAAF-10BD-7E9EF583C6CC}"/>
              </a:ext>
            </a:extLst>
          </p:cNvPr>
          <p:cNvSpPr/>
          <p:nvPr/>
        </p:nvSpPr>
        <p:spPr>
          <a:xfrm>
            <a:off x="367738" y="758639"/>
            <a:ext cx="3018622" cy="285073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348ED9D4-DDB2-3A8A-1310-283E58AC6B7D}"/>
              </a:ext>
            </a:extLst>
          </p:cNvPr>
          <p:cNvCxnSpPr>
            <a:cxnSpLocks/>
          </p:cNvCxnSpPr>
          <p:nvPr/>
        </p:nvCxnSpPr>
        <p:spPr>
          <a:xfrm>
            <a:off x="313368" y="2193299"/>
            <a:ext cx="150742" cy="0"/>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62" name="Oval 61">
            <a:extLst>
              <a:ext uri="{FF2B5EF4-FFF2-40B4-BE49-F238E27FC236}">
                <a16:creationId xmlns:a16="http://schemas.microsoft.com/office/drawing/2014/main" id="{CDB8754A-3A1E-751A-5C89-E1C61C40F33E}"/>
              </a:ext>
            </a:extLst>
          </p:cNvPr>
          <p:cNvSpPr/>
          <p:nvPr/>
        </p:nvSpPr>
        <p:spPr>
          <a:xfrm>
            <a:off x="639896" y="1079653"/>
            <a:ext cx="396607" cy="39660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40072907-D688-AF29-9E90-90C143CBC005}"/>
              </a:ext>
            </a:extLst>
          </p:cNvPr>
          <p:cNvSpPr/>
          <p:nvPr/>
        </p:nvSpPr>
        <p:spPr>
          <a:xfrm>
            <a:off x="638058" y="2906622"/>
            <a:ext cx="396607" cy="39660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1F3EEA35-D0EF-9150-BA82-ACE560781116}"/>
              </a:ext>
            </a:extLst>
          </p:cNvPr>
          <p:cNvCxnSpPr>
            <a:cxnSpLocks/>
          </p:cNvCxnSpPr>
          <p:nvPr/>
        </p:nvCxnSpPr>
        <p:spPr>
          <a:xfrm flipH="1" flipV="1">
            <a:off x="831768" y="610678"/>
            <a:ext cx="2757" cy="65442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FCDABAEE-765A-58FC-E251-4BFC1DA0E745}"/>
              </a:ext>
            </a:extLst>
          </p:cNvPr>
          <p:cNvCxnSpPr>
            <a:cxnSpLocks/>
          </p:cNvCxnSpPr>
          <p:nvPr/>
        </p:nvCxnSpPr>
        <p:spPr>
          <a:xfrm>
            <a:off x="831768" y="3103120"/>
            <a:ext cx="0" cy="72918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5" name="Oval 74">
            <a:extLst>
              <a:ext uri="{FF2B5EF4-FFF2-40B4-BE49-F238E27FC236}">
                <a16:creationId xmlns:a16="http://schemas.microsoft.com/office/drawing/2014/main" id="{ACD1F37B-14DB-FF2D-E9A7-A177C36833F6}"/>
              </a:ext>
            </a:extLst>
          </p:cNvPr>
          <p:cNvSpPr/>
          <p:nvPr/>
        </p:nvSpPr>
        <p:spPr>
          <a:xfrm>
            <a:off x="1402369" y="1575412"/>
            <a:ext cx="1291941" cy="1239986"/>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6C131875-0CC5-C0B9-F387-F425D48950E1}"/>
              </a:ext>
            </a:extLst>
          </p:cNvPr>
          <p:cNvSpPr/>
          <p:nvPr/>
        </p:nvSpPr>
        <p:spPr>
          <a:xfrm>
            <a:off x="1567287" y="1879423"/>
            <a:ext cx="592020" cy="605717"/>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8A56A25E-F3FE-6E2E-BC07-6CE78B958102}"/>
              </a:ext>
            </a:extLst>
          </p:cNvPr>
          <p:cNvGrpSpPr/>
          <p:nvPr/>
        </p:nvGrpSpPr>
        <p:grpSpPr>
          <a:xfrm>
            <a:off x="367738" y="2169614"/>
            <a:ext cx="1509311" cy="45719"/>
            <a:chOff x="367738" y="2037125"/>
            <a:chExt cx="1509311" cy="146883"/>
          </a:xfrm>
        </p:grpSpPr>
        <p:cxnSp>
          <p:nvCxnSpPr>
            <p:cNvPr id="14" name="Straight Connector 13">
              <a:extLst>
                <a:ext uri="{FF2B5EF4-FFF2-40B4-BE49-F238E27FC236}">
                  <a16:creationId xmlns:a16="http://schemas.microsoft.com/office/drawing/2014/main" id="{76DA470D-79E3-1788-56B0-5E5D99C72CC7}"/>
                </a:ext>
              </a:extLst>
            </p:cNvPr>
            <p:cNvCxnSpPr>
              <a:cxnSpLocks/>
            </p:cNvCxnSpPr>
            <p:nvPr/>
          </p:nvCxnSpPr>
          <p:spPr>
            <a:xfrm>
              <a:off x="367738" y="2037125"/>
              <a:ext cx="150931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5F98310-9CCD-5D42-B9FB-9BEF6B6AE997}"/>
                </a:ext>
              </a:extLst>
            </p:cNvPr>
            <p:cNvCxnSpPr>
              <a:cxnSpLocks/>
              <a:stCxn id="12" idx="1"/>
            </p:cNvCxnSpPr>
            <p:nvPr/>
          </p:nvCxnSpPr>
          <p:spPr>
            <a:xfrm flipV="1">
              <a:off x="367738" y="2058239"/>
              <a:ext cx="1509311" cy="1257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7" name="Rectangle 76">
            <a:extLst>
              <a:ext uri="{FF2B5EF4-FFF2-40B4-BE49-F238E27FC236}">
                <a16:creationId xmlns:a16="http://schemas.microsoft.com/office/drawing/2014/main" id="{C8C0F793-131B-61D8-4243-F468DD623EFE}"/>
              </a:ext>
            </a:extLst>
          </p:cNvPr>
          <p:cNvSpPr/>
          <p:nvPr/>
        </p:nvSpPr>
        <p:spPr>
          <a:xfrm>
            <a:off x="1535836" y="1809364"/>
            <a:ext cx="747697" cy="754787"/>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17895B-68C0-7665-FA27-917C9654DAC1}"/>
              </a:ext>
            </a:extLst>
          </p:cNvPr>
          <p:cNvSpPr/>
          <p:nvPr/>
        </p:nvSpPr>
        <p:spPr>
          <a:xfrm>
            <a:off x="7684745" y="4691087"/>
            <a:ext cx="181289" cy="227941"/>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a:extLst>
              <a:ext uri="{FF2B5EF4-FFF2-40B4-BE49-F238E27FC236}">
                <a16:creationId xmlns:a16="http://schemas.microsoft.com/office/drawing/2014/main" id="{A66CE4F0-6D07-FA88-4365-3E947B6BE64D}"/>
              </a:ext>
            </a:extLst>
          </p:cNvPr>
          <p:cNvCxnSpPr>
            <a:cxnSpLocks/>
          </p:cNvCxnSpPr>
          <p:nvPr/>
        </p:nvCxnSpPr>
        <p:spPr>
          <a:xfrm flipV="1">
            <a:off x="1869746" y="1245023"/>
            <a:ext cx="2360159" cy="52826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F71D1833-F98E-BF2E-6707-1EDEB231637F}"/>
              </a:ext>
            </a:extLst>
          </p:cNvPr>
          <p:cNvCxnSpPr>
            <a:cxnSpLocks/>
          </p:cNvCxnSpPr>
          <p:nvPr/>
        </p:nvCxnSpPr>
        <p:spPr>
          <a:xfrm flipH="1" flipV="1">
            <a:off x="1909684" y="2579887"/>
            <a:ext cx="2341231" cy="55912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85" name="Rectangle 84">
            <a:extLst>
              <a:ext uri="{FF2B5EF4-FFF2-40B4-BE49-F238E27FC236}">
                <a16:creationId xmlns:a16="http://schemas.microsoft.com/office/drawing/2014/main" id="{08580824-A172-DEAA-4E04-A9BBC8C060EC}"/>
              </a:ext>
            </a:extLst>
          </p:cNvPr>
          <p:cNvSpPr/>
          <p:nvPr/>
        </p:nvSpPr>
        <p:spPr>
          <a:xfrm>
            <a:off x="4222773" y="1216656"/>
            <a:ext cx="1965921" cy="1922352"/>
          </a:xfrm>
          <a:prstGeom prst="rect">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1E503D88-B93B-F42D-F297-64ED80C61775}"/>
              </a:ext>
            </a:extLst>
          </p:cNvPr>
          <p:cNvSpPr/>
          <p:nvPr/>
        </p:nvSpPr>
        <p:spPr>
          <a:xfrm>
            <a:off x="4254761" y="1245023"/>
            <a:ext cx="1901605" cy="1858097"/>
          </a:xfrm>
          <a:prstGeom prst="ellipse">
            <a:avLst/>
          </a:prstGeom>
          <a:noFill/>
          <a:ln w="571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6BEDC847-1409-3B1F-2E8D-721CD318AAFF}"/>
              </a:ext>
            </a:extLst>
          </p:cNvPr>
          <p:cNvCxnSpPr>
            <a:cxnSpLocks/>
          </p:cNvCxnSpPr>
          <p:nvPr/>
        </p:nvCxnSpPr>
        <p:spPr>
          <a:xfrm flipV="1">
            <a:off x="4250915" y="2172991"/>
            <a:ext cx="976247" cy="524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05" name="TextBox 104">
            <a:extLst>
              <a:ext uri="{FF2B5EF4-FFF2-40B4-BE49-F238E27FC236}">
                <a16:creationId xmlns:a16="http://schemas.microsoft.com/office/drawing/2014/main" id="{CBB7BEF0-BF28-CE05-D402-F05E6A08E8D9}"/>
              </a:ext>
            </a:extLst>
          </p:cNvPr>
          <p:cNvSpPr txBox="1"/>
          <p:nvPr/>
        </p:nvSpPr>
        <p:spPr>
          <a:xfrm>
            <a:off x="1330495" y="1194641"/>
            <a:ext cx="1542923" cy="307777"/>
          </a:xfrm>
          <a:prstGeom prst="rect">
            <a:avLst/>
          </a:prstGeom>
          <a:noFill/>
        </p:spPr>
        <p:txBody>
          <a:bodyPr wrap="none" rtlCol="0">
            <a:spAutoFit/>
          </a:bodyPr>
          <a:lstStyle/>
          <a:p>
            <a:r>
              <a:rPr lang="en-US" sz="1400" b="1" i="1">
                <a:solidFill>
                  <a:schemeClr val="accent2">
                    <a:lumMod val="60000"/>
                    <a:lumOff val="40000"/>
                  </a:schemeClr>
                </a:solidFill>
              </a:rPr>
              <a:t>K dominant zone</a:t>
            </a:r>
          </a:p>
        </p:txBody>
      </p:sp>
      <p:sp>
        <p:nvSpPr>
          <p:cNvPr id="106" name="TextBox 105">
            <a:extLst>
              <a:ext uri="{FF2B5EF4-FFF2-40B4-BE49-F238E27FC236}">
                <a16:creationId xmlns:a16="http://schemas.microsoft.com/office/drawing/2014/main" id="{A24B84B3-A3E2-FC46-8C10-F390962CD61E}"/>
              </a:ext>
            </a:extLst>
          </p:cNvPr>
          <p:cNvSpPr txBox="1"/>
          <p:nvPr/>
        </p:nvSpPr>
        <p:spPr>
          <a:xfrm>
            <a:off x="1339663" y="2937370"/>
            <a:ext cx="1272080" cy="307777"/>
          </a:xfrm>
          <a:prstGeom prst="rect">
            <a:avLst/>
          </a:prstGeom>
          <a:noFill/>
        </p:spPr>
        <p:txBody>
          <a:bodyPr wrap="none" rtlCol="0">
            <a:spAutoFit/>
          </a:bodyPr>
          <a:lstStyle/>
          <a:p>
            <a:r>
              <a:rPr lang="en-US" sz="1400" b="1" i="1">
                <a:solidFill>
                  <a:schemeClr val="accent2">
                    <a:lumMod val="75000"/>
                  </a:schemeClr>
                </a:solidFill>
              </a:rPr>
              <a:t>Process zone</a:t>
            </a:r>
          </a:p>
        </p:txBody>
      </p:sp>
      <p:cxnSp>
        <p:nvCxnSpPr>
          <p:cNvPr id="108" name="Straight Arrow Connector 107">
            <a:extLst>
              <a:ext uri="{FF2B5EF4-FFF2-40B4-BE49-F238E27FC236}">
                <a16:creationId xmlns:a16="http://schemas.microsoft.com/office/drawing/2014/main" id="{8F444790-38CB-234A-4DF3-BA13B5EF39F0}"/>
              </a:ext>
            </a:extLst>
          </p:cNvPr>
          <p:cNvCxnSpPr>
            <a:cxnSpLocks/>
          </p:cNvCxnSpPr>
          <p:nvPr/>
        </p:nvCxnSpPr>
        <p:spPr>
          <a:xfrm flipV="1">
            <a:off x="2339506" y="1436622"/>
            <a:ext cx="0" cy="354524"/>
          </a:xfrm>
          <a:prstGeom prst="straightConnector1">
            <a:avLst/>
          </a:prstGeom>
          <a:ln>
            <a:solidFill>
              <a:schemeClr val="accent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EC07554E-5E74-B749-31E9-3857CA3FD133}"/>
              </a:ext>
            </a:extLst>
          </p:cNvPr>
          <p:cNvCxnSpPr>
            <a:cxnSpLocks/>
          </p:cNvCxnSpPr>
          <p:nvPr/>
        </p:nvCxnSpPr>
        <p:spPr>
          <a:xfrm flipH="1">
            <a:off x="1857996" y="2247129"/>
            <a:ext cx="11750" cy="804499"/>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DE318D2B-5F46-8931-7243-427AA408BB42}"/>
                  </a:ext>
                </a:extLst>
              </p:cNvPr>
              <p:cNvSpPr txBox="1"/>
              <p:nvPr/>
            </p:nvSpPr>
            <p:spPr>
              <a:xfrm>
                <a:off x="7684744" y="4592281"/>
                <a:ext cx="189559" cy="3847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500" b="0" i="1" smtClean="0">
                          <a:latin typeface="Cambria Math" panose="02040503050406030204" pitchFamily="18" charset="0"/>
                        </a:rPr>
                        <m:t>𝑟</m:t>
                      </m:r>
                    </m:oMath>
                  </m:oMathPara>
                </a14:m>
                <a:endParaRPr lang="en-US" sz="2500"/>
              </a:p>
            </p:txBody>
          </p:sp>
        </mc:Choice>
        <mc:Fallback xmlns="">
          <p:sp>
            <p:nvSpPr>
              <p:cNvPr id="40" name="TextBox 39">
                <a:extLst>
                  <a:ext uri="{FF2B5EF4-FFF2-40B4-BE49-F238E27FC236}">
                    <a16:creationId xmlns:a16="http://schemas.microsoft.com/office/drawing/2014/main" id="{DE318D2B-5F46-8931-7243-427AA408BB42}"/>
                  </a:ext>
                </a:extLst>
              </p:cNvPr>
              <p:cNvSpPr txBox="1">
                <a:spLocks noRot="1" noChangeAspect="1" noMove="1" noResize="1" noEditPoints="1" noAdjustHandles="1" noChangeArrowheads="1" noChangeShapeType="1" noTextEdit="1"/>
              </p:cNvSpPr>
              <p:nvPr/>
            </p:nvSpPr>
            <p:spPr>
              <a:xfrm>
                <a:off x="7684744" y="4592281"/>
                <a:ext cx="189559" cy="384721"/>
              </a:xfrm>
              <a:prstGeom prst="rect">
                <a:avLst/>
              </a:prstGeom>
              <a:blipFill>
                <a:blip r:embed="rId12"/>
                <a:stretch>
                  <a:fillRect l="-32258" r="-32258"/>
                </a:stretch>
              </a:blipFill>
            </p:spPr>
            <p:txBody>
              <a:bodyPr/>
              <a:lstStyle/>
              <a:p>
                <a:r>
                  <a:rPr lang="sr-Latn-BA">
                    <a:noFill/>
                  </a:rPr>
                  <a:t> </a:t>
                </a:r>
              </a:p>
            </p:txBody>
          </p:sp>
        </mc:Fallback>
      </mc:AlternateContent>
      <p:sp>
        <p:nvSpPr>
          <p:cNvPr id="10" name="Rectangle 9">
            <a:extLst>
              <a:ext uri="{FF2B5EF4-FFF2-40B4-BE49-F238E27FC236}">
                <a16:creationId xmlns:a16="http://schemas.microsoft.com/office/drawing/2014/main" id="{1F99984E-8C1A-E849-52BE-E51C1E4BE31E}"/>
              </a:ext>
            </a:extLst>
          </p:cNvPr>
          <p:cNvSpPr/>
          <p:nvPr/>
        </p:nvSpPr>
        <p:spPr>
          <a:xfrm>
            <a:off x="8014243" y="5034713"/>
            <a:ext cx="187809" cy="246324"/>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BC1131DD-A6E0-D39E-8AAC-457A513CE186}"/>
                  </a:ext>
                </a:extLst>
              </p:cNvPr>
              <p:cNvSpPr txBox="1"/>
              <p:nvPr/>
            </p:nvSpPr>
            <p:spPr>
              <a:xfrm>
                <a:off x="8014243" y="4972095"/>
                <a:ext cx="131158" cy="1913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500" b="0" i="1" smtClean="0">
                          <a:latin typeface="Cambria Math" panose="02040503050406030204" pitchFamily="18" charset="0"/>
                          <a:ea typeface="Cambria Math" panose="02040503050406030204" pitchFamily="18" charset="0"/>
                        </a:rPr>
                        <m:t>𝜃</m:t>
                      </m:r>
                    </m:oMath>
                  </m:oMathPara>
                </a14:m>
                <a:endParaRPr lang="en-US" sz="2500"/>
              </a:p>
            </p:txBody>
          </p:sp>
        </mc:Choice>
        <mc:Fallback xmlns="">
          <p:sp>
            <p:nvSpPr>
              <p:cNvPr id="43" name="TextBox 42">
                <a:extLst>
                  <a:ext uri="{FF2B5EF4-FFF2-40B4-BE49-F238E27FC236}">
                    <a16:creationId xmlns:a16="http://schemas.microsoft.com/office/drawing/2014/main" id="{BC1131DD-A6E0-D39E-8AAC-457A513CE186}"/>
                  </a:ext>
                </a:extLst>
              </p:cNvPr>
              <p:cNvSpPr txBox="1">
                <a:spLocks noRot="1" noChangeAspect="1" noMove="1" noResize="1" noEditPoints="1" noAdjustHandles="1" noChangeArrowheads="1" noChangeShapeType="1" noTextEdit="1"/>
              </p:cNvSpPr>
              <p:nvPr/>
            </p:nvSpPr>
            <p:spPr>
              <a:xfrm>
                <a:off x="8014243" y="4972095"/>
                <a:ext cx="131158" cy="191334"/>
              </a:xfrm>
              <a:prstGeom prst="rect">
                <a:avLst/>
              </a:prstGeom>
              <a:blipFill>
                <a:blip r:embed="rId13"/>
                <a:stretch>
                  <a:fillRect l="-90476" r="-123810" b="-112903"/>
                </a:stretch>
              </a:blipFill>
            </p:spPr>
            <p:txBody>
              <a:bodyPr/>
              <a:lstStyle/>
              <a:p>
                <a:r>
                  <a:rPr lang="sr-Latn-BA">
                    <a:noFill/>
                  </a:rPr>
                  <a:t> </a:t>
                </a:r>
              </a:p>
            </p:txBody>
          </p:sp>
        </mc:Fallback>
      </mc:AlternateContent>
      <p:sp>
        <p:nvSpPr>
          <p:cNvPr id="4" name="TextBox 3">
            <a:extLst>
              <a:ext uri="{FF2B5EF4-FFF2-40B4-BE49-F238E27FC236}">
                <a16:creationId xmlns:a16="http://schemas.microsoft.com/office/drawing/2014/main" id="{97AED8A2-39D3-E6C7-07E0-B1C6B60B387A}"/>
              </a:ext>
            </a:extLst>
          </p:cNvPr>
          <p:cNvSpPr txBox="1"/>
          <p:nvPr/>
        </p:nvSpPr>
        <p:spPr>
          <a:xfrm>
            <a:off x="513183" y="6422387"/>
            <a:ext cx="862737" cy="276999"/>
          </a:xfrm>
          <a:prstGeom prst="rect">
            <a:avLst/>
          </a:prstGeom>
          <a:noFill/>
        </p:spPr>
        <p:txBody>
          <a:bodyPr wrap="none" rtlCol="0">
            <a:spAutoFit/>
          </a:bodyPr>
          <a:lstStyle/>
          <a:p>
            <a:r>
              <a:rPr lang="sr-Latn-BA" sz="1200" dirty="0">
                <a:solidFill>
                  <a:schemeClr val="bg1">
                    <a:lumMod val="65000"/>
                  </a:schemeClr>
                </a:solidFill>
              </a:rPr>
              <a:t>4/15/2024</a:t>
            </a:r>
          </a:p>
        </p:txBody>
      </p:sp>
    </p:spTree>
    <p:extLst>
      <p:ext uri="{BB962C8B-B14F-4D97-AF65-F5344CB8AC3E}">
        <p14:creationId xmlns:p14="http://schemas.microsoft.com/office/powerpoint/2010/main" val="3971754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ainbow colored lines with numbers">
            <a:extLst>
              <a:ext uri="{FF2B5EF4-FFF2-40B4-BE49-F238E27FC236}">
                <a16:creationId xmlns:a16="http://schemas.microsoft.com/office/drawing/2014/main" id="{EA2537CE-0B22-7AF5-C467-36C24B373167}"/>
              </a:ext>
            </a:extLst>
          </p:cNvPr>
          <p:cNvPicPr>
            <a:picLocks noChangeAspect="1"/>
          </p:cNvPicPr>
          <p:nvPr/>
        </p:nvPicPr>
        <p:blipFill rotWithShape="1">
          <a:blip r:embed="rId3">
            <a:extLst>
              <a:ext uri="{28A0092B-C50C-407E-A947-70E740481C1C}">
                <a14:useLocalDpi xmlns:a14="http://schemas.microsoft.com/office/drawing/2010/main" val="0"/>
              </a:ext>
            </a:extLst>
          </a:blip>
          <a:srcRect l="23413" b="4917"/>
          <a:stretch/>
        </p:blipFill>
        <p:spPr>
          <a:xfrm>
            <a:off x="4639119" y="819210"/>
            <a:ext cx="2671686" cy="2466717"/>
          </a:xfrm>
          <a:prstGeom prst="rect">
            <a:avLst/>
          </a:prstGeom>
        </p:spPr>
      </p:pic>
      <p:sp>
        <p:nvSpPr>
          <p:cNvPr id="11" name="TextBox 10">
            <a:extLst>
              <a:ext uri="{FF2B5EF4-FFF2-40B4-BE49-F238E27FC236}">
                <a16:creationId xmlns:a16="http://schemas.microsoft.com/office/drawing/2014/main" id="{2FB342D0-C27F-95E9-BD1E-EFCA83E64115}"/>
              </a:ext>
            </a:extLst>
          </p:cNvPr>
          <p:cNvSpPr txBox="1"/>
          <p:nvPr/>
        </p:nvSpPr>
        <p:spPr>
          <a:xfrm>
            <a:off x="10749901" y="3275418"/>
            <a:ext cx="552559" cy="276999"/>
          </a:xfrm>
          <a:prstGeom prst="rect">
            <a:avLst/>
          </a:prstGeom>
          <a:noFill/>
        </p:spPr>
        <p:txBody>
          <a:bodyPr wrap="square">
            <a:spAutoFit/>
          </a:bodyPr>
          <a:lstStyle/>
          <a:p>
            <a:r>
              <a:rPr lang="en-US" sz="1200" i="1">
                <a:solidFill>
                  <a:srgbClr val="202124"/>
                </a:solidFill>
                <a:effectLst/>
                <a:latin typeface="+mj-lt"/>
              </a:rPr>
              <a:t>[µm]</a:t>
            </a:r>
            <a:endParaRPr lang="en-US" sz="1200" i="1"/>
          </a:p>
        </p:txBody>
      </p:sp>
      <p:pic>
        <p:nvPicPr>
          <p:cNvPr id="3" name="Picture 2" descr="A screen shot of a screen">
            <a:extLst>
              <a:ext uri="{FF2B5EF4-FFF2-40B4-BE49-F238E27FC236}">
                <a16:creationId xmlns:a16="http://schemas.microsoft.com/office/drawing/2014/main" id="{3485AD9B-58C4-C7DA-78B0-4E747247C488}"/>
              </a:ext>
            </a:extLst>
          </p:cNvPr>
          <p:cNvPicPr>
            <a:picLocks noChangeAspect="1"/>
          </p:cNvPicPr>
          <p:nvPr/>
        </p:nvPicPr>
        <p:blipFill rotWithShape="1">
          <a:blip r:embed="rId4">
            <a:extLst>
              <a:ext uri="{28A0092B-C50C-407E-A947-70E740481C1C}">
                <a14:useLocalDpi xmlns:a14="http://schemas.microsoft.com/office/drawing/2010/main" val="0"/>
              </a:ext>
            </a:extLst>
          </a:blip>
          <a:srcRect l="16952" t="10022" r="24814" b="10638"/>
          <a:stretch/>
        </p:blipFill>
        <p:spPr>
          <a:xfrm>
            <a:off x="1438228" y="846437"/>
            <a:ext cx="2420773" cy="2412263"/>
          </a:xfrm>
          <a:prstGeom prst="rect">
            <a:avLst/>
          </a:prstGeom>
        </p:spPr>
      </p:pic>
      <p:pic>
        <p:nvPicPr>
          <p:cNvPr id="4" name="Picture 3" descr="A diagram of a rainbow colored spectrum&#10;&#10;Description automatically generated with medium confidence">
            <a:extLst>
              <a:ext uri="{FF2B5EF4-FFF2-40B4-BE49-F238E27FC236}">
                <a16:creationId xmlns:a16="http://schemas.microsoft.com/office/drawing/2014/main" id="{777F0206-C74B-2634-AAD0-BB8793C356BA}"/>
              </a:ext>
            </a:extLst>
          </p:cNvPr>
          <p:cNvPicPr>
            <a:picLocks noChangeAspect="1"/>
          </p:cNvPicPr>
          <p:nvPr/>
        </p:nvPicPr>
        <p:blipFill rotWithShape="1">
          <a:blip r:embed="rId5">
            <a:extLst>
              <a:ext uri="{28A0092B-C50C-407E-A947-70E740481C1C}">
                <a14:useLocalDpi xmlns:a14="http://schemas.microsoft.com/office/drawing/2010/main" val="0"/>
              </a:ext>
            </a:extLst>
          </a:blip>
          <a:srcRect l="12821" t="6735" r="19480" b="11535"/>
          <a:stretch/>
        </p:blipFill>
        <p:spPr>
          <a:xfrm>
            <a:off x="7928648" y="900770"/>
            <a:ext cx="2484505" cy="2303596"/>
          </a:xfrm>
          <a:prstGeom prst="rect">
            <a:avLst/>
          </a:prstGeom>
        </p:spPr>
      </p:pic>
      <p:sp>
        <p:nvSpPr>
          <p:cNvPr id="22" name="TextBox 21">
            <a:extLst>
              <a:ext uri="{FF2B5EF4-FFF2-40B4-BE49-F238E27FC236}">
                <a16:creationId xmlns:a16="http://schemas.microsoft.com/office/drawing/2014/main" id="{FD719313-721E-DB7F-8ACC-EBEF44681201}"/>
              </a:ext>
            </a:extLst>
          </p:cNvPr>
          <p:cNvSpPr txBox="1"/>
          <p:nvPr/>
        </p:nvSpPr>
        <p:spPr>
          <a:xfrm>
            <a:off x="1369418" y="3470593"/>
            <a:ext cx="2558393" cy="461665"/>
          </a:xfrm>
          <a:prstGeom prst="rect">
            <a:avLst/>
          </a:prstGeom>
          <a:noFill/>
        </p:spPr>
        <p:txBody>
          <a:bodyPr wrap="none" rtlCol="0">
            <a:spAutoFit/>
          </a:bodyPr>
          <a:lstStyle/>
          <a:p>
            <a:r>
              <a:rPr lang="en-US" sz="2400" b="1">
                <a:solidFill>
                  <a:srgbClr val="0070C0"/>
                </a:solidFill>
              </a:rPr>
              <a:t>Analytical solution</a:t>
            </a:r>
          </a:p>
        </p:txBody>
      </p:sp>
      <p:pic>
        <p:nvPicPr>
          <p:cNvPr id="12" name="Picture 11" descr="A rainbow colored lines with numbers">
            <a:extLst>
              <a:ext uri="{FF2B5EF4-FFF2-40B4-BE49-F238E27FC236}">
                <a16:creationId xmlns:a16="http://schemas.microsoft.com/office/drawing/2014/main" id="{ABC7C86E-76D0-8F45-17FA-AE1B1FCB2385}"/>
              </a:ext>
            </a:extLst>
          </p:cNvPr>
          <p:cNvPicPr>
            <a:picLocks noChangeAspect="1"/>
          </p:cNvPicPr>
          <p:nvPr/>
        </p:nvPicPr>
        <p:blipFill rotWithShape="1">
          <a:blip r:embed="rId6">
            <a:extLst>
              <a:ext uri="{28A0092B-C50C-407E-A947-70E740481C1C}">
                <a14:useLocalDpi xmlns:a14="http://schemas.microsoft.com/office/drawing/2010/main" val="0"/>
              </a:ext>
            </a:extLst>
          </a:blip>
          <a:srcRect l="24277"/>
          <a:stretch/>
        </p:blipFill>
        <p:spPr>
          <a:xfrm>
            <a:off x="4603363" y="4010001"/>
            <a:ext cx="2743198" cy="2595817"/>
          </a:xfrm>
          <a:prstGeom prst="rect">
            <a:avLst/>
          </a:prstGeom>
        </p:spPr>
      </p:pic>
      <p:pic>
        <p:nvPicPr>
          <p:cNvPr id="18" name="Picture 17" descr="A screen shot of a screen&#10;&#10;Description automatically generated">
            <a:extLst>
              <a:ext uri="{FF2B5EF4-FFF2-40B4-BE49-F238E27FC236}">
                <a16:creationId xmlns:a16="http://schemas.microsoft.com/office/drawing/2014/main" id="{6FAA3917-7793-85E4-0CF4-163C99EE33CE}"/>
              </a:ext>
            </a:extLst>
          </p:cNvPr>
          <p:cNvPicPr>
            <a:picLocks noChangeAspect="1"/>
          </p:cNvPicPr>
          <p:nvPr/>
        </p:nvPicPr>
        <p:blipFill rotWithShape="1">
          <a:blip r:embed="rId7">
            <a:extLst>
              <a:ext uri="{28A0092B-C50C-407E-A947-70E740481C1C}">
                <a14:useLocalDpi xmlns:a14="http://schemas.microsoft.com/office/drawing/2010/main" val="0"/>
              </a:ext>
            </a:extLst>
          </a:blip>
          <a:srcRect l="15805" t="9549" r="22832" b="9349"/>
          <a:stretch/>
        </p:blipFill>
        <p:spPr>
          <a:xfrm>
            <a:off x="1396365" y="4098997"/>
            <a:ext cx="2504499" cy="2417824"/>
          </a:xfrm>
          <a:prstGeom prst="rect">
            <a:avLst/>
          </a:prstGeom>
        </p:spPr>
      </p:pic>
      <p:pic>
        <p:nvPicPr>
          <p:cNvPr id="21" name="Picture 20" descr="A chart of different colors&#10;&#10;Description automatically generated">
            <a:extLst>
              <a:ext uri="{FF2B5EF4-FFF2-40B4-BE49-F238E27FC236}">
                <a16:creationId xmlns:a16="http://schemas.microsoft.com/office/drawing/2014/main" id="{56C26EA3-D68A-ACE4-A593-191A4D464AAB}"/>
              </a:ext>
            </a:extLst>
          </p:cNvPr>
          <p:cNvPicPr>
            <a:picLocks noChangeAspect="1"/>
          </p:cNvPicPr>
          <p:nvPr/>
        </p:nvPicPr>
        <p:blipFill rotWithShape="1">
          <a:blip r:embed="rId8">
            <a:extLst>
              <a:ext uri="{28A0092B-C50C-407E-A947-70E740481C1C}">
                <a14:useLocalDpi xmlns:a14="http://schemas.microsoft.com/office/drawing/2010/main" val="0"/>
              </a:ext>
            </a:extLst>
          </a:blip>
          <a:srcRect l="16089" t="6974" r="23083" b="12272"/>
          <a:stretch/>
        </p:blipFill>
        <p:spPr>
          <a:xfrm>
            <a:off x="7990630" y="4146956"/>
            <a:ext cx="2360540" cy="2321906"/>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122A2FA-BC33-5F77-D4BC-BFA03BEEF8E8}"/>
                  </a:ext>
                </a:extLst>
              </p:cNvPr>
              <p:cNvSpPr txBox="1"/>
              <p:nvPr/>
            </p:nvSpPr>
            <p:spPr>
              <a:xfrm>
                <a:off x="778146" y="1852513"/>
                <a:ext cx="52071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1" i="1" dirty="0" smtClean="0">
                              <a:solidFill>
                                <a:srgbClr val="0070C0"/>
                              </a:solidFill>
                              <a:latin typeface="Cambria Math" panose="02040503050406030204" pitchFamily="18" charset="0"/>
                            </a:rPr>
                          </m:ctrlPr>
                        </m:sSubPr>
                        <m:e>
                          <m:r>
                            <a:rPr lang="en-US" sz="2000" b="1" i="1" dirty="0" smtClean="0">
                              <a:solidFill>
                                <a:srgbClr val="0070C0"/>
                              </a:solidFill>
                              <a:latin typeface="Cambria Math" panose="02040503050406030204" pitchFamily="18" charset="0"/>
                            </a:rPr>
                            <m:t>𝒖</m:t>
                          </m:r>
                        </m:e>
                        <m:sub>
                          <m:r>
                            <a:rPr lang="en-US" sz="2000" b="1" i="1" dirty="0" smtClean="0">
                              <a:solidFill>
                                <a:srgbClr val="0070C0"/>
                              </a:solidFill>
                              <a:latin typeface="Cambria Math" panose="02040503050406030204" pitchFamily="18" charset="0"/>
                            </a:rPr>
                            <m:t>𝒙</m:t>
                          </m:r>
                        </m:sub>
                      </m:sSub>
                    </m:oMath>
                  </m:oMathPara>
                </a14:m>
                <a:endParaRPr lang="en-US" sz="2000" b="1"/>
              </a:p>
            </p:txBody>
          </p:sp>
        </mc:Choice>
        <mc:Fallback xmlns="">
          <p:sp>
            <p:nvSpPr>
              <p:cNvPr id="29" name="TextBox 28">
                <a:extLst>
                  <a:ext uri="{FF2B5EF4-FFF2-40B4-BE49-F238E27FC236}">
                    <a16:creationId xmlns:a16="http://schemas.microsoft.com/office/drawing/2014/main" id="{3122A2FA-BC33-5F77-D4BC-BFA03BEEF8E8}"/>
                  </a:ext>
                </a:extLst>
              </p:cNvPr>
              <p:cNvSpPr txBox="1">
                <a:spLocks noRot="1" noChangeAspect="1" noMove="1" noResize="1" noEditPoints="1" noAdjustHandles="1" noChangeArrowheads="1" noChangeShapeType="1" noTextEdit="1"/>
              </p:cNvSpPr>
              <p:nvPr/>
            </p:nvSpPr>
            <p:spPr>
              <a:xfrm>
                <a:off x="778146" y="1852513"/>
                <a:ext cx="520719" cy="400110"/>
              </a:xfrm>
              <a:prstGeom prst="rect">
                <a:avLst/>
              </a:prstGeom>
              <a:blipFill>
                <a:blip r:embed="rId10"/>
                <a:stretch>
                  <a:fillRect/>
                </a:stretch>
              </a:blipFill>
            </p:spPr>
            <p:txBody>
              <a:bodyPr/>
              <a:lstStyle/>
              <a:p>
                <a:r>
                  <a:rPr lang="sr-Latn-BA">
                    <a:noFill/>
                  </a:rPr>
                  <a:t> </a:t>
                </a:r>
              </a:p>
            </p:txBody>
          </p:sp>
        </mc:Fallback>
      </mc:AlternateContent>
      <p:pic>
        <p:nvPicPr>
          <p:cNvPr id="35" name="Picture 34">
            <a:extLst>
              <a:ext uri="{FF2B5EF4-FFF2-40B4-BE49-F238E27FC236}">
                <a16:creationId xmlns:a16="http://schemas.microsoft.com/office/drawing/2014/main" id="{72B3EA31-6D30-52CD-B0CE-115C71219EA8}"/>
              </a:ext>
            </a:extLst>
          </p:cNvPr>
          <p:cNvPicPr>
            <a:picLocks noChangeAspect="1"/>
          </p:cNvPicPr>
          <p:nvPr/>
        </p:nvPicPr>
        <p:blipFill rotWithShape="1">
          <a:blip r:embed="rId11"/>
          <a:srcRect l="79959"/>
          <a:stretch/>
        </p:blipFill>
        <p:spPr>
          <a:xfrm>
            <a:off x="10676475" y="618652"/>
            <a:ext cx="766326" cy="2867833"/>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768886C-8771-5308-CC9B-F9793CA3241C}"/>
                  </a:ext>
                </a:extLst>
              </p:cNvPr>
              <p:cNvSpPr txBox="1"/>
              <p:nvPr/>
            </p:nvSpPr>
            <p:spPr>
              <a:xfrm>
                <a:off x="778146" y="5093780"/>
                <a:ext cx="525528" cy="4282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1" i="1" dirty="0" smtClean="0">
                              <a:solidFill>
                                <a:srgbClr val="0070C0"/>
                              </a:solidFill>
                              <a:latin typeface="Cambria Math" panose="02040503050406030204" pitchFamily="18" charset="0"/>
                            </a:rPr>
                          </m:ctrlPr>
                        </m:sSubPr>
                        <m:e>
                          <m:r>
                            <a:rPr lang="en-US" sz="2000" b="1" i="1" dirty="0" smtClean="0">
                              <a:solidFill>
                                <a:srgbClr val="0070C0"/>
                              </a:solidFill>
                              <a:latin typeface="Cambria Math" panose="02040503050406030204" pitchFamily="18" charset="0"/>
                            </a:rPr>
                            <m:t>𝒖</m:t>
                          </m:r>
                        </m:e>
                        <m:sub>
                          <m:r>
                            <a:rPr lang="en-US" sz="2000" b="1" i="1" dirty="0" smtClean="0">
                              <a:solidFill>
                                <a:srgbClr val="0070C0"/>
                              </a:solidFill>
                              <a:latin typeface="Cambria Math" panose="02040503050406030204" pitchFamily="18" charset="0"/>
                            </a:rPr>
                            <m:t>𝒚</m:t>
                          </m:r>
                        </m:sub>
                      </m:sSub>
                    </m:oMath>
                  </m:oMathPara>
                </a14:m>
                <a:endParaRPr lang="en-US" sz="2000" b="1"/>
              </a:p>
            </p:txBody>
          </p:sp>
        </mc:Choice>
        <mc:Fallback xmlns="">
          <p:sp>
            <p:nvSpPr>
              <p:cNvPr id="40" name="TextBox 39">
                <a:extLst>
                  <a:ext uri="{FF2B5EF4-FFF2-40B4-BE49-F238E27FC236}">
                    <a16:creationId xmlns:a16="http://schemas.microsoft.com/office/drawing/2014/main" id="{8768886C-8771-5308-CC9B-F9793CA3241C}"/>
                  </a:ext>
                </a:extLst>
              </p:cNvPr>
              <p:cNvSpPr txBox="1">
                <a:spLocks noRot="1" noChangeAspect="1" noMove="1" noResize="1" noEditPoints="1" noAdjustHandles="1" noChangeArrowheads="1" noChangeShapeType="1" noTextEdit="1"/>
              </p:cNvSpPr>
              <p:nvPr/>
            </p:nvSpPr>
            <p:spPr>
              <a:xfrm>
                <a:off x="778146" y="5093780"/>
                <a:ext cx="525528" cy="428259"/>
              </a:xfrm>
              <a:prstGeom prst="rect">
                <a:avLst/>
              </a:prstGeom>
              <a:blipFill>
                <a:blip r:embed="rId12"/>
                <a:stretch>
                  <a:fillRect b="-7143"/>
                </a:stretch>
              </a:blipFill>
            </p:spPr>
            <p:txBody>
              <a:bodyPr/>
              <a:lstStyle/>
              <a:p>
                <a:r>
                  <a:rPr lang="sr-Latn-BA">
                    <a:noFill/>
                  </a:rPr>
                  <a:t> </a:t>
                </a:r>
              </a:p>
            </p:txBody>
          </p:sp>
        </mc:Fallback>
      </mc:AlternateContent>
      <p:pic>
        <p:nvPicPr>
          <p:cNvPr id="48" name="Picture 47">
            <a:extLst>
              <a:ext uri="{FF2B5EF4-FFF2-40B4-BE49-F238E27FC236}">
                <a16:creationId xmlns:a16="http://schemas.microsoft.com/office/drawing/2014/main" id="{49D557C5-C771-92ED-76D5-7B9BE6A7C661}"/>
              </a:ext>
            </a:extLst>
          </p:cNvPr>
          <p:cNvPicPr>
            <a:picLocks noChangeAspect="1"/>
          </p:cNvPicPr>
          <p:nvPr/>
        </p:nvPicPr>
        <p:blipFill rotWithShape="1">
          <a:blip r:embed="rId13"/>
          <a:srcRect l="79343"/>
          <a:stretch/>
        </p:blipFill>
        <p:spPr>
          <a:xfrm>
            <a:off x="10671012" y="3856731"/>
            <a:ext cx="799377" cy="2902356"/>
          </a:xfrm>
          <a:prstGeom prst="rect">
            <a:avLst/>
          </a:prstGeom>
        </p:spPr>
      </p:pic>
      <p:sp>
        <p:nvSpPr>
          <p:cNvPr id="50" name="TextBox 49">
            <a:extLst>
              <a:ext uri="{FF2B5EF4-FFF2-40B4-BE49-F238E27FC236}">
                <a16:creationId xmlns:a16="http://schemas.microsoft.com/office/drawing/2014/main" id="{11AE57BE-92D5-5553-4EF2-2A80E86886C9}"/>
              </a:ext>
            </a:extLst>
          </p:cNvPr>
          <p:cNvSpPr txBox="1"/>
          <p:nvPr/>
        </p:nvSpPr>
        <p:spPr>
          <a:xfrm>
            <a:off x="10760967" y="6505926"/>
            <a:ext cx="552559" cy="276999"/>
          </a:xfrm>
          <a:prstGeom prst="rect">
            <a:avLst/>
          </a:prstGeom>
          <a:noFill/>
        </p:spPr>
        <p:txBody>
          <a:bodyPr wrap="square">
            <a:spAutoFit/>
          </a:bodyPr>
          <a:lstStyle/>
          <a:p>
            <a:r>
              <a:rPr lang="en-US" sz="1200" i="1">
                <a:solidFill>
                  <a:srgbClr val="202124"/>
                </a:solidFill>
                <a:effectLst/>
                <a:latin typeface="+mj-lt"/>
              </a:rPr>
              <a:t>[µm]</a:t>
            </a:r>
            <a:endParaRPr lang="en-US" sz="1200" i="1"/>
          </a:p>
        </p:txBody>
      </p:sp>
      <p:sp>
        <p:nvSpPr>
          <p:cNvPr id="55" name="TextBox 54">
            <a:extLst>
              <a:ext uri="{FF2B5EF4-FFF2-40B4-BE49-F238E27FC236}">
                <a16:creationId xmlns:a16="http://schemas.microsoft.com/office/drawing/2014/main" id="{94184BBC-2E24-51ED-AF60-B66EECA859D6}"/>
              </a:ext>
            </a:extLst>
          </p:cNvPr>
          <p:cNvSpPr txBox="1"/>
          <p:nvPr/>
        </p:nvSpPr>
        <p:spPr>
          <a:xfrm>
            <a:off x="-314249" y="-19384"/>
            <a:ext cx="12637384" cy="892552"/>
          </a:xfrm>
          <a:prstGeom prst="rect">
            <a:avLst/>
          </a:prstGeom>
          <a:noFill/>
        </p:spPr>
        <p:txBody>
          <a:bodyPr wrap="square" rtlCol="0">
            <a:spAutoFit/>
          </a:bodyPr>
          <a:lstStyle/>
          <a:p>
            <a:pPr lvl="1"/>
            <a:r>
              <a:rPr lang="en-US" sz="2600"/>
              <a:t>Linear Elastic, Isotropic Crack-Tip Displacement field in  X  and Y direction for Mode I</a:t>
            </a:r>
          </a:p>
          <a:p>
            <a:pPr lvl="1"/>
            <a:endParaRPr lang="en-US" sz="2600"/>
          </a:p>
        </p:txBody>
      </p:sp>
      <p:cxnSp>
        <p:nvCxnSpPr>
          <p:cNvPr id="56" name="Straight Connector 55">
            <a:extLst>
              <a:ext uri="{FF2B5EF4-FFF2-40B4-BE49-F238E27FC236}">
                <a16:creationId xmlns:a16="http://schemas.microsoft.com/office/drawing/2014/main" id="{028402D6-6F5F-6B34-EE97-EE81614531B9}"/>
              </a:ext>
            </a:extLst>
          </p:cNvPr>
          <p:cNvCxnSpPr>
            <a:cxnSpLocks/>
          </p:cNvCxnSpPr>
          <p:nvPr/>
        </p:nvCxnSpPr>
        <p:spPr>
          <a:xfrm flipV="1">
            <a:off x="0" y="576865"/>
            <a:ext cx="1219200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347EDA9-D96D-25A3-8092-2C5F1A349C00}"/>
              </a:ext>
            </a:extLst>
          </p:cNvPr>
          <p:cNvSpPr txBox="1"/>
          <p:nvPr/>
        </p:nvSpPr>
        <p:spPr>
          <a:xfrm>
            <a:off x="4603363" y="3285927"/>
            <a:ext cx="2743198" cy="830997"/>
          </a:xfrm>
          <a:prstGeom prst="rect">
            <a:avLst/>
          </a:prstGeom>
          <a:noFill/>
        </p:spPr>
        <p:txBody>
          <a:bodyPr wrap="square">
            <a:spAutoFit/>
          </a:bodyPr>
          <a:lstStyle/>
          <a:p>
            <a:pPr algn="ctr"/>
            <a:r>
              <a:rPr lang="en-US" sz="2400" b="1">
                <a:solidFill>
                  <a:srgbClr val="0070C0"/>
                </a:solidFill>
              </a:rPr>
              <a:t>Abaqus numerical solution</a:t>
            </a:r>
            <a:endParaRPr lang="en-US" sz="2400"/>
          </a:p>
        </p:txBody>
      </p:sp>
      <p:sp>
        <p:nvSpPr>
          <p:cNvPr id="14" name="TextBox 13">
            <a:extLst>
              <a:ext uri="{FF2B5EF4-FFF2-40B4-BE49-F238E27FC236}">
                <a16:creationId xmlns:a16="http://schemas.microsoft.com/office/drawing/2014/main" id="{95970D2B-5AD1-9BC7-1969-8F7ED7EE7628}"/>
              </a:ext>
            </a:extLst>
          </p:cNvPr>
          <p:cNvSpPr txBox="1"/>
          <p:nvPr/>
        </p:nvSpPr>
        <p:spPr>
          <a:xfrm>
            <a:off x="7799301" y="3285927"/>
            <a:ext cx="2743198" cy="830997"/>
          </a:xfrm>
          <a:prstGeom prst="rect">
            <a:avLst/>
          </a:prstGeom>
          <a:noFill/>
        </p:spPr>
        <p:txBody>
          <a:bodyPr wrap="square">
            <a:spAutoFit/>
          </a:bodyPr>
          <a:lstStyle/>
          <a:p>
            <a:pPr algn="ctr"/>
            <a:r>
              <a:rPr lang="en-US" sz="2400" b="1">
                <a:solidFill>
                  <a:srgbClr val="0070C0"/>
                </a:solidFill>
              </a:rPr>
              <a:t>EVPFFT numerical solution</a:t>
            </a:r>
            <a:endParaRPr lang="en-US" sz="2400"/>
          </a:p>
        </p:txBody>
      </p:sp>
      <p:sp>
        <p:nvSpPr>
          <p:cNvPr id="2" name="TextBox 1">
            <a:extLst>
              <a:ext uri="{FF2B5EF4-FFF2-40B4-BE49-F238E27FC236}">
                <a16:creationId xmlns:a16="http://schemas.microsoft.com/office/drawing/2014/main" id="{4AFDD03A-60A9-7FE1-1CF0-E9FB81D221B5}"/>
              </a:ext>
            </a:extLst>
          </p:cNvPr>
          <p:cNvSpPr txBox="1"/>
          <p:nvPr/>
        </p:nvSpPr>
        <p:spPr>
          <a:xfrm>
            <a:off x="513183" y="6422387"/>
            <a:ext cx="862737" cy="276999"/>
          </a:xfrm>
          <a:prstGeom prst="rect">
            <a:avLst/>
          </a:prstGeom>
          <a:noFill/>
        </p:spPr>
        <p:txBody>
          <a:bodyPr wrap="none" rtlCol="0">
            <a:spAutoFit/>
          </a:bodyPr>
          <a:lstStyle/>
          <a:p>
            <a:r>
              <a:rPr lang="sr-Latn-BA" sz="1200" dirty="0">
                <a:solidFill>
                  <a:schemeClr val="bg1">
                    <a:lumMod val="65000"/>
                  </a:schemeClr>
                </a:solidFill>
              </a:rPr>
              <a:t>4/15/2024</a:t>
            </a:r>
          </a:p>
        </p:txBody>
      </p:sp>
    </p:spTree>
    <p:extLst>
      <p:ext uri="{BB962C8B-B14F-4D97-AF65-F5344CB8AC3E}">
        <p14:creationId xmlns:p14="http://schemas.microsoft.com/office/powerpoint/2010/main" val="2477729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 shot of a computer screen&#10;&#10;Description automatically generated">
            <a:extLst>
              <a:ext uri="{FF2B5EF4-FFF2-40B4-BE49-F238E27FC236}">
                <a16:creationId xmlns:a16="http://schemas.microsoft.com/office/drawing/2014/main" id="{FBF08681-B811-8B4D-EF06-AEEF23AEAA1C}"/>
              </a:ext>
            </a:extLst>
          </p:cNvPr>
          <p:cNvPicPr>
            <a:picLocks noChangeAspect="1"/>
          </p:cNvPicPr>
          <p:nvPr/>
        </p:nvPicPr>
        <p:blipFill rotWithShape="1">
          <a:blip r:embed="rId3">
            <a:extLst>
              <a:ext uri="{28A0092B-C50C-407E-A947-70E740481C1C}">
                <a14:useLocalDpi xmlns:a14="http://schemas.microsoft.com/office/drawing/2010/main" val="0"/>
              </a:ext>
            </a:extLst>
          </a:blip>
          <a:srcRect l="16454" t="9850" r="23063" b="10151"/>
          <a:stretch/>
        </p:blipFill>
        <p:spPr>
          <a:xfrm>
            <a:off x="1981301" y="873372"/>
            <a:ext cx="2480000" cy="2467119"/>
          </a:xfrm>
          <a:prstGeom prst="rect">
            <a:avLst/>
          </a:prstGeom>
        </p:spPr>
      </p:pic>
      <p:pic>
        <p:nvPicPr>
          <p:cNvPr id="19" name="Picture 18" descr="A screenshot of a graph&#10;&#10;Description automatically generated">
            <a:extLst>
              <a:ext uri="{FF2B5EF4-FFF2-40B4-BE49-F238E27FC236}">
                <a16:creationId xmlns:a16="http://schemas.microsoft.com/office/drawing/2014/main" id="{71092FDE-DBEE-D2E4-D2DA-D76DC0523F29}"/>
              </a:ext>
            </a:extLst>
          </p:cNvPr>
          <p:cNvPicPr>
            <a:picLocks noChangeAspect="1"/>
          </p:cNvPicPr>
          <p:nvPr/>
        </p:nvPicPr>
        <p:blipFill rotWithShape="1">
          <a:blip r:embed="rId4">
            <a:extLst>
              <a:ext uri="{28A0092B-C50C-407E-A947-70E740481C1C}">
                <a14:useLocalDpi xmlns:a14="http://schemas.microsoft.com/office/drawing/2010/main" val="0"/>
              </a:ext>
            </a:extLst>
          </a:blip>
          <a:srcRect l="21422"/>
          <a:stretch/>
        </p:blipFill>
        <p:spPr>
          <a:xfrm>
            <a:off x="5231227" y="782344"/>
            <a:ext cx="2570662" cy="2649175"/>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36EABDB-8FDC-EF49-A95C-617D5D818C4F}"/>
                  </a:ext>
                </a:extLst>
              </p:cNvPr>
              <p:cNvSpPr txBox="1"/>
              <p:nvPr/>
            </p:nvSpPr>
            <p:spPr>
              <a:xfrm>
                <a:off x="11179865" y="3349573"/>
                <a:ext cx="420606"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r>
                        <a:rPr lang="en-US" sz="1200" b="0" i="1" smtClean="0">
                          <a:latin typeface="Cambria Math" panose="02040503050406030204" pitchFamily="18" charset="0"/>
                        </a:rPr>
                        <m:t>𝐺𝑃𝑎</m:t>
                      </m:r>
                      <m:r>
                        <a:rPr lang="en-US" sz="1200" b="0" i="1" smtClean="0">
                          <a:latin typeface="Cambria Math" panose="02040503050406030204" pitchFamily="18" charset="0"/>
                        </a:rPr>
                        <m:t>]</m:t>
                      </m:r>
                    </m:oMath>
                  </m:oMathPara>
                </a14:m>
                <a:endParaRPr lang="en-US" sz="1200" i="1"/>
              </a:p>
            </p:txBody>
          </p:sp>
        </mc:Choice>
        <mc:Fallback xmlns="">
          <p:sp>
            <p:nvSpPr>
              <p:cNvPr id="25" name="TextBox 24">
                <a:extLst>
                  <a:ext uri="{FF2B5EF4-FFF2-40B4-BE49-F238E27FC236}">
                    <a16:creationId xmlns:a16="http://schemas.microsoft.com/office/drawing/2014/main" id="{836EABDB-8FDC-EF49-A95C-617D5D818C4F}"/>
                  </a:ext>
                </a:extLst>
              </p:cNvPr>
              <p:cNvSpPr txBox="1">
                <a:spLocks noRot="1" noChangeAspect="1" noMove="1" noResize="1" noEditPoints="1" noAdjustHandles="1" noChangeArrowheads="1" noChangeShapeType="1" noTextEdit="1"/>
              </p:cNvSpPr>
              <p:nvPr/>
            </p:nvSpPr>
            <p:spPr>
              <a:xfrm>
                <a:off x="11179865" y="3349573"/>
                <a:ext cx="420606" cy="276999"/>
              </a:xfrm>
              <a:prstGeom prst="rect">
                <a:avLst/>
              </a:prstGeom>
              <a:blipFill>
                <a:blip r:embed="rId6"/>
                <a:stretch>
                  <a:fillRect r="-31884" b="-6522"/>
                </a:stretch>
              </a:blipFill>
            </p:spPr>
            <p:txBody>
              <a:bodyPr/>
              <a:lstStyle/>
              <a:p>
                <a:r>
                  <a:rPr lang="sr-Latn-BA">
                    <a:noFill/>
                  </a:rPr>
                  <a:t> </a:t>
                </a:r>
              </a:p>
            </p:txBody>
          </p:sp>
        </mc:Fallback>
      </mc:AlternateContent>
      <p:pic>
        <p:nvPicPr>
          <p:cNvPr id="13" name="Picture 12" descr="A blue and green graph with a number of colored lines&#10;&#10;Description automatically generated with medium confidence">
            <a:extLst>
              <a:ext uri="{FF2B5EF4-FFF2-40B4-BE49-F238E27FC236}">
                <a16:creationId xmlns:a16="http://schemas.microsoft.com/office/drawing/2014/main" id="{6A0DF54F-F3D4-6FEB-734D-0C0DCDA71B32}"/>
              </a:ext>
            </a:extLst>
          </p:cNvPr>
          <p:cNvPicPr>
            <a:picLocks noChangeAspect="1"/>
          </p:cNvPicPr>
          <p:nvPr/>
        </p:nvPicPr>
        <p:blipFill rotWithShape="1">
          <a:blip r:embed="rId7">
            <a:extLst>
              <a:ext uri="{28A0092B-C50C-407E-A947-70E740481C1C}">
                <a14:useLocalDpi xmlns:a14="http://schemas.microsoft.com/office/drawing/2010/main" val="0"/>
              </a:ext>
            </a:extLst>
          </a:blip>
          <a:srcRect l="30204" t="9181" r="17395" b="16900"/>
          <a:stretch/>
        </p:blipFill>
        <p:spPr>
          <a:xfrm>
            <a:off x="8503297" y="892969"/>
            <a:ext cx="2448646" cy="2427925"/>
          </a:xfrm>
          <a:prstGeom prst="rect">
            <a:avLst/>
          </a:prstGeom>
        </p:spPr>
      </p:pic>
      <p:pic>
        <p:nvPicPr>
          <p:cNvPr id="40" name="Picture 39" descr="A blue screen with a blue background with a white text&#10;&#10;Description automatically generated with medium confidence">
            <a:extLst>
              <a:ext uri="{FF2B5EF4-FFF2-40B4-BE49-F238E27FC236}">
                <a16:creationId xmlns:a16="http://schemas.microsoft.com/office/drawing/2014/main" id="{289E9B0F-70C8-7531-8DCF-8A063BC1F5AC}"/>
              </a:ext>
            </a:extLst>
          </p:cNvPr>
          <p:cNvPicPr>
            <a:picLocks noChangeAspect="1"/>
          </p:cNvPicPr>
          <p:nvPr/>
        </p:nvPicPr>
        <p:blipFill rotWithShape="1">
          <a:blip r:embed="rId8">
            <a:extLst>
              <a:ext uri="{28A0092B-C50C-407E-A947-70E740481C1C}">
                <a14:useLocalDpi xmlns:a14="http://schemas.microsoft.com/office/drawing/2010/main" val="0"/>
              </a:ext>
            </a:extLst>
          </a:blip>
          <a:srcRect l="20533" t="1432"/>
          <a:stretch/>
        </p:blipFill>
        <p:spPr>
          <a:xfrm>
            <a:off x="5247857" y="4310954"/>
            <a:ext cx="2546241" cy="2557876"/>
          </a:xfrm>
          <a:prstGeom prst="rect">
            <a:avLst/>
          </a:prstGeom>
        </p:spPr>
      </p:pic>
      <p:pic>
        <p:nvPicPr>
          <p:cNvPr id="18" name="Picture 17" descr="A screen shot of a computer screen&#10;&#10;Description automatically generated">
            <a:extLst>
              <a:ext uri="{FF2B5EF4-FFF2-40B4-BE49-F238E27FC236}">
                <a16:creationId xmlns:a16="http://schemas.microsoft.com/office/drawing/2014/main" id="{EC8C7A84-5186-5247-CF39-86D88BFCC67F}"/>
              </a:ext>
            </a:extLst>
          </p:cNvPr>
          <p:cNvPicPr>
            <a:picLocks noChangeAspect="1"/>
          </p:cNvPicPr>
          <p:nvPr/>
        </p:nvPicPr>
        <p:blipFill rotWithShape="1">
          <a:blip r:embed="rId9">
            <a:extLst>
              <a:ext uri="{28A0092B-C50C-407E-A947-70E740481C1C}">
                <a14:useLocalDpi xmlns:a14="http://schemas.microsoft.com/office/drawing/2010/main" val="0"/>
              </a:ext>
            </a:extLst>
          </a:blip>
          <a:srcRect l="17211" t="11611" r="23341" b="10128"/>
          <a:stretch/>
        </p:blipFill>
        <p:spPr>
          <a:xfrm>
            <a:off x="2090312" y="4349619"/>
            <a:ext cx="2480000" cy="2480547"/>
          </a:xfrm>
          <a:prstGeom prst="rect">
            <a:avLst/>
          </a:prstGeom>
        </p:spPr>
      </p:pic>
      <p:sp>
        <p:nvSpPr>
          <p:cNvPr id="3" name="TextBox 2">
            <a:extLst>
              <a:ext uri="{FF2B5EF4-FFF2-40B4-BE49-F238E27FC236}">
                <a16:creationId xmlns:a16="http://schemas.microsoft.com/office/drawing/2014/main" id="{732510A9-AE09-BBE0-7176-341E743DF68C}"/>
              </a:ext>
            </a:extLst>
          </p:cNvPr>
          <p:cNvSpPr txBox="1"/>
          <p:nvPr/>
        </p:nvSpPr>
        <p:spPr>
          <a:xfrm>
            <a:off x="2222303" y="-19384"/>
            <a:ext cx="7505317" cy="892552"/>
          </a:xfrm>
          <a:prstGeom prst="rect">
            <a:avLst/>
          </a:prstGeom>
          <a:noFill/>
        </p:spPr>
        <p:txBody>
          <a:bodyPr wrap="square" rtlCol="0">
            <a:spAutoFit/>
          </a:bodyPr>
          <a:lstStyle/>
          <a:p>
            <a:pPr lvl="1"/>
            <a:r>
              <a:rPr lang="en-US" sz="2600"/>
              <a:t>Linear Elastic, Isotropic material von Mises Stress and Strain Field ahead of a crack Tip for Mode I</a:t>
            </a:r>
          </a:p>
        </p:txBody>
      </p:sp>
      <p:cxnSp>
        <p:nvCxnSpPr>
          <p:cNvPr id="5" name="Straight Connector 4">
            <a:extLst>
              <a:ext uri="{FF2B5EF4-FFF2-40B4-BE49-F238E27FC236}">
                <a16:creationId xmlns:a16="http://schemas.microsoft.com/office/drawing/2014/main" id="{77657236-8BB7-7816-F070-E793F18909A6}"/>
              </a:ext>
            </a:extLst>
          </p:cNvPr>
          <p:cNvCxnSpPr>
            <a:cxnSpLocks/>
          </p:cNvCxnSpPr>
          <p:nvPr/>
        </p:nvCxnSpPr>
        <p:spPr>
          <a:xfrm flipV="1">
            <a:off x="0" y="800154"/>
            <a:ext cx="12192000"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A blue screen with a blue background with a white text&#10;&#10;Description automatically generated with medium confidence">
            <a:extLst>
              <a:ext uri="{FF2B5EF4-FFF2-40B4-BE49-F238E27FC236}">
                <a16:creationId xmlns:a16="http://schemas.microsoft.com/office/drawing/2014/main" id="{5DE53611-EE58-DCBB-8F59-29E89D7193A3}"/>
              </a:ext>
            </a:extLst>
          </p:cNvPr>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l="26208" t="5038" r="1757" b="4893"/>
          <a:stretch/>
        </p:blipFill>
        <p:spPr>
          <a:xfrm>
            <a:off x="8714359" y="4423437"/>
            <a:ext cx="2303777" cy="2332911"/>
          </a:xfrm>
          <a:prstGeom prst="rect">
            <a:avLst/>
          </a:prstGeom>
        </p:spPr>
      </p:pic>
      <p:sp>
        <p:nvSpPr>
          <p:cNvPr id="9" name="TextBox 8">
            <a:extLst>
              <a:ext uri="{FF2B5EF4-FFF2-40B4-BE49-F238E27FC236}">
                <a16:creationId xmlns:a16="http://schemas.microsoft.com/office/drawing/2014/main" id="{8CED67A4-0335-5DA5-5D83-FF942189196B}"/>
              </a:ext>
            </a:extLst>
          </p:cNvPr>
          <p:cNvSpPr txBox="1"/>
          <p:nvPr/>
        </p:nvSpPr>
        <p:spPr>
          <a:xfrm>
            <a:off x="75511" y="3685695"/>
            <a:ext cx="1937564" cy="923330"/>
          </a:xfrm>
          <a:prstGeom prst="rect">
            <a:avLst/>
          </a:prstGeom>
          <a:noFill/>
          <a:ln>
            <a:noFill/>
          </a:ln>
        </p:spPr>
        <p:txBody>
          <a:bodyPr wrap="square">
            <a:spAutoFit/>
          </a:bodyPr>
          <a:lstStyle/>
          <a:p>
            <a:r>
              <a:rPr lang="en-US" b="1">
                <a:solidFill>
                  <a:srgbClr val="0070C0"/>
                </a:solidFill>
              </a:rPr>
              <a:t>Elastic stored energy at the crack tip</a:t>
            </a:r>
          </a:p>
        </p:txBody>
      </p:sp>
      <p:pic>
        <p:nvPicPr>
          <p:cNvPr id="10" name="Picture 9">
            <a:extLst>
              <a:ext uri="{FF2B5EF4-FFF2-40B4-BE49-F238E27FC236}">
                <a16:creationId xmlns:a16="http://schemas.microsoft.com/office/drawing/2014/main" id="{2D0D957A-FAEF-F445-2EDD-85CB022351FF}"/>
              </a:ext>
            </a:extLst>
          </p:cNvPr>
          <p:cNvPicPr>
            <a:picLocks noChangeAspect="1"/>
          </p:cNvPicPr>
          <p:nvPr/>
        </p:nvPicPr>
        <p:blipFill rotWithShape="1">
          <a:blip r:embed="rId12"/>
          <a:srcRect l="79415"/>
          <a:stretch/>
        </p:blipFill>
        <p:spPr>
          <a:xfrm>
            <a:off x="11250451" y="597895"/>
            <a:ext cx="828355" cy="3018073"/>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AC9AC1E-998E-5C4B-8B17-9BBC8557CB41}"/>
                  </a:ext>
                </a:extLst>
              </p:cNvPr>
              <p:cNvSpPr txBox="1"/>
              <p:nvPr/>
            </p:nvSpPr>
            <p:spPr>
              <a:xfrm>
                <a:off x="961892" y="1906876"/>
                <a:ext cx="80926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rgbClr val="0070C0"/>
                              </a:solidFill>
                              <a:latin typeface="Cambria Math" panose="02040503050406030204" pitchFamily="18" charset="0"/>
                              <a:ea typeface="Cambria Math" panose="02040503050406030204" pitchFamily="18" charset="0"/>
                            </a:rPr>
                          </m:ctrlPr>
                        </m:sSubPr>
                        <m:e>
                          <m:r>
                            <a:rPr lang="en-US" sz="2000" b="1" i="1">
                              <a:solidFill>
                                <a:srgbClr val="0070C0"/>
                              </a:solidFill>
                              <a:latin typeface="Cambria Math" panose="02040503050406030204" pitchFamily="18" charset="0"/>
                              <a:ea typeface="Cambria Math" panose="02040503050406030204" pitchFamily="18" charset="0"/>
                            </a:rPr>
                            <m:t>𝝈</m:t>
                          </m:r>
                        </m:e>
                        <m:sub>
                          <m:r>
                            <a:rPr lang="en-US" sz="2000" b="1" i="1" smtClean="0">
                              <a:solidFill>
                                <a:srgbClr val="0070C0"/>
                              </a:solidFill>
                              <a:latin typeface="Cambria Math" panose="02040503050406030204" pitchFamily="18" charset="0"/>
                              <a:ea typeface="Cambria Math" panose="02040503050406030204" pitchFamily="18" charset="0"/>
                            </a:rPr>
                            <m:t>𝑽𝑴𝑺</m:t>
                          </m:r>
                        </m:sub>
                      </m:sSub>
                    </m:oMath>
                  </m:oMathPara>
                </a14:m>
                <a:endParaRPr lang="en-US" sz="2000" b="1">
                  <a:solidFill>
                    <a:srgbClr val="0070C0"/>
                  </a:solidFill>
                </a:endParaRPr>
              </a:p>
            </p:txBody>
          </p:sp>
        </mc:Choice>
        <mc:Fallback xmlns="">
          <p:sp>
            <p:nvSpPr>
              <p:cNvPr id="14" name="TextBox 13">
                <a:extLst>
                  <a:ext uri="{FF2B5EF4-FFF2-40B4-BE49-F238E27FC236}">
                    <a16:creationId xmlns:a16="http://schemas.microsoft.com/office/drawing/2014/main" id="{3AC9AC1E-998E-5C4B-8B17-9BBC8557CB41}"/>
                  </a:ext>
                </a:extLst>
              </p:cNvPr>
              <p:cNvSpPr txBox="1">
                <a:spLocks noRot="1" noChangeAspect="1" noMove="1" noResize="1" noEditPoints="1" noAdjustHandles="1" noChangeArrowheads="1" noChangeShapeType="1" noTextEdit="1"/>
              </p:cNvSpPr>
              <p:nvPr/>
            </p:nvSpPr>
            <p:spPr>
              <a:xfrm>
                <a:off x="961892" y="1906876"/>
                <a:ext cx="809261" cy="400110"/>
              </a:xfrm>
              <a:prstGeom prst="rect">
                <a:avLst/>
              </a:prstGeom>
              <a:blipFill>
                <a:blip r:embed="rId13"/>
                <a:stretch>
                  <a:fillRect b="-1538"/>
                </a:stretch>
              </a:blipFill>
            </p:spPr>
            <p:txBody>
              <a:bodyPr/>
              <a:lstStyle/>
              <a:p>
                <a:r>
                  <a:rPr lang="sr-Latn-BA">
                    <a:noFill/>
                  </a:rPr>
                  <a:t> </a:t>
                </a:r>
              </a:p>
            </p:txBody>
          </p:sp>
        </mc:Fallback>
      </mc:AlternateContent>
      <p:pic>
        <p:nvPicPr>
          <p:cNvPr id="26" name="Picture 25">
            <a:extLst>
              <a:ext uri="{FF2B5EF4-FFF2-40B4-BE49-F238E27FC236}">
                <a16:creationId xmlns:a16="http://schemas.microsoft.com/office/drawing/2014/main" id="{59149C5D-FD21-19ED-1529-9607C7BE5C3B}"/>
              </a:ext>
            </a:extLst>
          </p:cNvPr>
          <p:cNvPicPr>
            <a:picLocks noChangeAspect="1"/>
          </p:cNvPicPr>
          <p:nvPr/>
        </p:nvPicPr>
        <p:blipFill rotWithShape="1">
          <a:blip r:embed="rId14"/>
          <a:srcRect l="79334"/>
          <a:stretch/>
        </p:blipFill>
        <p:spPr>
          <a:xfrm>
            <a:off x="11366953" y="4111730"/>
            <a:ext cx="814621" cy="2956325"/>
          </a:xfrm>
          <a:prstGeom prst="rect">
            <a:avLst/>
          </a:prstGeom>
        </p:spPr>
      </p:pic>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4123186E-EFB6-0F1E-66E4-C724C8B64D30}"/>
                  </a:ext>
                </a:extLst>
              </p:cNvPr>
              <p:cNvSpPr txBox="1"/>
              <p:nvPr/>
            </p:nvSpPr>
            <p:spPr>
              <a:xfrm>
                <a:off x="904984" y="5376019"/>
                <a:ext cx="836511" cy="4277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solidFill>
                                <a:srgbClr val="0070C0"/>
                              </a:solidFill>
                              <a:latin typeface="Cambria Math" panose="02040503050406030204" pitchFamily="18" charset="0"/>
                              <a:ea typeface="Cambria Math" panose="02040503050406030204" pitchFamily="18" charset="0"/>
                            </a:rPr>
                          </m:ctrlPr>
                        </m:sSubPr>
                        <m:e>
                          <m:r>
                            <a:rPr lang="en-US" sz="2000" b="1" i="1" smtClean="0">
                              <a:solidFill>
                                <a:srgbClr val="0070C0"/>
                              </a:solidFill>
                              <a:latin typeface="Cambria Math" panose="02040503050406030204" pitchFamily="18" charset="0"/>
                              <a:ea typeface="Cambria Math" panose="02040503050406030204" pitchFamily="18" charset="0"/>
                            </a:rPr>
                            <m:t>𝜺</m:t>
                          </m:r>
                        </m:e>
                        <m:sub>
                          <m:r>
                            <a:rPr lang="en-US" sz="2000" b="1" i="1" smtClean="0">
                              <a:solidFill>
                                <a:srgbClr val="0070C0"/>
                              </a:solidFill>
                              <a:latin typeface="Cambria Math" panose="02040503050406030204" pitchFamily="18" charset="0"/>
                              <a:ea typeface="Cambria Math" panose="02040503050406030204" pitchFamily="18" charset="0"/>
                            </a:rPr>
                            <m:t>𝒆𝒒</m:t>
                          </m:r>
                          <m:r>
                            <a:rPr lang="en-US" sz="2000" b="1" i="1" smtClean="0">
                              <a:solidFill>
                                <a:srgbClr val="0070C0"/>
                              </a:solidFill>
                              <a:latin typeface="Cambria Math" panose="02040503050406030204" pitchFamily="18" charset="0"/>
                              <a:ea typeface="Cambria Math" panose="02040503050406030204" pitchFamily="18" charset="0"/>
                            </a:rPr>
                            <m:t>_</m:t>
                          </m:r>
                          <m:r>
                            <a:rPr lang="en-US" sz="2000" b="1" i="1" smtClean="0">
                              <a:solidFill>
                                <a:srgbClr val="0070C0"/>
                              </a:solidFill>
                              <a:latin typeface="Cambria Math" panose="02040503050406030204" pitchFamily="18" charset="0"/>
                              <a:ea typeface="Cambria Math" panose="02040503050406030204" pitchFamily="18" charset="0"/>
                            </a:rPr>
                            <m:t>𝒆𝒍</m:t>
                          </m:r>
                        </m:sub>
                      </m:sSub>
                    </m:oMath>
                  </m:oMathPara>
                </a14:m>
                <a:endParaRPr lang="en-US" sz="2000" b="1">
                  <a:solidFill>
                    <a:srgbClr val="0070C0"/>
                  </a:solidFill>
                </a:endParaRPr>
              </a:p>
            </p:txBody>
          </p:sp>
        </mc:Choice>
        <mc:Fallback xmlns="">
          <p:sp>
            <p:nvSpPr>
              <p:cNvPr id="34" name="TextBox 33">
                <a:extLst>
                  <a:ext uri="{FF2B5EF4-FFF2-40B4-BE49-F238E27FC236}">
                    <a16:creationId xmlns:a16="http://schemas.microsoft.com/office/drawing/2014/main" id="{4123186E-EFB6-0F1E-66E4-C724C8B64D30}"/>
                  </a:ext>
                </a:extLst>
              </p:cNvPr>
              <p:cNvSpPr txBox="1">
                <a:spLocks noRot="1" noChangeAspect="1" noMove="1" noResize="1" noEditPoints="1" noAdjustHandles="1" noChangeArrowheads="1" noChangeShapeType="1" noTextEdit="1"/>
              </p:cNvSpPr>
              <p:nvPr/>
            </p:nvSpPr>
            <p:spPr>
              <a:xfrm>
                <a:off x="904984" y="5376019"/>
                <a:ext cx="836511" cy="427746"/>
              </a:xfrm>
              <a:prstGeom prst="rect">
                <a:avLst/>
              </a:prstGeom>
              <a:blipFill>
                <a:blip r:embed="rId15"/>
                <a:stretch>
                  <a:fillRect b="-7143"/>
                </a:stretch>
              </a:blipFill>
            </p:spPr>
            <p:txBody>
              <a:bodyPr/>
              <a:lstStyle/>
              <a:p>
                <a:r>
                  <a:rPr lang="sr-Latn-BA">
                    <a:noFill/>
                  </a:rPr>
                  <a:t> </a:t>
                </a:r>
              </a:p>
            </p:txBody>
          </p:sp>
        </mc:Fallback>
      </mc:AlternateContent>
      <p:sp>
        <p:nvSpPr>
          <p:cNvPr id="8" name="TextBox 7">
            <a:extLst>
              <a:ext uri="{FF2B5EF4-FFF2-40B4-BE49-F238E27FC236}">
                <a16:creationId xmlns:a16="http://schemas.microsoft.com/office/drawing/2014/main" id="{36506E7A-388D-A578-19E4-6FA3B076EE4D}"/>
              </a:ext>
            </a:extLst>
          </p:cNvPr>
          <p:cNvSpPr txBox="1"/>
          <p:nvPr/>
        </p:nvSpPr>
        <p:spPr>
          <a:xfrm>
            <a:off x="2047255" y="3402945"/>
            <a:ext cx="2558393" cy="461665"/>
          </a:xfrm>
          <a:prstGeom prst="rect">
            <a:avLst/>
          </a:prstGeom>
          <a:noFill/>
        </p:spPr>
        <p:txBody>
          <a:bodyPr wrap="none" rtlCol="0">
            <a:spAutoFit/>
          </a:bodyPr>
          <a:lstStyle/>
          <a:p>
            <a:r>
              <a:rPr lang="en-US" sz="2400" b="1">
                <a:solidFill>
                  <a:srgbClr val="0070C0"/>
                </a:solidFill>
              </a:rPr>
              <a:t>Analytical solution</a:t>
            </a:r>
          </a:p>
        </p:txBody>
      </p:sp>
      <p:sp>
        <p:nvSpPr>
          <p:cNvPr id="15" name="TextBox 14">
            <a:extLst>
              <a:ext uri="{FF2B5EF4-FFF2-40B4-BE49-F238E27FC236}">
                <a16:creationId xmlns:a16="http://schemas.microsoft.com/office/drawing/2014/main" id="{37E5A883-7133-D8EF-EF84-FA13689A5445}"/>
              </a:ext>
            </a:extLst>
          </p:cNvPr>
          <p:cNvSpPr txBox="1"/>
          <p:nvPr/>
        </p:nvSpPr>
        <p:spPr>
          <a:xfrm>
            <a:off x="5281200" y="3218279"/>
            <a:ext cx="2743198" cy="830997"/>
          </a:xfrm>
          <a:prstGeom prst="rect">
            <a:avLst/>
          </a:prstGeom>
          <a:noFill/>
        </p:spPr>
        <p:txBody>
          <a:bodyPr wrap="square">
            <a:spAutoFit/>
          </a:bodyPr>
          <a:lstStyle/>
          <a:p>
            <a:pPr algn="ctr"/>
            <a:r>
              <a:rPr lang="en-US" sz="2400" b="1">
                <a:solidFill>
                  <a:srgbClr val="0070C0"/>
                </a:solidFill>
              </a:rPr>
              <a:t>Abaqus numerical solution</a:t>
            </a:r>
            <a:endParaRPr lang="en-US" sz="2400"/>
          </a:p>
        </p:txBody>
      </p:sp>
      <p:sp>
        <p:nvSpPr>
          <p:cNvPr id="17" name="TextBox 16">
            <a:extLst>
              <a:ext uri="{FF2B5EF4-FFF2-40B4-BE49-F238E27FC236}">
                <a16:creationId xmlns:a16="http://schemas.microsoft.com/office/drawing/2014/main" id="{76525E45-6A9A-1D15-5748-5A414D612CC8}"/>
              </a:ext>
            </a:extLst>
          </p:cNvPr>
          <p:cNvSpPr txBox="1"/>
          <p:nvPr/>
        </p:nvSpPr>
        <p:spPr>
          <a:xfrm>
            <a:off x="8477138" y="3218279"/>
            <a:ext cx="2743198" cy="830997"/>
          </a:xfrm>
          <a:prstGeom prst="rect">
            <a:avLst/>
          </a:prstGeom>
          <a:noFill/>
        </p:spPr>
        <p:txBody>
          <a:bodyPr wrap="square">
            <a:spAutoFit/>
          </a:bodyPr>
          <a:lstStyle/>
          <a:p>
            <a:pPr algn="ctr"/>
            <a:r>
              <a:rPr lang="en-US" sz="2400" b="1">
                <a:solidFill>
                  <a:srgbClr val="0070C0"/>
                </a:solidFill>
              </a:rPr>
              <a:t>EVPFFT numerical solution</a:t>
            </a:r>
            <a:endParaRPr lang="en-US" sz="2400"/>
          </a:p>
        </p:txBody>
      </p:sp>
      <p:sp>
        <p:nvSpPr>
          <p:cNvPr id="20" name="TextBox 19">
            <a:extLst>
              <a:ext uri="{FF2B5EF4-FFF2-40B4-BE49-F238E27FC236}">
                <a16:creationId xmlns:a16="http://schemas.microsoft.com/office/drawing/2014/main" id="{EF4BBAC3-58C0-8636-6633-C54FB1709E50}"/>
              </a:ext>
            </a:extLst>
          </p:cNvPr>
          <p:cNvSpPr txBox="1"/>
          <p:nvPr/>
        </p:nvSpPr>
        <p:spPr>
          <a:xfrm>
            <a:off x="2361892" y="3916528"/>
            <a:ext cx="1929118" cy="461665"/>
          </a:xfrm>
          <a:prstGeom prst="rect">
            <a:avLst/>
          </a:prstGeom>
          <a:noFill/>
        </p:spPr>
        <p:txBody>
          <a:bodyPr wrap="none" rtlCol="0">
            <a:spAutoFit/>
          </a:bodyPr>
          <a:lstStyle/>
          <a:p>
            <a:r>
              <a:rPr lang="en-US" sz="2400" b="1">
                <a:solidFill>
                  <a:srgbClr val="0070C0"/>
                </a:solidFill>
              </a:rPr>
              <a:t>14.12049 </a:t>
            </a:r>
            <a:r>
              <a:rPr lang="en-US" sz="2400" b="1" err="1">
                <a:solidFill>
                  <a:srgbClr val="0070C0"/>
                </a:solidFill>
              </a:rPr>
              <a:t>GPa</a:t>
            </a:r>
            <a:endParaRPr lang="en-US" sz="2400" b="1">
              <a:solidFill>
                <a:srgbClr val="0070C0"/>
              </a:solidFill>
            </a:endParaRPr>
          </a:p>
        </p:txBody>
      </p:sp>
      <p:sp>
        <p:nvSpPr>
          <p:cNvPr id="21" name="TextBox 20">
            <a:extLst>
              <a:ext uri="{FF2B5EF4-FFF2-40B4-BE49-F238E27FC236}">
                <a16:creationId xmlns:a16="http://schemas.microsoft.com/office/drawing/2014/main" id="{E8662A1B-7544-F980-E46E-FDE010BBEE8C}"/>
              </a:ext>
            </a:extLst>
          </p:cNvPr>
          <p:cNvSpPr txBox="1"/>
          <p:nvPr/>
        </p:nvSpPr>
        <p:spPr>
          <a:xfrm>
            <a:off x="5686138" y="3916528"/>
            <a:ext cx="1929118" cy="461665"/>
          </a:xfrm>
          <a:prstGeom prst="rect">
            <a:avLst/>
          </a:prstGeom>
          <a:noFill/>
        </p:spPr>
        <p:txBody>
          <a:bodyPr wrap="none" rtlCol="0">
            <a:spAutoFit/>
          </a:bodyPr>
          <a:lstStyle/>
          <a:p>
            <a:r>
              <a:rPr lang="en-US" sz="2400" b="1">
                <a:solidFill>
                  <a:srgbClr val="0070C0"/>
                </a:solidFill>
              </a:rPr>
              <a:t>14.12092 </a:t>
            </a:r>
            <a:r>
              <a:rPr lang="en-US" sz="2400" b="1" err="1">
                <a:solidFill>
                  <a:srgbClr val="0070C0"/>
                </a:solidFill>
              </a:rPr>
              <a:t>GPa</a:t>
            </a:r>
            <a:endParaRPr lang="en-US" sz="2400" b="1">
              <a:solidFill>
                <a:srgbClr val="0070C0"/>
              </a:solidFill>
            </a:endParaRPr>
          </a:p>
        </p:txBody>
      </p:sp>
      <p:sp>
        <p:nvSpPr>
          <p:cNvPr id="22" name="TextBox 21">
            <a:extLst>
              <a:ext uri="{FF2B5EF4-FFF2-40B4-BE49-F238E27FC236}">
                <a16:creationId xmlns:a16="http://schemas.microsoft.com/office/drawing/2014/main" id="{2446663C-526F-69B4-DED0-61BE5BF75D6A}"/>
              </a:ext>
            </a:extLst>
          </p:cNvPr>
          <p:cNvSpPr txBox="1"/>
          <p:nvPr/>
        </p:nvSpPr>
        <p:spPr>
          <a:xfrm>
            <a:off x="8884178" y="3916528"/>
            <a:ext cx="1929118" cy="461665"/>
          </a:xfrm>
          <a:prstGeom prst="rect">
            <a:avLst/>
          </a:prstGeom>
          <a:noFill/>
        </p:spPr>
        <p:txBody>
          <a:bodyPr wrap="none" rtlCol="0">
            <a:spAutoFit/>
          </a:bodyPr>
          <a:lstStyle/>
          <a:p>
            <a:r>
              <a:rPr lang="en-US" sz="2400" b="1">
                <a:solidFill>
                  <a:srgbClr val="0070C0"/>
                </a:solidFill>
              </a:rPr>
              <a:t>14.07128 </a:t>
            </a:r>
            <a:r>
              <a:rPr lang="en-US" sz="2400" b="1" err="1">
                <a:solidFill>
                  <a:srgbClr val="0070C0"/>
                </a:solidFill>
              </a:rPr>
              <a:t>GPa</a:t>
            </a:r>
            <a:endParaRPr lang="en-US" sz="2400" b="1">
              <a:solidFill>
                <a:srgbClr val="0070C0"/>
              </a:solidFill>
            </a:endParaRPr>
          </a:p>
        </p:txBody>
      </p:sp>
      <p:sp>
        <p:nvSpPr>
          <p:cNvPr id="23" name="Arrow: Right 22">
            <a:extLst>
              <a:ext uri="{FF2B5EF4-FFF2-40B4-BE49-F238E27FC236}">
                <a16:creationId xmlns:a16="http://schemas.microsoft.com/office/drawing/2014/main" id="{415B55CD-3D43-823D-0608-A4CE98A51E00}"/>
              </a:ext>
            </a:extLst>
          </p:cNvPr>
          <p:cNvSpPr/>
          <p:nvPr/>
        </p:nvSpPr>
        <p:spPr>
          <a:xfrm>
            <a:off x="1539014" y="4016521"/>
            <a:ext cx="648984" cy="261678"/>
          </a:xfrm>
          <a:prstGeom prst="rightArrow">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4632972-94C1-F779-C723-53533B15B21D}"/>
              </a:ext>
            </a:extLst>
          </p:cNvPr>
          <p:cNvSpPr txBox="1"/>
          <p:nvPr/>
        </p:nvSpPr>
        <p:spPr>
          <a:xfrm>
            <a:off x="513183" y="6422387"/>
            <a:ext cx="862737" cy="276999"/>
          </a:xfrm>
          <a:prstGeom prst="rect">
            <a:avLst/>
          </a:prstGeom>
          <a:noFill/>
        </p:spPr>
        <p:txBody>
          <a:bodyPr wrap="none" rtlCol="0">
            <a:spAutoFit/>
          </a:bodyPr>
          <a:lstStyle/>
          <a:p>
            <a:r>
              <a:rPr lang="sr-Latn-BA" sz="1200" dirty="0">
                <a:solidFill>
                  <a:schemeClr val="bg1">
                    <a:lumMod val="65000"/>
                  </a:schemeClr>
                </a:solidFill>
              </a:rPr>
              <a:t>4/15/2024</a:t>
            </a:r>
          </a:p>
        </p:txBody>
      </p:sp>
    </p:spTree>
    <p:extLst>
      <p:ext uri="{BB962C8B-B14F-4D97-AF65-F5344CB8AC3E}">
        <p14:creationId xmlns:p14="http://schemas.microsoft.com/office/powerpoint/2010/main" val="2679598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B18FD5BD846E489F0C0D6E2E76AA83" ma:contentTypeVersion="15" ma:contentTypeDescription="Create a new document." ma:contentTypeScope="" ma:versionID="8ad287f23fef77b2ee85c991dda36a15">
  <xsd:schema xmlns:xsd="http://www.w3.org/2001/XMLSchema" xmlns:xs="http://www.w3.org/2001/XMLSchema" xmlns:p="http://schemas.microsoft.com/office/2006/metadata/properties" xmlns:ns3="857a4c2c-1899-4cae-b1b1-4cf2d4fda109" xmlns:ns4="e4c10758-56a4-49dd-b569-4fb322e3d05f" targetNamespace="http://schemas.microsoft.com/office/2006/metadata/properties" ma:root="true" ma:fieldsID="561202f2042ccf583ec0f8c70c329072" ns3:_="" ns4:_="">
    <xsd:import namespace="857a4c2c-1899-4cae-b1b1-4cf2d4fda109"/>
    <xsd:import namespace="e4c10758-56a4-49dd-b569-4fb322e3d05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_activity"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7a4c2c-1899-4cae-b1b1-4cf2d4fda1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c10758-56a4-49dd-b569-4fb322e3d05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857a4c2c-1899-4cae-b1b1-4cf2d4fda10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35985B-B0CC-4F5D-ABAD-840440634C9A}">
  <ds:schemaRefs>
    <ds:schemaRef ds:uri="857a4c2c-1899-4cae-b1b1-4cf2d4fda109"/>
    <ds:schemaRef ds:uri="e4c10758-56a4-49dd-b569-4fb322e3d0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6057E9D-CC75-42F8-B0CC-18858176192A}">
  <ds:schemaRefs>
    <ds:schemaRef ds:uri="http://schemas.microsoft.com/office/infopath/2007/PartnerControls"/>
    <ds:schemaRef ds:uri="e4c10758-56a4-49dd-b569-4fb322e3d05f"/>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2006/metadata/properties"/>
    <ds:schemaRef ds:uri="857a4c2c-1899-4cae-b1b1-4cf2d4fda109"/>
    <ds:schemaRef ds:uri="http://purl.org/dc/dcmitype/"/>
    <ds:schemaRef ds:uri="http://purl.org/dc/terms/"/>
  </ds:schemaRefs>
</ds:datastoreItem>
</file>

<file path=customXml/itemProps3.xml><?xml version="1.0" encoding="utf-8"?>
<ds:datastoreItem xmlns:ds="http://schemas.openxmlformats.org/officeDocument/2006/customXml" ds:itemID="{4DF8DFF2-FDC5-4E8E-B4A1-2336503142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TotalTime>
  <Words>1741</Words>
  <Application>Microsoft Office PowerPoint</Application>
  <PresentationFormat>Widescreen</PresentationFormat>
  <Paragraphs>227</Paragraphs>
  <Slides>16</Slides>
  <Notes>16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Acumin Pro</vt:lpstr>
      <vt:lpstr>Aptos</vt:lpstr>
      <vt:lpstr>Aptos Display</vt:lpstr>
      <vt:lpstr>Arial</vt:lpstr>
      <vt:lpstr>Calibri</vt:lpstr>
      <vt:lpstr>Cambria Math</vt:lpstr>
      <vt:lpstr>Courier New</vt:lpstr>
      <vt:lpstr>Google Sans</vt:lpstr>
      <vt:lpstr>Lucida Sans Unicode</vt:lpstr>
      <vt:lpstr>Merriweather Sans</vt:lpstr>
      <vt:lpstr>Open Sans</vt:lpstr>
      <vt:lpstr>Segoe UI</vt:lpstr>
      <vt:lpstr>Times New Roman</vt:lpstr>
      <vt:lpstr>Wingdings</vt:lpstr>
      <vt:lpstr>Office Theme</vt:lpstr>
      <vt:lpstr>Predicting fracture toughness with microstructure sensitivity using an elasto-viscoplastic  fast Fourier transform model</vt:lpstr>
      <vt:lpstr>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Analytical and numerical solution for SS304 fracture toughness prediction</dc:title>
  <dc:creator>Milica Letic</dc:creator>
  <cp:lastModifiedBy>Milica Letic</cp:lastModifiedBy>
  <cp:revision>5</cp:revision>
  <dcterms:created xsi:type="dcterms:W3CDTF">2024-01-27T02:07:58Z</dcterms:created>
  <dcterms:modified xsi:type="dcterms:W3CDTF">2024-04-03T22:50:24Z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0x010100BAB18FD5BD846E489F0C0D6E2E76AA83</vt:lpwstr>
  </property>
  <property fmtid="{D5CDD505-2E9C-101B-9397-08002B2CF9AE}" pid="3" name="MSIP_Label_972ab08d-aa7f-4785-bc8b-d3253fb803d7_Enabled">
    <vt:lpwstr>true</vt:lpwstr>
  </property>
  <property fmtid="{D5CDD505-2E9C-101B-9397-08002B2CF9AE}" pid="4" name="MSIP_Label_972ab08d-aa7f-4785-bc8b-d3253fb803d7_SetDate">
    <vt:lpwstr>2024-02-02T02:19:48Z</vt:lpwstr>
  </property>
  <property fmtid="{D5CDD505-2E9C-101B-9397-08002B2CF9AE}" pid="5" name="MSIP_Label_972ab08d-aa7f-4785-bc8b-d3253fb803d7_Method">
    <vt:lpwstr>Privileged</vt:lpwstr>
  </property>
  <property fmtid="{D5CDD505-2E9C-101B-9397-08002B2CF9AE}" pid="6" name="MSIP_Label_972ab08d-aa7f-4785-bc8b-d3253fb803d7_Name">
    <vt:lpwstr>Document-Unclassified</vt:lpwstr>
  </property>
  <property fmtid="{D5CDD505-2E9C-101B-9397-08002B2CF9AE}" pid="7" name="MSIP_Label_972ab08d-aa7f-4785-bc8b-d3253fb803d7_SiteId">
    <vt:lpwstr>ebb151f0-4882-4a81-94a2-1e2262f517ee</vt:lpwstr>
  </property>
  <property fmtid="{D5CDD505-2E9C-101B-9397-08002B2CF9AE}" pid="8" name="MSIP_Label_972ab08d-aa7f-4785-bc8b-d3253fb803d7_ActionId">
    <vt:lpwstr>3d57b784-ceb7-4507-a578-7dbb528cc4b4</vt:lpwstr>
  </property>
  <property fmtid="{D5CDD505-2E9C-101B-9397-08002B2CF9AE}" pid="9" name="MSIP_Label_972ab08d-aa7f-4785-bc8b-d3253fb803d7_ContentBits">
    <vt:lpwstr>0</vt:lpwstr>
  </property>
</Properties>
</file>