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74" r:id="rId2"/>
    <p:sldId id="272" r:id="rId3"/>
    <p:sldId id="278" r:id="rId4"/>
    <p:sldId id="279" r:id="rId5"/>
    <p:sldId id="295" r:id="rId6"/>
    <p:sldId id="290" r:id="rId7"/>
    <p:sldId id="280" r:id="rId8"/>
    <p:sldId id="286" r:id="rId9"/>
    <p:sldId id="287" r:id="rId10"/>
    <p:sldId id="289" r:id="rId11"/>
    <p:sldId id="291" r:id="rId12"/>
    <p:sldId id="293" r:id="rId13"/>
    <p:sldId id="294" r:id="rId1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DD"/>
    <a:srgbClr val="D90039"/>
    <a:srgbClr val="321E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 autoAdjust="0"/>
  </p:normalViewPr>
  <p:slideViewPr>
    <p:cSldViewPr>
      <p:cViewPr varScale="1">
        <p:scale>
          <a:sx n="106" d="100"/>
          <a:sy n="106" d="100"/>
        </p:scale>
        <p:origin x="75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081918F-1E6D-4718-A3C8-21A9BD73E3B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D0686353-5A60-42B5-B5E4-ED5898733ED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338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4A773994-1C54-47AE-B9EE-90E98825DA0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8388"/>
            <a:ext cx="2973388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3902D1EA-792F-488B-889F-6FE145BA68B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8388"/>
            <a:ext cx="2973387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b="0" baseline="0">
                <a:latin typeface="Times New Roman" panose="02020603050405020304" pitchFamily="18" charset="0"/>
              </a:defRPr>
            </a:lvl1pPr>
          </a:lstStyle>
          <a:p>
            <a:fld id="{014D6CB7-9A8A-41A8-8A4A-14894A3829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03D5A75-8A7E-4FCD-84F2-443AFAC427F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E612112-930C-4362-ABEE-6E1D09D5504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338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257C8BEF-3CB7-448A-A102-661476108B1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7388"/>
            <a:ext cx="6094412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703162E7-1276-44AD-BF08-25838D52FCB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D4FC3FF6-7B36-436F-A916-A9F5807D990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8388"/>
            <a:ext cx="2973388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938DB8C-8A57-40FC-807C-417F48BE4A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8388"/>
            <a:ext cx="2973387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b="0" baseline="0">
                <a:latin typeface="Times New Roman" panose="02020603050405020304" pitchFamily="18" charset="0"/>
              </a:defRPr>
            </a:lvl1pPr>
          </a:lstStyle>
          <a:p>
            <a:fld id="{B18E33B3-019C-44A6-9016-07E12197EBA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8AE65321-494B-4985-842B-C83F32A19E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ADAC04-103A-4736-8F00-AC3EB49D5744}" type="slidenum">
              <a:rPr lang="en-US" altLang="en-US" sz="1200" b="0" baseline="0">
                <a:latin typeface="Times New Roman" panose="02020603050405020304" pitchFamily="18" charset="0"/>
              </a:rPr>
              <a:pPr/>
              <a:t>1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4154E391-9348-4844-80A6-98FF0954B0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72" name="Rectangle 1027">
            <a:extLst>
              <a:ext uri="{FF2B5EF4-FFF2-40B4-BE49-F238E27FC236}">
                <a16:creationId xmlns:a16="http://schemas.microsoft.com/office/drawing/2014/main" id="{CEE0F3F3-495E-4DF3-A46A-D379B698E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</p:txBody>
      </p:sp>
      <p:sp>
        <p:nvSpPr>
          <p:cNvPr id="7173" name="Footer Placeholder 1">
            <a:extLst>
              <a:ext uri="{FF2B5EF4-FFF2-40B4-BE49-F238E27FC236}">
                <a16:creationId xmlns:a16="http://schemas.microsoft.com/office/drawing/2014/main" id="{5D0325C9-11D4-4E29-B032-E6AB71B96AC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7856C-9E9E-2969-0F6C-A2FD0F1BD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E38067B-F5E5-3DAD-1A21-4D4E6C0FE3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10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155BC4C-F8C8-2DFE-6C4C-9ADB442069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0835779C-5147-A71E-AE14-EBF1B39B3A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D420A2D7-5894-A506-E6C8-1F25B6674D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578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D074B-41AB-2FE7-CA1D-FAFEF0E08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4FBEAA4E-CA67-FCFB-D620-A06130AC5C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11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90F0CEC9-BE9C-22ED-045D-ABA89F4A13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1D45F298-D6B2-1DFA-F8BA-091FD21B0E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F087B086-DD3A-086E-95B0-1A4625DFD8D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99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EED0C-1856-B68B-F007-98ECF6845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6E5683F8-4CD1-87C0-D96D-973AFF1F56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12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C093015-4545-A6AF-E856-7343EB9987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095437BE-453E-14CF-6349-99E0A3FC2D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40773449-2271-A665-350A-CA77EBDE4E7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224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E669F-4855-E176-B333-99CBE978D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2F1712DF-F85E-7CBC-F837-101CCC60C2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13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3A963C6B-CCF8-2829-A91B-5E1E20F15C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C12E5544-0B55-48E8-4601-EA27256779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B90AD055-F98A-BADB-870B-11FC400742C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654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EBB27445-A1BC-4D8B-879E-31E0D723FD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C110898-1B86-4000-BB51-DFC9E5E250A0}" type="slidenum">
              <a:rPr lang="en-US" altLang="en-US" sz="1200" b="0" baseline="0">
                <a:latin typeface="Times New Roman" panose="02020603050405020304" pitchFamily="18" charset="0"/>
              </a:rPr>
              <a:pPr/>
              <a:t>2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C1376ECF-6CF7-4ADB-B0F7-E8C6B09F83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60B15832-EF58-4C8B-80A5-DD412B6E58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9221" name="Footer Placeholder 1">
            <a:extLst>
              <a:ext uri="{FF2B5EF4-FFF2-40B4-BE49-F238E27FC236}">
                <a16:creationId xmlns:a16="http://schemas.microsoft.com/office/drawing/2014/main" id="{2919C6A2-4D14-47CF-A669-98169C2046C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80C96-C379-E9C1-6F1E-AACB76DEE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A094B3EE-3142-BEE3-D2CB-F50E5F04F5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3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AFEE3FB1-B169-9BBB-C81E-07DEA376F7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744E6C4D-0635-CF95-A5CC-1D066EEC6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AA15FF13-3B0B-1A31-9EEE-45D94E0223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423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09427-06A0-2CB8-4815-7EA532C11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B47E232B-90CA-290A-169F-CEB572ABB2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4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3444E9A8-43B8-300F-A3E0-5C887F10E1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97C6AAF3-1F1F-F5A9-A328-D56CF68CF6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6053D67F-E03B-04FB-75EF-504A48BAB1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951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66C41-B2E1-9AC8-8022-5CCCFBFE0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C8D3AE8E-32FB-A421-5C7B-169331C115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5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118A7F8F-3D88-6529-228B-074434AEE0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A3044139-6AD8-F686-CA95-9D13BD540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A7CF27D0-9979-B0EB-97A6-11D182217CF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701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FCEE9-70EF-41C0-4640-28E071672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B079013-F228-2B69-C94A-ACC2D367E8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6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256C1CF2-5973-E049-EEB2-D37BAC63A5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660F1AD5-8DA1-7EED-123B-59534E94D0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194E5FCF-83A9-BFCB-5798-4B958B3AB92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040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CFBDD-C3D9-0E06-9B94-77F4233B3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559BECF2-3CED-3228-0A3B-384F23D63B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7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3D735FA2-51DC-9700-BABA-242B8A87F8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E6F4BC51-9EB2-F7BE-37EB-E47DD811E0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7B84659F-0811-7213-9B10-04C442AE19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577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8950E-233A-C746-3846-66533168C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377C2CED-3D3B-9C7C-61DD-4A7788D5B7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8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F23571CA-A3F9-9CFE-77DA-50E99E2F99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A6467AAB-35B4-AABC-FD47-A0D35977CC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DE09FE8B-B7B4-350A-51F0-CA6E3E8C710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882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323B2-1FEC-9D10-C3FD-77B2F9A6A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84D2477A-F3C1-F66A-6CB2-7D3189D5DC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9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787D5604-D476-499E-2C53-9FED82C0EA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1F5AE8CF-C342-3BD4-0528-118542713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87A4F6F0-4DF0-C781-636E-38E19DAD49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915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68620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3596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4633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36576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8217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36576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55824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36576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02332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3657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3657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83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2260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8771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084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6169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5481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436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815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6447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8671B597-CE29-4DEC-9920-2FB6A6BF8F6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6247888"/>
            <a:ext cx="12191998" cy="6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C4661597-2569-4212-9809-59644CB85E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0B4B70DA-E559-4799-A46B-6FFEAAE12F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TextBox 1">
            <a:extLst>
              <a:ext uri="{FF2B5EF4-FFF2-40B4-BE49-F238E27FC236}">
                <a16:creationId xmlns:a16="http://schemas.microsoft.com/office/drawing/2014/main" id="{38175F61-BE7D-42E6-9B57-3671F259941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982200" y="6477000"/>
            <a:ext cx="6858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fld id="{A0973FBF-CA28-461E-BF51-F68573DDDFF5}" type="slidenum">
              <a:rPr lang="en-US" altLang="en-US" sz="1800" smtClean="0"/>
              <a:pPr algn="ctr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US" altLang="en-US" sz="2000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FCFF3B6-E5A0-4BD8-A696-6E240442C9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1676400"/>
            <a:ext cx="9144000" cy="2135187"/>
          </a:xfrm>
        </p:spPr>
        <p:txBody>
          <a:bodyPr/>
          <a:lstStyle/>
          <a:p>
            <a:r>
              <a:rPr lang="en-US" altLang="en-US" dirty="0">
                <a:latin typeface="Century Gothic" panose="020B0502020202020204" pitchFamily="34" charset="0"/>
              </a:rPr>
              <a:t>Flaw type and build orientation dependent creep strength of 316L stainless steel fabricated via laser powder bed fusion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9BB26B9-6B62-473C-A7BC-2C91677E47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4572000"/>
            <a:ext cx="7772400" cy="1389063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3600" dirty="0">
                <a:latin typeface="Century Gothic" panose="020B0502020202020204" pitchFamily="34" charset="0"/>
              </a:rPr>
              <a:t>Nemanja </a:t>
            </a:r>
            <a:r>
              <a:rPr lang="en-US" altLang="en-US" sz="3600" dirty="0" err="1">
                <a:latin typeface="Century Gothic" panose="020B0502020202020204" pitchFamily="34" charset="0"/>
              </a:rPr>
              <a:t>Kljestan</a:t>
            </a:r>
            <a:endParaRPr lang="en-US" altLang="en-US" sz="3600" dirty="0"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dirty="0">
                <a:latin typeface="Century Gothic" panose="020B0502020202020204" pitchFamily="34" charset="0"/>
              </a:rPr>
              <a:t>University of New Hampshire</a:t>
            </a:r>
          </a:p>
        </p:txBody>
      </p:sp>
      <p:pic>
        <p:nvPicPr>
          <p:cNvPr id="3" name="Picture 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AD3CB740-B51A-926C-1F6B-8414B4988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009930" cy="10667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8A0F2B-00FD-D752-674B-6F735745A955}"/>
              </a:ext>
            </a:extLst>
          </p:cNvPr>
          <p:cNvSpPr/>
          <p:nvPr/>
        </p:nvSpPr>
        <p:spPr bwMode="auto">
          <a:xfrm>
            <a:off x="9906000" y="6324600"/>
            <a:ext cx="2286000" cy="533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40D29-AFD6-1A8D-161F-B996D7CDCAB4}"/>
              </a:ext>
            </a:extLst>
          </p:cNvPr>
          <p:cNvSpPr txBox="1"/>
          <p:nvPr/>
        </p:nvSpPr>
        <p:spPr>
          <a:xfrm>
            <a:off x="11734800" y="639124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aseline="0" dirty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7BACE6-67AD-7421-9407-1155F4927014}"/>
              </a:ext>
            </a:extLst>
          </p:cNvPr>
          <p:cNvSpPr/>
          <p:nvPr/>
        </p:nvSpPr>
        <p:spPr bwMode="auto">
          <a:xfrm>
            <a:off x="0" y="6229850"/>
            <a:ext cx="10058400" cy="62815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CF2B6-490D-5E31-A19D-F44C56A3A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3384C8-8217-BF11-FD48-AE45DCB6CDC1}"/>
              </a:ext>
            </a:extLst>
          </p:cNvPr>
          <p:cNvSpPr/>
          <p:nvPr/>
        </p:nvSpPr>
        <p:spPr bwMode="auto">
          <a:xfrm>
            <a:off x="9906000" y="6324600"/>
            <a:ext cx="2286000" cy="533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937751-5811-4432-1240-11FA6AFB3108}"/>
              </a:ext>
            </a:extLst>
          </p:cNvPr>
          <p:cNvSpPr txBox="1"/>
          <p:nvPr/>
        </p:nvSpPr>
        <p:spPr>
          <a:xfrm>
            <a:off x="11734800" y="639124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aseline="0" dirty="0">
                <a:solidFill>
                  <a:schemeClr val="bg2"/>
                </a:solidFill>
              </a:rPr>
              <a:t>10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96EC188-0B1C-CAEC-B2ED-924B9DE30FFF}"/>
              </a:ext>
            </a:extLst>
          </p:cNvPr>
          <p:cNvSpPr txBox="1">
            <a:spLocks noChangeArrowheads="1"/>
          </p:cNvSpPr>
          <p:nvPr/>
        </p:nvSpPr>
        <p:spPr>
          <a:xfrm>
            <a:off x="28575" y="0"/>
            <a:ext cx="1647825" cy="6111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en-US" altLang="en-US" sz="3600" kern="0" baseline="0" dirty="0">
                <a:latin typeface="Century Gothic" panose="020B0502020202020204" pitchFamily="34" charset="0"/>
              </a:rPr>
              <a:t>Creep</a:t>
            </a:r>
          </a:p>
        </p:txBody>
      </p:sp>
      <p:pic>
        <p:nvPicPr>
          <p:cNvPr id="9" name="Picture 8" descr="A group of graphs showing different types of numbers&#10;&#10;Description automatically generated with medium confidence">
            <a:extLst>
              <a:ext uri="{FF2B5EF4-FFF2-40B4-BE49-F238E27FC236}">
                <a16:creationId xmlns:a16="http://schemas.microsoft.com/office/drawing/2014/main" id="{E787CD02-4CBA-1225-BBDE-29FADBD9D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02" y="1371600"/>
            <a:ext cx="5832333" cy="3566478"/>
          </a:xfrm>
          <a:prstGeom prst="rect">
            <a:avLst/>
          </a:prstGeom>
        </p:spPr>
      </p:pic>
      <p:pic>
        <p:nvPicPr>
          <p:cNvPr id="11" name="Picture 10" descr="A group of graphs with numbers&#10;&#10;Description automatically generated with medium confidence">
            <a:extLst>
              <a:ext uri="{FF2B5EF4-FFF2-40B4-BE49-F238E27FC236}">
                <a16:creationId xmlns:a16="http://schemas.microsoft.com/office/drawing/2014/main" id="{351CC9AB-9025-618F-D9E2-D0E403C0E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" y="1371599"/>
            <a:ext cx="5968774" cy="340246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001D53-CB40-9BB2-57BF-9E5A78C84BA6}"/>
              </a:ext>
            </a:extLst>
          </p:cNvPr>
          <p:cNvCxnSpPr>
            <a:cxnSpLocks/>
          </p:cNvCxnSpPr>
          <p:nvPr/>
        </p:nvCxnSpPr>
        <p:spPr bwMode="auto">
          <a:xfrm>
            <a:off x="5993949" y="1207581"/>
            <a:ext cx="0" cy="373049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5EA9BEF1-C3C6-6713-98FE-E3AAE10A37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447" y="5256946"/>
            <a:ext cx="5439003" cy="5318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5A5249-D63F-0602-7FCB-B63E84368185}"/>
              </a:ext>
            </a:extLst>
          </p:cNvPr>
          <p:cNvSpPr txBox="1"/>
          <p:nvPr/>
        </p:nvSpPr>
        <p:spPr>
          <a:xfrm>
            <a:off x="3657600" y="62280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Fits for secondary creep with implemented threshold stress to MBD equation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C30B9F-BF13-2D8F-538A-23C79769DE00}"/>
              </a:ext>
            </a:extLst>
          </p:cNvPr>
          <p:cNvSpPr/>
          <p:nvPr/>
        </p:nvSpPr>
        <p:spPr bwMode="auto">
          <a:xfrm>
            <a:off x="0" y="6229850"/>
            <a:ext cx="10058400" cy="62815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709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4CA3B-9AEB-2D98-7BCB-F8BD30065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4C0B77-C8AA-5C63-A4C5-B7AAD3DA9199}"/>
              </a:ext>
            </a:extLst>
          </p:cNvPr>
          <p:cNvSpPr/>
          <p:nvPr/>
        </p:nvSpPr>
        <p:spPr bwMode="auto">
          <a:xfrm>
            <a:off x="9906000" y="6324600"/>
            <a:ext cx="2286000" cy="533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545CDB-A0B1-98D9-ECE7-3EF20FA6BE2A}"/>
              </a:ext>
            </a:extLst>
          </p:cNvPr>
          <p:cNvSpPr txBox="1"/>
          <p:nvPr/>
        </p:nvSpPr>
        <p:spPr>
          <a:xfrm>
            <a:off x="11734800" y="6391245"/>
            <a:ext cx="455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aseline="0" dirty="0">
                <a:solidFill>
                  <a:schemeClr val="bg2"/>
                </a:solidFill>
              </a:rPr>
              <a:t>11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77EAED9-8F55-D5D1-05B9-561B9218D1BC}"/>
              </a:ext>
            </a:extLst>
          </p:cNvPr>
          <p:cNvSpPr txBox="1">
            <a:spLocks noChangeArrowheads="1"/>
          </p:cNvSpPr>
          <p:nvPr/>
        </p:nvSpPr>
        <p:spPr>
          <a:xfrm>
            <a:off x="28575" y="0"/>
            <a:ext cx="3324225" cy="6111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en-US" altLang="en-US" sz="3600" kern="0" baseline="0" dirty="0">
                <a:latin typeface="Century Gothic" panose="020B0502020202020204" pitchFamily="34" charset="0"/>
              </a:rPr>
              <a:t>Fractography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1FFD88-016E-D630-3189-ACB2973B0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3482"/>
            <a:ext cx="5410200" cy="4057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850CC8-DABB-0F21-16B9-4AC3D59508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1343482"/>
            <a:ext cx="5388868" cy="405782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39533F-05C7-411D-342F-930B4E1E6065}"/>
              </a:ext>
            </a:extLst>
          </p:cNvPr>
          <p:cNvSpPr txBox="1"/>
          <p:nvPr/>
        </p:nvSpPr>
        <p:spPr>
          <a:xfrm>
            <a:off x="7391400" y="871916"/>
            <a:ext cx="3521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High magnification SEM images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6C4441-32D6-0D8E-4DBF-0C2014FBBC6F}"/>
              </a:ext>
            </a:extLst>
          </p:cNvPr>
          <p:cNvSpPr txBox="1"/>
          <p:nvPr/>
        </p:nvSpPr>
        <p:spPr>
          <a:xfrm>
            <a:off x="1600200" y="871916"/>
            <a:ext cx="3324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Low magnification SEM images </a:t>
            </a:r>
          </a:p>
          <a:p>
            <a:pPr>
              <a:buNone/>
            </a:pPr>
            <a:r>
              <a:rPr lang="en-US" sz="16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3D16EC-9FC7-AD49-5766-C4E3034A9C02}"/>
              </a:ext>
            </a:extLst>
          </p:cNvPr>
          <p:cNvSpPr/>
          <p:nvPr/>
        </p:nvSpPr>
        <p:spPr bwMode="auto">
          <a:xfrm>
            <a:off x="0" y="6229850"/>
            <a:ext cx="10058400" cy="62815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17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022C5-3A5D-2C79-9854-47302DBCB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6D5750C-1ADA-CAF5-B474-13E88ECECC60}"/>
              </a:ext>
            </a:extLst>
          </p:cNvPr>
          <p:cNvSpPr txBox="1">
            <a:spLocks noChangeArrowheads="1"/>
          </p:cNvSpPr>
          <p:nvPr/>
        </p:nvSpPr>
        <p:spPr>
          <a:xfrm>
            <a:off x="28575" y="0"/>
            <a:ext cx="2867025" cy="6111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en-US" altLang="en-US" sz="3600" kern="0" baseline="0" dirty="0">
                <a:latin typeface="Century Gothic" panose="020B0502020202020204" pitchFamily="34" charset="0"/>
              </a:rPr>
              <a:t>Conclusions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5E4C5B-8597-A724-5285-4A7A551DB76D}"/>
              </a:ext>
            </a:extLst>
          </p:cNvPr>
          <p:cNvSpPr/>
          <p:nvPr/>
        </p:nvSpPr>
        <p:spPr bwMode="auto">
          <a:xfrm>
            <a:off x="9906000" y="6324600"/>
            <a:ext cx="2286000" cy="533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E9EA1B-2098-25BB-6CAC-1E43A3F42EF8}"/>
              </a:ext>
            </a:extLst>
          </p:cNvPr>
          <p:cNvSpPr txBox="1"/>
          <p:nvPr/>
        </p:nvSpPr>
        <p:spPr>
          <a:xfrm>
            <a:off x="381000" y="914400"/>
            <a:ext cx="830579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aseline="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aseline="0" dirty="0">
                <a:solidFill>
                  <a:schemeClr val="bg2"/>
                </a:solidFill>
              </a:rPr>
              <a:t>The creep strength of 316L stainless steel is affected by the build direction and the presence of flaws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aseline="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aseline="0" dirty="0">
                <a:solidFill>
                  <a:schemeClr val="bg2"/>
                </a:solidFill>
              </a:rPr>
              <a:t>The incorporation of threshold stress into the creep equation was necessary to reduce the stress exponent and activation energy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aseline="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aseline="0" dirty="0">
                <a:solidFill>
                  <a:schemeClr val="bg2"/>
                </a:solidFill>
              </a:rPr>
              <a:t>Vertically built FD Z samples outperform the horizontally built FD Y samples</a:t>
            </a:r>
          </a:p>
          <a:p>
            <a:endParaRPr lang="en-US" sz="2000" baseline="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aseline="0" dirty="0">
                <a:solidFill>
                  <a:schemeClr val="bg2"/>
                </a:solidFill>
              </a:rPr>
              <a:t>The activation energy values consistently decrease with increasing temperature across all material categories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aseline="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aseline="0" dirty="0">
                <a:solidFill>
                  <a:schemeClr val="bg2"/>
                </a:solidFill>
              </a:rPr>
              <a:t>The stress exponent values suggest dislocation climb as the main creep mechanism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aseline="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aseline="0" dirty="0">
              <a:solidFill>
                <a:schemeClr val="bg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2C851-9F7A-B298-A039-465B305F59CA}"/>
              </a:ext>
            </a:extLst>
          </p:cNvPr>
          <p:cNvSpPr txBox="1"/>
          <p:nvPr/>
        </p:nvSpPr>
        <p:spPr>
          <a:xfrm>
            <a:off x="11734800" y="639124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aseline="0" dirty="0">
                <a:solidFill>
                  <a:schemeClr val="bg2"/>
                </a:solidFill>
              </a:rPr>
              <a:t>12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EEA421-CF07-86C8-C41E-488F82F4A696}"/>
              </a:ext>
            </a:extLst>
          </p:cNvPr>
          <p:cNvSpPr/>
          <p:nvPr/>
        </p:nvSpPr>
        <p:spPr bwMode="auto">
          <a:xfrm>
            <a:off x="0" y="6229850"/>
            <a:ext cx="10058400" cy="62815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99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3BD5E-3EA0-78F2-683B-1738CC93F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4232D8-4E45-1CA5-27C3-46392C0BABC0}"/>
              </a:ext>
            </a:extLst>
          </p:cNvPr>
          <p:cNvSpPr/>
          <p:nvPr/>
        </p:nvSpPr>
        <p:spPr bwMode="auto">
          <a:xfrm>
            <a:off x="9906000" y="6324600"/>
            <a:ext cx="2286000" cy="533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D1DF7F-E139-0DA8-8FF5-1C86BB1F66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769" y="713603"/>
            <a:ext cx="5430794" cy="54307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9C6CB8-2611-4867-2CB2-65E3DA5BAD7E}"/>
              </a:ext>
            </a:extLst>
          </p:cNvPr>
          <p:cNvSpPr/>
          <p:nvPr/>
        </p:nvSpPr>
        <p:spPr bwMode="auto">
          <a:xfrm>
            <a:off x="0" y="6229850"/>
            <a:ext cx="10058400" cy="62815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61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16E7446-6625-4A83-8FFE-AEEAF645D7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75" y="0"/>
            <a:ext cx="2651125" cy="611187"/>
          </a:xfrm>
        </p:spPr>
        <p:txBody>
          <a:bodyPr/>
          <a:lstStyle/>
          <a:p>
            <a:r>
              <a:rPr lang="en-US" altLang="en-US" sz="3600" dirty="0">
                <a:latin typeface="Century Gothic" panose="020B0502020202020204" pitchFamily="34" charset="0"/>
              </a:rPr>
              <a:t>Motivation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3B0B44-4D4D-E74B-8620-498287026213}"/>
              </a:ext>
            </a:extLst>
          </p:cNvPr>
          <p:cNvSpPr/>
          <p:nvPr/>
        </p:nvSpPr>
        <p:spPr bwMode="auto">
          <a:xfrm>
            <a:off x="9906000" y="6324600"/>
            <a:ext cx="2286000" cy="533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9CD0E4-7657-4C2B-E087-F92A4DF5A88F}"/>
              </a:ext>
            </a:extLst>
          </p:cNvPr>
          <p:cNvSpPr txBox="1"/>
          <p:nvPr/>
        </p:nvSpPr>
        <p:spPr>
          <a:xfrm>
            <a:off x="11734800" y="639124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aseline="0" dirty="0">
                <a:solidFill>
                  <a:schemeClr val="bg2"/>
                </a:solidFill>
              </a:rPr>
              <a:t>2</a:t>
            </a:r>
          </a:p>
        </p:txBody>
      </p:sp>
      <p:pic>
        <p:nvPicPr>
          <p:cNvPr id="5" name="Picture 4" descr="A doctor touching a screen&#10;&#10;Description automatically generated">
            <a:extLst>
              <a:ext uri="{FF2B5EF4-FFF2-40B4-BE49-F238E27FC236}">
                <a16:creationId xmlns:a16="http://schemas.microsoft.com/office/drawing/2014/main" id="{0EFC143F-FF89-4DD6-35F4-D2DD6AD23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0"/>
            <a:ext cx="5451729" cy="3124200"/>
          </a:xfrm>
          <a:prstGeom prst="rect">
            <a:avLst/>
          </a:prstGeom>
        </p:spPr>
      </p:pic>
      <p:pic>
        <p:nvPicPr>
          <p:cNvPr id="7" name="Picture 6" descr="A group of glass beakers with colored liquid&#10;&#10;Description automatically generated">
            <a:extLst>
              <a:ext uri="{FF2B5EF4-FFF2-40B4-BE49-F238E27FC236}">
                <a16:creationId xmlns:a16="http://schemas.microsoft.com/office/drawing/2014/main" id="{3BCF6885-3C97-B339-B896-5C6FEA069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-362060"/>
            <a:ext cx="4302449" cy="3810000"/>
          </a:xfrm>
          <a:prstGeom prst="rect">
            <a:avLst/>
          </a:prstGeom>
        </p:spPr>
      </p:pic>
      <p:pic>
        <p:nvPicPr>
          <p:cNvPr id="3" name="Picture 2" descr="A white airplane in the sky&#10;&#10;Description automatically generated">
            <a:extLst>
              <a:ext uri="{FF2B5EF4-FFF2-40B4-BE49-F238E27FC236}">
                <a16:creationId xmlns:a16="http://schemas.microsoft.com/office/drawing/2014/main" id="{5B0009C2-A978-FED4-1576-ABC534E78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349" y="2286000"/>
            <a:ext cx="7620000" cy="4762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5D6890-6365-5B91-C50A-21D2C5E1093C}"/>
              </a:ext>
            </a:extLst>
          </p:cNvPr>
          <p:cNvSpPr/>
          <p:nvPr/>
        </p:nvSpPr>
        <p:spPr bwMode="auto">
          <a:xfrm>
            <a:off x="0" y="6229850"/>
            <a:ext cx="10058400" cy="62815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E7C10-ED0A-FB30-C10E-6E47F1E71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with text and symbols&#10;&#10;Description automatically generated with medium confidence">
            <a:extLst>
              <a:ext uri="{FF2B5EF4-FFF2-40B4-BE49-F238E27FC236}">
                <a16:creationId xmlns:a16="http://schemas.microsoft.com/office/drawing/2014/main" id="{B940A2AB-3445-2680-2B3B-E5E9F0B0D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51" y="228600"/>
            <a:ext cx="10841118" cy="6096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5BDBA9-432D-6FE4-E912-47C918331717}"/>
              </a:ext>
            </a:extLst>
          </p:cNvPr>
          <p:cNvSpPr/>
          <p:nvPr/>
        </p:nvSpPr>
        <p:spPr bwMode="auto">
          <a:xfrm>
            <a:off x="2679700" y="838200"/>
            <a:ext cx="73025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CB6917-10C1-61AA-642A-1042533C2302}"/>
              </a:ext>
            </a:extLst>
          </p:cNvPr>
          <p:cNvSpPr/>
          <p:nvPr/>
        </p:nvSpPr>
        <p:spPr bwMode="auto">
          <a:xfrm>
            <a:off x="2409731" y="299256"/>
            <a:ext cx="6616700" cy="12192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B419E8-0C09-7FB9-1499-9CE90A1C8ACB}"/>
              </a:ext>
            </a:extLst>
          </p:cNvPr>
          <p:cNvSpPr/>
          <p:nvPr/>
        </p:nvSpPr>
        <p:spPr bwMode="auto">
          <a:xfrm>
            <a:off x="6248400" y="242668"/>
            <a:ext cx="4343400" cy="601821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26F672-CD24-C706-DFD7-5E0B36043135}"/>
              </a:ext>
            </a:extLst>
          </p:cNvPr>
          <p:cNvSpPr txBox="1"/>
          <p:nvPr/>
        </p:nvSpPr>
        <p:spPr>
          <a:xfrm>
            <a:off x="6248400" y="1556558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Reduced material waste due to AM process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11E7E6-099C-3BB9-7394-6651045CC269}"/>
              </a:ext>
            </a:extLst>
          </p:cNvPr>
          <p:cNvSpPr txBox="1"/>
          <p:nvPr/>
        </p:nvSpPr>
        <p:spPr>
          <a:xfrm>
            <a:off x="6248400" y="2726943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Customization and Rapid Prototyping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52C4B2-954B-F8D1-7AAB-3EDAFE9DCCE9}"/>
              </a:ext>
            </a:extLst>
          </p:cNvPr>
          <p:cNvSpPr txBox="1"/>
          <p:nvPr/>
        </p:nvSpPr>
        <p:spPr>
          <a:xfrm>
            <a:off x="6274051" y="3909136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Small-scale production cost effectiveness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7F577B-C5E3-499B-65D1-F17A2E77EC3E}"/>
              </a:ext>
            </a:extLst>
          </p:cNvPr>
          <p:cNvSpPr txBox="1"/>
          <p:nvPr/>
        </p:nvSpPr>
        <p:spPr>
          <a:xfrm>
            <a:off x="6264998" y="5238896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Design Freedom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B3351E-4A96-DB15-3EDE-D5705E16EF5E}"/>
              </a:ext>
            </a:extLst>
          </p:cNvPr>
          <p:cNvSpPr/>
          <p:nvPr/>
        </p:nvSpPr>
        <p:spPr bwMode="auto">
          <a:xfrm>
            <a:off x="9906000" y="6324600"/>
            <a:ext cx="2286000" cy="533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0C8C6C-8F47-1319-E48B-7A5F3C7F10A2}"/>
              </a:ext>
            </a:extLst>
          </p:cNvPr>
          <p:cNvSpPr txBox="1"/>
          <p:nvPr/>
        </p:nvSpPr>
        <p:spPr>
          <a:xfrm>
            <a:off x="11734800" y="639124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aseline="0" dirty="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18417E6-1B28-1436-307D-7D6F28874A3B}"/>
              </a:ext>
            </a:extLst>
          </p:cNvPr>
          <p:cNvSpPr/>
          <p:nvPr/>
        </p:nvSpPr>
        <p:spPr bwMode="auto">
          <a:xfrm>
            <a:off x="2260600" y="3255267"/>
            <a:ext cx="838200" cy="800894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85CB2B-7A0C-A1B2-14D8-45369096F723}"/>
              </a:ext>
            </a:extLst>
          </p:cNvPr>
          <p:cNvSpPr txBox="1"/>
          <p:nvPr/>
        </p:nvSpPr>
        <p:spPr>
          <a:xfrm>
            <a:off x="2173626" y="3417683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Benefits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071AE48-012F-2779-2C3E-99F3432CCADD}"/>
              </a:ext>
            </a:extLst>
          </p:cNvPr>
          <p:cNvSpPr txBox="1">
            <a:spLocks noChangeArrowheads="1"/>
          </p:cNvSpPr>
          <p:nvPr/>
        </p:nvSpPr>
        <p:spPr>
          <a:xfrm>
            <a:off x="28575" y="0"/>
            <a:ext cx="2651125" cy="6111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en-US" altLang="en-US" sz="3600" kern="0" baseline="0" dirty="0">
                <a:latin typeface="Century Gothic" panose="020B0502020202020204" pitchFamily="34" charset="0"/>
              </a:rPr>
              <a:t>Motivation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3D049-1276-1A9E-9E94-1AE338FA0063}"/>
              </a:ext>
            </a:extLst>
          </p:cNvPr>
          <p:cNvSpPr/>
          <p:nvPr/>
        </p:nvSpPr>
        <p:spPr bwMode="auto">
          <a:xfrm>
            <a:off x="0" y="6229850"/>
            <a:ext cx="10058400" cy="62815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13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7EA69-338B-0C80-BE00-FBCCA0BC0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AC06E5D-AF13-8FD4-E291-598C69C7A3C3}"/>
              </a:ext>
            </a:extLst>
          </p:cNvPr>
          <p:cNvSpPr txBox="1">
            <a:spLocks noChangeArrowheads="1"/>
          </p:cNvSpPr>
          <p:nvPr/>
        </p:nvSpPr>
        <p:spPr>
          <a:xfrm>
            <a:off x="28575" y="0"/>
            <a:ext cx="6089959" cy="6111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en-US" altLang="en-US" sz="3600" kern="0" baseline="0" dirty="0">
                <a:latin typeface="Century Gothic" panose="020B0502020202020204" pitchFamily="34" charset="0"/>
              </a:rPr>
              <a:t>Machinery and specimens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FEE4A7-2411-4CF4-0EBB-DF9909FAA01C}"/>
              </a:ext>
            </a:extLst>
          </p:cNvPr>
          <p:cNvSpPr txBox="1"/>
          <p:nvPr/>
        </p:nvSpPr>
        <p:spPr>
          <a:xfrm>
            <a:off x="503989" y="983785"/>
            <a:ext cx="133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Tensile tests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941D84-9A09-C179-6E26-D94C071C4C9E}"/>
              </a:ext>
            </a:extLst>
          </p:cNvPr>
          <p:cNvSpPr txBox="1"/>
          <p:nvPr/>
        </p:nvSpPr>
        <p:spPr>
          <a:xfrm>
            <a:off x="3352800" y="994360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Creep tests</a:t>
            </a:r>
          </a:p>
        </p:txBody>
      </p:sp>
      <p:pic>
        <p:nvPicPr>
          <p:cNvPr id="10" name="Picture 9" descr="A machine with a glass door&#10;&#10;Description automatically generated">
            <a:extLst>
              <a:ext uri="{FF2B5EF4-FFF2-40B4-BE49-F238E27FC236}">
                <a16:creationId xmlns:a16="http://schemas.microsoft.com/office/drawing/2014/main" id="{67086BFD-F7B8-F70C-BC7C-217C84C73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6" y="1340851"/>
            <a:ext cx="2288052" cy="488899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DC7C212-EE60-413B-591E-4F8F0C9B29EF}"/>
              </a:ext>
            </a:extLst>
          </p:cNvPr>
          <p:cNvSpPr/>
          <p:nvPr/>
        </p:nvSpPr>
        <p:spPr bwMode="auto">
          <a:xfrm>
            <a:off x="9906000" y="6324600"/>
            <a:ext cx="2286000" cy="533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4B3037-E185-5D6D-9FCA-43E22C60FCC7}"/>
              </a:ext>
            </a:extLst>
          </p:cNvPr>
          <p:cNvSpPr txBox="1"/>
          <p:nvPr/>
        </p:nvSpPr>
        <p:spPr>
          <a:xfrm>
            <a:off x="11734800" y="639124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aseline="0" dirty="0">
                <a:solidFill>
                  <a:schemeClr val="bg2"/>
                </a:solidFill>
              </a:rPr>
              <a:t>4</a:t>
            </a:r>
          </a:p>
        </p:txBody>
      </p:sp>
      <p:pic>
        <p:nvPicPr>
          <p:cNvPr id="5" name="Picture 4" descr="A drawing of a screwdriver&#10;&#10;Description automatically generated">
            <a:extLst>
              <a:ext uri="{FF2B5EF4-FFF2-40B4-BE49-F238E27FC236}">
                <a16:creationId xmlns:a16="http://schemas.microsoft.com/office/drawing/2014/main" id="{BCDC6C63-9B7C-D525-A8C8-772024DF4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534" y="2597242"/>
            <a:ext cx="5943600" cy="1663515"/>
          </a:xfrm>
          <a:prstGeom prst="rect">
            <a:avLst/>
          </a:prstGeom>
        </p:spPr>
      </p:pic>
      <p:pic>
        <p:nvPicPr>
          <p:cNvPr id="9" name="Picture 8" descr="A machine with a blue frame&#10;&#10;Description automatically generated">
            <a:extLst>
              <a:ext uri="{FF2B5EF4-FFF2-40B4-BE49-F238E27FC236}">
                <a16:creationId xmlns:a16="http://schemas.microsoft.com/office/drawing/2014/main" id="{764C8116-C57C-8BCA-AF00-398E7F730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349150"/>
            <a:ext cx="1902360" cy="4888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99B8D3-7DF2-63D5-1BD5-6BC29D0BB928}"/>
              </a:ext>
            </a:extLst>
          </p:cNvPr>
          <p:cNvSpPr txBox="1"/>
          <p:nvPr/>
        </p:nvSpPr>
        <p:spPr>
          <a:xfrm>
            <a:off x="7620000" y="2133600"/>
            <a:ext cx="1871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Creep Specimen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0587B5-43A0-026C-766F-4B2AAA8E4F53}"/>
              </a:ext>
            </a:extLst>
          </p:cNvPr>
          <p:cNvSpPr/>
          <p:nvPr/>
        </p:nvSpPr>
        <p:spPr bwMode="auto">
          <a:xfrm>
            <a:off x="0" y="6229850"/>
            <a:ext cx="10058400" cy="62815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483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B00D1-1C0C-5491-0486-2A12D24FE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65CD9E2-2CA7-93DB-9D55-25CECFD88976}"/>
              </a:ext>
            </a:extLst>
          </p:cNvPr>
          <p:cNvSpPr txBox="1">
            <a:spLocks noChangeArrowheads="1"/>
          </p:cNvSpPr>
          <p:nvPr/>
        </p:nvSpPr>
        <p:spPr>
          <a:xfrm>
            <a:off x="28575" y="0"/>
            <a:ext cx="3476625" cy="6111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en-US" altLang="en-US" sz="3600" kern="0" baseline="0" dirty="0">
                <a:latin typeface="Century Gothic" panose="020B0502020202020204" pitchFamily="34" charset="0"/>
              </a:rPr>
              <a:t>Manufacturing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7ED859-3D8C-034C-5603-7101EB4EFED1}"/>
              </a:ext>
            </a:extLst>
          </p:cNvPr>
          <p:cNvSpPr txBox="1"/>
          <p:nvPr/>
        </p:nvSpPr>
        <p:spPr>
          <a:xfrm>
            <a:off x="1600200" y="705237"/>
            <a:ext cx="3866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Horizontal (Y direction)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F8783D1-B5B1-767A-939A-10324364D73A}"/>
              </a:ext>
            </a:extLst>
          </p:cNvPr>
          <p:cNvSpPr/>
          <p:nvPr/>
        </p:nvSpPr>
        <p:spPr bwMode="auto">
          <a:xfrm>
            <a:off x="9906000" y="6324600"/>
            <a:ext cx="2286000" cy="533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61307C-FF6A-55FD-B856-0386F06EEB49}"/>
              </a:ext>
            </a:extLst>
          </p:cNvPr>
          <p:cNvSpPr txBox="1"/>
          <p:nvPr/>
        </p:nvSpPr>
        <p:spPr>
          <a:xfrm>
            <a:off x="11734800" y="639124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aseline="0" dirty="0">
                <a:solidFill>
                  <a:schemeClr val="bg2"/>
                </a:solidFill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7951F6-8228-6A06-E85F-5EBCEDB8C61C}"/>
              </a:ext>
            </a:extLst>
          </p:cNvPr>
          <p:cNvSpPr txBox="1"/>
          <p:nvPr/>
        </p:nvSpPr>
        <p:spPr>
          <a:xfrm>
            <a:off x="8195803" y="705237"/>
            <a:ext cx="3866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Vertical (Z direction)</a:t>
            </a:r>
          </a:p>
        </p:txBody>
      </p:sp>
      <p:pic>
        <p:nvPicPr>
          <p:cNvPr id="7" name="Picture 6" descr="A picture containing indoor, counter, kitchen appliance&#10;&#10;Description automatically generated">
            <a:extLst>
              <a:ext uri="{FF2B5EF4-FFF2-40B4-BE49-F238E27FC236}">
                <a16:creationId xmlns:a16="http://schemas.microsoft.com/office/drawing/2014/main" id="{6D17245B-DA76-223D-6547-C381CA751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85" y="1110436"/>
            <a:ext cx="4818616" cy="3613962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4448DBC5-18CC-8BCF-EB0B-C318FE50B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110436"/>
            <a:ext cx="4818617" cy="36139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C03454-C790-1027-0082-00A189542029}"/>
              </a:ext>
            </a:extLst>
          </p:cNvPr>
          <p:cNvSpPr txBox="1"/>
          <p:nvPr/>
        </p:nvSpPr>
        <p:spPr>
          <a:xfrm>
            <a:off x="152400" y="4885093"/>
            <a:ext cx="37850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Processing parameters:</a:t>
            </a:r>
          </a:p>
          <a:p>
            <a:pPr>
              <a:buNone/>
            </a:pPr>
            <a:endParaRPr lang="en-US" sz="1600" baseline="0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US" sz="16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Fully Dense (FD) samples</a:t>
            </a:r>
          </a:p>
          <a:p>
            <a:pPr>
              <a:buNone/>
            </a:pPr>
            <a:r>
              <a:rPr lang="pl-PL" sz="16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200 W, 800 mm/s, 0.03 mm, 0.12 mm</a:t>
            </a:r>
          </a:p>
          <a:p>
            <a:pPr>
              <a:buNone/>
            </a:pPr>
            <a:endParaRPr lang="en-US" sz="1600" baseline="0" dirty="0">
              <a:solidFill>
                <a:schemeClr val="bg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737C13-8CA1-AFA0-CAF7-075B82CD202C}"/>
              </a:ext>
            </a:extLst>
          </p:cNvPr>
          <p:cNvSpPr txBox="1"/>
          <p:nvPr/>
        </p:nvSpPr>
        <p:spPr>
          <a:xfrm>
            <a:off x="4343400" y="5377535"/>
            <a:ext cx="3785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Keyhole (KH) samples</a:t>
            </a:r>
          </a:p>
          <a:p>
            <a:pPr>
              <a:buNone/>
            </a:pPr>
            <a:r>
              <a:rPr lang="pl-PL" sz="16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200 W, 400 mm/s, 0.03 mm, 0.12 mm</a:t>
            </a:r>
          </a:p>
          <a:p>
            <a:pPr>
              <a:buNone/>
            </a:pPr>
            <a:endParaRPr lang="en-US" sz="1600" baseline="0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5C5A73-832A-6DDE-22F6-A8F39E5EE9F9}"/>
              </a:ext>
            </a:extLst>
          </p:cNvPr>
          <p:cNvSpPr txBox="1"/>
          <p:nvPr/>
        </p:nvSpPr>
        <p:spPr>
          <a:xfrm>
            <a:off x="8232276" y="5377535"/>
            <a:ext cx="39004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Lack of Fusion (</a:t>
            </a:r>
            <a:r>
              <a:rPr lang="en-US" sz="1600" baseline="0" dirty="0" err="1">
                <a:solidFill>
                  <a:schemeClr val="bg2"/>
                </a:solidFill>
                <a:latin typeface="Century Gothic" panose="020B0502020202020204" pitchFamily="34" charset="0"/>
              </a:rPr>
              <a:t>LoF</a:t>
            </a:r>
            <a:r>
              <a:rPr lang="en-US" sz="16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) samples</a:t>
            </a:r>
          </a:p>
          <a:p>
            <a:pPr>
              <a:buNone/>
            </a:pPr>
            <a:r>
              <a:rPr lang="pl-PL" sz="16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200 W, 1500 mm/s, 0.03 mm, 0.12 mm</a:t>
            </a:r>
          </a:p>
          <a:p>
            <a:pPr>
              <a:buNone/>
            </a:pPr>
            <a:endParaRPr lang="en-US" sz="1600" baseline="0" dirty="0" err="1">
              <a:solidFill>
                <a:schemeClr val="bg2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B870AE7-DBD9-B950-3D7E-A26D42963D75}"/>
              </a:ext>
            </a:extLst>
          </p:cNvPr>
          <p:cNvCxnSpPr>
            <a:cxnSpLocks/>
          </p:cNvCxnSpPr>
          <p:nvPr/>
        </p:nvCxnSpPr>
        <p:spPr bwMode="auto">
          <a:xfrm>
            <a:off x="152400" y="4885093"/>
            <a:ext cx="118872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368A6C0-D64D-F8B1-5887-4D1CAE44211B}"/>
              </a:ext>
            </a:extLst>
          </p:cNvPr>
          <p:cNvSpPr/>
          <p:nvPr/>
        </p:nvSpPr>
        <p:spPr bwMode="auto">
          <a:xfrm>
            <a:off x="0" y="6229850"/>
            <a:ext cx="10058400" cy="62815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747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CF336-7C34-724C-9093-2E822E201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FAA47B-73BD-2124-A0A7-C0961E418E8C}"/>
              </a:ext>
            </a:extLst>
          </p:cNvPr>
          <p:cNvSpPr/>
          <p:nvPr/>
        </p:nvSpPr>
        <p:spPr bwMode="auto">
          <a:xfrm>
            <a:off x="9906000" y="6324600"/>
            <a:ext cx="2286000" cy="533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2ACDEDB-3C46-DCEC-54D3-40A87214057C}"/>
              </a:ext>
            </a:extLst>
          </p:cNvPr>
          <p:cNvSpPr txBox="1">
            <a:spLocks noChangeArrowheads="1"/>
          </p:cNvSpPr>
          <p:nvPr/>
        </p:nvSpPr>
        <p:spPr>
          <a:xfrm>
            <a:off x="28575" y="0"/>
            <a:ext cx="4086225" cy="6111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en-US" altLang="en-US" sz="3600" kern="0" baseline="0" dirty="0">
                <a:latin typeface="Century Gothic" panose="020B0502020202020204" pitchFamily="34" charset="0"/>
              </a:rPr>
              <a:t>Characterization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D3749C-4ED1-9AEF-360E-18DC3707DD45}"/>
              </a:ext>
            </a:extLst>
          </p:cNvPr>
          <p:cNvSpPr txBox="1"/>
          <p:nvPr/>
        </p:nvSpPr>
        <p:spPr>
          <a:xfrm>
            <a:off x="11734800" y="639124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aseline="0" dirty="0">
                <a:solidFill>
                  <a:schemeClr val="bg2"/>
                </a:solidFill>
              </a:rPr>
              <a:t>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AF7C09-CCD7-2376-E330-87B90ADE0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09897"/>
            <a:ext cx="6858000" cy="543820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0A2842-27D3-CC70-072D-36BCF03B21F2}"/>
              </a:ext>
            </a:extLst>
          </p:cNvPr>
          <p:cNvSpPr txBox="1"/>
          <p:nvPr/>
        </p:nvSpPr>
        <p:spPr>
          <a:xfrm>
            <a:off x="8001000" y="597685"/>
            <a:ext cx="352934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  <a:latin typeface="Century Gothic" panose="020B0502020202020204" pitchFamily="34" charset="0"/>
              </a:rPr>
              <a:t>μXCT</a:t>
            </a:r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 visual representation of voids in material showing:</a:t>
            </a:r>
          </a:p>
          <a:p>
            <a:endParaRPr lang="en-US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a) Keyhole Z </a:t>
            </a:r>
          </a:p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b) Lack of Fusion Z </a:t>
            </a:r>
          </a:p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d) Fully Dense Z material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4A05C3-CE05-4E2F-7FCD-5BFAC841C4B7}"/>
              </a:ext>
            </a:extLst>
          </p:cNvPr>
          <p:cNvSpPr/>
          <p:nvPr/>
        </p:nvSpPr>
        <p:spPr bwMode="auto">
          <a:xfrm>
            <a:off x="0" y="6229850"/>
            <a:ext cx="10058400" cy="62815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798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7D57C-738C-4182-476E-36D6E9224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CECF369-D115-B7F7-85D5-3ABCD68D856A}"/>
              </a:ext>
            </a:extLst>
          </p:cNvPr>
          <p:cNvSpPr txBox="1">
            <a:spLocks noChangeArrowheads="1"/>
          </p:cNvSpPr>
          <p:nvPr/>
        </p:nvSpPr>
        <p:spPr>
          <a:xfrm>
            <a:off x="28575" y="0"/>
            <a:ext cx="4086225" cy="6111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en-US" altLang="en-US" sz="3600" kern="0" baseline="0" dirty="0">
                <a:latin typeface="Century Gothic" panose="020B0502020202020204" pitchFamily="34" charset="0"/>
              </a:rPr>
              <a:t>Characterization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F1D78B-9F39-F7B4-31A1-F71B010C318B}"/>
              </a:ext>
            </a:extLst>
          </p:cNvPr>
          <p:cNvSpPr txBox="1"/>
          <p:nvPr/>
        </p:nvSpPr>
        <p:spPr>
          <a:xfrm>
            <a:off x="219894" y="691535"/>
            <a:ext cx="3866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Fully Dense 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178301-9C46-68C3-BA1B-83B1CAB1E4C1}"/>
              </a:ext>
            </a:extLst>
          </p:cNvPr>
          <p:cNvSpPr txBox="1"/>
          <p:nvPr/>
        </p:nvSpPr>
        <p:spPr>
          <a:xfrm>
            <a:off x="256108" y="3429000"/>
            <a:ext cx="3866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Fully Dense 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0474A4-F298-B154-D317-71A326AA4126}"/>
              </a:ext>
            </a:extLst>
          </p:cNvPr>
          <p:cNvSpPr/>
          <p:nvPr/>
        </p:nvSpPr>
        <p:spPr bwMode="auto">
          <a:xfrm>
            <a:off x="9906000" y="6324600"/>
            <a:ext cx="2286000" cy="533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DA5CBD-10A2-62AE-FC2E-713200C07D91}"/>
              </a:ext>
            </a:extLst>
          </p:cNvPr>
          <p:cNvSpPr txBox="1"/>
          <p:nvPr/>
        </p:nvSpPr>
        <p:spPr>
          <a:xfrm>
            <a:off x="11734800" y="639124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aseline="0" dirty="0">
                <a:solidFill>
                  <a:schemeClr val="bg2"/>
                </a:solidFill>
              </a:rPr>
              <a:t>7</a:t>
            </a:r>
          </a:p>
        </p:txBody>
      </p:sp>
      <p:pic>
        <p:nvPicPr>
          <p:cNvPr id="5" name="Picture 4" descr="A grey brick wall with white text&#10;&#10;Description automatically generated">
            <a:extLst>
              <a:ext uri="{FF2B5EF4-FFF2-40B4-BE49-F238E27FC236}">
                <a16:creationId xmlns:a16="http://schemas.microsoft.com/office/drawing/2014/main" id="{57531F14-4614-01EB-05F7-7C70EEB63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9" y="3886200"/>
            <a:ext cx="5787230" cy="1538950"/>
          </a:xfrm>
          <a:prstGeom prst="rect">
            <a:avLst/>
          </a:prstGeom>
        </p:spPr>
      </p:pic>
      <p:pic>
        <p:nvPicPr>
          <p:cNvPr id="9" name="Picture 8" descr="A close up of a grey surface&#10;&#10;Description automatically generated">
            <a:extLst>
              <a:ext uri="{FF2B5EF4-FFF2-40B4-BE49-F238E27FC236}">
                <a16:creationId xmlns:a16="http://schemas.microsoft.com/office/drawing/2014/main" id="{B9C0372A-194D-B1CF-6441-BBE02654A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9" y="1134840"/>
            <a:ext cx="5787228" cy="1553619"/>
          </a:xfrm>
          <a:prstGeom prst="rect">
            <a:avLst/>
          </a:prstGeom>
        </p:spPr>
      </p:pic>
      <p:pic>
        <p:nvPicPr>
          <p:cNvPr id="13" name="Picture 12" descr="A close up of a screen&#10;&#10;Description automatically generated">
            <a:extLst>
              <a:ext uri="{FF2B5EF4-FFF2-40B4-BE49-F238E27FC236}">
                <a16:creationId xmlns:a16="http://schemas.microsoft.com/office/drawing/2014/main" id="{C29AC579-8AA0-9A97-91CA-22949028F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134840"/>
            <a:ext cx="5787228" cy="15574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5A86B5-DBEC-BE71-2AFE-622A4C658470}"/>
              </a:ext>
            </a:extLst>
          </p:cNvPr>
          <p:cNvSpPr txBox="1"/>
          <p:nvPr/>
        </p:nvSpPr>
        <p:spPr>
          <a:xfrm>
            <a:off x="6365584" y="691535"/>
            <a:ext cx="3866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Keyhole 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466088-E2B4-0450-5724-C9D3E1BA40AB}"/>
              </a:ext>
            </a:extLst>
          </p:cNvPr>
          <p:cNvSpPr txBox="1"/>
          <p:nvPr/>
        </p:nvSpPr>
        <p:spPr>
          <a:xfrm>
            <a:off x="6378679" y="3429000"/>
            <a:ext cx="3866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Lack of Fusion Z</a:t>
            </a:r>
          </a:p>
        </p:txBody>
      </p:sp>
      <p:pic>
        <p:nvPicPr>
          <p:cNvPr id="22" name="Picture 21" descr="A close-up of a grey surface&#10;&#10;Description automatically generated">
            <a:extLst>
              <a:ext uri="{FF2B5EF4-FFF2-40B4-BE49-F238E27FC236}">
                <a16:creationId xmlns:a16="http://schemas.microsoft.com/office/drawing/2014/main" id="{65278699-1B14-FD18-5209-7F27ADB712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46" y="3863364"/>
            <a:ext cx="5758682" cy="15617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2C5D2A-3740-08D2-38D5-C435CC6D303C}"/>
              </a:ext>
            </a:extLst>
          </p:cNvPr>
          <p:cNvSpPr/>
          <p:nvPr/>
        </p:nvSpPr>
        <p:spPr bwMode="auto">
          <a:xfrm>
            <a:off x="0" y="6229850"/>
            <a:ext cx="10058400" cy="62815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10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CFF97-29C5-79ED-787B-24F267FC8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6D42EC-A832-22DC-81DB-9D212DCC14DB}"/>
              </a:ext>
            </a:extLst>
          </p:cNvPr>
          <p:cNvSpPr/>
          <p:nvPr/>
        </p:nvSpPr>
        <p:spPr bwMode="auto">
          <a:xfrm>
            <a:off x="9906000" y="6324600"/>
            <a:ext cx="2286000" cy="533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59C22-D6C5-8540-0FFC-F51FA926D881}"/>
              </a:ext>
            </a:extLst>
          </p:cNvPr>
          <p:cNvSpPr txBox="1"/>
          <p:nvPr/>
        </p:nvSpPr>
        <p:spPr>
          <a:xfrm>
            <a:off x="11734800" y="639124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aseline="0" dirty="0">
                <a:solidFill>
                  <a:schemeClr val="bg2"/>
                </a:solidFill>
              </a:rPr>
              <a:t>8</a:t>
            </a:r>
          </a:p>
        </p:txBody>
      </p:sp>
      <p:pic>
        <p:nvPicPr>
          <p:cNvPr id="5" name="Picture 4" descr="A graph of a graph with different colored lines&#10;&#10;Description automatically generated">
            <a:extLst>
              <a:ext uri="{FF2B5EF4-FFF2-40B4-BE49-F238E27FC236}">
                <a16:creationId xmlns:a16="http://schemas.microsoft.com/office/drawing/2014/main" id="{FFC1F507-5299-BE6B-021F-FABE404E7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3400"/>
            <a:ext cx="5806306" cy="435452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03ECC3A-C1CF-5759-8FBB-906C450614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623521"/>
              </p:ext>
            </p:extLst>
          </p:nvPr>
        </p:nvGraphicFramePr>
        <p:xfrm>
          <a:off x="2754493" y="5105400"/>
          <a:ext cx="6061710" cy="1032193"/>
        </p:xfrm>
        <a:graphic>
          <a:graphicData uri="http://schemas.openxmlformats.org/drawingml/2006/table">
            <a:tbl>
              <a:tblPr firstRow="1" firstCol="1" bandRow="1"/>
              <a:tblGrid>
                <a:gridCol w="1196975">
                  <a:extLst>
                    <a:ext uri="{9D8B030D-6E8A-4147-A177-3AD203B41FA5}">
                      <a16:colId xmlns:a16="http://schemas.microsoft.com/office/drawing/2014/main" val="168237584"/>
                    </a:ext>
                  </a:extLst>
                </a:gridCol>
                <a:gridCol w="1199515">
                  <a:extLst>
                    <a:ext uri="{9D8B030D-6E8A-4147-A177-3AD203B41FA5}">
                      <a16:colId xmlns:a16="http://schemas.microsoft.com/office/drawing/2014/main" val="3214808535"/>
                    </a:ext>
                  </a:extLst>
                </a:gridCol>
                <a:gridCol w="732790">
                  <a:extLst>
                    <a:ext uri="{9D8B030D-6E8A-4147-A177-3AD203B41FA5}">
                      <a16:colId xmlns:a16="http://schemas.microsoft.com/office/drawing/2014/main" val="4009716730"/>
                    </a:ext>
                  </a:extLst>
                </a:gridCol>
                <a:gridCol w="1066165">
                  <a:extLst>
                    <a:ext uri="{9D8B030D-6E8A-4147-A177-3AD203B41FA5}">
                      <a16:colId xmlns:a16="http://schemas.microsoft.com/office/drawing/2014/main" val="2034404641"/>
                    </a:ext>
                  </a:extLst>
                </a:gridCol>
                <a:gridCol w="1866265">
                  <a:extLst>
                    <a:ext uri="{9D8B030D-6E8A-4147-A177-3AD203B41FA5}">
                      <a16:colId xmlns:a16="http://schemas.microsoft.com/office/drawing/2014/main" val="1380884647"/>
                    </a:ext>
                  </a:extLst>
                </a:gridCol>
              </a:tblGrid>
              <a:tr h="2927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YS, MPa 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(0.2% offset)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UTS, MPa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Eng. Strain at UTS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Eng. Strain at Fracture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125372"/>
                  </a:ext>
                </a:extLst>
              </a:tr>
              <a:tr h="1638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FD Z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576.0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670.2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0.2096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0.4279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092179"/>
                  </a:ext>
                </a:extLst>
              </a:tr>
              <a:tr h="1638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FD Y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597.5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676.7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0.1816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0.3407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94097"/>
                  </a:ext>
                </a:extLst>
              </a:tr>
              <a:tr h="1638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LoF Z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436.3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518.5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0.1268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0.1307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0808168"/>
                  </a:ext>
                </a:extLst>
              </a:tr>
              <a:tr h="1638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 Z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583.6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668.4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0.2693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0.3721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2135898"/>
                  </a:ext>
                </a:extLst>
              </a:tr>
            </a:tbl>
          </a:graphicData>
        </a:graphic>
      </p:graphicFrame>
      <p:sp>
        <p:nvSpPr>
          <p:cNvPr id="2" name="Rectangle 2">
            <a:extLst>
              <a:ext uri="{FF2B5EF4-FFF2-40B4-BE49-F238E27FC236}">
                <a16:creationId xmlns:a16="http://schemas.microsoft.com/office/drawing/2014/main" id="{FF700B19-F5B3-552F-7AA9-10A6E9BE3AB0}"/>
              </a:ext>
            </a:extLst>
          </p:cNvPr>
          <p:cNvSpPr txBox="1">
            <a:spLocks noChangeArrowheads="1"/>
          </p:cNvSpPr>
          <p:nvPr/>
        </p:nvSpPr>
        <p:spPr>
          <a:xfrm>
            <a:off x="28575" y="0"/>
            <a:ext cx="3781425" cy="6111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en-US" altLang="en-US" sz="3600" kern="0" baseline="0" dirty="0">
                <a:latin typeface="Century Gothic" panose="020B0502020202020204" pitchFamily="34" charset="0"/>
              </a:rPr>
              <a:t>Tensile behavior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C806D9-EDD7-E4D0-7CDC-C4934C62C778}"/>
              </a:ext>
            </a:extLst>
          </p:cNvPr>
          <p:cNvSpPr/>
          <p:nvPr/>
        </p:nvSpPr>
        <p:spPr bwMode="auto">
          <a:xfrm>
            <a:off x="0" y="6229850"/>
            <a:ext cx="10058400" cy="62815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227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1A304-D2F9-436E-D3B9-F810C78C6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1C332E2-B2CB-2B5B-5D5F-67324415BE66}"/>
              </a:ext>
            </a:extLst>
          </p:cNvPr>
          <p:cNvSpPr txBox="1">
            <a:spLocks noChangeArrowheads="1"/>
          </p:cNvSpPr>
          <p:nvPr/>
        </p:nvSpPr>
        <p:spPr>
          <a:xfrm>
            <a:off x="28575" y="0"/>
            <a:ext cx="1647825" cy="6111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en-US" altLang="en-US" sz="3600" kern="0" baseline="0" dirty="0">
                <a:latin typeface="Century Gothic" panose="020B0502020202020204" pitchFamily="34" charset="0"/>
              </a:rPr>
              <a:t>Creep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89D0FD-AE65-A342-B311-AEF42CAD05D6}"/>
              </a:ext>
            </a:extLst>
          </p:cNvPr>
          <p:cNvSpPr/>
          <p:nvPr/>
        </p:nvSpPr>
        <p:spPr bwMode="auto">
          <a:xfrm>
            <a:off x="9906000" y="6324600"/>
            <a:ext cx="2286000" cy="533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ED7712-B61F-2A31-A14F-B79BB286F891}"/>
              </a:ext>
            </a:extLst>
          </p:cNvPr>
          <p:cNvSpPr txBox="1"/>
          <p:nvPr/>
        </p:nvSpPr>
        <p:spPr>
          <a:xfrm>
            <a:off x="11734800" y="639124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aseline="0" dirty="0">
                <a:solidFill>
                  <a:schemeClr val="bg2"/>
                </a:solidFill>
              </a:rPr>
              <a:t>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4D588F-6A4A-A52B-91B0-BEF94B6EFB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62000"/>
            <a:ext cx="6799705" cy="547266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D148F9-02E9-97B3-D307-4FA07997019D}"/>
              </a:ext>
            </a:extLst>
          </p:cNvPr>
          <p:cNvSpPr txBox="1"/>
          <p:nvPr/>
        </p:nvSpPr>
        <p:spPr>
          <a:xfrm>
            <a:off x="4800600" y="387987"/>
            <a:ext cx="3791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Creep strain vs run time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36AC50-3364-3CF2-FD86-0DA308F45281}"/>
              </a:ext>
            </a:extLst>
          </p:cNvPr>
          <p:cNvSpPr/>
          <p:nvPr/>
        </p:nvSpPr>
        <p:spPr bwMode="auto">
          <a:xfrm>
            <a:off x="0" y="6229850"/>
            <a:ext cx="10058400" cy="62815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63654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CC"/>
      </a:dk2>
      <a:lt2>
        <a:srgbClr val="FFFF00"/>
      </a:lt2>
      <a:accent1>
        <a:srgbClr val="FF9900"/>
      </a:accent1>
      <a:accent2>
        <a:srgbClr val="00FFFF"/>
      </a:accent2>
      <a:accent3>
        <a:srgbClr val="AAAAE2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buNone/>
          <a:defRPr sz="1600" baseline="0" dirty="0" err="1" smtClean="0">
            <a:solidFill>
              <a:schemeClr val="bg2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1537</TotalTime>
  <Words>405</Words>
  <Application>Microsoft Office PowerPoint</Application>
  <PresentationFormat>Widescreen</PresentationFormat>
  <Paragraphs>120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Times New Roman</vt:lpstr>
      <vt:lpstr>Default Design</vt:lpstr>
      <vt:lpstr>Flaw type and build orientation dependent creep strength of 316L stainless steel fabricated via laser powder bed fusion</vt:lpstr>
      <vt:lpstr>Motivation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creator>skendall</dc:creator>
  <cp:lastModifiedBy>Nemanja Kljestan</cp:lastModifiedBy>
  <cp:revision>193</cp:revision>
  <dcterms:created xsi:type="dcterms:W3CDTF">2002-07-09T18:53:13Z</dcterms:created>
  <dcterms:modified xsi:type="dcterms:W3CDTF">2024-04-03T16:08:58Z</dcterms:modified>
</cp:coreProperties>
</file>