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37"/>
  </p:notesMasterIdLst>
  <p:handoutMasterIdLst>
    <p:handoutMasterId r:id="rId38"/>
  </p:handoutMasterIdLst>
  <p:sldIdLst>
    <p:sldId id="256" r:id="rId5"/>
    <p:sldId id="278" r:id="rId6"/>
    <p:sldId id="306" r:id="rId7"/>
    <p:sldId id="280" r:id="rId8"/>
    <p:sldId id="283" r:id="rId9"/>
    <p:sldId id="284" r:id="rId10"/>
    <p:sldId id="279" r:id="rId11"/>
    <p:sldId id="287" r:id="rId12"/>
    <p:sldId id="289" r:id="rId13"/>
    <p:sldId id="307" r:id="rId14"/>
    <p:sldId id="285" r:id="rId15"/>
    <p:sldId id="286" r:id="rId16"/>
    <p:sldId id="290" r:id="rId17"/>
    <p:sldId id="291" r:id="rId18"/>
    <p:sldId id="293" r:id="rId19"/>
    <p:sldId id="294" r:id="rId20"/>
    <p:sldId id="295" r:id="rId21"/>
    <p:sldId id="297" r:id="rId22"/>
    <p:sldId id="298" r:id="rId23"/>
    <p:sldId id="299" r:id="rId24"/>
    <p:sldId id="301" r:id="rId25"/>
    <p:sldId id="302" r:id="rId26"/>
    <p:sldId id="308" r:id="rId27"/>
    <p:sldId id="310" r:id="rId28"/>
    <p:sldId id="303" r:id="rId29"/>
    <p:sldId id="304" r:id="rId30"/>
    <p:sldId id="305" r:id="rId31"/>
    <p:sldId id="261" r:id="rId32"/>
    <p:sldId id="309" r:id="rId33"/>
    <p:sldId id="292" r:id="rId34"/>
    <p:sldId id="296"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6"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591"/>
    <a:srgbClr val="FF00FF"/>
    <a:srgbClr val="18214F"/>
    <a:srgbClr val="004F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43" autoAdjust="0"/>
  </p:normalViewPr>
  <p:slideViewPr>
    <p:cSldViewPr snapToGrid="0">
      <p:cViewPr varScale="1">
        <p:scale>
          <a:sx n="69" d="100"/>
          <a:sy n="69" d="100"/>
        </p:scale>
        <p:origin x="1205" y="67"/>
      </p:cViewPr>
      <p:guideLst>
        <p:guide pos="3816"/>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C975E1-57DE-3147-B5C0-C8EA32C5B0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0787F3-BD10-CD44-B076-FB2033F377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CD7D16-6160-8B43-822C-D3B6881CEFF8}" type="datetimeFigureOut">
              <a:rPr lang="en-US" smtClean="0"/>
              <a:t>4/1/2024</a:t>
            </a:fld>
            <a:endParaRPr lang="en-US"/>
          </a:p>
        </p:txBody>
      </p:sp>
      <p:sp>
        <p:nvSpPr>
          <p:cNvPr id="4" name="Footer Placeholder 3">
            <a:extLst>
              <a:ext uri="{FF2B5EF4-FFF2-40B4-BE49-F238E27FC236}">
                <a16:creationId xmlns:a16="http://schemas.microsoft.com/office/drawing/2014/main" id="{930F4C78-E866-FE48-A89C-6037781AB2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C925ED-AEA1-CD47-A499-DA2C2C6378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0A5CFC-3597-4E40-A9C0-BE911BF0317F}" type="slidenum">
              <a:rPr lang="en-US" smtClean="0"/>
              <a:t>‹#›</a:t>
            </a:fld>
            <a:endParaRPr lang="en-US"/>
          </a:p>
        </p:txBody>
      </p:sp>
    </p:spTree>
    <p:extLst>
      <p:ext uri="{BB962C8B-B14F-4D97-AF65-F5344CB8AC3E}">
        <p14:creationId xmlns:p14="http://schemas.microsoft.com/office/powerpoint/2010/main" val="3878294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76C50-673E-D94F-9529-83054CC0AB39}"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1BD23-A62D-904C-AD2A-55A3D1165D6A}" type="slidenum">
              <a:rPr lang="en-US" smtClean="0"/>
              <a:t>‹#›</a:t>
            </a:fld>
            <a:endParaRPr lang="en-US"/>
          </a:p>
        </p:txBody>
      </p:sp>
    </p:spTree>
    <p:extLst>
      <p:ext uri="{BB962C8B-B14F-4D97-AF65-F5344CB8AC3E}">
        <p14:creationId xmlns:p14="http://schemas.microsoft.com/office/powerpoint/2010/main" val="3209741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1</a:t>
            </a:fld>
            <a:endParaRPr lang="en-US"/>
          </a:p>
        </p:txBody>
      </p:sp>
    </p:spTree>
    <p:extLst>
      <p:ext uri="{BB962C8B-B14F-4D97-AF65-F5344CB8AC3E}">
        <p14:creationId xmlns:p14="http://schemas.microsoft.com/office/powerpoint/2010/main" val="1289686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videos, transcripts, and notes taken </a:t>
            </a:r>
          </a:p>
          <a:p>
            <a:r>
              <a:rPr lang="en-US" dirty="0"/>
              <a:t>2-line by line coding for instrumental orchestration. We also found new arising categories for influences on instrumental genesis </a:t>
            </a:r>
          </a:p>
        </p:txBody>
      </p:sp>
      <p:sp>
        <p:nvSpPr>
          <p:cNvPr id="4" name="Slide Number Placeholder 3"/>
          <p:cNvSpPr>
            <a:spLocks noGrp="1"/>
          </p:cNvSpPr>
          <p:nvPr>
            <p:ph type="sldNum" sz="quarter" idx="5"/>
          </p:nvPr>
        </p:nvSpPr>
        <p:spPr/>
        <p:txBody>
          <a:bodyPr/>
          <a:lstStyle/>
          <a:p>
            <a:fld id="{5661BD23-A62D-904C-AD2A-55A3D1165D6A}" type="slidenum">
              <a:rPr lang="en-US" smtClean="0"/>
              <a:t>10</a:t>
            </a:fld>
            <a:endParaRPr lang="en-US"/>
          </a:p>
        </p:txBody>
      </p:sp>
    </p:spTree>
    <p:extLst>
      <p:ext uri="{BB962C8B-B14F-4D97-AF65-F5344CB8AC3E}">
        <p14:creationId xmlns:p14="http://schemas.microsoft.com/office/powerpoint/2010/main" val="405737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existing types of instrumental orchestration? Both teacher-centered and student-centered. </a:t>
            </a:r>
          </a:p>
          <a:p>
            <a:r>
              <a:rPr lang="en-US" dirty="0"/>
              <a:t>Explain these 3</a:t>
            </a:r>
          </a:p>
        </p:txBody>
      </p:sp>
      <p:sp>
        <p:nvSpPr>
          <p:cNvPr id="4" name="Slide Number Placeholder 3"/>
          <p:cNvSpPr>
            <a:spLocks noGrp="1"/>
          </p:cNvSpPr>
          <p:nvPr>
            <p:ph type="sldNum" sz="quarter" idx="5"/>
          </p:nvPr>
        </p:nvSpPr>
        <p:spPr/>
        <p:txBody>
          <a:bodyPr/>
          <a:lstStyle/>
          <a:p>
            <a:fld id="{5661BD23-A62D-904C-AD2A-55A3D1165D6A}" type="slidenum">
              <a:rPr lang="en-US" smtClean="0"/>
              <a:t>11</a:t>
            </a:fld>
            <a:endParaRPr lang="en-US"/>
          </a:p>
        </p:txBody>
      </p:sp>
    </p:spTree>
    <p:extLst>
      <p:ext uri="{BB962C8B-B14F-4D97-AF65-F5344CB8AC3E}">
        <p14:creationId xmlns:p14="http://schemas.microsoft.com/office/powerpoint/2010/main" val="3774333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61BD23-A62D-904C-AD2A-55A3D1165D6A}" type="slidenum">
              <a:rPr lang="en-US" smtClean="0"/>
              <a:t>12</a:t>
            </a:fld>
            <a:endParaRPr lang="en-US"/>
          </a:p>
        </p:txBody>
      </p:sp>
    </p:spTree>
    <p:extLst>
      <p:ext uri="{BB962C8B-B14F-4D97-AF65-F5344CB8AC3E}">
        <p14:creationId xmlns:p14="http://schemas.microsoft.com/office/powerpoint/2010/main" val="1541243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There were 38 transcript lines that contained evidence of influence on instrumental genesis. </a:t>
            </a:r>
          </a:p>
          <a:p>
            <a:endParaRPr lang="en-US" dirty="0"/>
          </a:p>
        </p:txBody>
      </p:sp>
      <p:sp>
        <p:nvSpPr>
          <p:cNvPr id="4" name="Slide Number Placeholder 3"/>
          <p:cNvSpPr>
            <a:spLocks noGrp="1"/>
          </p:cNvSpPr>
          <p:nvPr>
            <p:ph type="sldNum" sz="quarter" idx="5"/>
          </p:nvPr>
        </p:nvSpPr>
        <p:spPr/>
        <p:txBody>
          <a:bodyPr/>
          <a:lstStyle/>
          <a:p>
            <a:fld id="{5661BD23-A62D-904C-AD2A-55A3D1165D6A}" type="slidenum">
              <a:rPr lang="en-US" smtClean="0"/>
              <a:t>14</a:t>
            </a:fld>
            <a:endParaRPr lang="en-US"/>
          </a:p>
        </p:txBody>
      </p:sp>
    </p:spTree>
    <p:extLst>
      <p:ext uri="{BB962C8B-B14F-4D97-AF65-F5344CB8AC3E}">
        <p14:creationId xmlns:p14="http://schemas.microsoft.com/office/powerpoint/2010/main" val="2055597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Times New Roman" panose="02020603050405020304" pitchFamily="18" charset="0"/>
              </a:rPr>
              <a:t>Written directions: Some of the worksheets Mrs. Burke gave provided written directions for students to make links between mathematics and the </a:t>
            </a:r>
            <a:r>
              <a:rPr lang="en-US" sz="1200" b="0" i="1" u="none" strike="noStrike" baseline="0" dirty="0">
                <a:solidFill>
                  <a:srgbClr val="000000"/>
                </a:solidFill>
                <a:latin typeface="Times New Roman" panose="02020603050405020304" pitchFamily="18" charset="0"/>
              </a:rPr>
              <a:t>Desmos </a:t>
            </a:r>
            <a:r>
              <a:rPr lang="en-US" sz="1200" b="0" i="0" u="none" strike="noStrike" baseline="0" dirty="0">
                <a:solidFill>
                  <a:srgbClr val="000000"/>
                </a:solidFill>
                <a:latin typeface="Times New Roman" panose="02020603050405020304" pitchFamily="18" charset="0"/>
              </a:rPr>
              <a:t>software. For example, “Use your model to find the maximum volume of the box.” </a:t>
            </a:r>
          </a:p>
          <a:p>
            <a:r>
              <a:rPr lang="en-US" sz="1200" b="0" i="0" u="none" strike="noStrike" baseline="0" dirty="0">
                <a:solidFill>
                  <a:srgbClr val="000000"/>
                </a:solidFill>
                <a:latin typeface="Times New Roman" panose="02020603050405020304" pitchFamily="18" charset="0"/>
              </a:rPr>
              <a:t>Mrs. Burke and the students had to use their knowledge of both technology and mathematics to troubleshoot technological issues that arose. For example, when one group was creating a scatterplot in </a:t>
            </a:r>
            <a:r>
              <a:rPr lang="en-US" sz="1200" b="0" i="1" u="none" strike="noStrike" baseline="0" dirty="0">
                <a:solidFill>
                  <a:srgbClr val="000000"/>
                </a:solidFill>
                <a:latin typeface="Times New Roman" panose="02020603050405020304" pitchFamily="18" charset="0"/>
              </a:rPr>
              <a:t>Desmos </a:t>
            </a:r>
            <a:r>
              <a:rPr lang="en-US" sz="1200" b="0" i="0" u="none" strike="noStrike" baseline="0" dirty="0">
                <a:solidFill>
                  <a:srgbClr val="000000"/>
                </a:solidFill>
                <a:latin typeface="Times New Roman" panose="02020603050405020304" pitchFamily="18" charset="0"/>
              </a:rPr>
              <a:t>their graph showed all points on the y-axis (Figure 1). They questioned, “why is it like that?”, knowing something must be wrong, and worked together to fix the technological issue. </a:t>
            </a:r>
            <a:endParaRPr lang="en-US" dirty="0"/>
          </a:p>
          <a:p>
            <a:endParaRPr lang="en-US" dirty="0"/>
          </a:p>
        </p:txBody>
      </p:sp>
      <p:sp>
        <p:nvSpPr>
          <p:cNvPr id="4" name="Slide Number Placeholder 3"/>
          <p:cNvSpPr>
            <a:spLocks noGrp="1"/>
          </p:cNvSpPr>
          <p:nvPr>
            <p:ph type="sldNum" sz="quarter" idx="5"/>
          </p:nvPr>
        </p:nvSpPr>
        <p:spPr/>
        <p:txBody>
          <a:bodyPr/>
          <a:lstStyle/>
          <a:p>
            <a:fld id="{5661BD23-A62D-904C-AD2A-55A3D1165D6A}" type="slidenum">
              <a:rPr lang="en-US" smtClean="0"/>
              <a:t>15</a:t>
            </a:fld>
            <a:endParaRPr lang="en-US"/>
          </a:p>
        </p:txBody>
      </p:sp>
    </p:spTree>
    <p:extLst>
      <p:ext uri="{BB962C8B-B14F-4D97-AF65-F5344CB8AC3E}">
        <p14:creationId xmlns:p14="http://schemas.microsoft.com/office/powerpoint/2010/main" val="30441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61BD23-A62D-904C-AD2A-55A3D1165D6A}" type="slidenum">
              <a:rPr lang="en-US" smtClean="0"/>
              <a:t>16</a:t>
            </a:fld>
            <a:endParaRPr lang="en-US"/>
          </a:p>
        </p:txBody>
      </p:sp>
    </p:spTree>
    <p:extLst>
      <p:ext uri="{BB962C8B-B14F-4D97-AF65-F5344CB8AC3E}">
        <p14:creationId xmlns:p14="http://schemas.microsoft.com/office/powerpoint/2010/main" val="2362099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There were 27 transcript lines that were coded for influencing student’s instrumental genesis. </a:t>
            </a:r>
          </a:p>
          <a:p>
            <a:r>
              <a:rPr lang="en-US" sz="1800" b="0" i="0" u="none" strike="noStrike" baseline="0" dirty="0">
                <a:solidFill>
                  <a:srgbClr val="000000"/>
                </a:solidFill>
                <a:latin typeface="Times New Roman" panose="02020603050405020304" pitchFamily="18" charset="0"/>
              </a:rPr>
              <a:t>Five out of six original instrumental orchestration categories (all except technical-demo) were detected.  </a:t>
            </a:r>
            <a:endParaRPr lang="en-US" dirty="0"/>
          </a:p>
        </p:txBody>
      </p:sp>
      <p:sp>
        <p:nvSpPr>
          <p:cNvPr id="4" name="Slide Number Placeholder 3"/>
          <p:cNvSpPr>
            <a:spLocks noGrp="1"/>
          </p:cNvSpPr>
          <p:nvPr>
            <p:ph type="sldNum" sz="quarter" idx="5"/>
          </p:nvPr>
        </p:nvSpPr>
        <p:spPr/>
        <p:txBody>
          <a:bodyPr/>
          <a:lstStyle/>
          <a:p>
            <a:fld id="{5661BD23-A62D-904C-AD2A-55A3D1165D6A}" type="slidenum">
              <a:rPr lang="en-US" smtClean="0"/>
              <a:t>17</a:t>
            </a:fld>
            <a:endParaRPr lang="en-US"/>
          </a:p>
        </p:txBody>
      </p:sp>
    </p:spTree>
    <p:extLst>
      <p:ext uri="{BB962C8B-B14F-4D97-AF65-F5344CB8AC3E}">
        <p14:creationId xmlns:p14="http://schemas.microsoft.com/office/powerpoint/2010/main" val="2264955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This lesson only had whole class discourse and contained 8 influences on instrumental genesis. </a:t>
            </a:r>
          </a:p>
          <a:p>
            <a:r>
              <a:rPr lang="en-US" sz="1800" b="0" i="0" u="none" strike="noStrike" baseline="0" dirty="0">
                <a:solidFill>
                  <a:srgbClr val="000000"/>
                </a:solidFill>
                <a:latin typeface="Times New Roman" panose="02020603050405020304" pitchFamily="18" charset="0"/>
              </a:rPr>
              <a:t>Only one original category of instrumental geneses was observed – technical demo. </a:t>
            </a:r>
          </a:p>
          <a:p>
            <a:r>
              <a:rPr lang="en-US" sz="1800" b="0" i="0" u="none" strike="noStrike" baseline="0" dirty="0">
                <a:solidFill>
                  <a:srgbClr val="000000"/>
                </a:solidFill>
                <a:latin typeface="Times New Roman" panose="02020603050405020304" pitchFamily="18" charset="0"/>
              </a:rPr>
              <a:t>Two </a:t>
            </a:r>
            <a:endParaRPr lang="en-US" dirty="0"/>
          </a:p>
        </p:txBody>
      </p:sp>
      <p:sp>
        <p:nvSpPr>
          <p:cNvPr id="4" name="Slide Number Placeholder 3"/>
          <p:cNvSpPr>
            <a:spLocks noGrp="1"/>
          </p:cNvSpPr>
          <p:nvPr>
            <p:ph type="sldNum" sz="quarter" idx="5"/>
          </p:nvPr>
        </p:nvSpPr>
        <p:spPr/>
        <p:txBody>
          <a:bodyPr/>
          <a:lstStyle/>
          <a:p>
            <a:fld id="{5661BD23-A62D-904C-AD2A-55A3D1165D6A}" type="slidenum">
              <a:rPr lang="en-US" smtClean="0"/>
              <a:t>20</a:t>
            </a:fld>
            <a:endParaRPr lang="en-US"/>
          </a:p>
        </p:txBody>
      </p:sp>
    </p:spTree>
    <p:extLst>
      <p:ext uri="{BB962C8B-B14F-4D97-AF65-F5344CB8AC3E}">
        <p14:creationId xmlns:p14="http://schemas.microsoft.com/office/powerpoint/2010/main" val="2872338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rPr>
              <a:t>The categories of teachers’ instrumental orchestration continue to be available to them. But in addition, there are new categories on student influence on instrumental orchestration. </a:t>
            </a:r>
          </a:p>
          <a:p>
            <a:endParaRPr lang="en-US" dirty="0"/>
          </a:p>
        </p:txBody>
      </p:sp>
      <p:sp>
        <p:nvSpPr>
          <p:cNvPr id="4" name="Slide Number Placeholder 3"/>
          <p:cNvSpPr>
            <a:spLocks noGrp="1"/>
          </p:cNvSpPr>
          <p:nvPr>
            <p:ph type="sldNum" sz="quarter" idx="5"/>
          </p:nvPr>
        </p:nvSpPr>
        <p:spPr/>
        <p:txBody>
          <a:bodyPr/>
          <a:lstStyle/>
          <a:p>
            <a:fld id="{5661BD23-A62D-904C-AD2A-55A3D1165D6A}" type="slidenum">
              <a:rPr lang="en-US" smtClean="0"/>
              <a:t>23</a:t>
            </a:fld>
            <a:endParaRPr lang="en-US"/>
          </a:p>
        </p:txBody>
      </p:sp>
    </p:spTree>
    <p:extLst>
      <p:ext uri="{BB962C8B-B14F-4D97-AF65-F5344CB8AC3E}">
        <p14:creationId xmlns:p14="http://schemas.microsoft.com/office/powerpoint/2010/main" val="3729878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1BD23-A62D-904C-AD2A-55A3D1165D6A}" type="slidenum">
              <a:rPr lang="en-US" smtClean="0"/>
              <a:t>26</a:t>
            </a:fld>
            <a:endParaRPr lang="en-US"/>
          </a:p>
        </p:txBody>
      </p:sp>
    </p:spTree>
    <p:extLst>
      <p:ext uri="{BB962C8B-B14F-4D97-AF65-F5344CB8AC3E}">
        <p14:creationId xmlns:p14="http://schemas.microsoft.com/office/powerpoint/2010/main" val="2900420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 in classrooms a lot</a:t>
            </a:r>
          </a:p>
          <a:p>
            <a:r>
              <a:rPr lang="en-US" dirty="0"/>
              <a:t>-loose definition of instrumental genesis </a:t>
            </a:r>
          </a:p>
          <a:p>
            <a:r>
              <a:rPr lang="en-US" dirty="0"/>
              <a:t>-this is a construct we use in math ed research</a:t>
            </a:r>
          </a:p>
        </p:txBody>
      </p:sp>
      <p:sp>
        <p:nvSpPr>
          <p:cNvPr id="4" name="Slide Number Placeholder 3"/>
          <p:cNvSpPr>
            <a:spLocks noGrp="1"/>
          </p:cNvSpPr>
          <p:nvPr>
            <p:ph type="sldNum" sz="quarter" idx="5"/>
          </p:nvPr>
        </p:nvSpPr>
        <p:spPr/>
        <p:txBody>
          <a:bodyPr/>
          <a:lstStyle/>
          <a:p>
            <a:fld id="{5661BD23-A62D-904C-AD2A-55A3D1165D6A}" type="slidenum">
              <a:rPr lang="en-US" smtClean="0"/>
              <a:t>2</a:t>
            </a:fld>
            <a:endParaRPr lang="en-US"/>
          </a:p>
        </p:txBody>
      </p:sp>
    </p:spTree>
    <p:extLst>
      <p:ext uri="{BB962C8B-B14F-4D97-AF65-F5344CB8AC3E}">
        <p14:creationId xmlns:p14="http://schemas.microsoft.com/office/powerpoint/2010/main" val="2578337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-societal transition to student-oriented device use</a:t>
            </a:r>
          </a:p>
          <a:p>
            <a:r>
              <a:rPr lang="en-US" dirty="0"/>
              <a:t>-teacher influence in past </a:t>
            </a:r>
          </a:p>
          <a:p>
            <a:r>
              <a:rPr lang="en-US" dirty="0"/>
              <a:t>-want to explore student </a:t>
            </a:r>
            <a:r>
              <a:rPr lang="en-US" dirty="0" err="1"/>
              <a:t>influene</a:t>
            </a:r>
            <a:endParaRPr lang="en-US" dirty="0"/>
          </a:p>
        </p:txBody>
      </p:sp>
      <p:sp>
        <p:nvSpPr>
          <p:cNvPr id="4" name="Slide Number Placeholder 3"/>
          <p:cNvSpPr>
            <a:spLocks noGrp="1"/>
          </p:cNvSpPr>
          <p:nvPr>
            <p:ph type="sldNum" sz="quarter" idx="5"/>
          </p:nvPr>
        </p:nvSpPr>
        <p:spPr/>
        <p:txBody>
          <a:bodyPr/>
          <a:lstStyle/>
          <a:p>
            <a:fld id="{5661BD23-A62D-904C-AD2A-55A3D1165D6A}" type="slidenum">
              <a:rPr lang="en-US" smtClean="0"/>
              <a:t>3</a:t>
            </a:fld>
            <a:endParaRPr lang="en-US"/>
          </a:p>
        </p:txBody>
      </p:sp>
    </p:spTree>
    <p:extLst>
      <p:ext uri="{BB962C8B-B14F-4D97-AF65-F5344CB8AC3E}">
        <p14:creationId xmlns:p14="http://schemas.microsoft.com/office/powerpoint/2010/main" val="168905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examples</a:t>
            </a:r>
          </a:p>
        </p:txBody>
      </p:sp>
      <p:sp>
        <p:nvSpPr>
          <p:cNvPr id="4" name="Slide Number Placeholder 3"/>
          <p:cNvSpPr>
            <a:spLocks noGrp="1"/>
          </p:cNvSpPr>
          <p:nvPr>
            <p:ph type="sldNum" sz="quarter" idx="5"/>
          </p:nvPr>
        </p:nvSpPr>
        <p:spPr/>
        <p:txBody>
          <a:bodyPr/>
          <a:lstStyle/>
          <a:p>
            <a:fld id="{5661BD23-A62D-904C-AD2A-55A3D1165D6A}" type="slidenum">
              <a:rPr lang="en-US" smtClean="0"/>
              <a:t>4</a:t>
            </a:fld>
            <a:endParaRPr lang="en-US"/>
          </a:p>
        </p:txBody>
      </p:sp>
    </p:spTree>
    <p:extLst>
      <p:ext uri="{BB962C8B-B14F-4D97-AF65-F5344CB8AC3E}">
        <p14:creationId xmlns:p14="http://schemas.microsoft.com/office/powerpoint/2010/main" val="172160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Instrumental orchestration was termed for teacher influence on instrumental genesis </a:t>
            </a:r>
          </a:p>
          <a:p>
            <a:r>
              <a:rPr lang="en-US" dirty="0"/>
              <a:t>Didactical configuration examples: room setup, technology available</a:t>
            </a:r>
          </a:p>
          <a:p>
            <a:r>
              <a:rPr lang="en-US" dirty="0"/>
              <a:t>Exploitation modes: planned lesson for instrumental genesis</a:t>
            </a:r>
          </a:p>
          <a:p>
            <a:r>
              <a:rPr lang="en-US" dirty="0"/>
              <a:t>Didactical performance: ad hoc – everyone can play a role. </a:t>
            </a:r>
          </a:p>
        </p:txBody>
      </p:sp>
      <p:sp>
        <p:nvSpPr>
          <p:cNvPr id="4" name="Slide Number Placeholder 3"/>
          <p:cNvSpPr>
            <a:spLocks noGrp="1"/>
          </p:cNvSpPr>
          <p:nvPr>
            <p:ph type="sldNum" sz="quarter" idx="5"/>
          </p:nvPr>
        </p:nvSpPr>
        <p:spPr/>
        <p:txBody>
          <a:bodyPr/>
          <a:lstStyle/>
          <a:p>
            <a:fld id="{5661BD23-A62D-904C-AD2A-55A3D1165D6A}" type="slidenum">
              <a:rPr lang="en-US" smtClean="0"/>
              <a:t>5</a:t>
            </a:fld>
            <a:endParaRPr lang="en-US"/>
          </a:p>
        </p:txBody>
      </p:sp>
    </p:spTree>
    <p:extLst>
      <p:ext uri="{BB962C8B-B14F-4D97-AF65-F5344CB8AC3E}">
        <p14:creationId xmlns:p14="http://schemas.microsoft.com/office/powerpoint/2010/main" val="134844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visual of instrumental genesis process- explain left to right flow and influences along the way </a:t>
            </a:r>
          </a:p>
        </p:txBody>
      </p:sp>
      <p:sp>
        <p:nvSpPr>
          <p:cNvPr id="4" name="Slide Number Placeholder 3"/>
          <p:cNvSpPr>
            <a:spLocks noGrp="1"/>
          </p:cNvSpPr>
          <p:nvPr>
            <p:ph type="sldNum" sz="quarter" idx="5"/>
          </p:nvPr>
        </p:nvSpPr>
        <p:spPr/>
        <p:txBody>
          <a:bodyPr/>
          <a:lstStyle/>
          <a:p>
            <a:fld id="{5661BD23-A62D-904C-AD2A-55A3D1165D6A}" type="slidenum">
              <a:rPr lang="en-US" smtClean="0"/>
              <a:t>6</a:t>
            </a:fld>
            <a:endParaRPr lang="en-US"/>
          </a:p>
        </p:txBody>
      </p:sp>
    </p:spTree>
    <p:extLst>
      <p:ext uri="{BB962C8B-B14F-4D97-AF65-F5344CB8AC3E}">
        <p14:creationId xmlns:p14="http://schemas.microsoft.com/office/powerpoint/2010/main" val="875259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research we used </a:t>
            </a:r>
            <a:r>
              <a:rPr lang="en-US" b="1" dirty="0"/>
              <a:t>three freely available online videos </a:t>
            </a:r>
            <a:r>
              <a:rPr lang="en-US" dirty="0"/>
              <a:t>for analysis</a:t>
            </a:r>
          </a:p>
          <a:p>
            <a:endParaRPr lang="en-US" dirty="0"/>
          </a:p>
          <a:p>
            <a:r>
              <a:rPr lang="en-US" dirty="0"/>
              <a:t>Read research questions </a:t>
            </a:r>
          </a:p>
          <a:p>
            <a:endParaRPr lang="en-US" dirty="0"/>
          </a:p>
          <a:p>
            <a:r>
              <a:rPr lang="en-US" dirty="0"/>
              <a:t>We want to make a theoretical contribution to instrumental genesis theory by examining process in varied didactical configurations and within multiple modes of discourse. </a:t>
            </a:r>
          </a:p>
        </p:txBody>
      </p:sp>
      <p:sp>
        <p:nvSpPr>
          <p:cNvPr id="4" name="Slide Number Placeholder 3"/>
          <p:cNvSpPr>
            <a:spLocks noGrp="1"/>
          </p:cNvSpPr>
          <p:nvPr>
            <p:ph type="sldNum" sz="quarter" idx="5"/>
          </p:nvPr>
        </p:nvSpPr>
        <p:spPr/>
        <p:txBody>
          <a:bodyPr/>
          <a:lstStyle/>
          <a:p>
            <a:fld id="{5661BD23-A62D-904C-AD2A-55A3D1165D6A}" type="slidenum">
              <a:rPr lang="en-US" smtClean="0"/>
              <a:t>7</a:t>
            </a:fld>
            <a:endParaRPr lang="en-US"/>
          </a:p>
        </p:txBody>
      </p:sp>
    </p:spTree>
    <p:extLst>
      <p:ext uri="{BB962C8B-B14F-4D97-AF65-F5344CB8AC3E}">
        <p14:creationId xmlns:p14="http://schemas.microsoft.com/office/powerpoint/2010/main" val="88149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freely available online video. </a:t>
            </a:r>
          </a:p>
          <a:p>
            <a:r>
              <a:rPr lang="en-US" dirty="0"/>
              <a:t>Goal was to choose a variety of lessons. </a:t>
            </a:r>
          </a:p>
        </p:txBody>
      </p:sp>
      <p:sp>
        <p:nvSpPr>
          <p:cNvPr id="4" name="Slide Number Placeholder 3"/>
          <p:cNvSpPr>
            <a:spLocks noGrp="1"/>
          </p:cNvSpPr>
          <p:nvPr>
            <p:ph type="sldNum" sz="quarter" idx="5"/>
          </p:nvPr>
        </p:nvSpPr>
        <p:spPr/>
        <p:txBody>
          <a:bodyPr/>
          <a:lstStyle/>
          <a:p>
            <a:fld id="{5661BD23-A62D-904C-AD2A-55A3D1165D6A}" type="slidenum">
              <a:rPr lang="en-US" smtClean="0"/>
              <a:t>8</a:t>
            </a:fld>
            <a:endParaRPr lang="en-US"/>
          </a:p>
        </p:txBody>
      </p:sp>
    </p:spTree>
    <p:extLst>
      <p:ext uri="{BB962C8B-B14F-4D97-AF65-F5344CB8AC3E}">
        <p14:creationId xmlns:p14="http://schemas.microsoft.com/office/powerpoint/2010/main" val="872445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 Group work heavy – students modeling polynomials with Desmos on </a:t>
            </a:r>
            <a:r>
              <a:rPr lang="en-US" dirty="0" err="1"/>
              <a:t>chromebooks</a:t>
            </a:r>
            <a:r>
              <a:rPr lang="en-US" dirty="0"/>
              <a:t> in groups </a:t>
            </a:r>
          </a:p>
          <a:p>
            <a:r>
              <a:rPr lang="en-US" dirty="0"/>
              <a:t>Lesson 2: Teacher-student interaction heavy – students using code.org and Desmos on 1-1 desktops to complete lesson about rate of change and rockets. </a:t>
            </a:r>
          </a:p>
          <a:p>
            <a:r>
              <a:rPr lang="en-US" dirty="0"/>
              <a:t>Lesson 3: Online lecture – teacher uses Desmos during lesson. Students interact within program but not verbally. </a:t>
            </a:r>
          </a:p>
        </p:txBody>
      </p:sp>
      <p:sp>
        <p:nvSpPr>
          <p:cNvPr id="4" name="Slide Number Placeholder 3"/>
          <p:cNvSpPr>
            <a:spLocks noGrp="1"/>
          </p:cNvSpPr>
          <p:nvPr>
            <p:ph type="sldNum" sz="quarter" idx="5"/>
          </p:nvPr>
        </p:nvSpPr>
        <p:spPr/>
        <p:txBody>
          <a:bodyPr/>
          <a:lstStyle/>
          <a:p>
            <a:fld id="{5661BD23-A62D-904C-AD2A-55A3D1165D6A}" type="slidenum">
              <a:rPr lang="en-US" smtClean="0"/>
              <a:t>9</a:t>
            </a:fld>
            <a:endParaRPr lang="en-US"/>
          </a:p>
        </p:txBody>
      </p:sp>
    </p:spTree>
    <p:extLst>
      <p:ext uri="{BB962C8B-B14F-4D97-AF65-F5344CB8AC3E}">
        <p14:creationId xmlns:p14="http://schemas.microsoft.com/office/powerpoint/2010/main" val="3332256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pattFill prst="dk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FC5167-FF84-6D49-B71F-AF38F31D82E9}"/>
              </a:ext>
            </a:extLst>
          </p:cNvPr>
          <p:cNvSpPr/>
          <p:nvPr userDrawn="1"/>
        </p:nvSpPr>
        <p:spPr>
          <a:xfrm>
            <a:off x="0" y="3429000"/>
            <a:ext cx="12192000" cy="1593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DD2C4E-54C3-E942-BCE5-08CA139B77B6}"/>
              </a:ext>
            </a:extLst>
          </p:cNvPr>
          <p:cNvSpPr>
            <a:spLocks noGrp="1"/>
          </p:cNvSpPr>
          <p:nvPr>
            <p:ph type="ctrTitle"/>
          </p:nvPr>
        </p:nvSpPr>
        <p:spPr>
          <a:xfrm>
            <a:off x="3807030" y="3561520"/>
            <a:ext cx="7088577" cy="836898"/>
          </a:xfrm>
          <a:prstGeom prst="rect">
            <a:avLst/>
          </a:prstGeom>
          <a:noFill/>
        </p:spPr>
        <p:txBody>
          <a:bodyPr anchor="b">
            <a:noAutofit/>
          </a:bodyPr>
          <a:lstStyle>
            <a:lvl1pPr algn="l">
              <a:lnSpc>
                <a:spcPts val="3920"/>
              </a:lnSpc>
              <a:defRPr sz="3600" b="1" i="0" baseline="0">
                <a:solidFill>
                  <a:srgbClr val="013591"/>
                </a:solidFill>
                <a:latin typeface="Source Sans Pro" panose="020B05030304030202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AB696E03-67D4-AB44-A78E-11BF4C75AF90}"/>
              </a:ext>
            </a:extLst>
          </p:cNvPr>
          <p:cNvSpPr>
            <a:spLocks noGrp="1"/>
          </p:cNvSpPr>
          <p:nvPr>
            <p:ph type="subTitle" idx="1"/>
          </p:nvPr>
        </p:nvSpPr>
        <p:spPr>
          <a:xfrm>
            <a:off x="3807029" y="4289097"/>
            <a:ext cx="7088577" cy="544642"/>
          </a:xfrm>
        </p:spPr>
        <p:txBody>
          <a:bodyPr>
            <a:noAutofit/>
          </a:bodyPr>
          <a:lstStyle>
            <a:lvl1pPr marL="0" indent="0" algn="l">
              <a:lnSpc>
                <a:spcPts val="2400"/>
              </a:lnSpc>
              <a:buNone/>
              <a:defRPr sz="1700" b="0" i="0" kern="0" spc="0" baseline="0">
                <a:solidFill>
                  <a:srgbClr val="01359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6E90848-5DC8-1749-BBFF-5FED1EE01DC5}"/>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1296391" y="3177747"/>
            <a:ext cx="1922780" cy="2540000"/>
          </a:xfrm>
          <a:prstGeom prst="rect">
            <a:avLst/>
          </a:prstGeom>
        </p:spPr>
      </p:pic>
    </p:spTree>
    <p:extLst>
      <p:ext uri="{BB962C8B-B14F-4D97-AF65-F5344CB8AC3E}">
        <p14:creationId xmlns:p14="http://schemas.microsoft.com/office/powerpoint/2010/main" val="2540798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Title with Copy + Medi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75C93F-9B39-B14E-8F95-3F4F71234853}"/>
              </a:ext>
            </a:extLst>
          </p:cNvPr>
          <p:cNvSpPr>
            <a:spLocks noGrp="1"/>
          </p:cNvSpPr>
          <p:nvPr>
            <p:ph type="title"/>
          </p:nvPr>
        </p:nvSpPr>
        <p:spPr>
          <a:xfrm>
            <a:off x="838200" y="563317"/>
            <a:ext cx="10515600" cy="878459"/>
          </a:xfrm>
          <a:prstGeom prst="rect">
            <a:avLst/>
          </a:prstGeom>
          <a:noFill/>
        </p:spPr>
        <p:txBody>
          <a:bodyPr anchor="b"/>
          <a:lstStyle>
            <a:lvl1pPr>
              <a:defRPr b="1" i="0">
                <a:solidFill>
                  <a:srgbClr val="013591"/>
                </a:solidFill>
                <a:latin typeface="Source Sans Pro" panose="020B0503030403020204" pitchFamily="34" charset="77"/>
              </a:defRPr>
            </a:lvl1pPr>
          </a:lstStyle>
          <a:p>
            <a:r>
              <a:rPr lang="en-US"/>
              <a:t>Click to edit Master title style</a:t>
            </a:r>
          </a:p>
        </p:txBody>
      </p:sp>
      <p:cxnSp>
        <p:nvCxnSpPr>
          <p:cNvPr id="7" name="Straight Connector 6">
            <a:extLst>
              <a:ext uri="{FF2B5EF4-FFF2-40B4-BE49-F238E27FC236}">
                <a16:creationId xmlns:a16="http://schemas.microsoft.com/office/drawing/2014/main" id="{D7BB6FEF-CAD6-8545-B06F-55D8B5926E2B}"/>
              </a:ext>
            </a:extLst>
          </p:cNvPr>
          <p:cNvCxnSpPr>
            <a:cxnSpLocks/>
          </p:cNvCxnSpPr>
          <p:nvPr userDrawn="1"/>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9" name="Text Placeholder 27">
            <a:extLst>
              <a:ext uri="{FF2B5EF4-FFF2-40B4-BE49-F238E27FC236}">
                <a16:creationId xmlns:a16="http://schemas.microsoft.com/office/drawing/2014/main" id="{F7B34011-377E-CE42-9302-79559B2A06FA}"/>
              </a:ext>
            </a:extLst>
          </p:cNvPr>
          <p:cNvSpPr>
            <a:spLocks noGrp="1"/>
          </p:cNvSpPr>
          <p:nvPr>
            <p:ph type="body" sz="quarter" idx="10"/>
          </p:nvPr>
        </p:nvSpPr>
        <p:spPr>
          <a:xfrm>
            <a:off x="1219200" y="1828800"/>
            <a:ext cx="3723190" cy="3657600"/>
          </a:xfrm>
        </p:spPr>
        <p:txBody>
          <a:bodyPr>
            <a:noAutofit/>
          </a:bodyPr>
          <a:lstStyle>
            <a:lvl1pPr marL="0" indent="0">
              <a:lnSpc>
                <a:spcPts val="2400"/>
              </a:lnSpc>
              <a:spcBef>
                <a:spcPts val="400"/>
              </a:spcBef>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sp>
        <p:nvSpPr>
          <p:cNvPr id="12" name="Content Placeholder 11">
            <a:extLst>
              <a:ext uri="{FF2B5EF4-FFF2-40B4-BE49-F238E27FC236}">
                <a16:creationId xmlns:a16="http://schemas.microsoft.com/office/drawing/2014/main" id="{C84056BA-2837-8F44-8004-739C36682A52}"/>
              </a:ext>
            </a:extLst>
          </p:cNvPr>
          <p:cNvSpPr>
            <a:spLocks noGrp="1"/>
          </p:cNvSpPr>
          <p:nvPr>
            <p:ph sz="quarter" idx="11"/>
          </p:nvPr>
        </p:nvSpPr>
        <p:spPr>
          <a:xfrm>
            <a:off x="5562600" y="2133600"/>
            <a:ext cx="5410200" cy="30480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pic>
        <p:nvPicPr>
          <p:cNvPr id="10" name="Picture 9">
            <a:extLst>
              <a:ext uri="{FF2B5EF4-FFF2-40B4-BE49-F238E27FC236}">
                <a16:creationId xmlns:a16="http://schemas.microsoft.com/office/drawing/2014/main" id="{09043363-8F7A-0D43-8F32-D88C4C2810F7}"/>
              </a:ext>
            </a:extLst>
          </p:cNvPr>
          <p:cNvPicPr>
            <a:picLocks noChangeAspect="1"/>
          </p:cNvPicPr>
          <p:nvPr userDrawn="1"/>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3839378457"/>
      </p:ext>
    </p:extLst>
  </p:cSld>
  <p:clrMapOvr>
    <a:masterClrMapping/>
  </p:clrMapOvr>
  <p:extLst>
    <p:ext uri="{DCECCB84-F9BA-43D5-87BE-67443E8EF086}">
      <p15:sldGuideLst xmlns:p15="http://schemas.microsoft.com/office/powerpoint/2012/main">
        <p15:guide id="1" orient="horz" pos="2160">
          <p15:clr>
            <a:srgbClr val="FBAE40"/>
          </p15:clr>
        </p15:guide>
        <p15:guide id="2" pos="768">
          <p15:clr>
            <a:srgbClr val="FBAE40"/>
          </p15:clr>
        </p15:guide>
        <p15:guide id="3" orient="horz" pos="1152">
          <p15:clr>
            <a:srgbClr val="FBAE40"/>
          </p15:clr>
        </p15:guide>
        <p15:guide id="4" orient="horz" pos="3456">
          <p15:clr>
            <a:srgbClr val="FBAE40"/>
          </p15:clr>
        </p15:guide>
        <p15:guide id="5" pos="6912">
          <p15:clr>
            <a:srgbClr val="FBAE40"/>
          </p15:clr>
        </p15:guide>
        <p15:guide id="6" pos="3840">
          <p15:clr>
            <a:srgbClr val="FBAE40"/>
          </p15:clr>
        </p15:guide>
        <p15:guide id="7" pos="3120" userDrawn="1">
          <p15:clr>
            <a:srgbClr val="FBAE40"/>
          </p15:clr>
        </p15:guide>
        <p15:guide id="8" pos="3504">
          <p15:clr>
            <a:srgbClr val="FBAE40"/>
          </p15:clr>
        </p15:guide>
        <p15:guide id="9" orient="horz" pos="3264" userDrawn="1">
          <p15:clr>
            <a:srgbClr val="FBAE40"/>
          </p15:clr>
        </p15:guide>
        <p15:guide id="10" orient="horz" pos="13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dia Only">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84056BA-2837-8F44-8004-739C36682A52}"/>
              </a:ext>
            </a:extLst>
          </p:cNvPr>
          <p:cNvSpPr>
            <a:spLocks noGrp="1" noChangeAspect="1"/>
          </p:cNvSpPr>
          <p:nvPr>
            <p:ph sz="quarter" idx="11"/>
          </p:nvPr>
        </p:nvSpPr>
        <p:spPr>
          <a:xfrm>
            <a:off x="0" y="3858"/>
            <a:ext cx="12166100" cy="685414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3490330836"/>
      </p:ext>
    </p:extLst>
  </p:cSld>
  <p:clrMapOvr>
    <a:masterClrMapping/>
  </p:clrMapOvr>
  <p:extLst>
    <p:ext uri="{DCECCB84-F9BA-43D5-87BE-67443E8EF086}">
      <p15:sldGuideLst xmlns:p15="http://schemas.microsoft.com/office/powerpoint/2012/main">
        <p15:guide id="1" orient="horz" pos="2160">
          <p15:clr>
            <a:srgbClr val="FBAE40"/>
          </p15:clr>
        </p15:guide>
        <p15:guide id="2" pos="768">
          <p15:clr>
            <a:srgbClr val="FBAE40"/>
          </p15:clr>
        </p15:guide>
        <p15:guide id="3" orient="horz" pos="1152">
          <p15:clr>
            <a:srgbClr val="FBAE40"/>
          </p15:clr>
        </p15:guide>
        <p15:guide id="4" orient="horz" pos="3456">
          <p15:clr>
            <a:srgbClr val="FBAE40"/>
          </p15:clr>
        </p15:guide>
        <p15:guide id="5" pos="6912">
          <p15:clr>
            <a:srgbClr val="FBAE40"/>
          </p15:clr>
        </p15:guide>
        <p15:guide id="6" pos="3840">
          <p15:clr>
            <a:srgbClr val="FBAE40"/>
          </p15:clr>
        </p15:guide>
        <p15:guide id="7" pos="3120">
          <p15:clr>
            <a:srgbClr val="FBAE40"/>
          </p15:clr>
        </p15:guide>
        <p15:guide id="8" pos="3504">
          <p15:clr>
            <a:srgbClr val="FBAE40"/>
          </p15:clr>
        </p15:guide>
        <p15:guide id="9" orient="horz" pos="3264">
          <p15:clr>
            <a:srgbClr val="FBAE40"/>
          </p15:clr>
        </p15:guide>
        <p15:guide id="10" orient="horz" pos="13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Title, Caption and Pi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9C32234-5597-9943-BCC0-4D32D78648D0}"/>
              </a:ext>
              <a:ext uri="{C183D7F6-B498-43B3-948B-1728B52AA6E4}">
                <adec:decorative xmlns:adec="http://schemas.microsoft.com/office/drawing/2017/decorative" val="1"/>
              </a:ext>
            </a:extLst>
          </p:cNvPr>
          <p:cNvSpPr>
            <a:spLocks noGrp="1"/>
          </p:cNvSpPr>
          <p:nvPr>
            <p:ph type="pic" sz="quarter" idx="10"/>
          </p:nvPr>
        </p:nvSpPr>
        <p:spPr>
          <a:xfrm>
            <a:off x="0" y="0"/>
            <a:ext cx="10325100" cy="6858000"/>
          </a:xfrm>
        </p:spPr>
        <p:txBody>
          <a:bodyPr/>
          <a:lstStyle>
            <a:lvl1pPr>
              <a:defRPr>
                <a:solidFill>
                  <a:schemeClr val="bg1"/>
                </a:solidFill>
              </a:defRPr>
            </a:lvl1pPr>
          </a:lstStyle>
          <a:p>
            <a:endParaRPr lang="en-US"/>
          </a:p>
        </p:txBody>
      </p:sp>
      <p:sp>
        <p:nvSpPr>
          <p:cNvPr id="12" name="Rectangle 11">
            <a:extLst>
              <a:ext uri="{FF2B5EF4-FFF2-40B4-BE49-F238E27FC236}">
                <a16:creationId xmlns:a16="http://schemas.microsoft.com/office/drawing/2014/main" id="{CF95F29C-14A0-5C4F-877C-1B28B706B781}"/>
              </a:ext>
            </a:extLst>
          </p:cNvPr>
          <p:cNvSpPr/>
          <p:nvPr userDrawn="1"/>
        </p:nvSpPr>
        <p:spPr>
          <a:xfrm>
            <a:off x="10325100" y="0"/>
            <a:ext cx="1866900" cy="6858000"/>
          </a:xfrm>
          <a:prstGeom prst="rect">
            <a:avLst/>
          </a:prstGeom>
          <a:pattFill prst="dk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64738DE-3A36-7743-9096-D88580B25A5E}"/>
              </a:ext>
            </a:extLst>
          </p:cNvPr>
          <p:cNvPicPr>
            <a:picLocks noChangeAspect="1"/>
          </p:cNvPicPr>
          <p:nvPr userDrawn="1"/>
        </p:nvPicPr>
        <p:blipFill>
          <a:blip r:embed="rId2"/>
          <a:stretch>
            <a:fillRect/>
          </a:stretch>
        </p:blipFill>
        <p:spPr>
          <a:xfrm>
            <a:off x="10952173" y="5592076"/>
            <a:ext cx="596515" cy="787998"/>
          </a:xfrm>
          <a:prstGeom prst="rect">
            <a:avLst/>
          </a:prstGeom>
        </p:spPr>
      </p:pic>
      <p:sp>
        <p:nvSpPr>
          <p:cNvPr id="7" name="Title 1">
            <a:extLst>
              <a:ext uri="{FF2B5EF4-FFF2-40B4-BE49-F238E27FC236}">
                <a16:creationId xmlns:a16="http://schemas.microsoft.com/office/drawing/2014/main" id="{556C97FE-F032-B847-BDE5-E74BCB78C009}"/>
              </a:ext>
            </a:extLst>
          </p:cNvPr>
          <p:cNvSpPr>
            <a:spLocks noGrp="1"/>
          </p:cNvSpPr>
          <p:nvPr>
            <p:ph type="title"/>
          </p:nvPr>
        </p:nvSpPr>
        <p:spPr>
          <a:xfrm>
            <a:off x="752866" y="714887"/>
            <a:ext cx="4128416" cy="2714113"/>
          </a:xfrm>
          <a:prstGeom prst="rect">
            <a:avLst/>
          </a:prstGeom>
          <a:noFill/>
        </p:spPr>
        <p:txBody>
          <a:bodyPr anchor="b">
            <a:noAutofit/>
          </a:bodyPr>
          <a:lstStyle>
            <a:lvl1pPr>
              <a:defRPr sz="6000" b="1" i="0">
                <a:solidFill>
                  <a:schemeClr val="bg1"/>
                </a:solidFill>
                <a:latin typeface="Source Sans Pro" panose="020B0503030403020204" pitchFamily="34" charset="77"/>
              </a:defRPr>
            </a:lvl1pPr>
          </a:lstStyle>
          <a:p>
            <a:r>
              <a:rPr lang="en-US"/>
              <a:t>Click to edit Master title style</a:t>
            </a:r>
          </a:p>
        </p:txBody>
      </p:sp>
      <p:sp>
        <p:nvSpPr>
          <p:cNvPr id="14" name="Subtitle 2">
            <a:extLst>
              <a:ext uri="{FF2B5EF4-FFF2-40B4-BE49-F238E27FC236}">
                <a16:creationId xmlns:a16="http://schemas.microsoft.com/office/drawing/2014/main" id="{EE74C142-31AF-234D-926E-15F7604CA2D8}"/>
              </a:ext>
            </a:extLst>
          </p:cNvPr>
          <p:cNvSpPr>
            <a:spLocks noGrp="1"/>
          </p:cNvSpPr>
          <p:nvPr>
            <p:ph type="subTitle" idx="1" hasCustomPrompt="1"/>
          </p:nvPr>
        </p:nvSpPr>
        <p:spPr>
          <a:xfrm>
            <a:off x="752866" y="3691766"/>
            <a:ext cx="2854035" cy="1666717"/>
          </a:xfrm>
        </p:spPr>
        <p:txBody>
          <a:bodyPr>
            <a:noAutofit/>
          </a:bodyPr>
          <a:lstStyle>
            <a:lvl1pPr marL="0" indent="0" algn="l">
              <a:lnSpc>
                <a:spcPts val="2400"/>
              </a:lnSpc>
              <a:buNone/>
              <a:defRPr sz="1700" b="0" i="0" kern="0" spc="0" baseline="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a:t>
            </a:r>
            <a:br>
              <a:rPr lang="en-US"/>
            </a:br>
            <a:r>
              <a:rPr lang="en-US"/>
              <a:t>subtitle style</a:t>
            </a:r>
          </a:p>
        </p:txBody>
      </p:sp>
    </p:spTree>
    <p:extLst>
      <p:ext uri="{BB962C8B-B14F-4D97-AF65-F5344CB8AC3E}">
        <p14:creationId xmlns:p14="http://schemas.microsoft.com/office/powerpoint/2010/main" val="3079934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Title, Caption and Pi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9C32234-5597-9943-BCC0-4D32D78648D0}"/>
              </a:ext>
              <a:ext uri="{C183D7F6-B498-43B3-948B-1728B52AA6E4}">
                <adec:decorative xmlns:adec="http://schemas.microsoft.com/office/drawing/2017/decorative" val="1"/>
              </a:ext>
            </a:extLst>
          </p:cNvPr>
          <p:cNvSpPr>
            <a:spLocks noGrp="1"/>
          </p:cNvSpPr>
          <p:nvPr>
            <p:ph type="pic" sz="quarter" idx="10"/>
          </p:nvPr>
        </p:nvSpPr>
        <p:spPr>
          <a:xfrm>
            <a:off x="1866900" y="0"/>
            <a:ext cx="10325100" cy="6858000"/>
          </a:xfrm>
        </p:spPr>
        <p:txBody>
          <a:bodyPr/>
          <a:lstStyle>
            <a:lvl1pPr>
              <a:defRPr>
                <a:solidFill>
                  <a:schemeClr val="bg1"/>
                </a:solidFill>
              </a:defRPr>
            </a:lvl1pPr>
          </a:lstStyle>
          <a:p>
            <a:endParaRPr lang="en-US"/>
          </a:p>
        </p:txBody>
      </p:sp>
      <p:sp>
        <p:nvSpPr>
          <p:cNvPr id="12" name="Rectangle 11">
            <a:extLst>
              <a:ext uri="{FF2B5EF4-FFF2-40B4-BE49-F238E27FC236}">
                <a16:creationId xmlns:a16="http://schemas.microsoft.com/office/drawing/2014/main" id="{CF95F29C-14A0-5C4F-877C-1B28B706B781}"/>
              </a:ext>
              <a:ext uri="{C183D7F6-B498-43B3-948B-1728B52AA6E4}">
                <adec:decorative xmlns:adec="http://schemas.microsoft.com/office/drawing/2017/decorative" val="1"/>
              </a:ext>
            </a:extLst>
          </p:cNvPr>
          <p:cNvSpPr/>
          <p:nvPr userDrawn="1"/>
        </p:nvSpPr>
        <p:spPr>
          <a:xfrm>
            <a:off x="0" y="0"/>
            <a:ext cx="1866900" cy="6858000"/>
          </a:xfrm>
          <a:prstGeom prst="rect">
            <a:avLst/>
          </a:prstGeom>
          <a:pattFill prst="dk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64738DE-3A36-7743-9096-D88580B25A5E}"/>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627073" y="5592076"/>
            <a:ext cx="596515" cy="787998"/>
          </a:xfrm>
          <a:prstGeom prst="rect">
            <a:avLst/>
          </a:prstGeom>
        </p:spPr>
      </p:pic>
      <p:sp>
        <p:nvSpPr>
          <p:cNvPr id="7" name="Title 1">
            <a:extLst>
              <a:ext uri="{FF2B5EF4-FFF2-40B4-BE49-F238E27FC236}">
                <a16:creationId xmlns:a16="http://schemas.microsoft.com/office/drawing/2014/main" id="{556C97FE-F032-B847-BDE5-E74BCB78C009}"/>
              </a:ext>
            </a:extLst>
          </p:cNvPr>
          <p:cNvSpPr>
            <a:spLocks noGrp="1"/>
          </p:cNvSpPr>
          <p:nvPr>
            <p:ph type="title"/>
          </p:nvPr>
        </p:nvSpPr>
        <p:spPr>
          <a:xfrm>
            <a:off x="7341925" y="714887"/>
            <a:ext cx="4128416" cy="2714113"/>
          </a:xfrm>
          <a:prstGeom prst="rect">
            <a:avLst/>
          </a:prstGeom>
          <a:noFill/>
        </p:spPr>
        <p:txBody>
          <a:bodyPr anchor="b">
            <a:noAutofit/>
          </a:bodyPr>
          <a:lstStyle>
            <a:lvl1pPr algn="r">
              <a:defRPr sz="6000" b="1" i="0">
                <a:solidFill>
                  <a:schemeClr val="bg1"/>
                </a:solidFill>
                <a:latin typeface="Source Sans Pro" panose="020B0503030403020204" pitchFamily="34" charset="77"/>
              </a:defRPr>
            </a:lvl1pPr>
          </a:lstStyle>
          <a:p>
            <a:r>
              <a:rPr lang="en-US"/>
              <a:t>Click to edit Master title style</a:t>
            </a:r>
          </a:p>
        </p:txBody>
      </p:sp>
      <p:sp>
        <p:nvSpPr>
          <p:cNvPr id="14" name="Subtitle 2">
            <a:extLst>
              <a:ext uri="{FF2B5EF4-FFF2-40B4-BE49-F238E27FC236}">
                <a16:creationId xmlns:a16="http://schemas.microsoft.com/office/drawing/2014/main" id="{EE74C142-31AF-234D-926E-15F7604CA2D8}"/>
              </a:ext>
            </a:extLst>
          </p:cNvPr>
          <p:cNvSpPr>
            <a:spLocks noGrp="1"/>
          </p:cNvSpPr>
          <p:nvPr>
            <p:ph type="subTitle" idx="1" hasCustomPrompt="1"/>
          </p:nvPr>
        </p:nvSpPr>
        <p:spPr>
          <a:xfrm>
            <a:off x="8616306" y="3691766"/>
            <a:ext cx="2854035" cy="1666717"/>
          </a:xfrm>
        </p:spPr>
        <p:txBody>
          <a:bodyPr>
            <a:noAutofit/>
          </a:bodyPr>
          <a:lstStyle>
            <a:lvl1pPr marL="0" indent="0" algn="r">
              <a:lnSpc>
                <a:spcPts val="2400"/>
              </a:lnSpc>
              <a:buNone/>
              <a:defRPr sz="1700" b="0" i="0" kern="0" spc="0" baseline="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a:t>
            </a:r>
            <a:br>
              <a:rPr lang="en-US"/>
            </a:br>
            <a:r>
              <a:rPr lang="en-US"/>
              <a:t>subtitle style</a:t>
            </a:r>
          </a:p>
        </p:txBody>
      </p:sp>
    </p:spTree>
    <p:extLst>
      <p:ext uri="{BB962C8B-B14F-4D97-AF65-F5344CB8AC3E}">
        <p14:creationId xmlns:p14="http://schemas.microsoft.com/office/powerpoint/2010/main" val="3253001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Title with COPY + Pic">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5"/>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a:t>
            </a:r>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28" name="Text Placeholder 27">
            <a:extLst>
              <a:ext uri="{FF2B5EF4-FFF2-40B4-BE49-F238E27FC236}">
                <a16:creationId xmlns:a16="http://schemas.microsoft.com/office/drawing/2014/main" id="{A83D09D6-5A99-A74C-8BF9-7080E38EEF6D}"/>
              </a:ext>
            </a:extLst>
          </p:cNvPr>
          <p:cNvSpPr>
            <a:spLocks noGrp="1"/>
          </p:cNvSpPr>
          <p:nvPr>
            <p:ph type="body" sz="quarter" idx="10"/>
          </p:nvPr>
        </p:nvSpPr>
        <p:spPr>
          <a:xfrm>
            <a:off x="1219200" y="1828800"/>
            <a:ext cx="4610100" cy="3657600"/>
          </a:xfrm>
        </p:spPr>
        <p:txBody>
          <a:bodyPr>
            <a:noAutofit/>
          </a:bodyPr>
          <a:lstStyle>
            <a:lvl1pPr marL="0" indent="0">
              <a:lnSpc>
                <a:spcPts val="2400"/>
              </a:lnSpc>
              <a:spcBef>
                <a:spcPts val="400"/>
              </a:spcBef>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pic>
        <p:nvPicPr>
          <p:cNvPr id="7" name="Picture 6">
            <a:extLst>
              <a:ext uri="{FF2B5EF4-FFF2-40B4-BE49-F238E27FC236}">
                <a16:creationId xmlns:a16="http://schemas.microsoft.com/office/drawing/2014/main" id="{CFD972F3-B67C-BA41-9DE6-D0F069460CAE}"/>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627073" y="5592076"/>
            <a:ext cx="596515" cy="787998"/>
          </a:xfrm>
          <a:prstGeom prst="rect">
            <a:avLst/>
          </a:prstGeom>
        </p:spPr>
      </p:pic>
    </p:spTree>
    <p:extLst>
      <p:ext uri="{BB962C8B-B14F-4D97-AF65-F5344CB8AC3E}">
        <p14:creationId xmlns:p14="http://schemas.microsoft.com/office/powerpoint/2010/main" val="4023867124"/>
      </p:ext>
    </p:extLst>
  </p:cSld>
  <p:clrMapOvr>
    <a:masterClrMapping/>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pos="768">
          <p15:clr>
            <a:srgbClr val="FBAE40"/>
          </p15:clr>
        </p15:guide>
        <p15:guide id="4" pos="3504" userDrawn="1">
          <p15:clr>
            <a:srgbClr val="FBAE40"/>
          </p15:clr>
        </p15:guide>
        <p15:guide id="6" orient="horz" pos="3456">
          <p15:clr>
            <a:srgbClr val="FBAE40"/>
          </p15:clr>
        </p15:guide>
        <p15:guide id="7" orient="horz" pos="1152">
          <p15:clr>
            <a:srgbClr val="FBAE40"/>
          </p15:clr>
        </p15:guide>
        <p15:guide id="8" pos="3840" userDrawn="1">
          <p15:clr>
            <a:srgbClr val="FBAE40"/>
          </p15:clr>
        </p15:guide>
        <p15:guide id="9" pos="41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Title with COPY + Pic">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6362699" y="571505"/>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a:t>
            </a:r>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7" name="Text Placeholder 27">
            <a:extLst>
              <a:ext uri="{FF2B5EF4-FFF2-40B4-BE49-F238E27FC236}">
                <a16:creationId xmlns:a16="http://schemas.microsoft.com/office/drawing/2014/main" id="{E506AC32-CF8A-3240-BFFE-0BAE85B42066}"/>
              </a:ext>
            </a:extLst>
          </p:cNvPr>
          <p:cNvSpPr>
            <a:spLocks noGrp="1"/>
          </p:cNvSpPr>
          <p:nvPr>
            <p:ph type="body" sz="quarter" idx="10"/>
          </p:nvPr>
        </p:nvSpPr>
        <p:spPr>
          <a:xfrm>
            <a:off x="6629400" y="1828800"/>
            <a:ext cx="4610100" cy="3657600"/>
          </a:xfrm>
        </p:spPr>
        <p:txBody>
          <a:bodyPr>
            <a:noAutofit/>
          </a:bodyPr>
          <a:lstStyle>
            <a:lvl1pPr marL="0" indent="0">
              <a:lnSpc>
                <a:spcPts val="2400"/>
              </a:lnSpc>
              <a:spcBef>
                <a:spcPts val="400"/>
              </a:spcBef>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pic>
        <p:nvPicPr>
          <p:cNvPr id="8" name="Picture 7">
            <a:extLst>
              <a:ext uri="{FF2B5EF4-FFF2-40B4-BE49-F238E27FC236}">
                <a16:creationId xmlns:a16="http://schemas.microsoft.com/office/drawing/2014/main" id="{60E40814-8CAE-4841-B97D-1290FFB55CCF}"/>
              </a:ext>
            </a:extLst>
          </p:cNvPr>
          <p:cNvPicPr>
            <a:picLocks noChangeAspect="1"/>
          </p:cNvPicPr>
          <p:nvPr userDrawn="1"/>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4224803371"/>
      </p:ext>
    </p:extLst>
  </p:cSld>
  <p:clrMapOvr>
    <a:masterClrMapping/>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pos="768">
          <p15:clr>
            <a:srgbClr val="FBAE40"/>
          </p15:clr>
        </p15:guide>
        <p15:guide id="4" pos="3504" userDrawn="1">
          <p15:clr>
            <a:srgbClr val="FBAE40"/>
          </p15:clr>
        </p15:guide>
        <p15:guide id="6" orient="horz" pos="3456">
          <p15:clr>
            <a:srgbClr val="FBAE40"/>
          </p15:clr>
        </p15:guide>
        <p15:guide id="7" orient="horz" pos="1152">
          <p15:clr>
            <a:srgbClr val="FBAE40"/>
          </p15:clr>
        </p15:guide>
        <p15:guide id="8" pos="4176" userDrawn="1">
          <p15:clr>
            <a:srgbClr val="FBAE40"/>
          </p15:clr>
        </p15:guide>
        <p15:guide id="9" pos="3840" userDrawn="1">
          <p15:clr>
            <a:srgbClr val="FBAE40"/>
          </p15:clr>
        </p15:guide>
        <p15:guide id="10" pos="691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Title with DATA + Pic">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5"/>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a:t>
            </a:r>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7" name="Chart Placeholder 2">
            <a:extLst>
              <a:ext uri="{FF2B5EF4-FFF2-40B4-BE49-F238E27FC236}">
                <a16:creationId xmlns:a16="http://schemas.microsoft.com/office/drawing/2014/main" id="{FF498322-C164-CC4D-B4E1-8A9EB2E70EA8}"/>
              </a:ext>
            </a:extLst>
          </p:cNvPr>
          <p:cNvSpPr>
            <a:spLocks noGrp="1"/>
          </p:cNvSpPr>
          <p:nvPr>
            <p:ph type="chart" sz="quarter" idx="11"/>
          </p:nvPr>
        </p:nvSpPr>
        <p:spPr>
          <a:xfrm>
            <a:off x="1219200" y="1828800"/>
            <a:ext cx="4343400" cy="3657600"/>
          </a:xfrm>
        </p:spPr>
        <p:txBody>
          <a:bodyPr/>
          <a:lstStyle>
            <a:lvl1pPr>
              <a:defRPr>
                <a:solidFill>
                  <a:schemeClr val="bg1"/>
                </a:solidFill>
              </a:defRPr>
            </a:lvl1pPr>
          </a:lstStyle>
          <a:p>
            <a:endParaRPr lang="en-US"/>
          </a:p>
        </p:txBody>
      </p:sp>
      <p:pic>
        <p:nvPicPr>
          <p:cNvPr id="8" name="Picture 7">
            <a:extLst>
              <a:ext uri="{FF2B5EF4-FFF2-40B4-BE49-F238E27FC236}">
                <a16:creationId xmlns:a16="http://schemas.microsoft.com/office/drawing/2014/main" id="{37E473BD-D837-184C-BEBE-C0149E5773B7}"/>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627073" y="5592076"/>
            <a:ext cx="596515" cy="787998"/>
          </a:xfrm>
          <a:prstGeom prst="rect">
            <a:avLst/>
          </a:prstGeom>
        </p:spPr>
      </p:pic>
    </p:spTree>
    <p:extLst>
      <p:ext uri="{BB962C8B-B14F-4D97-AF65-F5344CB8AC3E}">
        <p14:creationId xmlns:p14="http://schemas.microsoft.com/office/powerpoint/2010/main" val="1828372714"/>
      </p:ext>
    </p:extLst>
  </p:cSld>
  <p:clrMapOvr>
    <a:masterClrMapping/>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pos="768">
          <p15:clr>
            <a:srgbClr val="FBAE40"/>
          </p15:clr>
        </p15:guide>
        <p15:guide id="4" pos="3504" userDrawn="1">
          <p15:clr>
            <a:srgbClr val="FBAE40"/>
          </p15:clr>
        </p15:guide>
        <p15:guide id="6" orient="horz" pos="3456">
          <p15:clr>
            <a:srgbClr val="FBAE40"/>
          </p15:clr>
        </p15:guide>
        <p15:guide id="7" orient="horz" pos="1152">
          <p15:clr>
            <a:srgbClr val="FBAE40"/>
          </p15:clr>
        </p15:guide>
        <p15:guide id="8" pos="3840" userDrawn="1">
          <p15:clr>
            <a:srgbClr val="FBAE40"/>
          </p15:clr>
        </p15:guide>
        <p15:guide id="9" pos="417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Title with DATA + Pic">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6362699" y="571505"/>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a:t>
            </a:r>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3" name="Chart Placeholder 2">
            <a:extLst>
              <a:ext uri="{FF2B5EF4-FFF2-40B4-BE49-F238E27FC236}">
                <a16:creationId xmlns:a16="http://schemas.microsoft.com/office/drawing/2014/main" id="{7A2FCD2B-FE36-6F49-9CCD-8E56619D4DFE}"/>
              </a:ext>
            </a:extLst>
          </p:cNvPr>
          <p:cNvSpPr>
            <a:spLocks noGrp="1"/>
          </p:cNvSpPr>
          <p:nvPr>
            <p:ph type="chart" sz="quarter" idx="11"/>
          </p:nvPr>
        </p:nvSpPr>
        <p:spPr>
          <a:xfrm>
            <a:off x="6629400" y="1828800"/>
            <a:ext cx="4343400" cy="3657600"/>
          </a:xfrm>
        </p:spPr>
        <p:txBody>
          <a:bodyPr/>
          <a:lstStyle>
            <a:lvl1pPr>
              <a:defRPr>
                <a:solidFill>
                  <a:schemeClr val="bg1"/>
                </a:solidFill>
              </a:defRPr>
            </a:lvl1pPr>
          </a:lstStyle>
          <a:p>
            <a:endParaRPr lang="en-US"/>
          </a:p>
        </p:txBody>
      </p:sp>
      <p:pic>
        <p:nvPicPr>
          <p:cNvPr id="7" name="Picture 6">
            <a:extLst>
              <a:ext uri="{FF2B5EF4-FFF2-40B4-BE49-F238E27FC236}">
                <a16:creationId xmlns:a16="http://schemas.microsoft.com/office/drawing/2014/main" id="{69FB6D81-F300-2047-B552-EEA5130E4003}"/>
              </a:ext>
            </a:extLst>
          </p:cNvPr>
          <p:cNvPicPr>
            <a:picLocks noChangeAspect="1"/>
          </p:cNvPicPr>
          <p:nvPr userDrawn="1"/>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567084110"/>
      </p:ext>
    </p:extLst>
  </p:cSld>
  <p:clrMapOvr>
    <a:masterClrMapping/>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pos="768">
          <p15:clr>
            <a:srgbClr val="FBAE40"/>
          </p15:clr>
        </p15:guide>
        <p15:guide id="4" pos="3504" userDrawn="1">
          <p15:clr>
            <a:srgbClr val="FBAE40"/>
          </p15:clr>
        </p15:guide>
        <p15:guide id="6" orient="horz" pos="3456">
          <p15:clr>
            <a:srgbClr val="FBAE40"/>
          </p15:clr>
        </p15:guide>
        <p15:guide id="7" orient="horz" pos="1152">
          <p15:clr>
            <a:srgbClr val="FBAE40"/>
          </p15:clr>
        </p15:guide>
        <p15:guide id="8" pos="4176">
          <p15:clr>
            <a:srgbClr val="FBAE40"/>
          </p15:clr>
        </p15:guide>
        <p15:guide id="9" pos="3840">
          <p15:clr>
            <a:srgbClr val="FBAE40"/>
          </p15:clr>
        </p15:guide>
        <p15:guide id="10" pos="69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56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838200" y="571505"/>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a:t>
            </a:r>
          </a:p>
        </p:txBody>
      </p:sp>
      <p:cxnSp>
        <p:nvCxnSpPr>
          <p:cNvPr id="20" name="Straight Connector 19">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28" name="Text Placeholder 27">
            <a:extLst>
              <a:ext uri="{FF2B5EF4-FFF2-40B4-BE49-F238E27FC236}">
                <a16:creationId xmlns:a16="http://schemas.microsoft.com/office/drawing/2014/main" id="{A83D09D6-5A99-A74C-8BF9-7080E38EEF6D}"/>
              </a:ext>
            </a:extLst>
          </p:cNvPr>
          <p:cNvSpPr>
            <a:spLocks noGrp="1"/>
          </p:cNvSpPr>
          <p:nvPr>
            <p:ph type="body" sz="quarter" idx="10"/>
          </p:nvPr>
        </p:nvSpPr>
        <p:spPr>
          <a:xfrm>
            <a:off x="1219200" y="1828800"/>
            <a:ext cx="4610100" cy="3657600"/>
          </a:xfrm>
        </p:spPr>
        <p:txBody>
          <a:bodyPr>
            <a:noAutofit/>
          </a:bodyPr>
          <a:lstStyle>
            <a:lvl1pPr marL="0" indent="0">
              <a:lnSpc>
                <a:spcPts val="2400"/>
              </a:lnSpc>
              <a:spcBef>
                <a:spcPts val="400"/>
              </a:spcBef>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pic>
        <p:nvPicPr>
          <p:cNvPr id="7" name="Picture 6">
            <a:extLst>
              <a:ext uri="{FF2B5EF4-FFF2-40B4-BE49-F238E27FC236}">
                <a16:creationId xmlns:a16="http://schemas.microsoft.com/office/drawing/2014/main" id="{0658A068-0B34-8744-823E-4A291939F959}"/>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627073" y="5592076"/>
            <a:ext cx="596515" cy="787998"/>
          </a:xfrm>
          <a:prstGeom prst="rect">
            <a:avLst/>
          </a:prstGeom>
        </p:spPr>
      </p:pic>
      <p:sp>
        <p:nvSpPr>
          <p:cNvPr id="8" name="Picture Placeholder 8">
            <a:extLst>
              <a:ext uri="{FF2B5EF4-FFF2-40B4-BE49-F238E27FC236}">
                <a16:creationId xmlns:a16="http://schemas.microsoft.com/office/drawing/2014/main" id="{9CF51F07-D41C-F145-88D1-66956E3000C3}"/>
              </a:ext>
              <a:ext uri="{C183D7F6-B498-43B3-948B-1728B52AA6E4}">
                <adec:decorative xmlns:adec="http://schemas.microsoft.com/office/drawing/2017/decorative" val="1"/>
              </a:ext>
            </a:extLst>
          </p:cNvPr>
          <p:cNvSpPr>
            <a:spLocks noGrp="1"/>
          </p:cNvSpPr>
          <p:nvPr>
            <p:ph type="pic" sz="quarter" idx="11"/>
          </p:nvPr>
        </p:nvSpPr>
        <p:spPr>
          <a:xfrm>
            <a:off x="6457950" y="0"/>
            <a:ext cx="5734050" cy="685800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0919399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8" userDrawn="1">
          <p15:clr>
            <a:srgbClr val="FBAE40"/>
          </p15:clr>
        </p15:guide>
        <p15:guide id="3" pos="768" userDrawn="1">
          <p15:clr>
            <a:srgbClr val="FBAE40"/>
          </p15:clr>
        </p15:guide>
        <p15:guide id="4" pos="3504" userDrawn="1">
          <p15:clr>
            <a:srgbClr val="FBAE40"/>
          </p15:clr>
        </p15:guide>
        <p15:guide id="6" orient="horz" pos="3456" userDrawn="1">
          <p15:clr>
            <a:srgbClr val="FBAE40"/>
          </p15:clr>
        </p15:guide>
        <p15:guide id="7" orient="horz" pos="1152" userDrawn="1">
          <p15:clr>
            <a:srgbClr val="FBAE40"/>
          </p15:clr>
        </p15:guide>
        <p15:guide id="8" pos="3840" userDrawn="1">
          <p15:clr>
            <a:srgbClr val="FBAE40"/>
          </p15:clr>
        </p15:guide>
        <p15:guide id="9" pos="41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List + R. Pic">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C93F7C2-1EE6-7B46-AD76-676DC38D24C5}"/>
              </a:ext>
            </a:extLst>
          </p:cNvPr>
          <p:cNvSpPr>
            <a:spLocks noGrp="1"/>
          </p:cNvSpPr>
          <p:nvPr>
            <p:ph type="title"/>
          </p:nvPr>
        </p:nvSpPr>
        <p:spPr>
          <a:xfrm>
            <a:off x="6259329" y="571505"/>
            <a:ext cx="4991101" cy="870271"/>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r>
              <a:rPr lang="en-US"/>
              <a:t>Click to edit Master</a:t>
            </a:r>
          </a:p>
        </p:txBody>
      </p:sp>
      <p:sp>
        <p:nvSpPr>
          <p:cNvPr id="28" name="Text Placeholder 27">
            <a:extLst>
              <a:ext uri="{FF2B5EF4-FFF2-40B4-BE49-F238E27FC236}">
                <a16:creationId xmlns:a16="http://schemas.microsoft.com/office/drawing/2014/main" id="{A83D09D6-5A99-A74C-8BF9-7080E38EEF6D}"/>
              </a:ext>
            </a:extLst>
          </p:cNvPr>
          <p:cNvSpPr>
            <a:spLocks noGrp="1"/>
          </p:cNvSpPr>
          <p:nvPr>
            <p:ph type="body" sz="quarter" idx="10" hasCustomPrompt="1"/>
          </p:nvPr>
        </p:nvSpPr>
        <p:spPr>
          <a:xfrm>
            <a:off x="6259329" y="1858276"/>
            <a:ext cx="4610100" cy="3657600"/>
          </a:xfrm>
        </p:spPr>
        <p:txBody>
          <a:bodyPr>
            <a:noAutofit/>
          </a:bodyPr>
          <a:lstStyle>
            <a:lvl1pPr marL="342900" indent="-342900">
              <a:lnSpc>
                <a:spcPts val="2400"/>
              </a:lnSpc>
              <a:spcBef>
                <a:spcPts val="400"/>
              </a:spcBef>
              <a:buFont typeface="Arial" panose="020B0604020202020204" pitchFamily="34" charset="0"/>
              <a:buChar char="•"/>
              <a:defRPr sz="200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Bullet 1</a:t>
            </a:r>
          </a:p>
          <a:p>
            <a:pPr lvl="0"/>
            <a:r>
              <a:rPr lang="en-US"/>
              <a:t>Bullet 2</a:t>
            </a:r>
          </a:p>
          <a:p>
            <a:pPr lvl="0"/>
            <a:r>
              <a:rPr lang="en-US"/>
              <a:t>Bullet 3</a:t>
            </a:r>
          </a:p>
        </p:txBody>
      </p:sp>
      <p:pic>
        <p:nvPicPr>
          <p:cNvPr id="6" name="Picture 5">
            <a:extLst>
              <a:ext uri="{FF2B5EF4-FFF2-40B4-BE49-F238E27FC236}">
                <a16:creationId xmlns:a16="http://schemas.microsoft.com/office/drawing/2014/main" id="{964738DE-3A36-7743-9096-D88580B25A5E}"/>
              </a:ext>
            </a:extLst>
          </p:cNvPr>
          <p:cNvPicPr>
            <a:picLocks noChangeAspect="1"/>
          </p:cNvPicPr>
          <p:nvPr userDrawn="1"/>
        </p:nvPicPr>
        <p:blipFill>
          <a:blip r:embed="rId2"/>
          <a:stretch>
            <a:fillRect/>
          </a:stretch>
        </p:blipFill>
        <p:spPr>
          <a:xfrm>
            <a:off x="10952173" y="5592076"/>
            <a:ext cx="596515" cy="787998"/>
          </a:xfrm>
          <a:prstGeom prst="rect">
            <a:avLst/>
          </a:prstGeom>
        </p:spPr>
      </p:pic>
      <p:sp>
        <p:nvSpPr>
          <p:cNvPr id="8" name="Picture Placeholder 8">
            <a:extLst>
              <a:ext uri="{FF2B5EF4-FFF2-40B4-BE49-F238E27FC236}">
                <a16:creationId xmlns:a16="http://schemas.microsoft.com/office/drawing/2014/main" id="{9CF51F07-D41C-F145-88D1-66956E3000C3}"/>
              </a:ext>
              <a:ext uri="{C183D7F6-B498-43B3-948B-1728B52AA6E4}">
                <adec:decorative xmlns:adec="http://schemas.microsoft.com/office/drawing/2017/decorative" val="1"/>
              </a:ext>
            </a:extLst>
          </p:cNvPr>
          <p:cNvSpPr>
            <a:spLocks noGrp="1"/>
          </p:cNvSpPr>
          <p:nvPr>
            <p:ph type="pic" sz="quarter" idx="11"/>
          </p:nvPr>
        </p:nvSpPr>
        <p:spPr>
          <a:xfrm>
            <a:off x="0" y="0"/>
            <a:ext cx="5772150" cy="6858000"/>
          </a:xfrm>
        </p:spPr>
        <p:txBody>
          <a:bodyPr/>
          <a:lstStyle>
            <a:lvl1pPr>
              <a:defRPr>
                <a:solidFill>
                  <a:schemeClr val="bg1"/>
                </a:solidFill>
              </a:defRPr>
            </a:lvl1pPr>
          </a:lstStyle>
          <a:p>
            <a:endParaRPr lang="en-US"/>
          </a:p>
        </p:txBody>
      </p:sp>
      <p:cxnSp>
        <p:nvCxnSpPr>
          <p:cNvPr id="9" name="Straight Connector 8">
            <a:extLst>
              <a:ext uri="{FF2B5EF4-FFF2-40B4-BE49-F238E27FC236}">
                <a16:creationId xmlns:a16="http://schemas.microsoft.com/office/drawing/2014/main" id="{C48076DE-3A61-F549-BC8D-062979F11F9F}"/>
              </a:ext>
            </a:extLst>
          </p:cNvPr>
          <p:cNvCxnSpPr>
            <a:cxnSpLocks/>
          </p:cNvCxnSpPr>
          <p:nvPr userDrawn="1"/>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23776038"/>
      </p:ext>
    </p:extLst>
  </p:cSld>
  <p:clrMapOvr>
    <a:masterClrMapping/>
  </p:clrMapOvr>
  <p:extLst>
    <p:ext uri="{DCECCB84-F9BA-43D5-87BE-67443E8EF086}">
      <p15:sldGuideLst xmlns:p15="http://schemas.microsoft.com/office/powerpoint/2012/main">
        <p15:guide id="1" orient="horz" pos="2160">
          <p15:clr>
            <a:srgbClr val="FBAE40"/>
          </p15:clr>
        </p15:guide>
        <p15:guide id="2" pos="408">
          <p15:clr>
            <a:srgbClr val="FBAE40"/>
          </p15:clr>
        </p15:guide>
        <p15:guide id="3" pos="768">
          <p15:clr>
            <a:srgbClr val="FBAE40"/>
          </p15:clr>
        </p15:guide>
        <p15:guide id="4" pos="3504">
          <p15:clr>
            <a:srgbClr val="FBAE40"/>
          </p15:clr>
        </p15:guide>
        <p15:guide id="6" orient="horz" pos="3456">
          <p15:clr>
            <a:srgbClr val="FBAE40"/>
          </p15:clr>
        </p15:guide>
        <p15:guide id="7" orient="horz" pos="1152">
          <p15:clr>
            <a:srgbClr val="FBAE40"/>
          </p15:clr>
        </p15:guide>
        <p15:guide id="8" pos="3840">
          <p15:clr>
            <a:srgbClr val="FBAE40"/>
          </p15:clr>
        </p15:guide>
        <p15:guide id="9"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pattFill prst="dkUpDiag">
          <a:fgClr>
            <a:srgbClr val="004F9D"/>
          </a:fgClr>
          <a:bgClr>
            <a:srgbClr val="013591"/>
          </a:bgClr>
        </a:patt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6C97FE-F032-B847-BDE5-E74BCB78C009}"/>
              </a:ext>
            </a:extLst>
          </p:cNvPr>
          <p:cNvSpPr>
            <a:spLocks noGrp="1"/>
          </p:cNvSpPr>
          <p:nvPr>
            <p:ph type="title"/>
          </p:nvPr>
        </p:nvSpPr>
        <p:spPr>
          <a:xfrm>
            <a:off x="1331089" y="714886"/>
            <a:ext cx="5967713" cy="3988887"/>
          </a:xfrm>
          <a:prstGeom prst="rect">
            <a:avLst/>
          </a:prstGeom>
          <a:noFill/>
        </p:spPr>
        <p:txBody>
          <a:bodyPr anchor="b">
            <a:noAutofit/>
          </a:bodyPr>
          <a:lstStyle>
            <a:lvl1pPr>
              <a:defRPr sz="7200" b="1" i="0">
                <a:solidFill>
                  <a:schemeClr val="bg1"/>
                </a:solidFill>
                <a:latin typeface="Source Sans Pro" panose="020B0503030403020204" pitchFamily="34" charset="77"/>
              </a:defRPr>
            </a:lvl1pPr>
          </a:lstStyle>
          <a:p>
            <a:r>
              <a:rPr lang="en-US"/>
              <a:t>Click to edit Master title style</a:t>
            </a:r>
          </a:p>
        </p:txBody>
      </p:sp>
      <p:pic>
        <p:nvPicPr>
          <p:cNvPr id="10" name="Picture 9">
            <a:extLst>
              <a:ext uri="{FF2B5EF4-FFF2-40B4-BE49-F238E27FC236}">
                <a16:creationId xmlns:a16="http://schemas.microsoft.com/office/drawing/2014/main" id="{964738DE-3A36-7743-9096-D88580B25A5E}"/>
              </a:ext>
            </a:extLst>
          </p:cNvPr>
          <p:cNvPicPr>
            <a:picLocks noChangeAspect="1"/>
          </p:cNvPicPr>
          <p:nvPr userDrawn="1"/>
        </p:nvPicPr>
        <p:blipFill>
          <a:blip r:embed="rId2"/>
          <a:stretch>
            <a:fillRect/>
          </a:stretch>
        </p:blipFill>
        <p:spPr>
          <a:xfrm>
            <a:off x="10952173" y="5592076"/>
            <a:ext cx="596515" cy="787998"/>
          </a:xfrm>
          <a:prstGeom prst="rect">
            <a:avLst/>
          </a:prstGeom>
        </p:spPr>
      </p:pic>
      <p:cxnSp>
        <p:nvCxnSpPr>
          <p:cNvPr id="11" name="Straight Connector 10">
            <a:extLst>
              <a:ext uri="{FF2B5EF4-FFF2-40B4-BE49-F238E27FC236}">
                <a16:creationId xmlns:a16="http://schemas.microsoft.com/office/drawing/2014/main" id="{DDCB7C41-036F-3C46-985A-A2DA08A2D9DF}"/>
              </a:ext>
            </a:extLst>
          </p:cNvPr>
          <p:cNvCxnSpPr>
            <a:cxnSpLocks/>
          </p:cNvCxnSpPr>
          <p:nvPr userDrawn="1"/>
        </p:nvCxnSpPr>
        <p:spPr>
          <a:xfrm flipV="1">
            <a:off x="0" y="4671793"/>
            <a:ext cx="7141580" cy="3198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373737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Section Header + Pic">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95F29C-14A0-5C4F-877C-1B28B706B781}"/>
              </a:ext>
              <a:ext uri="{C183D7F6-B498-43B3-948B-1728B52AA6E4}">
                <adec:decorative xmlns:adec="http://schemas.microsoft.com/office/drawing/2017/decorative" val="1"/>
              </a:ext>
            </a:extLst>
          </p:cNvPr>
          <p:cNvSpPr/>
          <p:nvPr userDrawn="1"/>
        </p:nvSpPr>
        <p:spPr>
          <a:xfrm>
            <a:off x="0" y="0"/>
            <a:ext cx="4262718" cy="6858000"/>
          </a:xfrm>
          <a:prstGeom prst="rect">
            <a:avLst/>
          </a:prstGeom>
          <a:pattFill prst="dk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7A2BA2-B7FF-5149-B98F-44E9F3D7BA2B}"/>
              </a:ext>
            </a:extLst>
          </p:cNvPr>
          <p:cNvSpPr/>
          <p:nvPr userDrawn="1"/>
        </p:nvSpPr>
        <p:spPr>
          <a:xfrm>
            <a:off x="657676" y="3604628"/>
            <a:ext cx="1343891" cy="138546"/>
          </a:xfrm>
          <a:prstGeom prst="rect">
            <a:avLst/>
          </a:prstGeom>
          <a:solidFill>
            <a:srgbClr val="182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035FF9D-8F55-774F-A2D7-885F4FB16D39}"/>
              </a:ext>
            </a:extLst>
          </p:cNvPr>
          <p:cNvSpPr>
            <a:spLocks noGrp="1"/>
          </p:cNvSpPr>
          <p:nvPr>
            <p:ph type="title"/>
          </p:nvPr>
        </p:nvSpPr>
        <p:spPr>
          <a:xfrm>
            <a:off x="553501" y="954741"/>
            <a:ext cx="3328911" cy="2474259"/>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endParaRPr lang="en-US"/>
          </a:p>
        </p:txBody>
      </p:sp>
      <p:sp>
        <p:nvSpPr>
          <p:cNvPr id="7" name="Picture Placeholder 8">
            <a:extLst>
              <a:ext uri="{FF2B5EF4-FFF2-40B4-BE49-F238E27FC236}">
                <a16:creationId xmlns:a16="http://schemas.microsoft.com/office/drawing/2014/main" id="{9CF51F07-D41C-F145-88D1-66956E3000C3}"/>
              </a:ext>
              <a:ext uri="{C183D7F6-B498-43B3-948B-1728B52AA6E4}">
                <adec:decorative xmlns:adec="http://schemas.microsoft.com/office/drawing/2017/decorative" val="1"/>
              </a:ext>
            </a:extLst>
          </p:cNvPr>
          <p:cNvSpPr>
            <a:spLocks noGrp="1"/>
          </p:cNvSpPr>
          <p:nvPr>
            <p:ph type="pic" sz="quarter" idx="10"/>
          </p:nvPr>
        </p:nvSpPr>
        <p:spPr>
          <a:xfrm>
            <a:off x="4262718" y="0"/>
            <a:ext cx="7929282" cy="6858000"/>
          </a:xfrm>
        </p:spPr>
        <p:txBody>
          <a:bodyPr/>
          <a:lstStyle>
            <a:lvl1pPr>
              <a:defRPr>
                <a:solidFill>
                  <a:schemeClr val="bg1"/>
                </a:solidFill>
              </a:defRPr>
            </a:lvl1pPr>
          </a:lstStyle>
          <a:p>
            <a:endParaRPr lang="en-US"/>
          </a:p>
        </p:txBody>
      </p:sp>
      <p:pic>
        <p:nvPicPr>
          <p:cNvPr id="8" name="Picture 7">
            <a:extLst>
              <a:ext uri="{FF2B5EF4-FFF2-40B4-BE49-F238E27FC236}">
                <a16:creationId xmlns:a16="http://schemas.microsoft.com/office/drawing/2014/main" id="{B2745200-ED8B-854E-8AF4-AE185B01A5BB}"/>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627073" y="5592076"/>
            <a:ext cx="596515" cy="787998"/>
          </a:xfrm>
          <a:prstGeom prst="rect">
            <a:avLst/>
          </a:prstGeom>
        </p:spPr>
      </p:pic>
    </p:spTree>
    <p:extLst>
      <p:ext uri="{BB962C8B-B14F-4D97-AF65-F5344CB8AC3E}">
        <p14:creationId xmlns:p14="http://schemas.microsoft.com/office/powerpoint/2010/main" val="130133167"/>
      </p:ext>
    </p:extLst>
  </p:cSld>
  <p:clrMapOvr>
    <a:masterClrMapping/>
  </p:clrMapOvr>
  <p:extLst>
    <p:ext uri="{DCECCB84-F9BA-43D5-87BE-67443E8EF086}">
      <p15:sldGuideLst xmlns:p15="http://schemas.microsoft.com/office/powerpoint/2012/main">
        <p15:guide id="1" orient="horz" pos="2160">
          <p15:clr>
            <a:srgbClr val="FBAE40"/>
          </p15:clr>
        </p15:guide>
        <p15:guide id="2" pos="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Section Header + Pic">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240887-672A-304F-9FA5-1BEF1B2AEB18}"/>
              </a:ext>
              <a:ext uri="{C183D7F6-B498-43B3-948B-1728B52AA6E4}">
                <adec:decorative xmlns:adec="http://schemas.microsoft.com/office/drawing/2017/decorative" val="1"/>
              </a:ext>
            </a:extLst>
          </p:cNvPr>
          <p:cNvSpPr/>
          <p:nvPr userDrawn="1"/>
        </p:nvSpPr>
        <p:spPr>
          <a:xfrm>
            <a:off x="7929282" y="0"/>
            <a:ext cx="4262718" cy="6858000"/>
          </a:xfrm>
          <a:prstGeom prst="rect">
            <a:avLst/>
          </a:prstGeom>
          <a:pattFill prst="dk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9C32234-5597-9943-BCC0-4D32D78648D0}"/>
              </a:ext>
              <a:ext uri="{C183D7F6-B498-43B3-948B-1728B52AA6E4}">
                <adec:decorative xmlns:adec="http://schemas.microsoft.com/office/drawing/2017/decorative" val="1"/>
              </a:ext>
            </a:extLst>
          </p:cNvPr>
          <p:cNvSpPr>
            <a:spLocks noGrp="1"/>
          </p:cNvSpPr>
          <p:nvPr>
            <p:ph type="pic" sz="quarter" idx="10"/>
          </p:nvPr>
        </p:nvSpPr>
        <p:spPr>
          <a:xfrm>
            <a:off x="0" y="0"/>
            <a:ext cx="7929282" cy="6858000"/>
          </a:xfrm>
        </p:spPr>
        <p:txBody>
          <a:bodyPr/>
          <a:lstStyle>
            <a:lvl1pPr>
              <a:defRPr>
                <a:solidFill>
                  <a:schemeClr val="bg1"/>
                </a:solidFill>
              </a:defRPr>
            </a:lvl1pPr>
          </a:lstStyle>
          <a:p>
            <a:endParaRPr lang="en-US"/>
          </a:p>
        </p:txBody>
      </p:sp>
      <p:pic>
        <p:nvPicPr>
          <p:cNvPr id="10" name="Picture 9">
            <a:extLst>
              <a:ext uri="{FF2B5EF4-FFF2-40B4-BE49-F238E27FC236}">
                <a16:creationId xmlns:a16="http://schemas.microsoft.com/office/drawing/2014/main" id="{964738DE-3A36-7743-9096-D88580B25A5E}"/>
              </a:ext>
            </a:extLst>
          </p:cNvPr>
          <p:cNvPicPr>
            <a:picLocks noChangeAspect="1"/>
          </p:cNvPicPr>
          <p:nvPr userDrawn="1"/>
        </p:nvPicPr>
        <p:blipFill>
          <a:blip r:embed="rId2"/>
          <a:stretch>
            <a:fillRect/>
          </a:stretch>
        </p:blipFill>
        <p:spPr>
          <a:xfrm>
            <a:off x="10952173" y="5592076"/>
            <a:ext cx="596515" cy="787998"/>
          </a:xfrm>
          <a:prstGeom prst="rect">
            <a:avLst/>
          </a:prstGeom>
        </p:spPr>
      </p:pic>
      <p:sp>
        <p:nvSpPr>
          <p:cNvPr id="11" name="Rectangle 10">
            <a:extLst>
              <a:ext uri="{FF2B5EF4-FFF2-40B4-BE49-F238E27FC236}">
                <a16:creationId xmlns:a16="http://schemas.microsoft.com/office/drawing/2014/main" id="{7A85F05C-984C-D042-AFBB-8851E753CF09}"/>
              </a:ext>
            </a:extLst>
          </p:cNvPr>
          <p:cNvSpPr/>
          <p:nvPr userDrawn="1"/>
        </p:nvSpPr>
        <p:spPr>
          <a:xfrm>
            <a:off x="8491193" y="3604628"/>
            <a:ext cx="1343891" cy="138546"/>
          </a:xfrm>
          <a:prstGeom prst="rect">
            <a:avLst/>
          </a:prstGeom>
          <a:solidFill>
            <a:srgbClr val="182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F3CEF31-6BBD-F84E-936F-6782D772FEAA}"/>
              </a:ext>
            </a:extLst>
          </p:cNvPr>
          <p:cNvSpPr>
            <a:spLocks noGrp="1"/>
          </p:cNvSpPr>
          <p:nvPr>
            <p:ph type="title"/>
          </p:nvPr>
        </p:nvSpPr>
        <p:spPr>
          <a:xfrm>
            <a:off x="8387018" y="954741"/>
            <a:ext cx="3328911" cy="2474259"/>
          </a:xfrm>
          <a:prstGeom prst="rect">
            <a:avLst/>
          </a:prstGeom>
          <a:noFill/>
        </p:spPr>
        <p:txBody>
          <a:bodyPr anchor="b">
            <a:noAutofit/>
          </a:bodyPr>
          <a:lstStyle>
            <a:lvl1pPr>
              <a:defRPr b="1" i="0" kern="0" baseline="0">
                <a:solidFill>
                  <a:srgbClr val="013591"/>
                </a:solidFill>
                <a:latin typeface="Source Sans Pro" panose="020B0503030403020204" pitchFamily="34" charset="77"/>
              </a:defRPr>
            </a:lvl1pPr>
          </a:lstStyle>
          <a:p>
            <a:endParaRPr lang="en-US"/>
          </a:p>
        </p:txBody>
      </p:sp>
    </p:spTree>
    <p:extLst>
      <p:ext uri="{BB962C8B-B14F-4D97-AF65-F5344CB8AC3E}">
        <p14:creationId xmlns:p14="http://schemas.microsoft.com/office/powerpoint/2010/main" val="247865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itle with Cop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82A7DE4-9D1B-B94D-B064-FC6B4CCD3F20}"/>
              </a:ext>
            </a:extLst>
          </p:cNvPr>
          <p:cNvSpPr>
            <a:spLocks noGrp="1"/>
          </p:cNvSpPr>
          <p:nvPr>
            <p:ph type="title"/>
          </p:nvPr>
        </p:nvSpPr>
        <p:spPr>
          <a:xfrm>
            <a:off x="838200" y="563317"/>
            <a:ext cx="10515600" cy="878459"/>
          </a:xfrm>
          <a:prstGeom prst="rect">
            <a:avLst/>
          </a:prstGeom>
          <a:noFill/>
        </p:spPr>
        <p:txBody>
          <a:bodyPr anchor="b">
            <a:noAutofit/>
          </a:bodyPr>
          <a:lstStyle>
            <a:lvl1pPr>
              <a:defRPr b="1" i="0">
                <a:solidFill>
                  <a:srgbClr val="013591"/>
                </a:solidFill>
                <a:latin typeface="Source Sans Pro" panose="020B0503030403020204" pitchFamily="34" charset="77"/>
              </a:defRPr>
            </a:lvl1pPr>
          </a:lstStyle>
          <a:p>
            <a:r>
              <a:rPr lang="en-US"/>
              <a:t>Click to edit Master title style</a:t>
            </a:r>
          </a:p>
        </p:txBody>
      </p:sp>
      <p:cxnSp>
        <p:nvCxnSpPr>
          <p:cNvPr id="17" name="Straight Connector 16">
            <a:extLst>
              <a:ext uri="{FF2B5EF4-FFF2-40B4-BE49-F238E27FC236}">
                <a16:creationId xmlns:a16="http://schemas.microsoft.com/office/drawing/2014/main" id="{42C1D0E4-3F7B-8E47-99F5-5078B9047C5E}"/>
              </a:ext>
            </a:extLst>
          </p:cNvPr>
          <p:cNvCxnSpPr>
            <a:cxnSpLocks/>
          </p:cNvCxnSpPr>
          <p:nvPr userDrawn="1"/>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9" name="Text Placeholder 27">
            <a:extLst>
              <a:ext uri="{FF2B5EF4-FFF2-40B4-BE49-F238E27FC236}">
                <a16:creationId xmlns:a16="http://schemas.microsoft.com/office/drawing/2014/main" id="{3A0125DB-FA05-1F44-8F17-9B2134CCC545}"/>
              </a:ext>
            </a:extLst>
          </p:cNvPr>
          <p:cNvSpPr>
            <a:spLocks noGrp="1"/>
          </p:cNvSpPr>
          <p:nvPr>
            <p:ph type="body" sz="quarter" idx="10"/>
          </p:nvPr>
        </p:nvSpPr>
        <p:spPr>
          <a:xfrm>
            <a:off x="1219200" y="1828800"/>
            <a:ext cx="9753600" cy="3657600"/>
          </a:xfrm>
        </p:spPr>
        <p:txBody>
          <a:bodyPr>
            <a:noAutofit/>
          </a:bodyPr>
          <a:lstStyle>
            <a:lvl1pPr marL="0" indent="0">
              <a:lnSpc>
                <a:spcPts val="2400"/>
              </a:lnSpc>
              <a:spcBef>
                <a:spcPts val="400"/>
              </a:spcBef>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pic>
        <p:nvPicPr>
          <p:cNvPr id="6" name="Picture 5">
            <a:extLst>
              <a:ext uri="{FF2B5EF4-FFF2-40B4-BE49-F238E27FC236}">
                <a16:creationId xmlns:a16="http://schemas.microsoft.com/office/drawing/2014/main" id="{587AFD6A-D2C0-A74E-9AFB-31DA6E393B6D}"/>
              </a:ext>
            </a:extLst>
          </p:cNvPr>
          <p:cNvPicPr>
            <a:picLocks noChangeAspect="1"/>
          </p:cNvPicPr>
          <p:nvPr userDrawn="1"/>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6304766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72" userDrawn="1">
          <p15:clr>
            <a:srgbClr val="FBAE40"/>
          </p15:clr>
        </p15:guide>
        <p15:guide id="3" pos="768" userDrawn="1">
          <p15:clr>
            <a:srgbClr val="FBAE40"/>
          </p15:clr>
        </p15:guide>
        <p15:guide id="4" pos="6912" userDrawn="1">
          <p15:clr>
            <a:srgbClr val="FBAE40"/>
          </p15:clr>
        </p15:guide>
        <p15:guide id="5" orient="horz" pos="1152" userDrawn="1">
          <p15:clr>
            <a:srgbClr val="FBAE40"/>
          </p15:clr>
        </p15:guide>
        <p15:guide id="6" orient="horz" pos="34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itle with List">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3B7F23B7-3D29-7648-8921-3A0E9180A252}"/>
              </a:ext>
            </a:extLst>
          </p:cNvPr>
          <p:cNvSpPr>
            <a:spLocks noGrp="1"/>
          </p:cNvSpPr>
          <p:nvPr>
            <p:ph type="title"/>
          </p:nvPr>
        </p:nvSpPr>
        <p:spPr>
          <a:xfrm>
            <a:off x="838200" y="563317"/>
            <a:ext cx="10515600" cy="878459"/>
          </a:xfrm>
          <a:prstGeom prst="rect">
            <a:avLst/>
          </a:prstGeom>
          <a:noFill/>
        </p:spPr>
        <p:txBody>
          <a:bodyPr anchor="b"/>
          <a:lstStyle>
            <a:lvl1pPr>
              <a:defRPr b="1" i="0">
                <a:solidFill>
                  <a:srgbClr val="013591"/>
                </a:solidFill>
                <a:latin typeface="Source Sans Pro" panose="020B0503030403020204" pitchFamily="34" charset="77"/>
              </a:defRPr>
            </a:lvl1pPr>
          </a:lstStyle>
          <a:p>
            <a:r>
              <a:rPr lang="en-US"/>
              <a:t>Click to edit Master title style</a:t>
            </a:r>
          </a:p>
        </p:txBody>
      </p:sp>
      <p:cxnSp>
        <p:nvCxnSpPr>
          <p:cNvPr id="36" name="Straight Connector 35">
            <a:extLst>
              <a:ext uri="{FF2B5EF4-FFF2-40B4-BE49-F238E27FC236}">
                <a16:creationId xmlns:a16="http://schemas.microsoft.com/office/drawing/2014/main" id="{88FD7305-84FB-DD4D-8E52-33C2B3B6A0A5}"/>
              </a:ext>
            </a:extLst>
          </p:cNvPr>
          <p:cNvCxnSpPr/>
          <p:nvPr userDrawn="1"/>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7" name="Text Placeholder 27">
            <a:extLst>
              <a:ext uri="{FF2B5EF4-FFF2-40B4-BE49-F238E27FC236}">
                <a16:creationId xmlns:a16="http://schemas.microsoft.com/office/drawing/2014/main" id="{B0015C2C-C98E-C64F-B39D-C23700646215}"/>
              </a:ext>
            </a:extLst>
          </p:cNvPr>
          <p:cNvSpPr>
            <a:spLocks noGrp="1"/>
          </p:cNvSpPr>
          <p:nvPr>
            <p:ph type="body" sz="quarter" idx="10"/>
          </p:nvPr>
        </p:nvSpPr>
        <p:spPr>
          <a:xfrm>
            <a:off x="1219200" y="1828800"/>
            <a:ext cx="9753600" cy="3657600"/>
          </a:xfrm>
        </p:spPr>
        <p:txBody>
          <a:bodyPr>
            <a:noAutofit/>
          </a:bodyPr>
          <a:lstStyle>
            <a:lvl1pPr marL="0" indent="-160020">
              <a:lnSpc>
                <a:spcPts val="2400"/>
              </a:lnSpc>
              <a:spcBef>
                <a:spcPts val="400"/>
              </a:spcBef>
              <a:buFont typeface="Arial" panose="020B0604020202020204" pitchFamily="34" charset="0"/>
              <a:buChar char="•"/>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pic>
        <p:nvPicPr>
          <p:cNvPr id="6" name="Picture 5">
            <a:extLst>
              <a:ext uri="{FF2B5EF4-FFF2-40B4-BE49-F238E27FC236}">
                <a16:creationId xmlns:a16="http://schemas.microsoft.com/office/drawing/2014/main" id="{0F10FF76-DE25-8D40-8EFE-7B9A471F0484}"/>
              </a:ext>
            </a:extLst>
          </p:cNvPr>
          <p:cNvPicPr>
            <a:picLocks noChangeAspect="1"/>
          </p:cNvPicPr>
          <p:nvPr userDrawn="1"/>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27049522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72" userDrawn="1">
          <p15:clr>
            <a:srgbClr val="FBAE40"/>
          </p15:clr>
        </p15:guide>
        <p15:guide id="3" pos="768" userDrawn="1">
          <p15:clr>
            <a:srgbClr val="FBAE40"/>
          </p15:clr>
        </p15:guide>
        <p15:guide id="4" pos="6912" userDrawn="1">
          <p15:clr>
            <a:srgbClr val="FBAE40"/>
          </p15:clr>
        </p15:guide>
        <p15:guide id="5" orient="horz" pos="1152" userDrawn="1">
          <p15:clr>
            <a:srgbClr val="FBAE40"/>
          </p15:clr>
        </p15:guide>
        <p15:guide id="6" orient="horz" pos="345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itle with Copy + Dat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75C93F-9B39-B14E-8F95-3F4F71234853}"/>
              </a:ext>
            </a:extLst>
          </p:cNvPr>
          <p:cNvSpPr>
            <a:spLocks noGrp="1"/>
          </p:cNvSpPr>
          <p:nvPr>
            <p:ph type="title"/>
          </p:nvPr>
        </p:nvSpPr>
        <p:spPr>
          <a:xfrm>
            <a:off x="838200" y="563317"/>
            <a:ext cx="10515600" cy="878459"/>
          </a:xfrm>
          <a:prstGeom prst="rect">
            <a:avLst/>
          </a:prstGeom>
          <a:noFill/>
        </p:spPr>
        <p:txBody>
          <a:bodyPr anchor="b"/>
          <a:lstStyle>
            <a:lvl1pPr>
              <a:defRPr b="1" i="0">
                <a:solidFill>
                  <a:srgbClr val="013591"/>
                </a:solidFill>
                <a:latin typeface="Source Sans Pro" panose="020B0503030403020204" pitchFamily="34" charset="77"/>
              </a:defRPr>
            </a:lvl1pPr>
          </a:lstStyle>
          <a:p>
            <a:r>
              <a:rPr lang="en-US"/>
              <a:t>Click to edit Master title style</a:t>
            </a:r>
          </a:p>
        </p:txBody>
      </p:sp>
      <p:cxnSp>
        <p:nvCxnSpPr>
          <p:cNvPr id="7" name="Straight Connector 6">
            <a:extLst>
              <a:ext uri="{FF2B5EF4-FFF2-40B4-BE49-F238E27FC236}">
                <a16:creationId xmlns:a16="http://schemas.microsoft.com/office/drawing/2014/main" id="{D7BB6FEF-CAD6-8545-B06F-55D8B5926E2B}"/>
              </a:ext>
            </a:extLst>
          </p:cNvPr>
          <p:cNvCxnSpPr>
            <a:cxnSpLocks/>
          </p:cNvCxnSpPr>
          <p:nvPr userDrawn="1"/>
        </p:nvCxnSpPr>
        <p:spPr>
          <a:xfrm>
            <a:off x="838200" y="1484304"/>
            <a:ext cx="10515600" cy="0"/>
          </a:xfrm>
          <a:prstGeom prst="line">
            <a:avLst/>
          </a:prstGeom>
          <a:ln>
            <a:solidFill>
              <a:srgbClr val="013591"/>
            </a:solidFill>
          </a:ln>
        </p:spPr>
        <p:style>
          <a:lnRef idx="2">
            <a:schemeClr val="dk1"/>
          </a:lnRef>
          <a:fillRef idx="0">
            <a:schemeClr val="dk1"/>
          </a:fillRef>
          <a:effectRef idx="1">
            <a:schemeClr val="dk1"/>
          </a:effectRef>
          <a:fontRef idx="minor">
            <a:schemeClr val="tx1"/>
          </a:fontRef>
        </p:style>
      </p:cxnSp>
      <p:sp>
        <p:nvSpPr>
          <p:cNvPr id="9" name="Text Placeholder 27">
            <a:extLst>
              <a:ext uri="{FF2B5EF4-FFF2-40B4-BE49-F238E27FC236}">
                <a16:creationId xmlns:a16="http://schemas.microsoft.com/office/drawing/2014/main" id="{F7B34011-377E-CE42-9302-79559B2A06FA}"/>
              </a:ext>
            </a:extLst>
          </p:cNvPr>
          <p:cNvSpPr>
            <a:spLocks noGrp="1"/>
          </p:cNvSpPr>
          <p:nvPr>
            <p:ph type="body" sz="quarter" idx="10"/>
          </p:nvPr>
        </p:nvSpPr>
        <p:spPr>
          <a:xfrm>
            <a:off x="1219200" y="1828800"/>
            <a:ext cx="4343400" cy="3657600"/>
          </a:xfrm>
        </p:spPr>
        <p:txBody>
          <a:bodyPr>
            <a:noAutofit/>
          </a:bodyPr>
          <a:lstStyle>
            <a:lvl1pPr marL="0" indent="0">
              <a:lnSpc>
                <a:spcPts val="2400"/>
              </a:lnSpc>
              <a:spcBef>
                <a:spcPts val="400"/>
              </a:spcBef>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Edit Master text styles</a:t>
            </a:r>
          </a:p>
        </p:txBody>
      </p:sp>
      <p:sp>
        <p:nvSpPr>
          <p:cNvPr id="12" name="Content Placeholder 11">
            <a:extLst>
              <a:ext uri="{FF2B5EF4-FFF2-40B4-BE49-F238E27FC236}">
                <a16:creationId xmlns:a16="http://schemas.microsoft.com/office/drawing/2014/main" id="{C84056BA-2837-8F44-8004-739C36682A52}"/>
              </a:ext>
            </a:extLst>
          </p:cNvPr>
          <p:cNvSpPr>
            <a:spLocks noGrp="1"/>
          </p:cNvSpPr>
          <p:nvPr>
            <p:ph sz="quarter" idx="11"/>
          </p:nvPr>
        </p:nvSpPr>
        <p:spPr>
          <a:xfrm>
            <a:off x="6629400" y="1828800"/>
            <a:ext cx="4343400" cy="36576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pic>
        <p:nvPicPr>
          <p:cNvPr id="10" name="Picture 9">
            <a:extLst>
              <a:ext uri="{FF2B5EF4-FFF2-40B4-BE49-F238E27FC236}">
                <a16:creationId xmlns:a16="http://schemas.microsoft.com/office/drawing/2014/main" id="{FC8957F7-CF9F-E448-9A02-EAAD09EF4717}"/>
              </a:ext>
            </a:extLst>
          </p:cNvPr>
          <p:cNvPicPr>
            <a:picLocks noChangeAspect="1"/>
          </p:cNvPicPr>
          <p:nvPr userDrawn="1"/>
        </p:nvPicPr>
        <p:blipFill>
          <a:blip r:embed="rId2"/>
          <a:stretch>
            <a:fillRect/>
          </a:stretch>
        </p:blipFill>
        <p:spPr>
          <a:xfrm>
            <a:off x="10952173" y="5592076"/>
            <a:ext cx="596515" cy="787998"/>
          </a:xfrm>
          <a:prstGeom prst="rect">
            <a:avLst/>
          </a:prstGeom>
        </p:spPr>
      </p:pic>
    </p:spTree>
    <p:extLst>
      <p:ext uri="{BB962C8B-B14F-4D97-AF65-F5344CB8AC3E}">
        <p14:creationId xmlns:p14="http://schemas.microsoft.com/office/powerpoint/2010/main" val="110824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68" userDrawn="1">
          <p15:clr>
            <a:srgbClr val="FBAE40"/>
          </p15:clr>
        </p15:guide>
        <p15:guide id="3" orient="horz" pos="1152" userDrawn="1">
          <p15:clr>
            <a:srgbClr val="FBAE40"/>
          </p15:clr>
        </p15:guide>
        <p15:guide id="4" orient="horz" pos="3456" userDrawn="1">
          <p15:clr>
            <a:srgbClr val="FBAE40"/>
          </p15:clr>
        </p15:guide>
        <p15:guide id="5" pos="6912" userDrawn="1">
          <p15:clr>
            <a:srgbClr val="FBAE40"/>
          </p15:clr>
        </p15:guide>
        <p15:guide id="6" pos="3840" userDrawn="1">
          <p15:clr>
            <a:srgbClr val="FBAE40"/>
          </p15:clr>
        </p15:guide>
        <p15:guide id="7" pos="4176" userDrawn="1">
          <p15:clr>
            <a:srgbClr val="FBAE40"/>
          </p15:clr>
        </p15:guide>
        <p15:guide id="8" pos="35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0E167-3836-0642-BCC3-4535E090A129}"/>
              </a:ext>
            </a:extLst>
          </p:cNvPr>
          <p:cNvSpPr>
            <a:spLocks noGrp="1"/>
          </p:cNvSpPr>
          <p:nvPr>
            <p:ph type="title"/>
          </p:nvPr>
        </p:nvSpPr>
        <p:spPr>
          <a:xfrm>
            <a:off x="838200" y="571500"/>
            <a:ext cx="10515600" cy="864725"/>
          </a:xfrm>
          <a:prstGeom prst="rect">
            <a:avLst/>
          </a:prstGeom>
          <a:noFill/>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B76B000-B4CE-5D45-B0F6-37FF6D9B6C6C}"/>
              </a:ext>
            </a:extLst>
          </p:cNvPr>
          <p:cNvSpPr>
            <a:spLocks noGrp="1"/>
          </p:cNvSpPr>
          <p:nvPr>
            <p:ph type="body" idx="1"/>
          </p:nvPr>
        </p:nvSpPr>
        <p:spPr>
          <a:xfrm>
            <a:off x="1219200" y="1828800"/>
            <a:ext cx="9753600" cy="3657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FB69483-D310-4C47-9384-835ED571A6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b="0" i="0">
                <a:solidFill>
                  <a:schemeClr val="tx1">
                    <a:tint val="75000"/>
                  </a:schemeClr>
                </a:solidFill>
                <a:latin typeface="Source Sans Pro" panose="020B0503030403020204" pitchFamily="34" charset="77"/>
              </a:defRPr>
            </a:lvl1pPr>
          </a:lstStyle>
          <a:p>
            <a:endParaRPr lang="en-US"/>
          </a:p>
        </p:txBody>
      </p:sp>
      <p:sp>
        <p:nvSpPr>
          <p:cNvPr id="9" name="Date Placeholder 8">
            <a:extLst>
              <a:ext uri="{FF2B5EF4-FFF2-40B4-BE49-F238E27FC236}">
                <a16:creationId xmlns:a16="http://schemas.microsoft.com/office/drawing/2014/main" id="{4C688A30-D0E0-AF4A-AB9B-CD0AC88CA1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Source Sans Pro" panose="020B0503030403020204" pitchFamily="34" charset="77"/>
              </a:defRPr>
            </a:lvl1pPr>
          </a:lstStyle>
          <a:p>
            <a:fld id="{6662B9F8-EAF5-A544-B3D2-43A2A7884903}" type="datetimeFigureOut">
              <a:rPr lang="en-US" smtClean="0"/>
              <a:pPr/>
              <a:t>4/1/2024</a:t>
            </a:fld>
            <a:endParaRPr lang="en-US"/>
          </a:p>
        </p:txBody>
      </p:sp>
      <p:sp>
        <p:nvSpPr>
          <p:cNvPr id="10" name="Slide Number Placeholder 9">
            <a:extLst>
              <a:ext uri="{FF2B5EF4-FFF2-40B4-BE49-F238E27FC236}">
                <a16:creationId xmlns:a16="http://schemas.microsoft.com/office/drawing/2014/main" id="{B47E2A7E-8957-394B-836C-16BA372D57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Source Sans Pro" panose="020B0503030403020204" pitchFamily="34" charset="77"/>
              </a:defRPr>
            </a:lvl1pPr>
          </a:lstStyle>
          <a:p>
            <a:fld id="{F9DACE89-5049-9D42-8713-0737A9D7485F}" type="slidenum">
              <a:rPr lang="en-US" smtClean="0"/>
              <a:pPr/>
              <a:t>‹#›</a:t>
            </a:fld>
            <a:endParaRPr lang="en-US"/>
          </a:p>
        </p:txBody>
      </p:sp>
    </p:spTree>
    <p:extLst>
      <p:ext uri="{BB962C8B-B14F-4D97-AF65-F5344CB8AC3E}">
        <p14:creationId xmlns:p14="http://schemas.microsoft.com/office/powerpoint/2010/main" val="2749588475"/>
      </p:ext>
    </p:extLst>
  </p:cSld>
  <p:clrMap bg1="lt1" tx1="dk1" bg2="lt2" tx2="dk2" accent1="accent1" accent2="accent2" accent3="accent3" accent4="accent4" accent5="accent5" accent6="accent6" hlink="hlink" folHlink="folHlink"/>
  <p:sldLayoutIdLst>
    <p:sldLayoutId id="2147483671" r:id="rId1"/>
    <p:sldLayoutId id="2147483683" r:id="rId2"/>
    <p:sldLayoutId id="2147483708" r:id="rId3"/>
    <p:sldLayoutId id="2147483673" r:id="rId4"/>
    <p:sldLayoutId id="2147483694" r:id="rId5"/>
    <p:sldLayoutId id="2147483695" r:id="rId6"/>
    <p:sldLayoutId id="2147483682" r:id="rId7"/>
    <p:sldLayoutId id="2147483672" r:id="rId8"/>
    <p:sldLayoutId id="2147483684" r:id="rId9"/>
    <p:sldLayoutId id="2147483686" r:id="rId10"/>
    <p:sldLayoutId id="2147483687" r:id="rId11"/>
    <p:sldLayoutId id="2147483689" r:id="rId12"/>
    <p:sldLayoutId id="2147483688" r:id="rId13"/>
    <p:sldLayoutId id="2147483690" r:id="rId14"/>
    <p:sldLayoutId id="2147483691" r:id="rId15"/>
    <p:sldLayoutId id="2147483692" r:id="rId16"/>
    <p:sldLayoutId id="2147483693" r:id="rId17"/>
    <p:sldLayoutId id="2147483677" r:id="rId18"/>
  </p:sldLayoutIdLst>
  <p:hf hdr="0" ftr="0" dt="0"/>
  <p:txStyles>
    <p:titleStyle>
      <a:lvl1pPr algn="l" defTabSz="914400" rtl="0" eaLnBrk="1" latinLnBrk="0" hangingPunct="1">
        <a:lnSpc>
          <a:spcPct val="90000"/>
        </a:lnSpc>
        <a:spcBef>
          <a:spcPct val="0"/>
        </a:spcBef>
        <a:buNone/>
        <a:defRPr sz="4400" b="1" i="0" kern="1200">
          <a:solidFill>
            <a:srgbClr val="013591"/>
          </a:solidFill>
          <a:latin typeface="Source Sans Pro" panose="020B0503030403020204" pitchFamily="34" charset="77"/>
          <a:ea typeface="+mj-ea"/>
          <a:cs typeface="+mj-cs"/>
        </a:defRPr>
      </a:lvl1pPr>
    </p:titleStyle>
    <p:bodyStyle>
      <a:lvl1pPr marL="0" indent="0" algn="l" defTabSz="914400" rtl="0" eaLnBrk="1" latinLnBrk="0" hangingPunct="1">
        <a:lnSpc>
          <a:spcPts val="2400"/>
        </a:lnSpc>
        <a:spcBef>
          <a:spcPts val="4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sv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9.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mailto:orly.buchbinder@unh.edu" TargetMode="External"/><Relationship Id="rId2" Type="http://schemas.openxmlformats.org/officeDocument/2006/relationships/hyperlink" Target="mailto:catherine.dennis@unh.edu"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6DF101-A675-804C-BE5B-0B1B1652D376}"/>
              </a:ext>
            </a:extLst>
          </p:cNvPr>
          <p:cNvSpPr>
            <a:spLocks noGrp="1"/>
          </p:cNvSpPr>
          <p:nvPr>
            <p:ph type="ctrTitle"/>
          </p:nvPr>
        </p:nvSpPr>
        <p:spPr>
          <a:xfrm>
            <a:off x="3807030" y="3429000"/>
            <a:ext cx="7088577" cy="1074193"/>
          </a:xfrm>
        </p:spPr>
        <p:txBody>
          <a:bodyPr/>
          <a:lstStyle/>
          <a:p>
            <a:r>
              <a:rPr lang="en-US" dirty="0">
                <a:latin typeface="Source Sans Pro"/>
                <a:ea typeface="Source Sans Pro"/>
              </a:rPr>
              <a:t>Opportunities for Instrumental Genesis in Mathematics Lessons</a:t>
            </a:r>
            <a:endParaRPr lang="en-US" dirty="0"/>
          </a:p>
        </p:txBody>
      </p:sp>
      <p:sp>
        <p:nvSpPr>
          <p:cNvPr id="10" name="Subtitle 9">
            <a:extLst>
              <a:ext uri="{FF2B5EF4-FFF2-40B4-BE49-F238E27FC236}">
                <a16:creationId xmlns:a16="http://schemas.microsoft.com/office/drawing/2014/main" id="{5E807956-4631-E840-A00A-A0F59B8909A6}"/>
              </a:ext>
            </a:extLst>
          </p:cNvPr>
          <p:cNvSpPr>
            <a:spLocks noGrp="1"/>
          </p:cNvSpPr>
          <p:nvPr>
            <p:ph type="subTitle" idx="1"/>
          </p:nvPr>
        </p:nvSpPr>
        <p:spPr>
          <a:xfrm>
            <a:off x="3807029" y="4401265"/>
            <a:ext cx="7088577" cy="544642"/>
          </a:xfrm>
        </p:spPr>
        <p:txBody>
          <a:bodyPr vert="horz" lIns="91440" tIns="45720" rIns="91440" bIns="45720" rtlCol="0" anchor="t">
            <a:noAutofit/>
          </a:bodyPr>
          <a:lstStyle/>
          <a:p>
            <a:r>
              <a:rPr lang="en-US" dirty="0">
                <a:latin typeface="Source Sans Pro Light"/>
                <a:ea typeface="Source Sans Pro Light"/>
              </a:rPr>
              <a:t>Catherine Dennis and Orly Buchbinder</a:t>
            </a:r>
            <a:endParaRPr lang="en-US" dirty="0"/>
          </a:p>
        </p:txBody>
      </p:sp>
    </p:spTree>
    <p:extLst>
      <p:ext uri="{BB962C8B-B14F-4D97-AF65-F5344CB8AC3E}">
        <p14:creationId xmlns:p14="http://schemas.microsoft.com/office/powerpoint/2010/main" val="87222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1C54EF-80FA-7023-7CB1-D7A7995209B3}"/>
              </a:ext>
            </a:extLst>
          </p:cNvPr>
          <p:cNvSpPr>
            <a:spLocks noGrp="1"/>
          </p:cNvSpPr>
          <p:nvPr>
            <p:ph type="title"/>
          </p:nvPr>
        </p:nvSpPr>
        <p:spPr/>
        <p:txBody>
          <a:bodyPr/>
          <a:lstStyle/>
          <a:p>
            <a:r>
              <a:rPr lang="en-US" sz="4000" dirty="0"/>
              <a:t>Research questions and analytic techniques</a:t>
            </a:r>
          </a:p>
        </p:txBody>
      </p:sp>
      <p:sp>
        <p:nvSpPr>
          <p:cNvPr id="3" name="Text Placeholder 2">
            <a:extLst>
              <a:ext uri="{FF2B5EF4-FFF2-40B4-BE49-F238E27FC236}">
                <a16:creationId xmlns:a16="http://schemas.microsoft.com/office/drawing/2014/main" id="{B739B18B-F84F-61AA-E081-3F0C92AFF6E0}"/>
              </a:ext>
            </a:extLst>
          </p:cNvPr>
          <p:cNvSpPr>
            <a:spLocks noGrp="1"/>
          </p:cNvSpPr>
          <p:nvPr>
            <p:ph type="body" sz="quarter" idx="10"/>
          </p:nvPr>
        </p:nvSpPr>
        <p:spPr/>
        <p:txBody>
          <a:bodyPr/>
          <a:lstStyle/>
          <a:p>
            <a:pPr marL="342900" marR="0" lvl="0" indent="-342900">
              <a:spcBef>
                <a:spcPts val="1000"/>
              </a:spcBef>
              <a:spcAft>
                <a:spcPts val="0"/>
              </a:spcAft>
              <a:buFont typeface="+mj-lt"/>
              <a:buAutoNum type="arabicPeriod"/>
              <a:tabLst>
                <a:tab pos="457200" algn="l"/>
              </a:tabLst>
            </a:pPr>
            <a:r>
              <a:rPr lang="en-US" sz="2000" dirty="0">
                <a:effectLst/>
                <a:ea typeface="Times New Roman" panose="02020603050405020304" pitchFamily="18" charset="0"/>
              </a:rPr>
              <a:t>What are the </a:t>
            </a:r>
            <a:r>
              <a:rPr lang="en-US" sz="2000" b="1" dirty="0">
                <a:effectLst/>
                <a:ea typeface="Times New Roman" panose="02020603050405020304" pitchFamily="18" charset="0"/>
              </a:rPr>
              <a:t>didactical configurations </a:t>
            </a:r>
            <a:r>
              <a:rPr lang="en-US" sz="2000" dirty="0">
                <a:effectLst/>
                <a:ea typeface="Times New Roman" panose="02020603050405020304" pitchFamily="18" charset="0"/>
              </a:rPr>
              <a:t>(the setting and the artefacts) for each lesson? </a:t>
            </a:r>
          </a:p>
          <a:p>
            <a:pPr marR="0" lvl="0">
              <a:spcBef>
                <a:spcPts val="1000"/>
              </a:spcBef>
              <a:spcAft>
                <a:spcPts val="0"/>
              </a:spcAft>
              <a:tabLst>
                <a:tab pos="457200" algn="l"/>
              </a:tabLst>
            </a:pPr>
            <a:endParaRPr lang="en-US" sz="2000" dirty="0">
              <a:effectLst/>
              <a:ea typeface="Times New Roman" panose="02020603050405020304" pitchFamily="18" charset="0"/>
            </a:endParaRPr>
          </a:p>
          <a:p>
            <a:pPr marL="288925" marR="0" lvl="0" indent="-288925">
              <a:spcBef>
                <a:spcPts val="0"/>
              </a:spcBef>
              <a:spcAft>
                <a:spcPts val="0"/>
              </a:spcAft>
              <a:tabLst>
                <a:tab pos="798513" algn="l"/>
              </a:tabLst>
            </a:pPr>
            <a:r>
              <a:rPr lang="en-US" sz="2000" dirty="0">
                <a:ea typeface="Times New Roman" panose="02020603050405020304" pitchFamily="18" charset="0"/>
              </a:rPr>
              <a:t>2. </a:t>
            </a:r>
            <a:r>
              <a:rPr lang="en-US" sz="2000" dirty="0">
                <a:effectLst/>
                <a:ea typeface="Times New Roman" panose="02020603050405020304" pitchFamily="18" charset="0"/>
              </a:rPr>
              <a:t>How do teachers enact </a:t>
            </a:r>
            <a:r>
              <a:rPr lang="en-US" sz="2000" b="1" dirty="0">
                <a:effectLst/>
                <a:ea typeface="Times New Roman" panose="02020603050405020304" pitchFamily="18" charset="0"/>
              </a:rPr>
              <a:t>instrumental orchestration </a:t>
            </a:r>
            <a:r>
              <a:rPr lang="en-US" sz="2000" dirty="0">
                <a:effectLst/>
                <a:ea typeface="Times New Roman" panose="02020603050405020304" pitchFamily="18" charset="0"/>
              </a:rPr>
              <a:t>in various modes of discourse? </a:t>
            </a:r>
          </a:p>
          <a:p>
            <a:pPr marR="0" lvl="0">
              <a:spcBef>
                <a:spcPts val="0"/>
              </a:spcBef>
              <a:spcAft>
                <a:spcPts val="1000"/>
              </a:spcAft>
              <a:tabLst>
                <a:tab pos="457200" algn="l"/>
              </a:tabLst>
            </a:pPr>
            <a:endParaRPr lang="en-US" sz="2000" dirty="0">
              <a:ea typeface="Times New Roman" panose="02020603050405020304" pitchFamily="18" charset="0"/>
            </a:endParaRPr>
          </a:p>
          <a:p>
            <a:pPr marL="227013" marR="0" lvl="0" indent="-227013">
              <a:spcBef>
                <a:spcPts val="0"/>
              </a:spcBef>
              <a:spcAft>
                <a:spcPts val="1000"/>
              </a:spcAft>
              <a:tabLst>
                <a:tab pos="457200" algn="l"/>
              </a:tabLst>
            </a:pPr>
            <a:r>
              <a:rPr lang="en-US" sz="2000" dirty="0">
                <a:effectLst/>
                <a:ea typeface="Times New Roman" panose="02020603050405020304" pitchFamily="18" charset="0"/>
              </a:rPr>
              <a:t>3. How do </a:t>
            </a:r>
            <a:r>
              <a:rPr lang="en-US" sz="2000" b="1" dirty="0">
                <a:effectLst/>
                <a:ea typeface="Times New Roman" panose="02020603050405020304" pitchFamily="18" charset="0"/>
              </a:rPr>
              <a:t>peers</a:t>
            </a:r>
            <a:r>
              <a:rPr lang="en-US" sz="2000" dirty="0">
                <a:effectLst/>
                <a:ea typeface="Times New Roman" panose="02020603050405020304" pitchFamily="18" charset="0"/>
              </a:rPr>
              <a:t> influence each other’s instrumental genesis? </a:t>
            </a:r>
          </a:p>
          <a:p>
            <a:endParaRPr lang="en-US" dirty="0"/>
          </a:p>
        </p:txBody>
      </p:sp>
      <p:sp>
        <p:nvSpPr>
          <p:cNvPr id="7" name="Content Placeholder 6">
            <a:extLst>
              <a:ext uri="{FF2B5EF4-FFF2-40B4-BE49-F238E27FC236}">
                <a16:creationId xmlns:a16="http://schemas.microsoft.com/office/drawing/2014/main" id="{826F0CEA-D234-0E43-48C7-0C31550E73BD}"/>
              </a:ext>
            </a:extLst>
          </p:cNvPr>
          <p:cNvSpPr>
            <a:spLocks noGrp="1"/>
          </p:cNvSpPr>
          <p:nvPr>
            <p:ph sz="quarter" idx="11"/>
          </p:nvPr>
        </p:nvSpPr>
        <p:spPr>
          <a:xfrm>
            <a:off x="6629400" y="1828800"/>
            <a:ext cx="4343400" cy="4000500"/>
          </a:xfrm>
        </p:spPr>
        <p:txBody>
          <a:bodyPr/>
          <a:lstStyle/>
          <a:p>
            <a:r>
              <a:rPr lang="en-US" dirty="0">
                <a:solidFill>
                  <a:schemeClr val="tx1"/>
                </a:solidFill>
              </a:rPr>
              <a:t>1. Didactical Configurations  were established through videos, transcripts, and notes taken.</a:t>
            </a:r>
          </a:p>
          <a:p>
            <a:endParaRPr lang="en-US" dirty="0">
              <a:solidFill>
                <a:schemeClr val="tx1"/>
              </a:solidFill>
            </a:endParaRPr>
          </a:p>
          <a:p>
            <a:r>
              <a:rPr lang="en-US" dirty="0">
                <a:solidFill>
                  <a:schemeClr val="tx1"/>
                </a:solidFill>
              </a:rPr>
              <a:t>2 &amp; 3. Starting with </a:t>
            </a:r>
            <a:r>
              <a:rPr lang="en-US" b="1" dirty="0" err="1">
                <a:solidFill>
                  <a:schemeClr val="tx1"/>
                </a:solidFill>
              </a:rPr>
              <a:t>Drijvers</a:t>
            </a:r>
            <a:r>
              <a:rPr lang="en-US" b="1" dirty="0">
                <a:solidFill>
                  <a:schemeClr val="tx1"/>
                </a:solidFill>
              </a:rPr>
              <a:t> et al. (2010) Instrumental Orchestration Types </a:t>
            </a:r>
            <a:r>
              <a:rPr lang="en-US" dirty="0">
                <a:solidFill>
                  <a:schemeClr val="tx1"/>
                </a:solidFill>
              </a:rPr>
              <a:t>we coded each line for the instances of instrumental orchestration.  We additionally found new arising categories for influence on instrumental genesis. Some quotes fell under more than one category and were counted twice.  </a:t>
            </a:r>
          </a:p>
          <a:p>
            <a:endParaRPr lang="en-US" dirty="0">
              <a:solidFill>
                <a:schemeClr val="tx1"/>
              </a:solidFill>
            </a:endParaRPr>
          </a:p>
        </p:txBody>
      </p:sp>
    </p:spTree>
    <p:extLst>
      <p:ext uri="{BB962C8B-B14F-4D97-AF65-F5344CB8AC3E}">
        <p14:creationId xmlns:p14="http://schemas.microsoft.com/office/powerpoint/2010/main" val="3337993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95251"/>
            <a:ext cx="10515600" cy="1346526"/>
          </a:xfrm>
        </p:spPr>
        <p:txBody>
          <a:bodyPr/>
          <a:lstStyle/>
          <a:p>
            <a:r>
              <a:rPr lang="en-US" dirty="0" err="1"/>
              <a:t>Drijvers</a:t>
            </a:r>
            <a:r>
              <a:rPr lang="en-US" dirty="0"/>
              <a:t> et al. (2010) Instrumental Orchestration Types</a:t>
            </a:r>
          </a:p>
        </p:txBody>
      </p:sp>
      <p:sp>
        <p:nvSpPr>
          <p:cNvPr id="6" name="TextBox 5">
            <a:extLst>
              <a:ext uri="{FF2B5EF4-FFF2-40B4-BE49-F238E27FC236}">
                <a16:creationId xmlns:a16="http://schemas.microsoft.com/office/drawing/2014/main" id="{8EAE4734-EE6A-7AFB-B226-FDB8C54B13EB}"/>
              </a:ext>
            </a:extLst>
          </p:cNvPr>
          <p:cNvSpPr txBox="1"/>
          <p:nvPr/>
        </p:nvSpPr>
        <p:spPr>
          <a:xfrm>
            <a:off x="838200" y="1781175"/>
            <a:ext cx="5857875" cy="4401205"/>
          </a:xfrm>
          <a:prstGeom prst="rect">
            <a:avLst/>
          </a:prstGeom>
          <a:noFill/>
        </p:spPr>
        <p:txBody>
          <a:bodyPr wrap="square" rtlCol="0">
            <a:spAutoFit/>
          </a:bodyPr>
          <a:lstStyle/>
          <a:p>
            <a:pPr rtl="0">
              <a:spcBef>
                <a:spcPts val="0"/>
              </a:spcBef>
              <a:spcAft>
                <a:spcPts val="1200"/>
              </a:spcAft>
            </a:pPr>
            <a:r>
              <a:rPr lang="en-US" sz="2000" b="1" i="0" u="none" strike="noStrike">
                <a:effectLst/>
              </a:rPr>
              <a:t>Teacher-centered orchestration</a:t>
            </a:r>
            <a:endParaRPr lang="en-US" sz="2000" b="1">
              <a:effectLst/>
            </a:endParaRPr>
          </a:p>
          <a:p>
            <a:pPr rtl="0" fontAlgn="base">
              <a:spcBef>
                <a:spcPts val="0"/>
              </a:spcBef>
              <a:spcAft>
                <a:spcPts val="0"/>
              </a:spcAft>
              <a:buFont typeface="+mj-lt"/>
              <a:buAutoNum type="arabicPeriod"/>
            </a:pPr>
            <a:r>
              <a:rPr lang="en-US" sz="2000" b="0" i="0" u="none" strike="noStrike">
                <a:effectLst/>
              </a:rPr>
              <a:t>Technical-demo</a:t>
            </a:r>
          </a:p>
          <a:p>
            <a:pPr marL="800100" lvl="1" indent="-342900" fontAlgn="base">
              <a:buFont typeface="Arial" panose="020B0604020202020204" pitchFamily="34" charset="0"/>
              <a:buChar char="•"/>
            </a:pPr>
            <a:r>
              <a:rPr lang="en-US" sz="2000" b="0" i="0" u="none" strike="noStrike">
                <a:effectLst/>
              </a:rPr>
              <a:t>The demonstration of tool techniques by the teacher </a:t>
            </a:r>
          </a:p>
          <a:p>
            <a:pPr marL="800100" lvl="1" indent="-342900" fontAlgn="base">
              <a:buFont typeface="Arial" panose="020B0604020202020204" pitchFamily="34" charset="0"/>
              <a:buChar char="•"/>
            </a:pPr>
            <a:r>
              <a:rPr lang="en-US" sz="2000" b="0" i="0" u="none" strike="noStrike">
                <a:effectLst/>
              </a:rPr>
              <a:t>Important aspect of technology-rich teaching</a:t>
            </a:r>
          </a:p>
          <a:p>
            <a:pPr rtl="0" fontAlgn="base">
              <a:spcBef>
                <a:spcPts val="0"/>
              </a:spcBef>
              <a:spcAft>
                <a:spcPts val="0"/>
              </a:spcAft>
              <a:buFont typeface="+mj-lt"/>
              <a:buAutoNum type="arabicPeriod"/>
            </a:pPr>
            <a:r>
              <a:rPr lang="en-US" sz="2000" b="0" i="0" u="none" strike="noStrike">
                <a:effectLst/>
              </a:rPr>
              <a:t>Explain-the-screen </a:t>
            </a:r>
          </a:p>
          <a:p>
            <a:pPr marL="800100" lvl="1" indent="-342900" fontAlgn="base">
              <a:buFont typeface="Arial" panose="020B0604020202020204" pitchFamily="34" charset="0"/>
              <a:buChar char="•"/>
            </a:pPr>
            <a:r>
              <a:rPr lang="en-US" sz="2000" b="0" i="0" u="none" strike="noStrike">
                <a:effectLst/>
              </a:rPr>
              <a:t>Whole-class explanation by the teacher guided by what happens on the computer screen</a:t>
            </a:r>
          </a:p>
          <a:p>
            <a:pPr rtl="0" fontAlgn="base">
              <a:spcBef>
                <a:spcPts val="0"/>
              </a:spcBef>
              <a:spcAft>
                <a:spcPts val="1200"/>
              </a:spcAft>
              <a:buFont typeface="+mj-lt"/>
              <a:buAutoNum type="arabicPeriod"/>
            </a:pPr>
            <a:r>
              <a:rPr lang="en-US" sz="2000" b="0" i="0" u="none" strike="noStrike">
                <a:effectLst/>
              </a:rPr>
              <a:t>Link-screen-board</a:t>
            </a:r>
          </a:p>
          <a:p>
            <a:pPr marL="800100" lvl="1" indent="-342900" fontAlgn="base">
              <a:spcAft>
                <a:spcPts val="1200"/>
              </a:spcAft>
              <a:buFont typeface="Arial" panose="020B0604020202020204" pitchFamily="34" charset="0"/>
              <a:buChar char="•"/>
            </a:pPr>
            <a:r>
              <a:rPr lang="en-US" sz="2000" b="0" i="0" u="none" strike="noStrike">
                <a:effectLst/>
              </a:rPr>
              <a:t>Emphasizing the relationship between what happens in the technological environment and how this is represented in conventional mathematics</a:t>
            </a:r>
          </a:p>
        </p:txBody>
      </p:sp>
      <p:pic>
        <p:nvPicPr>
          <p:cNvPr id="7" name="Graphic 6" descr="Classroom outline">
            <a:extLst>
              <a:ext uri="{FF2B5EF4-FFF2-40B4-BE49-F238E27FC236}">
                <a16:creationId xmlns:a16="http://schemas.microsoft.com/office/drawing/2014/main" id="{F6F452AD-C933-4160-B475-8361182DAA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4603" y="2254439"/>
            <a:ext cx="3086911" cy="3086911"/>
          </a:xfrm>
          <a:prstGeom prst="rect">
            <a:avLst/>
          </a:prstGeom>
        </p:spPr>
      </p:pic>
    </p:spTree>
    <p:extLst>
      <p:ext uri="{BB962C8B-B14F-4D97-AF65-F5344CB8AC3E}">
        <p14:creationId xmlns:p14="http://schemas.microsoft.com/office/powerpoint/2010/main" val="4265414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95251"/>
            <a:ext cx="10515600" cy="1346526"/>
          </a:xfrm>
        </p:spPr>
        <p:txBody>
          <a:bodyPr/>
          <a:lstStyle/>
          <a:p>
            <a:r>
              <a:rPr lang="en-US" err="1"/>
              <a:t>Drijvers</a:t>
            </a:r>
            <a:r>
              <a:rPr lang="en-US"/>
              <a:t> et al. (2010) Instrumental Orchestration Types</a:t>
            </a:r>
          </a:p>
        </p:txBody>
      </p:sp>
      <p:sp>
        <p:nvSpPr>
          <p:cNvPr id="6" name="TextBox 5">
            <a:extLst>
              <a:ext uri="{FF2B5EF4-FFF2-40B4-BE49-F238E27FC236}">
                <a16:creationId xmlns:a16="http://schemas.microsoft.com/office/drawing/2014/main" id="{8EAE4734-EE6A-7AFB-B226-FDB8C54B13EB}"/>
              </a:ext>
            </a:extLst>
          </p:cNvPr>
          <p:cNvSpPr txBox="1"/>
          <p:nvPr/>
        </p:nvSpPr>
        <p:spPr>
          <a:xfrm>
            <a:off x="838200" y="1781175"/>
            <a:ext cx="5857875" cy="3939540"/>
          </a:xfrm>
          <a:prstGeom prst="rect">
            <a:avLst/>
          </a:prstGeom>
          <a:noFill/>
        </p:spPr>
        <p:txBody>
          <a:bodyPr wrap="square" rtlCol="0">
            <a:spAutoFit/>
          </a:bodyPr>
          <a:lstStyle/>
          <a:p>
            <a:pPr rtl="0">
              <a:spcBef>
                <a:spcPts val="0"/>
              </a:spcBef>
              <a:spcAft>
                <a:spcPts val="1200"/>
              </a:spcAft>
            </a:pPr>
            <a:r>
              <a:rPr lang="en-US" sz="2000" b="1" i="0" u="none" strike="noStrike">
                <a:effectLst/>
              </a:rPr>
              <a:t>Student-centered orchestration</a:t>
            </a:r>
            <a:endParaRPr lang="en-US" sz="2000" b="1">
              <a:effectLst/>
            </a:endParaRPr>
          </a:p>
          <a:p>
            <a:pPr rtl="0" fontAlgn="base">
              <a:spcBef>
                <a:spcPts val="0"/>
              </a:spcBef>
              <a:spcAft>
                <a:spcPts val="0"/>
              </a:spcAft>
              <a:buFont typeface="+mj-lt"/>
              <a:buAutoNum type="arabicPeriod"/>
            </a:pPr>
            <a:r>
              <a:rPr lang="en-US" sz="2000" b="0" i="0" u="none" strike="noStrike">
                <a:effectLst/>
              </a:rPr>
              <a:t>Discuss-the-screen</a:t>
            </a:r>
          </a:p>
          <a:p>
            <a:pPr marL="742950" lvl="1" indent="-285750" rtl="0" fontAlgn="base">
              <a:spcBef>
                <a:spcPts val="0"/>
              </a:spcBef>
              <a:spcAft>
                <a:spcPts val="0"/>
              </a:spcAft>
              <a:buFont typeface="Arial" panose="020B0604020202020204" pitchFamily="34" charset="0"/>
              <a:buChar char="•"/>
            </a:pPr>
            <a:r>
              <a:rPr lang="en-US" sz="2000" b="0" i="0" u="none" strike="noStrike">
                <a:effectLst/>
              </a:rPr>
              <a:t>A whole-class discussion about what happens on the computer screen</a:t>
            </a:r>
          </a:p>
          <a:p>
            <a:pPr marL="742950" lvl="1" indent="-285750" rtl="0" fontAlgn="base">
              <a:spcBef>
                <a:spcPts val="0"/>
              </a:spcBef>
              <a:spcAft>
                <a:spcPts val="0"/>
              </a:spcAft>
              <a:buFont typeface="Arial" panose="020B0604020202020204" pitchFamily="34" charset="0"/>
              <a:buChar char="•"/>
            </a:pPr>
            <a:r>
              <a:rPr lang="en-US" sz="2000" b="0" i="0" u="none" strike="noStrike">
                <a:effectLst/>
              </a:rPr>
              <a:t>Enhancing collective instrumental genesis</a:t>
            </a:r>
          </a:p>
          <a:p>
            <a:pPr rtl="0" fontAlgn="base">
              <a:spcBef>
                <a:spcPts val="0"/>
              </a:spcBef>
              <a:spcAft>
                <a:spcPts val="0"/>
              </a:spcAft>
              <a:buFont typeface="+mj-lt"/>
              <a:buAutoNum type="arabicPeriod"/>
            </a:pPr>
            <a:r>
              <a:rPr lang="en-US" sz="2000" b="0" i="0" u="none" strike="noStrike">
                <a:effectLst/>
              </a:rPr>
              <a:t>Spot-and-show</a:t>
            </a:r>
          </a:p>
          <a:p>
            <a:pPr marL="742950" lvl="1" indent="-285750" rtl="0" fontAlgn="base">
              <a:spcBef>
                <a:spcPts val="0"/>
              </a:spcBef>
              <a:spcAft>
                <a:spcPts val="0"/>
              </a:spcAft>
              <a:buFont typeface="Arial" panose="020B0604020202020204" pitchFamily="34" charset="0"/>
              <a:buChar char="•"/>
            </a:pPr>
            <a:r>
              <a:rPr lang="en-US" sz="2000" b="0" i="0" u="none" strike="noStrike">
                <a:effectLst/>
              </a:rPr>
              <a:t>Using students’ work in a whole classroom discussion</a:t>
            </a:r>
          </a:p>
          <a:p>
            <a:pPr rtl="0" fontAlgn="base">
              <a:spcBef>
                <a:spcPts val="0"/>
              </a:spcBef>
              <a:spcAft>
                <a:spcPts val="0"/>
              </a:spcAft>
              <a:buFont typeface="+mj-lt"/>
              <a:buAutoNum type="arabicPeriod"/>
            </a:pPr>
            <a:r>
              <a:rPr lang="en-US" sz="2000" b="0" i="0" u="none" strike="noStrike">
                <a:effectLst/>
              </a:rPr>
              <a:t>Sherpa-at-work</a:t>
            </a:r>
          </a:p>
          <a:p>
            <a:pPr marL="742950" lvl="1" indent="-285750" rtl="0" fontAlgn="base">
              <a:spcBef>
                <a:spcPts val="0"/>
              </a:spcBef>
              <a:spcAft>
                <a:spcPts val="1200"/>
              </a:spcAft>
              <a:buFont typeface="Arial" panose="020B0604020202020204" pitchFamily="34" charset="0"/>
              <a:buChar char="•"/>
            </a:pPr>
            <a:r>
              <a:rPr lang="en-US" sz="2000" b="0" i="0" u="none" strike="noStrike">
                <a:effectLst/>
              </a:rPr>
              <a:t>Sherpa-student uses the technology to present work or to carry out actions the teacher requests</a:t>
            </a:r>
          </a:p>
        </p:txBody>
      </p:sp>
      <p:pic>
        <p:nvPicPr>
          <p:cNvPr id="4" name="Picture 3" descr="Teacher pointing at laptop screen to young students">
            <a:extLst>
              <a:ext uri="{FF2B5EF4-FFF2-40B4-BE49-F238E27FC236}">
                <a16:creationId xmlns:a16="http://schemas.microsoft.com/office/drawing/2014/main" id="{60DEA2A8-F7BF-C8BB-2325-7F2355738DF1}"/>
              </a:ext>
            </a:extLst>
          </p:cNvPr>
          <p:cNvPicPr>
            <a:picLocks noChangeAspect="1"/>
          </p:cNvPicPr>
          <p:nvPr/>
        </p:nvPicPr>
        <p:blipFill>
          <a:blip r:embed="rId3"/>
          <a:stretch>
            <a:fillRect/>
          </a:stretch>
        </p:blipFill>
        <p:spPr>
          <a:xfrm>
            <a:off x="6756916" y="2198451"/>
            <a:ext cx="4596884" cy="3063841"/>
          </a:xfrm>
          <a:prstGeom prst="rect">
            <a:avLst/>
          </a:prstGeom>
        </p:spPr>
      </p:pic>
    </p:spTree>
    <p:extLst>
      <p:ext uri="{BB962C8B-B14F-4D97-AF65-F5344CB8AC3E}">
        <p14:creationId xmlns:p14="http://schemas.microsoft.com/office/powerpoint/2010/main" val="207388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sz="4000" dirty="0"/>
              <a:t>Findings Lesson 1 - </a:t>
            </a:r>
            <a:r>
              <a:rPr lang="en-US" sz="4000" b="1" i="0" dirty="0">
                <a:effectLst/>
              </a:rPr>
              <a:t>Didactical Configuration</a:t>
            </a:r>
            <a:endParaRPr lang="en-US" sz="4000" dirty="0"/>
          </a:p>
        </p:txBody>
      </p:sp>
      <p:sp>
        <p:nvSpPr>
          <p:cNvPr id="6" name="TextBox 5">
            <a:extLst>
              <a:ext uri="{FF2B5EF4-FFF2-40B4-BE49-F238E27FC236}">
                <a16:creationId xmlns:a16="http://schemas.microsoft.com/office/drawing/2014/main" id="{8EAE4734-EE6A-7AFB-B226-FDB8C54B13EB}"/>
              </a:ext>
            </a:extLst>
          </p:cNvPr>
          <p:cNvSpPr txBox="1"/>
          <p:nvPr/>
        </p:nvSpPr>
        <p:spPr>
          <a:xfrm>
            <a:off x="761999" y="1638300"/>
            <a:ext cx="5608523" cy="4678204"/>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Char char="•"/>
            </a:pPr>
            <a:r>
              <a:rPr lang="en-US" b="1" i="0" u="none" strike="noStrike" dirty="0">
                <a:effectLst/>
              </a:rPr>
              <a:t>Lesson context “Cutting corners” activity</a:t>
            </a:r>
          </a:p>
          <a:p>
            <a:pPr marL="742950" lvl="1" indent="-285750" rtl="0" fontAlgn="base">
              <a:spcBef>
                <a:spcPts val="0"/>
              </a:spcBef>
              <a:spcAft>
                <a:spcPts val="1200"/>
              </a:spcAft>
              <a:buFont typeface="Arial" panose="020B0604020202020204" pitchFamily="34" charset="0"/>
              <a:buChar char="•"/>
            </a:pPr>
            <a:r>
              <a:rPr lang="en-US" b="0" i="0" u="none" strike="noStrike" dirty="0">
                <a:effectLst/>
              </a:rPr>
              <a:t>Volume optimization problem. Students build physical models of </a:t>
            </a:r>
            <a:r>
              <a:rPr lang="en-US" dirty="0"/>
              <a:t>boxes by cutting </a:t>
            </a:r>
            <a:r>
              <a:rPr lang="en-US" b="0" i="0" u="none" strike="noStrike" dirty="0">
                <a:effectLst/>
              </a:rPr>
              <a:t>corners and folding a piece of paper and calculating the volume. Then find the maximum volume by fitting a polynomial function through all data points. </a:t>
            </a:r>
          </a:p>
          <a:p>
            <a:pPr rtl="0" fontAlgn="base">
              <a:spcBef>
                <a:spcPts val="0"/>
              </a:spcBef>
              <a:spcAft>
                <a:spcPts val="0"/>
              </a:spcAft>
              <a:buFont typeface="Arial" panose="020B0604020202020204" pitchFamily="34" charset="0"/>
              <a:buChar char="•"/>
            </a:pPr>
            <a:r>
              <a:rPr lang="en-US" b="1" i="0" u="none" strike="noStrike" dirty="0">
                <a:effectLst/>
              </a:rPr>
              <a:t>Classroom organization</a:t>
            </a:r>
          </a:p>
          <a:p>
            <a:pPr marL="742950" lvl="1" indent="-285750" rtl="0" fontAlgn="base">
              <a:spcBef>
                <a:spcPts val="0"/>
              </a:spcBef>
              <a:spcAft>
                <a:spcPts val="0"/>
              </a:spcAft>
              <a:buFont typeface="Arial" panose="020B0604020202020204" pitchFamily="34" charset="0"/>
              <a:buChar char="•"/>
            </a:pPr>
            <a:r>
              <a:rPr lang="en-US" b="0" i="0" u="none" strike="noStrike" dirty="0">
                <a:effectLst/>
              </a:rPr>
              <a:t>Students are seating in groups of 4-5, with desks facing each other.</a:t>
            </a:r>
          </a:p>
          <a:p>
            <a:pPr marL="742950" lvl="1" indent="-285750" rtl="0" fontAlgn="base">
              <a:spcBef>
                <a:spcPts val="0"/>
              </a:spcBef>
              <a:spcAft>
                <a:spcPts val="0"/>
              </a:spcAft>
              <a:buFont typeface="Arial" panose="020B0604020202020204" pitchFamily="34" charset="0"/>
              <a:buChar char="•"/>
            </a:pPr>
            <a:r>
              <a:rPr lang="en-US" b="0" i="0" u="none" strike="noStrike" dirty="0">
                <a:effectLst/>
              </a:rPr>
              <a:t>Group members have roles (e.g., a facilitator keeps the group </a:t>
            </a:r>
            <a:r>
              <a:rPr lang="en-US" i="0" u="none" strike="noStrike" dirty="0">
                <a:effectLst/>
              </a:rPr>
              <a:t>moving forward). </a:t>
            </a:r>
          </a:p>
          <a:p>
            <a:pPr rtl="0" fontAlgn="base">
              <a:spcBef>
                <a:spcPts val="0"/>
              </a:spcBef>
              <a:spcAft>
                <a:spcPts val="0"/>
              </a:spcAft>
              <a:buFont typeface="Arial" panose="020B0604020202020204" pitchFamily="34" charset="0"/>
              <a:buChar char="•"/>
            </a:pPr>
            <a:r>
              <a:rPr lang="en-US" b="1" i="0" u="none" strike="noStrike" dirty="0">
                <a:effectLst/>
              </a:rPr>
              <a:t>Resources Available</a:t>
            </a:r>
          </a:p>
          <a:p>
            <a:pPr marL="742950" lvl="1" indent="-285750" rtl="0" fontAlgn="base">
              <a:spcBef>
                <a:spcPts val="0"/>
              </a:spcBef>
              <a:spcAft>
                <a:spcPts val="0"/>
              </a:spcAft>
              <a:buFont typeface="Arial" panose="020B0604020202020204" pitchFamily="34" charset="0"/>
              <a:buChar char="•"/>
            </a:pPr>
            <a:r>
              <a:rPr lang="en-US" b="0" i="0" u="none" strike="noStrike" dirty="0">
                <a:effectLst/>
              </a:rPr>
              <a:t>Each group works with 2 </a:t>
            </a:r>
            <a:r>
              <a:rPr lang="en-US" dirty="0"/>
              <a:t>C</a:t>
            </a:r>
            <a:r>
              <a:rPr lang="en-US" b="0" i="0" u="none" strike="noStrike" dirty="0">
                <a:effectLst/>
              </a:rPr>
              <a:t>hromebooks. </a:t>
            </a:r>
          </a:p>
          <a:p>
            <a:pPr marL="742950" lvl="1" indent="-285750" rtl="0" fontAlgn="base">
              <a:spcBef>
                <a:spcPts val="0"/>
              </a:spcBef>
              <a:spcAft>
                <a:spcPts val="0"/>
              </a:spcAft>
              <a:buFont typeface="Arial" panose="020B0604020202020204" pitchFamily="34" charset="0"/>
              <a:buChar char="•"/>
            </a:pPr>
            <a:r>
              <a:rPr lang="en-US" dirty="0"/>
              <a:t>Technology tool: </a:t>
            </a:r>
            <a:r>
              <a:rPr lang="en-US" i="1" dirty="0"/>
              <a:t>Desmos</a:t>
            </a:r>
            <a:endParaRPr lang="en-US" b="0" i="1" u="none" strike="noStrike" dirty="0">
              <a:effectLst/>
            </a:endParaRPr>
          </a:p>
          <a:p>
            <a:pPr marL="742950" lvl="1" indent="-285750" rtl="0" fontAlgn="base">
              <a:spcBef>
                <a:spcPts val="0"/>
              </a:spcBef>
              <a:spcAft>
                <a:spcPts val="0"/>
              </a:spcAft>
              <a:buFont typeface="Arial" panose="020B0604020202020204" pitchFamily="34" charset="0"/>
              <a:buChar char="•"/>
            </a:pPr>
            <a:r>
              <a:rPr lang="en-US" b="0" i="0" u="none" strike="noStrike" dirty="0">
                <a:effectLst/>
              </a:rPr>
              <a:t>Cutting corners worksheet, paper and writing utensils. </a:t>
            </a:r>
          </a:p>
        </p:txBody>
      </p:sp>
      <p:pic>
        <p:nvPicPr>
          <p:cNvPr id="3" name="Picture 2">
            <a:extLst>
              <a:ext uri="{FF2B5EF4-FFF2-40B4-BE49-F238E27FC236}">
                <a16:creationId xmlns:a16="http://schemas.microsoft.com/office/drawing/2014/main" id="{E15DF4DA-0EDA-0B77-DCB3-613AF705B294}"/>
              </a:ext>
            </a:extLst>
          </p:cNvPr>
          <p:cNvPicPr>
            <a:picLocks noChangeAspect="1"/>
          </p:cNvPicPr>
          <p:nvPr/>
        </p:nvPicPr>
        <p:blipFill>
          <a:blip r:embed="rId2"/>
          <a:stretch>
            <a:fillRect/>
          </a:stretch>
        </p:blipFill>
        <p:spPr>
          <a:xfrm>
            <a:off x="6567170" y="2423160"/>
            <a:ext cx="5132020" cy="2529840"/>
          </a:xfrm>
          <a:prstGeom prst="rect">
            <a:avLst/>
          </a:prstGeom>
        </p:spPr>
      </p:pic>
    </p:spTree>
    <p:extLst>
      <p:ext uri="{BB962C8B-B14F-4D97-AF65-F5344CB8AC3E}">
        <p14:creationId xmlns:p14="http://schemas.microsoft.com/office/powerpoint/2010/main" val="85694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21D983-704D-C893-7B1E-46E9FAE69240}"/>
              </a:ext>
            </a:extLst>
          </p:cNvPr>
          <p:cNvPicPr>
            <a:picLocks noChangeAspect="1"/>
          </p:cNvPicPr>
          <p:nvPr/>
        </p:nvPicPr>
        <p:blipFill rotWithShape="1">
          <a:blip r:embed="rId3"/>
          <a:srcRect t="13065" r="2433" b="7169"/>
          <a:stretch/>
        </p:blipFill>
        <p:spPr>
          <a:xfrm>
            <a:off x="423769" y="2120728"/>
            <a:ext cx="11096056" cy="2572385"/>
          </a:xfrm>
          <a:prstGeom prst="rect">
            <a:avLst/>
          </a:prstGeom>
        </p:spPr>
      </p:pic>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sz="4000" dirty="0"/>
              <a:t>Findings Lesson 1 – Modes of discourse and influence on instrumental genesis</a:t>
            </a:r>
          </a:p>
        </p:txBody>
      </p:sp>
      <p:grpSp>
        <p:nvGrpSpPr>
          <p:cNvPr id="11" name="Group 10">
            <a:extLst>
              <a:ext uri="{FF2B5EF4-FFF2-40B4-BE49-F238E27FC236}">
                <a16:creationId xmlns:a16="http://schemas.microsoft.com/office/drawing/2014/main" id="{181345AE-9C70-6FD1-98F4-1C43631BF9D3}"/>
              </a:ext>
            </a:extLst>
          </p:cNvPr>
          <p:cNvGrpSpPr/>
          <p:nvPr/>
        </p:nvGrpSpPr>
        <p:grpSpPr>
          <a:xfrm>
            <a:off x="672175" y="3097775"/>
            <a:ext cx="10754797" cy="3098744"/>
            <a:chOff x="672175" y="3097775"/>
            <a:chExt cx="10754797" cy="3098744"/>
          </a:xfrm>
        </p:grpSpPr>
        <p:grpSp>
          <p:nvGrpSpPr>
            <p:cNvPr id="10" name="Group 9">
              <a:extLst>
                <a:ext uri="{FF2B5EF4-FFF2-40B4-BE49-F238E27FC236}">
                  <a16:creationId xmlns:a16="http://schemas.microsoft.com/office/drawing/2014/main" id="{E163F453-9383-950C-CB81-7A5E1FA5AECE}"/>
                </a:ext>
              </a:extLst>
            </p:cNvPr>
            <p:cNvGrpSpPr/>
            <p:nvPr/>
          </p:nvGrpSpPr>
          <p:grpSpPr>
            <a:xfrm>
              <a:off x="672175" y="3100482"/>
              <a:ext cx="3488042" cy="3096037"/>
              <a:chOff x="672175" y="3100482"/>
              <a:chExt cx="3488042" cy="3096037"/>
            </a:xfrm>
          </p:grpSpPr>
          <p:sp>
            <p:nvSpPr>
              <p:cNvPr id="7" name="Rectangle: Rounded Corners 6">
                <a:extLst>
                  <a:ext uri="{FF2B5EF4-FFF2-40B4-BE49-F238E27FC236}">
                    <a16:creationId xmlns:a16="http://schemas.microsoft.com/office/drawing/2014/main" id="{12855D13-E17A-4AC1-B31E-A02F1ED6C722}"/>
                  </a:ext>
                </a:extLst>
              </p:cNvPr>
              <p:cNvSpPr/>
              <p:nvPr/>
            </p:nvSpPr>
            <p:spPr>
              <a:xfrm>
                <a:off x="672175" y="3100482"/>
                <a:ext cx="1974135" cy="1201354"/>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Speech Bubble: Rectangle with Corners Rounded 7">
                <a:extLst>
                  <a:ext uri="{FF2B5EF4-FFF2-40B4-BE49-F238E27FC236}">
                    <a16:creationId xmlns:a16="http://schemas.microsoft.com/office/drawing/2014/main" id="{F4A76A00-97E6-49B2-EC71-166B86359640}"/>
                  </a:ext>
                </a:extLst>
              </p:cNvPr>
              <p:cNvSpPr/>
              <p:nvPr/>
            </p:nvSpPr>
            <p:spPr>
              <a:xfrm>
                <a:off x="1259571" y="4808169"/>
                <a:ext cx="2900646" cy="1388350"/>
              </a:xfrm>
              <a:prstGeom prst="wedgeRoundRectCallout">
                <a:avLst>
                  <a:gd name="adj1" fmla="val -23016"/>
                  <a:gd name="adj2" fmla="val -72610"/>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Four discourse modes. Group (student-to student) and Teacher-group being most prevalent.  </a:t>
                </a:r>
              </a:p>
            </p:txBody>
          </p:sp>
        </p:grpSp>
        <p:sp>
          <p:nvSpPr>
            <p:cNvPr id="9" name="Rectangle: Rounded Corners 8">
              <a:extLst>
                <a:ext uri="{FF2B5EF4-FFF2-40B4-BE49-F238E27FC236}">
                  <a16:creationId xmlns:a16="http://schemas.microsoft.com/office/drawing/2014/main" id="{64BD7E8C-AA90-EEFF-EE48-8C43A622287E}"/>
                </a:ext>
              </a:extLst>
            </p:cNvPr>
            <p:cNvSpPr/>
            <p:nvPr/>
          </p:nvSpPr>
          <p:spPr>
            <a:xfrm>
              <a:off x="10574141" y="3097775"/>
              <a:ext cx="852831" cy="577992"/>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DE39A2A-11C2-CC14-1ABF-AA1371521D23}"/>
              </a:ext>
            </a:extLst>
          </p:cNvPr>
          <p:cNvGrpSpPr/>
          <p:nvPr/>
        </p:nvGrpSpPr>
        <p:grpSpPr>
          <a:xfrm>
            <a:off x="4989494" y="4194349"/>
            <a:ext cx="2610321" cy="1873390"/>
            <a:chOff x="4989494" y="4194349"/>
            <a:chExt cx="2610321" cy="1873390"/>
          </a:xfrm>
        </p:grpSpPr>
        <p:sp>
          <p:nvSpPr>
            <p:cNvPr id="3" name="Oval 2">
              <a:extLst>
                <a:ext uri="{FF2B5EF4-FFF2-40B4-BE49-F238E27FC236}">
                  <a16:creationId xmlns:a16="http://schemas.microsoft.com/office/drawing/2014/main" id="{CBFBE5F1-43C2-3070-7F75-18CD14C27927}"/>
                </a:ext>
              </a:extLst>
            </p:cNvPr>
            <p:cNvSpPr/>
            <p:nvPr/>
          </p:nvSpPr>
          <p:spPr>
            <a:xfrm>
              <a:off x="4989494" y="4194349"/>
              <a:ext cx="1804921" cy="498764"/>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AA080DE3-E216-0A6A-2267-3D60B6F1B285}"/>
                </a:ext>
              </a:extLst>
            </p:cNvPr>
            <p:cNvSpPr/>
            <p:nvPr/>
          </p:nvSpPr>
          <p:spPr>
            <a:xfrm>
              <a:off x="5135000" y="5163110"/>
              <a:ext cx="2464815" cy="904629"/>
            </a:xfrm>
            <a:prstGeom prst="wedgeRoundRectCallout">
              <a:avLst>
                <a:gd name="adj1" fmla="val -21672"/>
                <a:gd name="adj2" fmla="val -99207"/>
                <a:gd name="adj3" fmla="val 16667"/>
              </a:avLst>
            </a:prstGeom>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The modal categories of influence on instrumental genesis</a:t>
              </a:r>
            </a:p>
          </p:txBody>
        </p:sp>
      </p:grpSp>
      <p:sp>
        <p:nvSpPr>
          <p:cNvPr id="14" name="Speech Bubble: Rectangle with Corners Rounded 13">
            <a:extLst>
              <a:ext uri="{FF2B5EF4-FFF2-40B4-BE49-F238E27FC236}">
                <a16:creationId xmlns:a16="http://schemas.microsoft.com/office/drawing/2014/main" id="{08802184-A8CC-F292-A776-03E655E2CEA0}"/>
              </a:ext>
            </a:extLst>
          </p:cNvPr>
          <p:cNvSpPr/>
          <p:nvPr/>
        </p:nvSpPr>
        <p:spPr>
          <a:xfrm>
            <a:off x="8890674" y="1103382"/>
            <a:ext cx="2330407" cy="881666"/>
          </a:xfrm>
          <a:prstGeom prst="wedgeRoundRectCallout">
            <a:avLst>
              <a:gd name="adj1" fmla="val -37421"/>
              <a:gd name="adj2" fmla="val 99679"/>
              <a:gd name="adj3" fmla="val 16667"/>
            </a:avLst>
          </a:prstGeom>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Novel categories of influence on instrumental genesis</a:t>
            </a:r>
          </a:p>
        </p:txBody>
      </p:sp>
    </p:spTree>
    <p:extLst>
      <p:ext uri="{BB962C8B-B14F-4D97-AF65-F5344CB8AC3E}">
        <p14:creationId xmlns:p14="http://schemas.microsoft.com/office/powerpoint/2010/main" val="400997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sz="4000" dirty="0"/>
              <a:t>Findings Lesson 1 - New categories of influence on instrumental genesis</a:t>
            </a:r>
          </a:p>
        </p:txBody>
      </p:sp>
      <p:sp>
        <p:nvSpPr>
          <p:cNvPr id="6" name="TextBox 5">
            <a:extLst>
              <a:ext uri="{FF2B5EF4-FFF2-40B4-BE49-F238E27FC236}">
                <a16:creationId xmlns:a16="http://schemas.microsoft.com/office/drawing/2014/main" id="{8EAE4734-EE6A-7AFB-B226-FDB8C54B13EB}"/>
              </a:ext>
            </a:extLst>
          </p:cNvPr>
          <p:cNvSpPr txBox="1"/>
          <p:nvPr/>
        </p:nvSpPr>
        <p:spPr>
          <a:xfrm>
            <a:off x="1368447" y="1638300"/>
            <a:ext cx="9737703" cy="4339650"/>
          </a:xfrm>
          <a:prstGeom prst="rect">
            <a:avLst/>
          </a:prstGeom>
          <a:noFill/>
        </p:spPr>
        <p:txBody>
          <a:bodyPr wrap="square" rtlCol="0">
            <a:spAutoFit/>
          </a:bodyPr>
          <a:lstStyle/>
          <a:p>
            <a:pPr rtl="0">
              <a:spcBef>
                <a:spcPts val="0"/>
              </a:spcBef>
              <a:spcAft>
                <a:spcPts val="1200"/>
              </a:spcAft>
            </a:pPr>
            <a:r>
              <a:rPr lang="en-US" sz="2000" b="1" i="0" dirty="0">
                <a:effectLst/>
              </a:rPr>
              <a:t>Troubleshooting Technology</a:t>
            </a:r>
            <a:endParaRPr lang="en-US" sz="2000" b="1" dirty="0">
              <a:effectLst/>
            </a:endParaRPr>
          </a:p>
          <a:p>
            <a:pPr marL="457200" rtl="0">
              <a:spcBef>
                <a:spcPts val="0"/>
              </a:spcBef>
              <a:spcAft>
                <a:spcPts val="1200"/>
              </a:spcAft>
            </a:pPr>
            <a:r>
              <a:rPr lang="en-US" sz="2000" b="0" i="0" u="none" strike="noStrike" dirty="0">
                <a:effectLst/>
              </a:rPr>
              <a:t>In a few instances students/teacher ran into technology issues they had to troubleshoot using their knowledge of mathematics and technology. For example, one group got a scatter plot with all points on the y axis. Based on their knowledge of the coordinate points and graphs they knew something must be wrong. They worked together to fix the technological issue using multiple routes. </a:t>
            </a:r>
            <a:endParaRPr lang="en-US" sz="2000" b="0" dirty="0">
              <a:effectLst/>
            </a:endParaRPr>
          </a:p>
          <a:p>
            <a:pPr rtl="0">
              <a:spcBef>
                <a:spcPts val="0"/>
              </a:spcBef>
              <a:spcAft>
                <a:spcPts val="1200"/>
              </a:spcAft>
            </a:pPr>
            <a:r>
              <a:rPr lang="en-US" sz="2000" b="1" i="0" dirty="0">
                <a:effectLst/>
              </a:rPr>
              <a:t>Written Directions</a:t>
            </a:r>
            <a:endParaRPr lang="en-US" sz="2000" b="1" dirty="0">
              <a:effectLst/>
            </a:endParaRPr>
          </a:p>
          <a:p>
            <a:pPr marL="457200" rtl="0">
              <a:spcBef>
                <a:spcPts val="0"/>
              </a:spcBef>
              <a:spcAft>
                <a:spcPts val="1200"/>
              </a:spcAft>
            </a:pPr>
            <a:r>
              <a:rPr lang="en-US" sz="2000" b="0" i="0" u="none" strike="noStrike" dirty="0">
                <a:effectLst/>
              </a:rPr>
              <a:t>Teacher gave technology directions in written form on the worksheets. For example, “Use the regression feature to find a function that models the data” (Cutting Corners Worksheet) </a:t>
            </a:r>
            <a:endParaRPr lang="en-US" sz="2000" b="0" dirty="0">
              <a:effectLst/>
            </a:endParaRPr>
          </a:p>
          <a:p>
            <a:br>
              <a:rPr lang="en-US" dirty="0"/>
            </a:br>
            <a:endParaRPr lang="en-US" b="0" i="0" u="none" strike="noStrike" dirty="0">
              <a:effectLst/>
            </a:endParaRPr>
          </a:p>
        </p:txBody>
      </p:sp>
      <p:pic>
        <p:nvPicPr>
          <p:cNvPr id="3" name="Graphic 2" descr="Blackboard outline">
            <a:extLst>
              <a:ext uri="{FF2B5EF4-FFF2-40B4-BE49-F238E27FC236}">
                <a16:creationId xmlns:a16="http://schemas.microsoft.com/office/drawing/2014/main" id="{516DB40C-3CFC-9F69-F7F6-C9CF71F867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2672" y="4120976"/>
            <a:ext cx="914400" cy="914400"/>
          </a:xfrm>
          <a:prstGeom prst="rect">
            <a:avLst/>
          </a:prstGeom>
        </p:spPr>
      </p:pic>
      <p:pic>
        <p:nvPicPr>
          <p:cNvPr id="4" name="Graphic 3" descr="Tools with solid fill">
            <a:extLst>
              <a:ext uri="{FF2B5EF4-FFF2-40B4-BE49-F238E27FC236}">
                <a16:creationId xmlns:a16="http://schemas.microsoft.com/office/drawing/2014/main" id="{6FCF8D5A-26EA-6CB9-60DE-EB67F3C76F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672" y="2203297"/>
            <a:ext cx="676341" cy="676341"/>
          </a:xfrm>
          <a:prstGeom prst="rect">
            <a:avLst/>
          </a:prstGeom>
        </p:spPr>
      </p:pic>
    </p:spTree>
    <p:extLst>
      <p:ext uri="{BB962C8B-B14F-4D97-AF65-F5344CB8AC3E}">
        <p14:creationId xmlns:p14="http://schemas.microsoft.com/office/powerpoint/2010/main" val="2755031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sz="4000" dirty="0"/>
              <a:t>Findings Lesson 2 - </a:t>
            </a:r>
            <a:r>
              <a:rPr lang="en-US" sz="4000" b="1" i="0" dirty="0">
                <a:effectLst/>
              </a:rPr>
              <a:t>Didactical Configuration</a:t>
            </a:r>
            <a:endParaRPr lang="en-US" sz="4000" dirty="0"/>
          </a:p>
        </p:txBody>
      </p:sp>
      <p:sp>
        <p:nvSpPr>
          <p:cNvPr id="6" name="TextBox 5">
            <a:extLst>
              <a:ext uri="{FF2B5EF4-FFF2-40B4-BE49-F238E27FC236}">
                <a16:creationId xmlns:a16="http://schemas.microsoft.com/office/drawing/2014/main" id="{8EAE4734-EE6A-7AFB-B226-FDB8C54B13EB}"/>
              </a:ext>
            </a:extLst>
          </p:cNvPr>
          <p:cNvSpPr txBox="1"/>
          <p:nvPr/>
        </p:nvSpPr>
        <p:spPr>
          <a:xfrm>
            <a:off x="761999" y="1638300"/>
            <a:ext cx="5410201" cy="4555093"/>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Char char="•"/>
            </a:pPr>
            <a:r>
              <a:rPr lang="en-US" sz="2000" b="1" i="0" u="none" strike="noStrike" dirty="0">
                <a:effectLst/>
              </a:rPr>
              <a:t>Lesson context “Rocket launch” activity</a:t>
            </a:r>
          </a:p>
          <a:p>
            <a:pPr marL="742950" lvl="1" indent="-285750" rtl="0" fontAlgn="base">
              <a:spcBef>
                <a:spcPts val="0"/>
              </a:spcBef>
              <a:spcAft>
                <a:spcPts val="1200"/>
              </a:spcAft>
              <a:buFont typeface="Arial" panose="020B0604020202020204" pitchFamily="34" charset="0"/>
              <a:buChar char="•"/>
            </a:pPr>
            <a:r>
              <a:rPr lang="en-US" sz="2000" b="0" i="0" u="none" strike="noStrike" dirty="0">
                <a:effectLst/>
              </a:rPr>
              <a:t>Students watched a </a:t>
            </a:r>
            <a:r>
              <a:rPr lang="en-US" sz="2000" b="0" i="1" u="none" strike="noStrike" dirty="0">
                <a:effectLst/>
              </a:rPr>
              <a:t>Desmos</a:t>
            </a:r>
            <a:r>
              <a:rPr lang="en-US" sz="2000" b="0" i="0" u="none" strike="noStrike" dirty="0">
                <a:effectLst/>
              </a:rPr>
              <a:t> animation of a rocket launch and adjusted parameters to get the rocket go at different speeds and heights. Then, used </a:t>
            </a:r>
            <a:r>
              <a:rPr lang="en-US" sz="2000" b="0" i="1" u="none" strike="noStrike" dirty="0">
                <a:effectLst/>
              </a:rPr>
              <a:t>Code.org</a:t>
            </a:r>
            <a:r>
              <a:rPr lang="en-US" sz="2000" b="0" i="0" u="none" strike="noStrike" dirty="0">
                <a:effectLst/>
              </a:rPr>
              <a:t> to match the code that animates the rocket to a mathematical representation of its movement. </a:t>
            </a:r>
            <a:endParaRPr lang="en-US" sz="2000" b="1" dirty="0">
              <a:effectLst/>
            </a:endParaRPr>
          </a:p>
          <a:p>
            <a:pPr rtl="0" fontAlgn="base">
              <a:spcBef>
                <a:spcPts val="0"/>
              </a:spcBef>
              <a:spcAft>
                <a:spcPts val="0"/>
              </a:spcAft>
            </a:pPr>
            <a:r>
              <a:rPr lang="en-US" sz="2000" b="1" i="0" u="none" strike="noStrike" dirty="0">
                <a:effectLst/>
              </a:rPr>
              <a:t>Classroom organization</a:t>
            </a:r>
          </a:p>
          <a:p>
            <a:pPr marL="742950" lvl="1" indent="-285750" rtl="0" fontAlgn="base">
              <a:spcBef>
                <a:spcPts val="0"/>
              </a:spcBef>
              <a:spcAft>
                <a:spcPts val="0"/>
              </a:spcAft>
              <a:buFont typeface="Arial" panose="020B0604020202020204" pitchFamily="34" charset="0"/>
              <a:buChar char="•"/>
            </a:pPr>
            <a:r>
              <a:rPr lang="en-US" sz="2000" b="0" i="0" u="none" strike="noStrike" dirty="0">
                <a:effectLst/>
              </a:rPr>
              <a:t>Students seat in rows of computer desks facing the front of the room. </a:t>
            </a:r>
          </a:p>
          <a:p>
            <a:pPr rtl="0" fontAlgn="base">
              <a:spcBef>
                <a:spcPts val="0"/>
              </a:spcBef>
              <a:spcAft>
                <a:spcPts val="0"/>
              </a:spcAft>
              <a:buFont typeface="Arial" panose="020B0604020202020204" pitchFamily="34" charset="0"/>
              <a:buChar char="•"/>
            </a:pPr>
            <a:r>
              <a:rPr lang="en-US" sz="2000" b="1" i="0" u="none" strike="noStrike" dirty="0">
                <a:effectLst/>
              </a:rPr>
              <a:t>Resources Available</a:t>
            </a:r>
          </a:p>
          <a:p>
            <a:pPr marL="742950" lvl="1" indent="-285750" rtl="0" fontAlgn="base">
              <a:spcBef>
                <a:spcPts val="0"/>
              </a:spcBef>
              <a:spcAft>
                <a:spcPts val="0"/>
              </a:spcAft>
              <a:buFont typeface="Arial" panose="020B0604020202020204" pitchFamily="34" charset="0"/>
              <a:buChar char="•"/>
            </a:pPr>
            <a:r>
              <a:rPr lang="en-US" sz="2000" b="0" i="0" u="none" strike="noStrike" dirty="0">
                <a:effectLst/>
              </a:rPr>
              <a:t>Individual desktop computers</a:t>
            </a:r>
          </a:p>
          <a:p>
            <a:pPr marL="742950" lvl="1" indent="-285750" fontAlgn="base">
              <a:buFont typeface="Arial" panose="020B0604020202020204" pitchFamily="34" charset="0"/>
              <a:buChar char="•"/>
            </a:pPr>
            <a:r>
              <a:rPr lang="en-US" sz="2000" dirty="0"/>
              <a:t>Technology tool: </a:t>
            </a:r>
            <a:r>
              <a:rPr lang="en-US" sz="2000" i="1" dirty="0"/>
              <a:t>Desmos and </a:t>
            </a:r>
            <a:r>
              <a:rPr lang="en-US" sz="2000" b="0" i="1" u="none" strike="noStrike" dirty="0">
                <a:effectLst/>
              </a:rPr>
              <a:t>Coge.org </a:t>
            </a:r>
          </a:p>
        </p:txBody>
      </p:sp>
      <p:pic>
        <p:nvPicPr>
          <p:cNvPr id="4" name="Picture 3">
            <a:extLst>
              <a:ext uri="{FF2B5EF4-FFF2-40B4-BE49-F238E27FC236}">
                <a16:creationId xmlns:a16="http://schemas.microsoft.com/office/drawing/2014/main" id="{9D286BA5-F352-326F-EBAA-4356826D8F0D}"/>
              </a:ext>
            </a:extLst>
          </p:cNvPr>
          <p:cNvPicPr>
            <a:picLocks noChangeAspect="1"/>
          </p:cNvPicPr>
          <p:nvPr/>
        </p:nvPicPr>
        <p:blipFill>
          <a:blip r:embed="rId3"/>
          <a:stretch>
            <a:fillRect/>
          </a:stretch>
        </p:blipFill>
        <p:spPr>
          <a:xfrm>
            <a:off x="6553376" y="2314533"/>
            <a:ext cx="4876625" cy="2743102"/>
          </a:xfrm>
          <a:prstGeom prst="rect">
            <a:avLst/>
          </a:prstGeom>
        </p:spPr>
      </p:pic>
    </p:spTree>
    <p:extLst>
      <p:ext uri="{BB962C8B-B14F-4D97-AF65-F5344CB8AC3E}">
        <p14:creationId xmlns:p14="http://schemas.microsoft.com/office/powerpoint/2010/main" val="3199392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33E27-3083-48DC-FD00-B7D67BA66521}"/>
              </a:ext>
            </a:extLst>
          </p:cNvPr>
          <p:cNvPicPr>
            <a:picLocks noChangeAspect="1"/>
          </p:cNvPicPr>
          <p:nvPr/>
        </p:nvPicPr>
        <p:blipFill rotWithShape="1">
          <a:blip r:embed="rId3"/>
          <a:srcRect t="15567"/>
          <a:stretch/>
        </p:blipFill>
        <p:spPr>
          <a:xfrm>
            <a:off x="356532" y="2289479"/>
            <a:ext cx="11478935" cy="2191236"/>
          </a:xfrm>
          <a:prstGeom prst="rect">
            <a:avLst/>
          </a:prstGeom>
        </p:spPr>
      </p:pic>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sz="4000" dirty="0"/>
              <a:t>Findings Lesson 2 – Modes of discourse and influence on instrumental genesis</a:t>
            </a:r>
          </a:p>
        </p:txBody>
      </p:sp>
      <p:grpSp>
        <p:nvGrpSpPr>
          <p:cNvPr id="11" name="Group 10">
            <a:extLst>
              <a:ext uri="{FF2B5EF4-FFF2-40B4-BE49-F238E27FC236}">
                <a16:creationId xmlns:a16="http://schemas.microsoft.com/office/drawing/2014/main" id="{0443A30B-782E-86B5-7B3A-A50BC53B4264}"/>
              </a:ext>
            </a:extLst>
          </p:cNvPr>
          <p:cNvGrpSpPr/>
          <p:nvPr/>
        </p:nvGrpSpPr>
        <p:grpSpPr>
          <a:xfrm>
            <a:off x="647953" y="3173838"/>
            <a:ext cx="10984911" cy="2725955"/>
            <a:chOff x="672175" y="3470564"/>
            <a:chExt cx="10984911" cy="2725955"/>
          </a:xfrm>
        </p:grpSpPr>
        <p:grpSp>
          <p:nvGrpSpPr>
            <p:cNvPr id="7" name="Group 6">
              <a:extLst>
                <a:ext uri="{FF2B5EF4-FFF2-40B4-BE49-F238E27FC236}">
                  <a16:creationId xmlns:a16="http://schemas.microsoft.com/office/drawing/2014/main" id="{57F96A89-A280-8527-8A2C-741ACF5E47AA}"/>
                </a:ext>
              </a:extLst>
            </p:cNvPr>
            <p:cNvGrpSpPr/>
            <p:nvPr/>
          </p:nvGrpSpPr>
          <p:grpSpPr>
            <a:xfrm>
              <a:off x="672175" y="3470564"/>
              <a:ext cx="2924867" cy="2725955"/>
              <a:chOff x="672175" y="3470564"/>
              <a:chExt cx="2924867" cy="2725955"/>
            </a:xfrm>
          </p:grpSpPr>
          <p:sp>
            <p:nvSpPr>
              <p:cNvPr id="9" name="Rectangle: Rounded Corners 8">
                <a:extLst>
                  <a:ext uri="{FF2B5EF4-FFF2-40B4-BE49-F238E27FC236}">
                    <a16:creationId xmlns:a16="http://schemas.microsoft.com/office/drawing/2014/main" id="{34EEA2B7-BBD6-4448-684B-904EF2D726C7}"/>
                  </a:ext>
                </a:extLst>
              </p:cNvPr>
              <p:cNvSpPr/>
              <p:nvPr/>
            </p:nvSpPr>
            <p:spPr>
              <a:xfrm>
                <a:off x="672175" y="3470564"/>
                <a:ext cx="1974135" cy="831272"/>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51726151-7490-C36D-FAD6-927EAFFFEDF1}"/>
                  </a:ext>
                </a:extLst>
              </p:cNvPr>
              <p:cNvSpPr/>
              <p:nvPr/>
            </p:nvSpPr>
            <p:spPr>
              <a:xfrm>
                <a:off x="696396" y="4808169"/>
                <a:ext cx="2900646" cy="1388350"/>
              </a:xfrm>
              <a:prstGeom prst="wedgeRoundRectCallout">
                <a:avLst>
                  <a:gd name="adj1" fmla="val 1410"/>
                  <a:gd name="adj2" fmla="val -81770"/>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Only three discourse modes. No Teacher-group interaction, since students mostly worked individually.</a:t>
                </a:r>
              </a:p>
            </p:txBody>
          </p:sp>
        </p:grpSp>
        <p:sp>
          <p:nvSpPr>
            <p:cNvPr id="8" name="Rectangle: Rounded Corners 7">
              <a:extLst>
                <a:ext uri="{FF2B5EF4-FFF2-40B4-BE49-F238E27FC236}">
                  <a16:creationId xmlns:a16="http://schemas.microsoft.com/office/drawing/2014/main" id="{DB9B4743-D6C4-AB0C-E232-0BE6EBA39110}"/>
                </a:ext>
              </a:extLst>
            </p:cNvPr>
            <p:cNvSpPr/>
            <p:nvPr/>
          </p:nvSpPr>
          <p:spPr>
            <a:xfrm>
              <a:off x="10804255" y="3751781"/>
              <a:ext cx="852831" cy="329712"/>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2B339A84-8BE8-A91F-3FE1-ABC9708FAFCA}"/>
              </a:ext>
            </a:extLst>
          </p:cNvPr>
          <p:cNvGrpSpPr/>
          <p:nvPr/>
        </p:nvGrpSpPr>
        <p:grpSpPr>
          <a:xfrm>
            <a:off x="3685264" y="3922328"/>
            <a:ext cx="3012262" cy="1858403"/>
            <a:chOff x="3685264" y="3922328"/>
            <a:chExt cx="3012262" cy="1858403"/>
          </a:xfrm>
        </p:grpSpPr>
        <p:sp>
          <p:nvSpPr>
            <p:cNvPr id="3" name="Oval 2">
              <a:extLst>
                <a:ext uri="{FF2B5EF4-FFF2-40B4-BE49-F238E27FC236}">
                  <a16:creationId xmlns:a16="http://schemas.microsoft.com/office/drawing/2014/main" id="{3154BB0F-0579-6265-828C-25B4B516D595}"/>
                </a:ext>
              </a:extLst>
            </p:cNvPr>
            <p:cNvSpPr/>
            <p:nvPr/>
          </p:nvSpPr>
          <p:spPr>
            <a:xfrm>
              <a:off x="3685264" y="3922328"/>
              <a:ext cx="662678" cy="510393"/>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A0516111-FFF3-B36A-18D7-89D10B36B8CF}"/>
                </a:ext>
              </a:extLst>
            </p:cNvPr>
            <p:cNvSpPr/>
            <p:nvPr/>
          </p:nvSpPr>
          <p:spPr>
            <a:xfrm>
              <a:off x="4232711" y="4876102"/>
              <a:ext cx="2464815" cy="904629"/>
            </a:xfrm>
            <a:prstGeom prst="wedgeRoundRectCallout">
              <a:avLst>
                <a:gd name="adj1" fmla="val -48943"/>
                <a:gd name="adj2" fmla="val -98538"/>
                <a:gd name="adj3" fmla="val 16667"/>
              </a:avLst>
            </a:prstGeom>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The modal category of influence on instrumental genesis</a:t>
              </a:r>
            </a:p>
          </p:txBody>
        </p:sp>
      </p:grpSp>
      <p:sp>
        <p:nvSpPr>
          <p:cNvPr id="13" name="Speech Bubble: Rectangle with Corners Rounded 12">
            <a:extLst>
              <a:ext uri="{FF2B5EF4-FFF2-40B4-BE49-F238E27FC236}">
                <a16:creationId xmlns:a16="http://schemas.microsoft.com/office/drawing/2014/main" id="{E52DAD38-00FA-0AD9-6266-B88BEBE252AD}"/>
              </a:ext>
            </a:extLst>
          </p:cNvPr>
          <p:cNvSpPr/>
          <p:nvPr/>
        </p:nvSpPr>
        <p:spPr>
          <a:xfrm>
            <a:off x="8394112" y="5018127"/>
            <a:ext cx="2330407" cy="881666"/>
          </a:xfrm>
          <a:prstGeom prst="wedgeRoundRectCallout">
            <a:avLst>
              <a:gd name="adj1" fmla="val -46256"/>
              <a:gd name="adj2" fmla="val -125604"/>
              <a:gd name="adj3" fmla="val 16667"/>
            </a:avLst>
          </a:prstGeom>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Novel categories of influence on instrumental genesis</a:t>
            </a:r>
          </a:p>
        </p:txBody>
      </p:sp>
    </p:spTree>
    <p:extLst>
      <p:ext uri="{BB962C8B-B14F-4D97-AF65-F5344CB8AC3E}">
        <p14:creationId xmlns:p14="http://schemas.microsoft.com/office/powerpoint/2010/main" val="185097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sz="4000" dirty="0"/>
              <a:t>Findings Lesson 2: New categories of influence on instrumental genesis</a:t>
            </a:r>
          </a:p>
        </p:txBody>
      </p:sp>
      <p:sp>
        <p:nvSpPr>
          <p:cNvPr id="6" name="TextBox 5">
            <a:extLst>
              <a:ext uri="{FF2B5EF4-FFF2-40B4-BE49-F238E27FC236}">
                <a16:creationId xmlns:a16="http://schemas.microsoft.com/office/drawing/2014/main" id="{8EAE4734-EE6A-7AFB-B226-FDB8C54B13EB}"/>
              </a:ext>
            </a:extLst>
          </p:cNvPr>
          <p:cNvSpPr txBox="1"/>
          <p:nvPr/>
        </p:nvSpPr>
        <p:spPr>
          <a:xfrm>
            <a:off x="1765738" y="1638300"/>
            <a:ext cx="9340412" cy="4339650"/>
          </a:xfrm>
          <a:prstGeom prst="rect">
            <a:avLst/>
          </a:prstGeom>
          <a:noFill/>
        </p:spPr>
        <p:txBody>
          <a:bodyPr wrap="square" rtlCol="0">
            <a:spAutoFit/>
          </a:bodyPr>
          <a:lstStyle/>
          <a:p>
            <a:pPr rtl="0">
              <a:spcBef>
                <a:spcPts val="0"/>
              </a:spcBef>
              <a:spcAft>
                <a:spcPts val="1200"/>
              </a:spcAft>
            </a:pPr>
            <a:r>
              <a:rPr lang="en-US" sz="2000" b="1" i="0" dirty="0">
                <a:effectLst/>
              </a:rPr>
              <a:t>Link-Screen-Screen</a:t>
            </a:r>
            <a:endParaRPr lang="en-US" sz="2000" b="1" dirty="0">
              <a:effectLst/>
            </a:endParaRPr>
          </a:p>
          <a:p>
            <a:pPr marL="457200" rtl="0">
              <a:spcBef>
                <a:spcPts val="0"/>
              </a:spcBef>
              <a:spcAft>
                <a:spcPts val="1200"/>
              </a:spcAft>
            </a:pPr>
            <a:r>
              <a:rPr lang="en-US" sz="2000" b="0" i="0" u="none" strike="noStrike" dirty="0">
                <a:effectLst/>
              </a:rPr>
              <a:t>Students were using two windows </a:t>
            </a:r>
            <a:r>
              <a:rPr lang="en-US" sz="2000" b="0" i="1" u="none" strike="noStrike" dirty="0">
                <a:effectLst/>
              </a:rPr>
              <a:t>Desmos</a:t>
            </a:r>
            <a:r>
              <a:rPr lang="en-US" sz="2000" b="0" i="0" u="none" strike="noStrike" dirty="0">
                <a:effectLst/>
              </a:rPr>
              <a:t> and </a:t>
            </a:r>
            <a:r>
              <a:rPr lang="en-US" sz="2000" b="0" i="1" u="none" strike="noStrike" dirty="0">
                <a:effectLst/>
              </a:rPr>
              <a:t>Code.org </a:t>
            </a:r>
            <a:r>
              <a:rPr lang="en-US" sz="2000" b="0" i="0" u="none" strike="noStrike" dirty="0">
                <a:effectLst/>
              </a:rPr>
              <a:t>to link their model rocket and velocity to the mathematics they were doing.</a:t>
            </a:r>
            <a:endParaRPr lang="en-US" sz="2000" b="1" i="0" dirty="0">
              <a:effectLst/>
            </a:endParaRPr>
          </a:p>
          <a:p>
            <a:pPr rtl="0">
              <a:spcBef>
                <a:spcPts val="0"/>
              </a:spcBef>
              <a:spcAft>
                <a:spcPts val="1200"/>
              </a:spcAft>
            </a:pPr>
            <a:r>
              <a:rPr lang="en-US" sz="2000" b="1" i="0" dirty="0">
                <a:effectLst/>
              </a:rPr>
              <a:t>Troubleshooting Technology</a:t>
            </a:r>
            <a:endParaRPr lang="en-US" sz="2000" b="1" dirty="0">
              <a:effectLst/>
            </a:endParaRPr>
          </a:p>
          <a:p>
            <a:pPr marL="457200" rtl="0">
              <a:spcBef>
                <a:spcPts val="0"/>
              </a:spcBef>
              <a:spcAft>
                <a:spcPts val="1200"/>
              </a:spcAft>
            </a:pPr>
            <a:r>
              <a:rPr lang="en-US" sz="2000" b="0" i="0" u="none" strike="noStrike" dirty="0">
                <a:effectLst/>
              </a:rPr>
              <a:t>In a few instances students/teacher ran into technology issues they had to troubleshoot using their knowledge of mathematics and technology. </a:t>
            </a:r>
            <a:endParaRPr lang="en-US" sz="2000" b="0" dirty="0">
              <a:effectLst/>
            </a:endParaRPr>
          </a:p>
          <a:p>
            <a:pPr rtl="0">
              <a:spcBef>
                <a:spcPts val="0"/>
              </a:spcBef>
              <a:spcAft>
                <a:spcPts val="1200"/>
              </a:spcAft>
            </a:pPr>
            <a:r>
              <a:rPr lang="en-US" sz="2000" b="1" i="0" dirty="0">
                <a:effectLst/>
              </a:rPr>
              <a:t>Written Directions</a:t>
            </a:r>
            <a:endParaRPr lang="en-US" sz="2000" b="1" dirty="0">
              <a:effectLst/>
            </a:endParaRPr>
          </a:p>
          <a:p>
            <a:pPr marL="457200" rtl="0">
              <a:spcBef>
                <a:spcPts val="0"/>
              </a:spcBef>
              <a:spcAft>
                <a:spcPts val="1200"/>
              </a:spcAft>
            </a:pPr>
            <a:r>
              <a:rPr lang="en-US" sz="2000" b="0" i="0" u="none" strike="noStrike" dirty="0">
                <a:effectLst/>
              </a:rPr>
              <a:t>Teacher gave technology directions in written form of written text on front board.</a:t>
            </a:r>
            <a:endParaRPr lang="en-US" sz="2000" b="0" dirty="0">
              <a:effectLst/>
            </a:endParaRPr>
          </a:p>
          <a:p>
            <a:br>
              <a:rPr lang="en-US" sz="2000" dirty="0"/>
            </a:br>
            <a:br>
              <a:rPr lang="en-US" dirty="0"/>
            </a:br>
            <a:endParaRPr lang="en-US" b="0" i="0" u="none" strike="noStrike" dirty="0">
              <a:effectLst/>
            </a:endParaRPr>
          </a:p>
        </p:txBody>
      </p:sp>
      <p:pic>
        <p:nvPicPr>
          <p:cNvPr id="4" name="Graphic 3" descr="Blackboard outline">
            <a:extLst>
              <a:ext uri="{FF2B5EF4-FFF2-40B4-BE49-F238E27FC236}">
                <a16:creationId xmlns:a16="http://schemas.microsoft.com/office/drawing/2014/main" id="{08D367E8-85FF-E62C-9886-586B7A6586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403" y="4100611"/>
            <a:ext cx="914400" cy="914400"/>
          </a:xfrm>
          <a:prstGeom prst="rect">
            <a:avLst/>
          </a:prstGeom>
        </p:spPr>
      </p:pic>
      <p:pic>
        <p:nvPicPr>
          <p:cNvPr id="9" name="Graphic 8" descr="Tools with solid fill">
            <a:extLst>
              <a:ext uri="{FF2B5EF4-FFF2-40B4-BE49-F238E27FC236}">
                <a16:creationId xmlns:a16="http://schemas.microsoft.com/office/drawing/2014/main" id="{2B08FDC0-8D8E-9D9D-B184-7D2D732500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590" y="3090829"/>
            <a:ext cx="676341" cy="676341"/>
          </a:xfrm>
          <a:prstGeom prst="rect">
            <a:avLst/>
          </a:prstGeom>
        </p:spPr>
      </p:pic>
      <p:pic>
        <p:nvPicPr>
          <p:cNvPr id="11" name="Graphic 10" descr="Touchscreen with solid fill">
            <a:extLst>
              <a:ext uri="{FF2B5EF4-FFF2-40B4-BE49-F238E27FC236}">
                <a16:creationId xmlns:a16="http://schemas.microsoft.com/office/drawing/2014/main" id="{A8F7E1C4-D2ED-14AA-054E-FAB3515A6B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5850" y="1620968"/>
            <a:ext cx="914400" cy="914400"/>
          </a:xfrm>
          <a:prstGeom prst="rect">
            <a:avLst/>
          </a:prstGeom>
        </p:spPr>
      </p:pic>
      <p:pic>
        <p:nvPicPr>
          <p:cNvPr id="13" name="Graphic 12" descr="Monitor with solid fill">
            <a:extLst>
              <a:ext uri="{FF2B5EF4-FFF2-40B4-BE49-F238E27FC236}">
                <a16:creationId xmlns:a16="http://schemas.microsoft.com/office/drawing/2014/main" id="{D853D048-CD59-C16C-6E49-45D1667F32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2531" y="1552509"/>
            <a:ext cx="914400" cy="914400"/>
          </a:xfrm>
          <a:prstGeom prst="rect">
            <a:avLst/>
          </a:prstGeom>
        </p:spPr>
      </p:pic>
    </p:spTree>
    <p:extLst>
      <p:ext uri="{BB962C8B-B14F-4D97-AF65-F5344CB8AC3E}">
        <p14:creationId xmlns:p14="http://schemas.microsoft.com/office/powerpoint/2010/main" val="2158120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sz="4000" dirty="0"/>
              <a:t>Findings Lesson 3 - </a:t>
            </a:r>
            <a:r>
              <a:rPr lang="en-US" sz="4000" b="1" i="0" dirty="0">
                <a:effectLst/>
              </a:rPr>
              <a:t>Didactical Configuration</a:t>
            </a:r>
            <a:endParaRPr lang="en-US" sz="4000" dirty="0"/>
          </a:p>
        </p:txBody>
      </p:sp>
      <p:sp>
        <p:nvSpPr>
          <p:cNvPr id="6" name="TextBox 5">
            <a:extLst>
              <a:ext uri="{FF2B5EF4-FFF2-40B4-BE49-F238E27FC236}">
                <a16:creationId xmlns:a16="http://schemas.microsoft.com/office/drawing/2014/main" id="{8EAE4734-EE6A-7AFB-B226-FDB8C54B13EB}"/>
              </a:ext>
            </a:extLst>
          </p:cNvPr>
          <p:cNvSpPr txBox="1"/>
          <p:nvPr/>
        </p:nvSpPr>
        <p:spPr>
          <a:xfrm>
            <a:off x="838200" y="1791380"/>
            <a:ext cx="5410201" cy="3016210"/>
          </a:xfrm>
          <a:prstGeom prst="rect">
            <a:avLst/>
          </a:prstGeom>
          <a:noFill/>
        </p:spPr>
        <p:txBody>
          <a:bodyPr wrap="square" rtlCol="0">
            <a:spAutoFit/>
          </a:bodyPr>
          <a:lstStyle/>
          <a:p>
            <a:pPr rtl="0" fontAlgn="base">
              <a:spcBef>
                <a:spcPts val="0"/>
              </a:spcBef>
              <a:spcAft>
                <a:spcPts val="1200"/>
              </a:spcAft>
              <a:buFont typeface="Arial" panose="020B0604020202020204" pitchFamily="34" charset="0"/>
              <a:buChar char="•"/>
            </a:pPr>
            <a:r>
              <a:rPr lang="en-US" sz="2000" b="1" i="0" u="none" strike="noStrike" dirty="0">
                <a:effectLst/>
              </a:rPr>
              <a:t>Lesson context: </a:t>
            </a:r>
            <a:r>
              <a:rPr lang="en-US" sz="2000" b="0" i="0" u="none" strike="noStrike" dirty="0">
                <a:effectLst/>
              </a:rPr>
              <a:t>Finding roots of polynomials</a:t>
            </a:r>
          </a:p>
          <a:p>
            <a:pPr rtl="0" fontAlgn="base">
              <a:spcBef>
                <a:spcPts val="0"/>
              </a:spcBef>
              <a:spcAft>
                <a:spcPts val="0"/>
              </a:spcAft>
              <a:buFont typeface="Arial" panose="020B0604020202020204" pitchFamily="34" charset="0"/>
              <a:buChar char="•"/>
            </a:pPr>
            <a:r>
              <a:rPr lang="en-US" sz="2000" b="1" i="0" u="none" strike="noStrike" dirty="0">
                <a:effectLst/>
              </a:rPr>
              <a:t>Classroom organization</a:t>
            </a:r>
          </a:p>
          <a:p>
            <a:pPr marL="742950" lvl="1" indent="-285750" rtl="0" fontAlgn="base">
              <a:spcBef>
                <a:spcPts val="0"/>
              </a:spcBef>
              <a:spcAft>
                <a:spcPts val="0"/>
              </a:spcAft>
              <a:buFont typeface="Arial" panose="020B0604020202020204" pitchFamily="34" charset="0"/>
              <a:buChar char="•"/>
            </a:pPr>
            <a:r>
              <a:rPr lang="en-US" sz="2000" b="0" i="0" u="none" strike="noStrike" dirty="0">
                <a:effectLst/>
              </a:rPr>
              <a:t>Online lesson (via </a:t>
            </a:r>
            <a:r>
              <a:rPr lang="en-US" sz="2000" b="0" i="1" u="none" strike="noStrike" dirty="0">
                <a:effectLst/>
              </a:rPr>
              <a:t>Zoom</a:t>
            </a:r>
            <a:r>
              <a:rPr lang="en-US" sz="2000" dirty="0"/>
              <a:t>) in </a:t>
            </a:r>
            <a:r>
              <a:rPr lang="en-US" sz="2000" i="1" dirty="0"/>
              <a:t>Desmos classroom</a:t>
            </a:r>
            <a:r>
              <a:rPr lang="en-US" sz="2000" dirty="0"/>
              <a:t>.</a:t>
            </a:r>
          </a:p>
          <a:p>
            <a:pPr marL="742950" lvl="1" indent="-285750" rtl="0" fontAlgn="base">
              <a:spcBef>
                <a:spcPts val="0"/>
              </a:spcBef>
              <a:spcAft>
                <a:spcPts val="0"/>
              </a:spcAft>
              <a:buFont typeface="Arial" panose="020B0604020202020204" pitchFamily="34" charset="0"/>
              <a:buChar char="•"/>
            </a:pPr>
            <a:r>
              <a:rPr lang="en-US" sz="2000" b="0" i="0" u="none" strike="noStrike" dirty="0">
                <a:effectLst/>
              </a:rPr>
              <a:t>Teacher has access to students’ screens.</a:t>
            </a:r>
          </a:p>
          <a:p>
            <a:pPr marL="742950" lvl="1" indent="-285750" fontAlgn="base">
              <a:buFont typeface="Arial" panose="020B0604020202020204" pitchFamily="34" charset="0"/>
              <a:buChar char="•"/>
            </a:pPr>
            <a:r>
              <a:rPr lang="en-US" sz="2000" b="0" i="0" u="none" strike="noStrike" dirty="0">
                <a:effectLst/>
              </a:rPr>
              <a:t>Anonymous sharing of student work</a:t>
            </a:r>
          </a:p>
          <a:p>
            <a:pPr rtl="0" fontAlgn="base">
              <a:spcBef>
                <a:spcPts val="0"/>
              </a:spcBef>
              <a:spcAft>
                <a:spcPts val="0"/>
              </a:spcAft>
              <a:buFont typeface="Arial" panose="020B0604020202020204" pitchFamily="34" charset="0"/>
              <a:buChar char="•"/>
            </a:pPr>
            <a:r>
              <a:rPr lang="en-US" sz="2000" b="1" i="0" u="none" strike="noStrike" dirty="0">
                <a:effectLst/>
              </a:rPr>
              <a:t>Resources Available</a:t>
            </a:r>
          </a:p>
          <a:p>
            <a:pPr marL="742950" lvl="1" indent="-285750" rtl="0" fontAlgn="base">
              <a:spcBef>
                <a:spcPts val="0"/>
              </a:spcBef>
              <a:spcAft>
                <a:spcPts val="0"/>
              </a:spcAft>
              <a:buFont typeface="Arial" panose="020B0604020202020204" pitchFamily="34" charset="0"/>
              <a:buChar char="•"/>
            </a:pPr>
            <a:r>
              <a:rPr lang="en-US" sz="2000" b="0" i="1" u="none" strike="noStrike" dirty="0">
                <a:effectLst/>
              </a:rPr>
              <a:t>Desmos classroom</a:t>
            </a:r>
            <a:r>
              <a:rPr lang="en-US" sz="2000" b="0" i="0" u="none" strike="noStrike" dirty="0">
                <a:effectLst/>
              </a:rPr>
              <a:t> </a:t>
            </a:r>
          </a:p>
          <a:p>
            <a:pPr marL="742950" lvl="1" indent="-285750" rtl="0" fontAlgn="base">
              <a:spcBef>
                <a:spcPts val="0"/>
              </a:spcBef>
              <a:spcAft>
                <a:spcPts val="0"/>
              </a:spcAft>
              <a:buFont typeface="Arial" panose="020B0604020202020204" pitchFamily="34" charset="0"/>
              <a:buChar char="•"/>
            </a:pPr>
            <a:r>
              <a:rPr lang="en-US" sz="2000" b="0" i="0" u="none" strike="noStrike" dirty="0">
                <a:effectLst/>
              </a:rPr>
              <a:t>Screen sharing available to students</a:t>
            </a:r>
          </a:p>
        </p:txBody>
      </p:sp>
      <p:pic>
        <p:nvPicPr>
          <p:cNvPr id="3" name="Picture 2" descr="Graphical user interface, application&#10;&#10;Description automatically generated">
            <a:extLst>
              <a:ext uri="{FF2B5EF4-FFF2-40B4-BE49-F238E27FC236}">
                <a16:creationId xmlns:a16="http://schemas.microsoft.com/office/drawing/2014/main" id="{E385E366-DA59-3368-F11A-6AE3FFBB9A75}"/>
              </a:ext>
            </a:extLst>
          </p:cNvPr>
          <p:cNvPicPr>
            <a:picLocks noChangeAspect="1"/>
          </p:cNvPicPr>
          <p:nvPr/>
        </p:nvPicPr>
        <p:blipFill rotWithShape="1">
          <a:blip r:embed="rId2"/>
          <a:srcRect t="6143" r="1362" b="3260"/>
          <a:stretch/>
        </p:blipFill>
        <p:spPr bwMode="auto">
          <a:xfrm>
            <a:off x="6423890" y="1926908"/>
            <a:ext cx="4929910" cy="2880682"/>
          </a:xfrm>
          <a:prstGeom prst="rect">
            <a:avLst/>
          </a:prstGeom>
          <a:ln w="9525" cap="flat" cmpd="sng" algn="ctr">
            <a:solidFill>
              <a:sysClr val="window" lastClr="FFFFFF">
                <a:lumMod val="6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3411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p:txBody>
          <a:bodyPr/>
          <a:lstStyle/>
          <a:p>
            <a:r>
              <a:rPr lang="en-US"/>
              <a:t>Motivation</a:t>
            </a:r>
          </a:p>
        </p:txBody>
      </p:sp>
      <p:sp>
        <p:nvSpPr>
          <p:cNvPr id="6" name="TextBox 5">
            <a:extLst>
              <a:ext uri="{FF2B5EF4-FFF2-40B4-BE49-F238E27FC236}">
                <a16:creationId xmlns:a16="http://schemas.microsoft.com/office/drawing/2014/main" id="{8EAE4734-EE6A-7AFB-B226-FDB8C54B13EB}"/>
              </a:ext>
            </a:extLst>
          </p:cNvPr>
          <p:cNvSpPr txBox="1"/>
          <p:nvPr/>
        </p:nvSpPr>
        <p:spPr>
          <a:xfrm>
            <a:off x="933451" y="1781175"/>
            <a:ext cx="6099647" cy="3477875"/>
          </a:xfrm>
          <a:prstGeom prst="rect">
            <a:avLst/>
          </a:prstGeom>
          <a:noFill/>
        </p:spPr>
        <p:txBody>
          <a:bodyPr wrap="square" lIns="91440" tIns="45720" rIns="91440" bIns="45720" rtlCol="0" anchor="t">
            <a:spAutoFit/>
          </a:bodyPr>
          <a:lstStyle/>
          <a:p>
            <a:pPr rtl="0" fontAlgn="base">
              <a:spcBef>
                <a:spcPts val="0"/>
              </a:spcBef>
              <a:spcAft>
                <a:spcPts val="0"/>
              </a:spcAft>
              <a:buFont typeface="Arial" panose="020B0604020202020204" pitchFamily="34" charset="0"/>
              <a:buChar char="•"/>
            </a:pPr>
            <a:r>
              <a:rPr lang="en-US" sz="2000" b="0" i="0" u="none" strike="noStrike" dirty="0">
                <a:effectLst/>
              </a:rPr>
              <a:t>Digital technology is making advancements every day</a:t>
            </a:r>
            <a:endParaRPr lang="en-US" sz="2000" b="0" i="0" u="none" strike="noStrike" dirty="0">
              <a:effectLst/>
              <a:ea typeface="Calibri"/>
              <a:cs typeface="Calibri"/>
            </a:endParaRPr>
          </a:p>
          <a:p>
            <a:pPr lvl="1" fontAlgn="base">
              <a:buFont typeface="Arial" panose="020B0604020202020204" pitchFamily="34" charset="0"/>
              <a:buChar char="•"/>
            </a:pPr>
            <a:r>
              <a:rPr lang="en-US" sz="2000" b="0" i="0" u="none" strike="noStrike" dirty="0">
                <a:effectLst/>
              </a:rPr>
              <a:t>Technological tools </a:t>
            </a:r>
            <a:r>
              <a:rPr lang="en-US" sz="2000" dirty="0"/>
              <a:t>are increasingly being </a:t>
            </a:r>
            <a:r>
              <a:rPr lang="en-US" sz="2000" b="0" i="0" u="none" strike="noStrike" dirty="0">
                <a:effectLst/>
              </a:rPr>
              <a:t> integrated into classrooms</a:t>
            </a:r>
            <a:r>
              <a:rPr lang="en-US" sz="2000" dirty="0"/>
              <a:t>.</a:t>
            </a:r>
            <a:r>
              <a:rPr lang="en-US" sz="2000" b="0" i="0" u="none" strike="noStrike" dirty="0">
                <a:effectLst/>
              </a:rPr>
              <a:t> </a:t>
            </a:r>
            <a:endParaRPr lang="en-US" sz="2000" dirty="0">
              <a:ea typeface="Calibri" panose="020F0502020204030204"/>
              <a:cs typeface="Calibri" panose="020F0502020204030204"/>
            </a:endParaRPr>
          </a:p>
          <a:p>
            <a:pPr fontAlgn="base">
              <a:buFont typeface="Arial" panose="020B0604020202020204" pitchFamily="34" charset="0"/>
              <a:buChar char="•"/>
            </a:pPr>
            <a:r>
              <a:rPr lang="en-US" sz="2000" dirty="0">
                <a:ea typeface="Calibri" panose="020F0502020204030204"/>
                <a:cs typeface="Calibri" panose="020F0502020204030204"/>
              </a:rPr>
              <a:t>As students interact with a technological tool, the tool gradually becomes an </a:t>
            </a:r>
            <a:r>
              <a:rPr lang="en-US" sz="2000" i="1" dirty="0">
                <a:ea typeface="Calibri" panose="020F0502020204030204"/>
                <a:cs typeface="Calibri" panose="020F0502020204030204"/>
              </a:rPr>
              <a:t>instrument </a:t>
            </a:r>
            <a:r>
              <a:rPr lang="en-US" sz="2000" dirty="0">
                <a:ea typeface="Calibri" panose="020F0502020204030204"/>
                <a:cs typeface="Calibri" panose="020F0502020204030204"/>
              </a:rPr>
              <a:t>supporting students’ mathematical thinking. This process is called </a:t>
            </a:r>
            <a:r>
              <a:rPr lang="en-US" sz="2000" b="1" i="1" dirty="0">
                <a:ea typeface="Calibri" panose="020F0502020204030204"/>
                <a:cs typeface="Calibri" panose="020F0502020204030204"/>
              </a:rPr>
              <a:t>instrumental genesis</a:t>
            </a:r>
            <a:r>
              <a:rPr lang="en-US" sz="2000" dirty="0">
                <a:ea typeface="Calibri" panose="020F0502020204030204"/>
                <a:cs typeface="Calibri" panose="020F0502020204030204"/>
              </a:rPr>
              <a:t>. </a:t>
            </a:r>
          </a:p>
          <a:p>
            <a:pPr>
              <a:buFont typeface="Arial" panose="020B0604020202020204" pitchFamily="34" charset="0"/>
              <a:buChar char="•"/>
            </a:pPr>
            <a:r>
              <a:rPr lang="en-US" sz="2000" dirty="0">
                <a:ea typeface="Calibri" panose="020F0502020204030204"/>
                <a:cs typeface="Calibri" panose="020F0502020204030204"/>
              </a:rPr>
              <a:t>Instrumental genesis has been a useful construct to describe the process of learning mathematics with technology. </a:t>
            </a:r>
          </a:p>
          <a:p>
            <a:pPr>
              <a:spcBef>
                <a:spcPts val="0"/>
              </a:spcBef>
              <a:spcAft>
                <a:spcPts val="0"/>
              </a:spcAft>
            </a:pPr>
            <a:endParaRPr lang="en-US" sz="2000" b="0" i="0" u="none" strike="noStrike" dirty="0">
              <a:effectLst/>
              <a:ea typeface="Calibri"/>
              <a:cs typeface="Calibri"/>
            </a:endParaRPr>
          </a:p>
        </p:txBody>
      </p:sp>
      <p:pic>
        <p:nvPicPr>
          <p:cNvPr id="4" name="Picture 3" descr="Close-up of two people's hands pointing at laptop screen with stack of 4 books in background, one person holding a pen">
            <a:extLst>
              <a:ext uri="{FF2B5EF4-FFF2-40B4-BE49-F238E27FC236}">
                <a16:creationId xmlns:a16="http://schemas.microsoft.com/office/drawing/2014/main" id="{7545326C-7488-D591-B1AD-E1B75FD5195C}"/>
              </a:ext>
            </a:extLst>
          </p:cNvPr>
          <p:cNvPicPr>
            <a:picLocks noChangeAspect="1"/>
          </p:cNvPicPr>
          <p:nvPr/>
        </p:nvPicPr>
        <p:blipFill>
          <a:blip r:embed="rId3"/>
          <a:stretch>
            <a:fillRect/>
          </a:stretch>
        </p:blipFill>
        <p:spPr>
          <a:xfrm>
            <a:off x="7246295" y="2247089"/>
            <a:ext cx="4392039" cy="2928026"/>
          </a:xfrm>
          <a:prstGeom prst="rect">
            <a:avLst/>
          </a:prstGeom>
        </p:spPr>
      </p:pic>
      <p:sp>
        <p:nvSpPr>
          <p:cNvPr id="5" name="TextBox 4">
            <a:extLst>
              <a:ext uri="{FF2B5EF4-FFF2-40B4-BE49-F238E27FC236}">
                <a16:creationId xmlns:a16="http://schemas.microsoft.com/office/drawing/2014/main" id="{FD1C4C64-0A85-1BE4-DB00-0ED10F8CC6F7}"/>
              </a:ext>
            </a:extLst>
          </p:cNvPr>
          <p:cNvSpPr txBox="1"/>
          <p:nvPr/>
        </p:nvSpPr>
        <p:spPr>
          <a:xfrm>
            <a:off x="6858000" y="6294683"/>
            <a:ext cx="5114925" cy="553998"/>
          </a:xfrm>
          <a:prstGeom prst="rect">
            <a:avLst/>
          </a:prstGeom>
          <a:noFill/>
        </p:spPr>
        <p:txBody>
          <a:bodyPr wrap="square" rtlCol="0">
            <a:spAutoFit/>
          </a:bodyPr>
          <a:lstStyle/>
          <a:p>
            <a:r>
              <a:rPr lang="en-US" sz="1000" b="0" i="0" u="none" strike="noStrike" dirty="0">
                <a:effectLst/>
              </a:rPr>
              <a:t>(</a:t>
            </a:r>
            <a:r>
              <a:rPr lang="en-US" sz="1000" b="0" i="0" u="none" strike="noStrike" dirty="0" err="1">
                <a:effectLst/>
              </a:rPr>
              <a:t>Artigue</a:t>
            </a:r>
            <a:r>
              <a:rPr lang="en-US" sz="1000" b="0" i="0" u="none" strike="noStrike" dirty="0">
                <a:effectLst/>
              </a:rPr>
              <a:t>, 2002; </a:t>
            </a:r>
            <a:r>
              <a:rPr lang="en-US" sz="1000" b="0" i="0" u="none" strike="noStrike" dirty="0" err="1">
                <a:effectLst/>
              </a:rPr>
              <a:t>Buteau</a:t>
            </a:r>
            <a:r>
              <a:rPr lang="en-US" sz="1000" b="0" i="0" u="none" strike="noStrike" dirty="0">
                <a:effectLst/>
              </a:rPr>
              <a:t> et al., 2020; </a:t>
            </a:r>
            <a:r>
              <a:rPr lang="en-US" sz="1000" b="0" i="0" u="none" strike="noStrike" dirty="0" err="1">
                <a:effectLst/>
              </a:rPr>
              <a:t>Drijvers</a:t>
            </a:r>
            <a:r>
              <a:rPr lang="en-US" sz="1000" b="0" i="0" u="none" strike="noStrike" dirty="0">
                <a:effectLst/>
              </a:rPr>
              <a:t> et al., 2010; </a:t>
            </a:r>
            <a:r>
              <a:rPr lang="en-US" sz="1000" b="0" i="0" u="none" strike="noStrike" dirty="0" err="1">
                <a:effectLst/>
              </a:rPr>
              <a:t>Trouche</a:t>
            </a:r>
            <a:r>
              <a:rPr lang="en-US" sz="1000" b="0" i="0" u="none" strike="noStrike" dirty="0">
                <a:effectLst/>
              </a:rPr>
              <a:t>, 2004) (</a:t>
            </a:r>
            <a:r>
              <a:rPr lang="en-US" sz="1000" b="0" i="0" u="none" strike="noStrike" dirty="0" err="1">
                <a:effectLst/>
              </a:rPr>
              <a:t>Trouche</a:t>
            </a:r>
            <a:r>
              <a:rPr lang="en-US" sz="1000" b="0" i="0" u="none" strike="noStrike" dirty="0">
                <a:effectLst/>
              </a:rPr>
              <a:t> &amp; </a:t>
            </a:r>
            <a:r>
              <a:rPr lang="en-US" sz="1000" b="0" i="0" u="none" strike="noStrike" dirty="0" err="1">
                <a:effectLst/>
              </a:rPr>
              <a:t>Drijvers</a:t>
            </a:r>
            <a:r>
              <a:rPr lang="en-US" sz="1000" b="0" i="0" u="none" strike="noStrike" dirty="0">
                <a:effectLst/>
              </a:rPr>
              <a:t>, 2010) </a:t>
            </a:r>
          </a:p>
          <a:p>
            <a:r>
              <a:rPr lang="en-US" sz="1000" b="0" i="0" u="none" strike="noStrike" dirty="0">
                <a:effectLst/>
              </a:rPr>
              <a:t> </a:t>
            </a:r>
            <a:endParaRPr lang="en-US" sz="1000" dirty="0"/>
          </a:p>
        </p:txBody>
      </p:sp>
    </p:spTree>
    <p:extLst>
      <p:ext uri="{BB962C8B-B14F-4D97-AF65-F5344CB8AC3E}">
        <p14:creationId xmlns:p14="http://schemas.microsoft.com/office/powerpoint/2010/main" val="1812822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E91077-6160-BC77-048F-2D6DC4297511}"/>
              </a:ext>
            </a:extLst>
          </p:cNvPr>
          <p:cNvPicPr>
            <a:picLocks noChangeAspect="1"/>
          </p:cNvPicPr>
          <p:nvPr/>
        </p:nvPicPr>
        <p:blipFill>
          <a:blip r:embed="rId3"/>
          <a:stretch>
            <a:fillRect/>
          </a:stretch>
        </p:blipFill>
        <p:spPr>
          <a:xfrm>
            <a:off x="1181633" y="2411852"/>
            <a:ext cx="10172167" cy="1522269"/>
          </a:xfrm>
          <a:prstGeom prst="rect">
            <a:avLst/>
          </a:prstGeom>
        </p:spPr>
      </p:pic>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sz="4000" dirty="0"/>
              <a:t>Findings Lesson 3 – Modes of discourse and influence on instrumental genesis</a:t>
            </a:r>
          </a:p>
        </p:txBody>
      </p:sp>
      <p:grpSp>
        <p:nvGrpSpPr>
          <p:cNvPr id="13" name="Group 12">
            <a:extLst>
              <a:ext uri="{FF2B5EF4-FFF2-40B4-BE49-F238E27FC236}">
                <a16:creationId xmlns:a16="http://schemas.microsoft.com/office/drawing/2014/main" id="{B3C77B07-4B6E-CBE2-C4F7-8AD49D8A6690}"/>
              </a:ext>
            </a:extLst>
          </p:cNvPr>
          <p:cNvGrpSpPr/>
          <p:nvPr/>
        </p:nvGrpSpPr>
        <p:grpSpPr>
          <a:xfrm>
            <a:off x="838200" y="3222703"/>
            <a:ext cx="8952571" cy="1922370"/>
            <a:chOff x="838200" y="3246507"/>
            <a:chExt cx="9183867" cy="1898565"/>
          </a:xfrm>
        </p:grpSpPr>
        <p:grpSp>
          <p:nvGrpSpPr>
            <p:cNvPr id="4" name="Group 3">
              <a:extLst>
                <a:ext uri="{FF2B5EF4-FFF2-40B4-BE49-F238E27FC236}">
                  <a16:creationId xmlns:a16="http://schemas.microsoft.com/office/drawing/2014/main" id="{6BA283B7-CB4E-7956-3DD5-04711036DD38}"/>
                </a:ext>
              </a:extLst>
            </p:cNvPr>
            <p:cNvGrpSpPr/>
            <p:nvPr/>
          </p:nvGrpSpPr>
          <p:grpSpPr>
            <a:xfrm>
              <a:off x="838200" y="3246507"/>
              <a:ext cx="2734620" cy="1898565"/>
              <a:chOff x="696396" y="3470564"/>
              <a:chExt cx="2900646" cy="2725955"/>
            </a:xfrm>
          </p:grpSpPr>
          <p:sp>
            <p:nvSpPr>
              <p:cNvPr id="6" name="Rectangle: Rounded Corners 5">
                <a:extLst>
                  <a:ext uri="{FF2B5EF4-FFF2-40B4-BE49-F238E27FC236}">
                    <a16:creationId xmlns:a16="http://schemas.microsoft.com/office/drawing/2014/main" id="{9A292458-FD10-990A-887E-4F4882704F32}"/>
                  </a:ext>
                </a:extLst>
              </p:cNvPr>
              <p:cNvSpPr/>
              <p:nvPr/>
            </p:nvSpPr>
            <p:spPr>
              <a:xfrm>
                <a:off x="1211129" y="3470564"/>
                <a:ext cx="2186081" cy="477706"/>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Speech Bubble: Rectangle with Corners Rounded 7">
                <a:extLst>
                  <a:ext uri="{FF2B5EF4-FFF2-40B4-BE49-F238E27FC236}">
                    <a16:creationId xmlns:a16="http://schemas.microsoft.com/office/drawing/2014/main" id="{AD7A15D0-6756-1F0C-FA4C-2FFFCF449B43}"/>
                  </a:ext>
                </a:extLst>
              </p:cNvPr>
              <p:cNvSpPr/>
              <p:nvPr/>
            </p:nvSpPr>
            <p:spPr>
              <a:xfrm>
                <a:off x="696396" y="4808169"/>
                <a:ext cx="2900646" cy="1388350"/>
              </a:xfrm>
              <a:prstGeom prst="wedgeRoundRectCallout">
                <a:avLst>
                  <a:gd name="adj1" fmla="val -15198"/>
                  <a:gd name="adj2" fmla="val -101184"/>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A single discourse mode.</a:t>
                </a:r>
              </a:p>
            </p:txBody>
          </p:sp>
        </p:grpSp>
        <p:sp>
          <p:nvSpPr>
            <p:cNvPr id="5" name="Rectangle: Rounded Corners 4">
              <a:extLst>
                <a:ext uri="{FF2B5EF4-FFF2-40B4-BE49-F238E27FC236}">
                  <a16:creationId xmlns:a16="http://schemas.microsoft.com/office/drawing/2014/main" id="{D8855B20-F840-58C8-4A3E-8EF6BC2E9749}"/>
                </a:ext>
              </a:extLst>
            </p:cNvPr>
            <p:cNvSpPr/>
            <p:nvPr/>
          </p:nvSpPr>
          <p:spPr>
            <a:xfrm>
              <a:off x="9169236" y="3259762"/>
              <a:ext cx="852831" cy="329712"/>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6CDBA862-6D0A-5CC1-AEA6-CDE2671399A9}"/>
              </a:ext>
            </a:extLst>
          </p:cNvPr>
          <p:cNvGrpSpPr/>
          <p:nvPr/>
        </p:nvGrpSpPr>
        <p:grpSpPr>
          <a:xfrm>
            <a:off x="3570206" y="3492374"/>
            <a:ext cx="3012262" cy="1858403"/>
            <a:chOff x="3685264" y="3922328"/>
            <a:chExt cx="3012262" cy="1858403"/>
          </a:xfrm>
        </p:grpSpPr>
        <p:sp>
          <p:nvSpPr>
            <p:cNvPr id="10" name="Oval 9">
              <a:extLst>
                <a:ext uri="{FF2B5EF4-FFF2-40B4-BE49-F238E27FC236}">
                  <a16:creationId xmlns:a16="http://schemas.microsoft.com/office/drawing/2014/main" id="{0E376E7C-6D9C-8563-FD6F-C4DC1E4D2FE5}"/>
                </a:ext>
              </a:extLst>
            </p:cNvPr>
            <p:cNvSpPr/>
            <p:nvPr/>
          </p:nvSpPr>
          <p:spPr>
            <a:xfrm>
              <a:off x="3685264" y="3922328"/>
              <a:ext cx="662678" cy="510393"/>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7CECF0EB-CA05-4563-6B74-6CE772BFCD4B}"/>
                </a:ext>
              </a:extLst>
            </p:cNvPr>
            <p:cNvSpPr/>
            <p:nvPr/>
          </p:nvSpPr>
          <p:spPr>
            <a:xfrm>
              <a:off x="4232711" y="4876102"/>
              <a:ext cx="2464815" cy="904629"/>
            </a:xfrm>
            <a:prstGeom prst="wedgeRoundRectCallout">
              <a:avLst>
                <a:gd name="adj1" fmla="val -48943"/>
                <a:gd name="adj2" fmla="val -98538"/>
                <a:gd name="adj3" fmla="val 16667"/>
              </a:avLst>
            </a:prstGeom>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The modal category of influence on instrumental genesis</a:t>
              </a:r>
            </a:p>
          </p:txBody>
        </p:sp>
      </p:grpSp>
      <p:sp>
        <p:nvSpPr>
          <p:cNvPr id="12" name="Speech Bubble: Rectangle with Corners Rounded 11">
            <a:extLst>
              <a:ext uri="{FF2B5EF4-FFF2-40B4-BE49-F238E27FC236}">
                <a16:creationId xmlns:a16="http://schemas.microsoft.com/office/drawing/2014/main" id="{BFC699EA-D511-2523-C55C-5D92392DDCF8}"/>
              </a:ext>
            </a:extLst>
          </p:cNvPr>
          <p:cNvSpPr/>
          <p:nvPr/>
        </p:nvSpPr>
        <p:spPr>
          <a:xfrm>
            <a:off x="7540268" y="4704239"/>
            <a:ext cx="2330407" cy="881666"/>
          </a:xfrm>
          <a:prstGeom prst="wedgeRoundRectCallout">
            <a:avLst>
              <a:gd name="adj1" fmla="val -46256"/>
              <a:gd name="adj2" fmla="val -125604"/>
              <a:gd name="adj3" fmla="val 16667"/>
            </a:avLst>
          </a:prstGeom>
          <a:ln w="381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Novel categories of influence on instrumental genesis</a:t>
            </a:r>
          </a:p>
        </p:txBody>
      </p:sp>
    </p:spTree>
    <p:extLst>
      <p:ext uri="{BB962C8B-B14F-4D97-AF65-F5344CB8AC3E}">
        <p14:creationId xmlns:p14="http://schemas.microsoft.com/office/powerpoint/2010/main" val="347733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a:t>Lesson 3 New Categories</a:t>
            </a:r>
          </a:p>
        </p:txBody>
      </p:sp>
      <p:sp>
        <p:nvSpPr>
          <p:cNvPr id="6" name="TextBox 5">
            <a:extLst>
              <a:ext uri="{FF2B5EF4-FFF2-40B4-BE49-F238E27FC236}">
                <a16:creationId xmlns:a16="http://schemas.microsoft.com/office/drawing/2014/main" id="{8EAE4734-EE6A-7AFB-B226-FDB8C54B13EB}"/>
              </a:ext>
            </a:extLst>
          </p:cNvPr>
          <p:cNvSpPr txBox="1"/>
          <p:nvPr/>
        </p:nvSpPr>
        <p:spPr>
          <a:xfrm>
            <a:off x="1690063" y="1638300"/>
            <a:ext cx="9416087" cy="4093428"/>
          </a:xfrm>
          <a:prstGeom prst="rect">
            <a:avLst/>
          </a:prstGeom>
          <a:noFill/>
        </p:spPr>
        <p:txBody>
          <a:bodyPr wrap="square" rtlCol="0">
            <a:spAutoFit/>
          </a:bodyPr>
          <a:lstStyle/>
          <a:p>
            <a:pPr rtl="0">
              <a:spcBef>
                <a:spcPts val="0"/>
              </a:spcBef>
              <a:spcAft>
                <a:spcPts val="1200"/>
              </a:spcAft>
            </a:pPr>
            <a:r>
              <a:rPr lang="en-US" sz="2400" b="1" i="0" dirty="0">
                <a:effectLst/>
              </a:rPr>
              <a:t>Verbal Directions </a:t>
            </a:r>
            <a:endParaRPr lang="en-US" sz="2400" b="1" dirty="0">
              <a:effectLst/>
            </a:endParaRPr>
          </a:p>
          <a:p>
            <a:pPr marL="457200" rtl="0">
              <a:spcBef>
                <a:spcPts val="0"/>
              </a:spcBef>
              <a:spcAft>
                <a:spcPts val="1200"/>
              </a:spcAft>
            </a:pPr>
            <a:r>
              <a:rPr lang="en-US" sz="2400" b="0" i="0" u="none" strike="noStrike" dirty="0">
                <a:effectLst/>
              </a:rPr>
              <a:t>Teacher gave verbal directions for students about </a:t>
            </a:r>
            <a:r>
              <a:rPr lang="en-US" sz="2400" b="0" i="1" u="none" strike="noStrike" dirty="0">
                <a:effectLst/>
              </a:rPr>
              <a:t>Desmos</a:t>
            </a:r>
            <a:r>
              <a:rPr lang="en-US" sz="2400" i="1" dirty="0"/>
              <a:t>, e.g., </a:t>
            </a:r>
            <a:r>
              <a:rPr lang="en-US" sz="2400" b="0" i="0" u="none" strike="noStrike" dirty="0">
                <a:effectLst/>
              </a:rPr>
              <a:t>“Can you all make your way to screen 2 with me now?” </a:t>
            </a:r>
            <a:endParaRPr lang="en-US" sz="2400" b="0" dirty="0">
              <a:effectLst/>
            </a:endParaRPr>
          </a:p>
          <a:p>
            <a:pPr rtl="0">
              <a:spcBef>
                <a:spcPts val="0"/>
              </a:spcBef>
              <a:spcAft>
                <a:spcPts val="1200"/>
              </a:spcAft>
            </a:pPr>
            <a:r>
              <a:rPr lang="en-US" sz="2400" b="1" i="0" dirty="0">
                <a:effectLst/>
              </a:rPr>
              <a:t>Anonymous Spot-and-Show </a:t>
            </a:r>
            <a:endParaRPr lang="en-US" sz="2400" b="1" dirty="0">
              <a:effectLst/>
            </a:endParaRPr>
          </a:p>
          <a:p>
            <a:pPr marL="457200" rtl="0">
              <a:spcBef>
                <a:spcPts val="0"/>
              </a:spcBef>
              <a:spcAft>
                <a:spcPts val="1200"/>
              </a:spcAft>
            </a:pPr>
            <a:r>
              <a:rPr lang="en-US" sz="2400" b="0" i="0" u="none" strike="noStrike" dirty="0">
                <a:effectLst/>
              </a:rPr>
              <a:t>Teacher showed anonymized student work and responses to discuss with the whole class.</a:t>
            </a:r>
            <a:endParaRPr lang="en-US" sz="2400" b="0" dirty="0">
              <a:effectLst/>
            </a:endParaRPr>
          </a:p>
          <a:p>
            <a:br>
              <a:rPr lang="en-US" sz="2000" dirty="0"/>
            </a:br>
            <a:br>
              <a:rPr lang="en-US" sz="2000" dirty="0"/>
            </a:br>
            <a:br>
              <a:rPr lang="en-US" dirty="0"/>
            </a:br>
            <a:endParaRPr lang="en-US" b="0" i="0" u="none" strike="noStrike" dirty="0">
              <a:effectLst/>
            </a:endParaRPr>
          </a:p>
        </p:txBody>
      </p:sp>
      <p:pic>
        <p:nvPicPr>
          <p:cNvPr id="7" name="Graphic 6" descr="Teacher with solid fill">
            <a:extLst>
              <a:ext uri="{FF2B5EF4-FFF2-40B4-BE49-F238E27FC236}">
                <a16:creationId xmlns:a16="http://schemas.microsoft.com/office/drawing/2014/main" id="{F1BB1E7E-3027-982A-AD07-E0F1B8F6ADB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38200" y="3396373"/>
            <a:ext cx="914400" cy="914400"/>
          </a:xfrm>
          <a:prstGeom prst="rect">
            <a:avLst/>
          </a:prstGeom>
        </p:spPr>
      </p:pic>
      <p:pic>
        <p:nvPicPr>
          <p:cNvPr id="9" name="Graphic 8" descr="Chat with solid fill">
            <a:extLst>
              <a:ext uri="{FF2B5EF4-FFF2-40B4-BE49-F238E27FC236}">
                <a16:creationId xmlns:a16="http://schemas.microsoft.com/office/drawing/2014/main" id="{67A4A2B2-00ED-AAEA-D1BB-4AD7C9E1AA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663" y="1966605"/>
            <a:ext cx="914400" cy="914400"/>
          </a:xfrm>
          <a:prstGeom prst="rect">
            <a:avLst/>
          </a:prstGeom>
        </p:spPr>
      </p:pic>
    </p:spTree>
    <p:extLst>
      <p:ext uri="{BB962C8B-B14F-4D97-AF65-F5344CB8AC3E}">
        <p14:creationId xmlns:p14="http://schemas.microsoft.com/office/powerpoint/2010/main" val="3387616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dirty="0"/>
              <a:t>Summary and Discussion</a:t>
            </a:r>
          </a:p>
        </p:txBody>
      </p:sp>
      <p:sp>
        <p:nvSpPr>
          <p:cNvPr id="6" name="TextBox 5">
            <a:extLst>
              <a:ext uri="{FF2B5EF4-FFF2-40B4-BE49-F238E27FC236}">
                <a16:creationId xmlns:a16="http://schemas.microsoft.com/office/drawing/2014/main" id="{8EAE4734-EE6A-7AFB-B226-FDB8C54B13EB}"/>
              </a:ext>
            </a:extLst>
          </p:cNvPr>
          <p:cNvSpPr txBox="1"/>
          <p:nvPr/>
        </p:nvSpPr>
        <p:spPr>
          <a:xfrm>
            <a:off x="761999" y="1638300"/>
            <a:ext cx="6148165" cy="1785104"/>
          </a:xfrm>
          <a:prstGeom prst="rect">
            <a:avLst/>
          </a:prstGeom>
          <a:noFill/>
        </p:spPr>
        <p:txBody>
          <a:bodyPr wrap="square" rtlCol="0">
            <a:spAutoFit/>
          </a:bodyPr>
          <a:lstStyle/>
          <a:p>
            <a:pPr>
              <a:spcAft>
                <a:spcPts val="1200"/>
              </a:spcAft>
            </a:pPr>
            <a:r>
              <a:rPr lang="en-US" sz="2000" b="1" dirty="0">
                <a:solidFill>
                  <a:srgbClr val="013591"/>
                </a:solidFill>
                <a:effectLst/>
                <a:ea typeface="Times New Roman" panose="02020603050405020304" pitchFamily="18" charset="0"/>
              </a:rPr>
              <a:t>RQ1: What are the didactical configurations (the setting and the artefacts) for each lesson? </a:t>
            </a:r>
          </a:p>
          <a:p>
            <a:pPr marL="342900" indent="-342900" rtl="0">
              <a:spcBef>
                <a:spcPts val="0"/>
              </a:spcBef>
              <a:spcAft>
                <a:spcPts val="1200"/>
              </a:spcAft>
              <a:buFont typeface="Arial" panose="020B0604020202020204" pitchFamily="34" charset="0"/>
              <a:buChar char="•"/>
            </a:pPr>
            <a:r>
              <a:rPr lang="en-US" sz="2000" b="0" i="0" u="none" strike="noStrike" dirty="0">
                <a:effectLst/>
              </a:rPr>
              <a:t>Different didactical configurations afford different instrumental orchestrations and different supports for instrumental genesis. </a:t>
            </a:r>
          </a:p>
        </p:txBody>
      </p:sp>
      <p:sp>
        <p:nvSpPr>
          <p:cNvPr id="3" name="TextBox 2">
            <a:extLst>
              <a:ext uri="{FF2B5EF4-FFF2-40B4-BE49-F238E27FC236}">
                <a16:creationId xmlns:a16="http://schemas.microsoft.com/office/drawing/2014/main" id="{22C6E23B-B5CA-5658-3ED7-E8C08607A61B}"/>
              </a:ext>
            </a:extLst>
          </p:cNvPr>
          <p:cNvSpPr txBox="1"/>
          <p:nvPr/>
        </p:nvSpPr>
        <p:spPr>
          <a:xfrm>
            <a:off x="938948" y="4691925"/>
            <a:ext cx="283525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Group work with shared laptops.</a:t>
            </a:r>
          </a:p>
        </p:txBody>
      </p:sp>
      <p:sp>
        <p:nvSpPr>
          <p:cNvPr id="4" name="TextBox 3">
            <a:extLst>
              <a:ext uri="{FF2B5EF4-FFF2-40B4-BE49-F238E27FC236}">
                <a16:creationId xmlns:a16="http://schemas.microsoft.com/office/drawing/2014/main" id="{4E4BB63B-17E2-3D90-3DE7-F80391BC12E2}"/>
              </a:ext>
            </a:extLst>
          </p:cNvPr>
          <p:cNvSpPr txBox="1"/>
          <p:nvPr/>
        </p:nvSpPr>
        <p:spPr>
          <a:xfrm>
            <a:off x="4423692" y="4688601"/>
            <a:ext cx="283525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Students sitting in rows with individual computers. </a:t>
            </a:r>
          </a:p>
        </p:txBody>
      </p:sp>
      <p:sp>
        <p:nvSpPr>
          <p:cNvPr id="5" name="TextBox 4">
            <a:extLst>
              <a:ext uri="{FF2B5EF4-FFF2-40B4-BE49-F238E27FC236}">
                <a16:creationId xmlns:a16="http://schemas.microsoft.com/office/drawing/2014/main" id="{4718A098-9EFC-8CB4-F767-D6E0AF7DD1E7}"/>
              </a:ext>
            </a:extLst>
          </p:cNvPr>
          <p:cNvSpPr txBox="1"/>
          <p:nvPr/>
        </p:nvSpPr>
        <p:spPr>
          <a:xfrm>
            <a:off x="8223463" y="4720867"/>
            <a:ext cx="283525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Teacher-led remote lesson via </a:t>
            </a:r>
            <a:r>
              <a:rPr lang="en-US" i="1" dirty="0"/>
              <a:t>Zoom.</a:t>
            </a:r>
          </a:p>
        </p:txBody>
      </p:sp>
      <p:grpSp>
        <p:nvGrpSpPr>
          <p:cNvPr id="10" name="Group 9">
            <a:extLst>
              <a:ext uri="{FF2B5EF4-FFF2-40B4-BE49-F238E27FC236}">
                <a16:creationId xmlns:a16="http://schemas.microsoft.com/office/drawing/2014/main" id="{F18DE67E-5664-AA24-E024-552230AE4D08}"/>
              </a:ext>
            </a:extLst>
          </p:cNvPr>
          <p:cNvGrpSpPr/>
          <p:nvPr/>
        </p:nvGrpSpPr>
        <p:grpSpPr>
          <a:xfrm>
            <a:off x="6805836" y="1592485"/>
            <a:ext cx="4200550" cy="2167861"/>
            <a:chOff x="6805836" y="1592485"/>
            <a:chExt cx="4200550" cy="2167861"/>
          </a:xfrm>
        </p:grpSpPr>
        <p:pic>
          <p:nvPicPr>
            <p:cNvPr id="7" name="Picture 2">
              <a:extLst>
                <a:ext uri="{FF2B5EF4-FFF2-40B4-BE49-F238E27FC236}">
                  <a16:creationId xmlns:a16="http://schemas.microsoft.com/office/drawing/2014/main" id="{2C920ABF-103C-E2DA-4E72-9C43FE1CB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017" y="1695908"/>
              <a:ext cx="3968369" cy="19137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DCE5B0D-B104-206C-130D-1D614D69CBB0}"/>
                </a:ext>
              </a:extLst>
            </p:cNvPr>
            <p:cNvSpPr/>
            <p:nvPr/>
          </p:nvSpPr>
          <p:spPr>
            <a:xfrm>
              <a:off x="6805836" y="1592485"/>
              <a:ext cx="1080096" cy="472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B1A826-B13C-741C-F638-E3428AFC71B7}"/>
                </a:ext>
              </a:extLst>
            </p:cNvPr>
            <p:cNvSpPr/>
            <p:nvPr/>
          </p:nvSpPr>
          <p:spPr>
            <a:xfrm>
              <a:off x="9290262" y="3287804"/>
              <a:ext cx="1590484" cy="472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ADB4EB0A-A7D6-EB03-80DB-84BC01DFE226}"/>
              </a:ext>
            </a:extLst>
          </p:cNvPr>
          <p:cNvSpPr/>
          <p:nvPr/>
        </p:nvSpPr>
        <p:spPr>
          <a:xfrm>
            <a:off x="938948" y="3850290"/>
            <a:ext cx="9941798" cy="6463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All lessons used </a:t>
            </a:r>
            <a:r>
              <a:rPr lang="en-US" i="1" dirty="0"/>
              <a:t>Desmos</a:t>
            </a:r>
            <a:r>
              <a:rPr lang="en-US" dirty="0"/>
              <a:t> in some form. </a:t>
            </a:r>
          </a:p>
          <a:p>
            <a:pPr algn="ctr"/>
            <a:r>
              <a:rPr lang="en-US" dirty="0"/>
              <a:t>All lessons involved rich mathematical tasks with multiple representations. </a:t>
            </a:r>
          </a:p>
        </p:txBody>
      </p:sp>
      <p:sp>
        <p:nvSpPr>
          <p:cNvPr id="12" name="Arrow: Down 11">
            <a:extLst>
              <a:ext uri="{FF2B5EF4-FFF2-40B4-BE49-F238E27FC236}">
                <a16:creationId xmlns:a16="http://schemas.microsoft.com/office/drawing/2014/main" id="{9D7272F1-AFC5-5391-3D1D-DE2CB7EFD3AF}"/>
              </a:ext>
            </a:extLst>
          </p:cNvPr>
          <p:cNvSpPr/>
          <p:nvPr/>
        </p:nvSpPr>
        <p:spPr>
          <a:xfrm>
            <a:off x="2043592" y="5367198"/>
            <a:ext cx="484632" cy="53041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37DC4FB-3A9C-B1D4-A3B6-A34D5BB81017}"/>
              </a:ext>
            </a:extLst>
          </p:cNvPr>
          <p:cNvSpPr/>
          <p:nvPr/>
        </p:nvSpPr>
        <p:spPr>
          <a:xfrm>
            <a:off x="5528336" y="5367198"/>
            <a:ext cx="484632" cy="53041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BDF972E5-165E-8891-33CD-ACB24A3F08F8}"/>
              </a:ext>
            </a:extLst>
          </p:cNvPr>
          <p:cNvSpPr/>
          <p:nvPr/>
        </p:nvSpPr>
        <p:spPr>
          <a:xfrm>
            <a:off x="9265530" y="5394901"/>
            <a:ext cx="484632" cy="53041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15A08C-7994-3C9F-5B15-E033125534C6}"/>
              </a:ext>
            </a:extLst>
          </p:cNvPr>
          <p:cNvSpPr txBox="1"/>
          <p:nvPr/>
        </p:nvSpPr>
        <p:spPr>
          <a:xfrm>
            <a:off x="930814" y="5873353"/>
            <a:ext cx="309746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 Significant student-to-student interactions.</a:t>
            </a:r>
          </a:p>
        </p:txBody>
      </p:sp>
      <p:sp>
        <p:nvSpPr>
          <p:cNvPr id="16" name="TextBox 15">
            <a:extLst>
              <a:ext uri="{FF2B5EF4-FFF2-40B4-BE49-F238E27FC236}">
                <a16:creationId xmlns:a16="http://schemas.microsoft.com/office/drawing/2014/main" id="{A9D67095-1897-D7C6-44AD-BA43D1B1179F}"/>
              </a:ext>
            </a:extLst>
          </p:cNvPr>
          <p:cNvSpPr txBox="1"/>
          <p:nvPr/>
        </p:nvSpPr>
        <p:spPr>
          <a:xfrm>
            <a:off x="5130459" y="5953017"/>
            <a:ext cx="524706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Limited to none student-to-student communication</a:t>
            </a:r>
          </a:p>
        </p:txBody>
      </p:sp>
    </p:spTree>
    <p:extLst>
      <p:ext uri="{BB962C8B-B14F-4D97-AF65-F5344CB8AC3E}">
        <p14:creationId xmlns:p14="http://schemas.microsoft.com/office/powerpoint/2010/main" val="3259666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dirty="0"/>
              <a:t>Summary and Discussion</a:t>
            </a:r>
          </a:p>
        </p:txBody>
      </p:sp>
      <p:sp>
        <p:nvSpPr>
          <p:cNvPr id="6" name="TextBox 5">
            <a:extLst>
              <a:ext uri="{FF2B5EF4-FFF2-40B4-BE49-F238E27FC236}">
                <a16:creationId xmlns:a16="http://schemas.microsoft.com/office/drawing/2014/main" id="{8EAE4734-EE6A-7AFB-B226-FDB8C54B13EB}"/>
              </a:ext>
            </a:extLst>
          </p:cNvPr>
          <p:cNvSpPr txBox="1"/>
          <p:nvPr/>
        </p:nvSpPr>
        <p:spPr>
          <a:xfrm>
            <a:off x="761999" y="1503286"/>
            <a:ext cx="10344151" cy="4862870"/>
          </a:xfrm>
          <a:prstGeom prst="rect">
            <a:avLst/>
          </a:prstGeom>
          <a:noFill/>
        </p:spPr>
        <p:txBody>
          <a:bodyPr wrap="square" rtlCol="0">
            <a:spAutoFit/>
          </a:bodyPr>
          <a:lstStyle/>
          <a:p>
            <a:pPr rtl="0">
              <a:spcBef>
                <a:spcPts val="0"/>
              </a:spcBef>
              <a:spcAft>
                <a:spcPts val="1200"/>
              </a:spcAft>
            </a:pPr>
            <a:r>
              <a:rPr lang="en-US" sz="2000" b="1" dirty="0">
                <a:solidFill>
                  <a:srgbClr val="013591"/>
                </a:solidFill>
                <a:effectLst/>
                <a:ea typeface="Times New Roman" panose="02020603050405020304" pitchFamily="18" charset="0"/>
              </a:rPr>
              <a:t>RQ2: How do teachers enact instrumental orchestration in various modes of discourse?</a:t>
            </a:r>
          </a:p>
          <a:p>
            <a:pPr>
              <a:spcAft>
                <a:spcPts val="1200"/>
              </a:spcAft>
            </a:pPr>
            <a:r>
              <a:rPr lang="en-US" sz="2000" b="1" dirty="0">
                <a:solidFill>
                  <a:srgbClr val="013591"/>
                </a:solidFill>
                <a:effectLst/>
                <a:ea typeface="Times New Roman" panose="02020603050405020304" pitchFamily="18" charset="0"/>
              </a:rPr>
              <a:t>RQ3: How do peers influence each other’s instrumental genesis? </a:t>
            </a:r>
          </a:p>
          <a:p>
            <a:pPr rtl="0">
              <a:spcBef>
                <a:spcPts val="0"/>
              </a:spcBef>
              <a:spcAft>
                <a:spcPts val="1200"/>
              </a:spcAft>
            </a:pPr>
            <a:r>
              <a:rPr lang="en-US" sz="2000" b="0" i="0" u="none" strike="noStrike" dirty="0" err="1">
                <a:effectLst/>
              </a:rPr>
              <a:t>Drijvers</a:t>
            </a:r>
            <a:r>
              <a:rPr lang="en-US" sz="2000" b="0" i="0" u="none" strike="noStrike" dirty="0">
                <a:effectLst/>
              </a:rPr>
              <a:t> et </a:t>
            </a:r>
            <a:r>
              <a:rPr lang="en-US" sz="2000" b="0" i="0" u="none" strike="noStrike" dirty="0" err="1">
                <a:effectLst/>
              </a:rPr>
              <a:t>al’s</a:t>
            </a:r>
            <a:r>
              <a:rPr lang="en-US" sz="2000" dirty="0"/>
              <a:t> </a:t>
            </a:r>
            <a:r>
              <a:rPr lang="en-US" sz="2000" b="0" i="0" u="none" strike="noStrike" dirty="0">
                <a:effectLst/>
              </a:rPr>
              <a:t>(2010</a:t>
            </a:r>
            <a:r>
              <a:rPr lang="en-US" sz="2000" dirty="0"/>
              <a:t>) categories of instrumental orchestration </a:t>
            </a:r>
            <a:r>
              <a:rPr lang="en-US" sz="2000" b="1" dirty="0"/>
              <a:t>can be observed in other configurations </a:t>
            </a:r>
            <a:r>
              <a:rPr lang="en-US" sz="2000" dirty="0"/>
              <a:t>than a whole class, and can be applied to a </a:t>
            </a:r>
            <a:r>
              <a:rPr lang="en-US" sz="2000" b="1" dirty="0"/>
              <a:t>variety of communication styles</a:t>
            </a:r>
            <a:r>
              <a:rPr lang="en-US" sz="2000" dirty="0"/>
              <a:t>: </a:t>
            </a:r>
            <a:endParaRPr lang="en-US" sz="2000" b="0" i="0" u="none" strike="noStrike" dirty="0">
              <a:effectLst/>
            </a:endParaRPr>
          </a:p>
          <a:p>
            <a:pPr lvl="1" fontAlgn="base">
              <a:buFont typeface="Arial" panose="020B0604020202020204" pitchFamily="34" charset="0"/>
              <a:buChar char="•"/>
            </a:pPr>
            <a:r>
              <a:rPr lang="en-US" sz="2000" b="0" i="0" u="none" strike="noStrike" dirty="0">
                <a:effectLst/>
              </a:rPr>
              <a:t> Group </a:t>
            </a:r>
          </a:p>
          <a:p>
            <a:pPr lvl="1" fontAlgn="base">
              <a:buFont typeface="Arial" panose="020B0604020202020204" pitchFamily="34" charset="0"/>
              <a:buChar char="•"/>
            </a:pPr>
            <a:r>
              <a:rPr lang="en-US" sz="2000" dirty="0"/>
              <a:t> Whole Class</a:t>
            </a:r>
            <a:endParaRPr lang="en-US" sz="2000" b="0" i="0" u="none" strike="noStrike" dirty="0">
              <a:effectLst/>
            </a:endParaRPr>
          </a:p>
          <a:p>
            <a:pPr lvl="1" fontAlgn="base">
              <a:buFont typeface="Arial" panose="020B0604020202020204" pitchFamily="34" charset="0"/>
              <a:buChar char="•"/>
            </a:pPr>
            <a:r>
              <a:rPr lang="en-US" sz="2000" b="0" i="0" u="none" strike="noStrike" dirty="0">
                <a:effectLst/>
              </a:rPr>
              <a:t> Teacher-Student</a:t>
            </a:r>
          </a:p>
          <a:p>
            <a:pPr lvl="1" fontAlgn="base">
              <a:spcAft>
                <a:spcPts val="1200"/>
              </a:spcAft>
              <a:buFont typeface="Arial" panose="020B0604020202020204" pitchFamily="34" charset="0"/>
              <a:buChar char="•"/>
            </a:pPr>
            <a:r>
              <a:rPr lang="en-US" sz="2000" b="0" i="0" u="none" strike="noStrike" dirty="0">
                <a:effectLst/>
              </a:rPr>
              <a:t> Teacher-Group</a:t>
            </a:r>
          </a:p>
          <a:p>
            <a:pPr rtl="0">
              <a:spcBef>
                <a:spcPts val="0"/>
              </a:spcBef>
              <a:spcAft>
                <a:spcPts val="1200"/>
              </a:spcAft>
            </a:pPr>
            <a:r>
              <a:rPr lang="en-US" sz="2000" b="0" i="0" u="none" strike="noStrike" dirty="0">
                <a:effectLst/>
              </a:rPr>
              <a:t>New categories of influence on instrumental genesis emerged</a:t>
            </a:r>
            <a:endParaRPr lang="en-US" sz="2000" b="0" dirty="0">
              <a:effectLst/>
            </a:endParaRPr>
          </a:p>
          <a:p>
            <a:pPr lvl="1" fontAlgn="base">
              <a:buFont typeface="Arial" panose="020B0604020202020204" pitchFamily="34" charset="0"/>
              <a:buChar char="•"/>
            </a:pPr>
            <a:r>
              <a:rPr lang="en-US" sz="2000" b="0" i="0" u="none" strike="noStrike" dirty="0">
                <a:effectLst/>
              </a:rPr>
              <a:t>Written / Verbal directions </a:t>
            </a:r>
          </a:p>
          <a:p>
            <a:pPr lvl="1" fontAlgn="base">
              <a:buFont typeface="Arial" panose="020B0604020202020204" pitchFamily="34" charset="0"/>
              <a:buChar char="•"/>
            </a:pPr>
            <a:r>
              <a:rPr lang="en-US" sz="2000" b="0" i="0" u="none" strike="noStrike" dirty="0">
                <a:effectLst/>
              </a:rPr>
              <a:t>Link-Screen-Screen</a:t>
            </a:r>
          </a:p>
          <a:p>
            <a:pPr lvl="1" fontAlgn="base">
              <a:buFont typeface="Arial" panose="020B0604020202020204" pitchFamily="34" charset="0"/>
              <a:buChar char="•"/>
            </a:pPr>
            <a:r>
              <a:rPr lang="en-US" sz="2000" b="0" i="0" u="none" strike="noStrike" dirty="0">
                <a:effectLst/>
              </a:rPr>
              <a:t>Troubleshooting Technology</a:t>
            </a:r>
          </a:p>
          <a:p>
            <a:pPr lvl="1" fontAlgn="base">
              <a:spcAft>
                <a:spcPts val="1200"/>
              </a:spcAft>
              <a:buFont typeface="Arial" panose="020B0604020202020204" pitchFamily="34" charset="0"/>
              <a:buChar char="•"/>
            </a:pPr>
            <a:r>
              <a:rPr lang="en-US" sz="2000" b="0" i="0" u="none" strike="noStrike" dirty="0">
                <a:effectLst/>
              </a:rPr>
              <a:t>Anonymous Spot-and-Show</a:t>
            </a:r>
            <a:endParaRPr lang="en-US" b="0" i="0" u="none" strike="noStrike" dirty="0">
              <a:effectLst/>
            </a:endParaRPr>
          </a:p>
        </p:txBody>
      </p:sp>
    </p:spTree>
    <p:extLst>
      <p:ext uri="{BB962C8B-B14F-4D97-AF65-F5344CB8AC3E}">
        <p14:creationId xmlns:p14="http://schemas.microsoft.com/office/powerpoint/2010/main" val="459161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B398-9472-350C-71DA-438EAC6A228F}"/>
              </a:ext>
            </a:extLst>
          </p:cNvPr>
          <p:cNvSpPr>
            <a:spLocks noGrp="1"/>
          </p:cNvSpPr>
          <p:nvPr>
            <p:ph type="title"/>
          </p:nvPr>
        </p:nvSpPr>
        <p:spPr/>
        <p:txBody>
          <a:bodyPr/>
          <a:lstStyle/>
          <a:p>
            <a:r>
              <a:rPr lang="en-US" sz="4000" dirty="0"/>
              <a:t>Methodological limitations vs. affordances</a:t>
            </a:r>
          </a:p>
        </p:txBody>
      </p:sp>
      <p:sp>
        <p:nvSpPr>
          <p:cNvPr id="3" name="Text Placeholder 2">
            <a:extLst>
              <a:ext uri="{FF2B5EF4-FFF2-40B4-BE49-F238E27FC236}">
                <a16:creationId xmlns:a16="http://schemas.microsoft.com/office/drawing/2014/main" id="{57294510-0690-9D61-CFB7-7779CB059D86}"/>
              </a:ext>
            </a:extLst>
          </p:cNvPr>
          <p:cNvSpPr>
            <a:spLocks noGrp="1"/>
          </p:cNvSpPr>
          <p:nvPr>
            <p:ph type="body" sz="quarter" idx="10"/>
          </p:nvPr>
        </p:nvSpPr>
        <p:spPr>
          <a:xfrm>
            <a:off x="838200" y="1828800"/>
            <a:ext cx="4343400" cy="3991829"/>
          </a:xfrm>
        </p:spPr>
        <p:txBody>
          <a:bodyPr/>
          <a:lstStyle/>
          <a:p>
            <a:pPr marL="342900" indent="-342900">
              <a:buFont typeface="Arial" panose="020B0604020202020204" pitchFamily="34" charset="0"/>
              <a:buChar char="•"/>
            </a:pPr>
            <a:r>
              <a:rPr lang="en-US" dirty="0"/>
              <a:t>Small number of videos</a:t>
            </a:r>
          </a:p>
          <a:p>
            <a:pPr marL="342900" indent="-342900">
              <a:buFont typeface="Arial" panose="020B0604020202020204" pitchFamily="34" charset="0"/>
              <a:buChar char="•"/>
            </a:pPr>
            <a:r>
              <a:rPr lang="en-US" dirty="0"/>
              <a:t>Online videos are selective and often heavily edited (short clips instead of a whole lesson)</a:t>
            </a:r>
          </a:p>
          <a:p>
            <a:pPr marL="342900" indent="-342900">
              <a:buFont typeface="Arial" panose="020B0604020202020204" pitchFamily="34" charset="0"/>
              <a:buChar char="•"/>
            </a:pPr>
            <a:r>
              <a:rPr lang="en-US" dirty="0"/>
              <a:t>No control over the camera movement or choice of captured object (doesn’t stay with a single group). </a:t>
            </a:r>
          </a:p>
          <a:p>
            <a:pPr marL="342900" indent="-342900">
              <a:buFont typeface="Arial" panose="020B0604020202020204" pitchFamily="34" charset="0"/>
              <a:buChar char="•"/>
            </a:pPr>
            <a:r>
              <a:rPr lang="en-US" dirty="0"/>
              <a:t>Our analysis cannot be used to characterize lessons. </a:t>
            </a:r>
          </a:p>
        </p:txBody>
      </p:sp>
      <p:sp>
        <p:nvSpPr>
          <p:cNvPr id="5" name="Text Placeholder 2">
            <a:extLst>
              <a:ext uri="{FF2B5EF4-FFF2-40B4-BE49-F238E27FC236}">
                <a16:creationId xmlns:a16="http://schemas.microsoft.com/office/drawing/2014/main" id="{4CA4702D-01D3-1611-6543-F0FD06A803A9}"/>
              </a:ext>
            </a:extLst>
          </p:cNvPr>
          <p:cNvSpPr txBox="1">
            <a:spLocks/>
          </p:cNvSpPr>
          <p:nvPr/>
        </p:nvSpPr>
        <p:spPr>
          <a:xfrm>
            <a:off x="5984590" y="1828800"/>
            <a:ext cx="4794294" cy="4382814"/>
          </a:xfrm>
          <a:prstGeom prst="rect">
            <a:avLst/>
          </a:prstGeom>
        </p:spPr>
        <p:txBody>
          <a:bodyPr vert="horz" lIns="91440" tIns="45720" rIns="91440" bIns="45720" rtlCol="0">
            <a:noAutofit/>
          </a:bodyPr>
          <a:lstStyle>
            <a:lvl1pPr marL="0" indent="0" algn="l" defTabSz="914400" rtl="0" eaLnBrk="1" latinLnBrk="0" hangingPunct="1">
              <a:lnSpc>
                <a:spcPts val="2400"/>
              </a:lnSpc>
              <a:spcBef>
                <a:spcPts val="4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Online video is freely available</a:t>
            </a:r>
          </a:p>
          <a:p>
            <a:pPr marL="342900" indent="-342900">
              <a:buFont typeface="Arial" panose="020B0604020202020204" pitchFamily="34" charset="0"/>
              <a:buChar char="•"/>
            </a:pPr>
            <a:r>
              <a:rPr lang="en-US" dirty="0"/>
              <a:t>Access to a variety of educational settings, grade-levels, technological tools. </a:t>
            </a:r>
          </a:p>
          <a:p>
            <a:pPr marL="342900" indent="-342900">
              <a:buFont typeface="Arial" panose="020B0604020202020204" pitchFamily="34" charset="0"/>
              <a:buChar char="•"/>
            </a:pPr>
            <a:r>
              <a:rPr lang="en-US" dirty="0"/>
              <a:t>Focuses on “significant” classroom events (e.g., no home-work check, test returns, discipline problems…)</a:t>
            </a:r>
          </a:p>
          <a:p>
            <a:pPr marL="342900" indent="-342900">
              <a:buFont typeface="Arial" panose="020B0604020202020204" pitchFamily="34" charset="0"/>
              <a:buChar char="•"/>
            </a:pPr>
            <a:r>
              <a:rPr lang="en-US" dirty="0"/>
              <a:t>Students knowing that they are being recorded tend to focus on the mathematical task at hand. </a:t>
            </a:r>
          </a:p>
          <a:p>
            <a:pPr marL="342900" indent="-342900">
              <a:buFont typeface="Arial" panose="020B0604020202020204" pitchFamily="34" charset="0"/>
              <a:buChar char="•"/>
            </a:pPr>
            <a:r>
              <a:rPr lang="en-US" dirty="0"/>
              <a:t>Access to supplementary materials, like lesson plans, transcripts and teacher interviews. </a:t>
            </a:r>
          </a:p>
          <a:p>
            <a:endParaRPr lang="en-US" dirty="0"/>
          </a:p>
        </p:txBody>
      </p:sp>
    </p:spTree>
    <p:extLst>
      <p:ext uri="{BB962C8B-B14F-4D97-AF65-F5344CB8AC3E}">
        <p14:creationId xmlns:p14="http://schemas.microsoft.com/office/powerpoint/2010/main" val="225209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dirty="0"/>
              <a:t>Implications</a:t>
            </a:r>
          </a:p>
        </p:txBody>
      </p:sp>
      <p:sp>
        <p:nvSpPr>
          <p:cNvPr id="6" name="TextBox 5">
            <a:extLst>
              <a:ext uri="{FF2B5EF4-FFF2-40B4-BE49-F238E27FC236}">
                <a16:creationId xmlns:a16="http://schemas.microsoft.com/office/drawing/2014/main" id="{8EAE4734-EE6A-7AFB-B226-FDB8C54B13EB}"/>
              </a:ext>
            </a:extLst>
          </p:cNvPr>
          <p:cNvSpPr txBox="1"/>
          <p:nvPr/>
        </p:nvSpPr>
        <p:spPr>
          <a:xfrm>
            <a:off x="768305" y="1533465"/>
            <a:ext cx="7347782" cy="5016758"/>
          </a:xfrm>
          <a:prstGeom prst="rect">
            <a:avLst/>
          </a:prstGeom>
          <a:noFill/>
        </p:spPr>
        <p:txBody>
          <a:bodyPr wrap="square" rtlCol="0">
            <a:spAutoFit/>
          </a:bodyPr>
          <a:lstStyle/>
          <a:p>
            <a:pPr marL="342900" indent="-342900" rtl="0">
              <a:spcBef>
                <a:spcPts val="0"/>
              </a:spcBef>
              <a:spcAft>
                <a:spcPts val="1200"/>
              </a:spcAft>
              <a:buFont typeface="Arial" panose="020B0604020202020204" pitchFamily="34" charset="0"/>
              <a:buChar char="•"/>
            </a:pPr>
            <a:r>
              <a:rPr lang="en-US" sz="2000" b="1" i="0" u="none" strike="noStrike" dirty="0">
                <a:effectLst/>
              </a:rPr>
              <a:t>Students</a:t>
            </a:r>
            <a:r>
              <a:rPr lang="en-US" sz="2000" b="0" i="0" u="none" strike="noStrike" dirty="0">
                <a:effectLst/>
              </a:rPr>
              <a:t> increasingly become comfortable with digital technology and </a:t>
            </a:r>
            <a:r>
              <a:rPr lang="en-US" sz="2000" b="1" i="0" u="none" strike="noStrike" dirty="0">
                <a:effectLst/>
              </a:rPr>
              <a:t>can </a:t>
            </a:r>
            <a:r>
              <a:rPr lang="en-US" sz="2000" b="1" dirty="0"/>
              <a:t>support each others’ instrumental genesis</a:t>
            </a:r>
            <a:r>
              <a:rPr lang="en-US" sz="2000" dirty="0"/>
              <a:t>.</a:t>
            </a:r>
            <a:endParaRPr lang="en-US" sz="2000" b="0" i="0" u="none" strike="noStrike" dirty="0">
              <a:effectLst/>
            </a:endParaRPr>
          </a:p>
          <a:p>
            <a:pPr marL="342900" indent="-342900" rtl="0">
              <a:spcBef>
                <a:spcPts val="0"/>
              </a:spcBef>
              <a:spcAft>
                <a:spcPts val="1200"/>
              </a:spcAft>
              <a:buFont typeface="Arial" panose="020B0604020202020204" pitchFamily="34" charset="0"/>
              <a:buChar char="•"/>
            </a:pPr>
            <a:r>
              <a:rPr lang="en-US" sz="2000" dirty="0"/>
              <a:t>Teachers can </a:t>
            </a:r>
            <a:r>
              <a:rPr lang="en-US" sz="2000" b="1" dirty="0"/>
              <a:t>influence the types of communications </a:t>
            </a:r>
            <a:r>
              <a:rPr lang="en-US" sz="2000" dirty="0"/>
              <a:t>in class and </a:t>
            </a:r>
            <a:r>
              <a:rPr lang="en-US" sz="2000" b="1" dirty="0"/>
              <a:t>influence students’ instrumental genesis </a:t>
            </a:r>
            <a:r>
              <a:rPr lang="en-US" sz="2000" dirty="0"/>
              <a:t>by choosing certain  </a:t>
            </a:r>
            <a:r>
              <a:rPr lang="en-US" sz="2000" b="1" i="0" u="none" strike="noStrike" dirty="0">
                <a:effectLst/>
              </a:rPr>
              <a:t>didactical configurations </a:t>
            </a:r>
            <a:r>
              <a:rPr lang="en-US" sz="2000" b="0" i="0" u="none" strike="noStrike" dirty="0">
                <a:effectLst/>
              </a:rPr>
              <a:t>in their lessons. </a:t>
            </a:r>
          </a:p>
          <a:p>
            <a:pPr marL="342900" indent="-342900" rtl="0">
              <a:spcBef>
                <a:spcPts val="0"/>
              </a:spcBef>
              <a:spcAft>
                <a:spcPts val="1200"/>
              </a:spcAft>
              <a:buFont typeface="Arial" panose="020B0604020202020204" pitchFamily="34" charset="0"/>
              <a:buChar char="•"/>
            </a:pPr>
            <a:r>
              <a:rPr lang="en-US" sz="2000" b="0" i="0" u="none" strike="noStrike" dirty="0">
                <a:effectLst/>
              </a:rPr>
              <a:t>Current and novice teachers, and teacher educators can use the categories of influence on instrumental genesis </a:t>
            </a:r>
            <a:r>
              <a:rPr lang="en-US" sz="2000" b="1" i="0" u="none" strike="noStrike" dirty="0">
                <a:effectLst/>
              </a:rPr>
              <a:t>to structure and assess mathematics instruction</a:t>
            </a:r>
            <a:r>
              <a:rPr lang="en-US" sz="2000" b="0" i="0" u="none" strike="noStrike" dirty="0">
                <a:effectLst/>
              </a:rPr>
              <a:t>. </a:t>
            </a:r>
          </a:p>
          <a:p>
            <a:pPr marL="342900" indent="-342900" rtl="0">
              <a:spcBef>
                <a:spcPts val="0"/>
              </a:spcBef>
              <a:spcAft>
                <a:spcPts val="1200"/>
              </a:spcAft>
              <a:buFont typeface="Arial" panose="020B0604020202020204" pitchFamily="34" charset="0"/>
              <a:buChar char="•"/>
            </a:pPr>
            <a:r>
              <a:rPr lang="en-US" sz="2000" dirty="0"/>
              <a:t>Researchers can use the </a:t>
            </a:r>
            <a:r>
              <a:rPr lang="en-US" sz="2000" b="1" dirty="0"/>
              <a:t>extended framework </a:t>
            </a:r>
            <a:r>
              <a:rPr lang="en-US" sz="2000" dirty="0"/>
              <a:t>of Influence on Instrumental Genesis to analyze </a:t>
            </a:r>
            <a:r>
              <a:rPr lang="en-US" sz="2000" b="1" dirty="0"/>
              <a:t>technology-rich mathematics instruction</a:t>
            </a:r>
            <a:r>
              <a:rPr lang="en-US" sz="2000" dirty="0"/>
              <a:t>. </a:t>
            </a:r>
          </a:p>
          <a:p>
            <a:pPr marL="342900" indent="-342900" rtl="0">
              <a:spcBef>
                <a:spcPts val="0"/>
              </a:spcBef>
              <a:spcAft>
                <a:spcPts val="1200"/>
              </a:spcAft>
              <a:buFont typeface="Arial" panose="020B0604020202020204" pitchFamily="34" charset="0"/>
              <a:buChar char="•"/>
            </a:pPr>
            <a:r>
              <a:rPr lang="en-US" sz="2000" b="1" i="0" u="none" strike="noStrike" dirty="0">
                <a:effectLst/>
              </a:rPr>
              <a:t>Methodologically</a:t>
            </a:r>
            <a:r>
              <a:rPr lang="en-US" sz="2000" b="0" i="0" u="none" strike="noStrike" dirty="0">
                <a:effectLst/>
              </a:rPr>
              <a:t>, our study presents a </a:t>
            </a:r>
            <a:r>
              <a:rPr lang="en-US" sz="2000" b="1" i="0" u="none" strike="noStrike" dirty="0">
                <a:effectLst/>
              </a:rPr>
              <a:t>proof of concept </a:t>
            </a:r>
            <a:r>
              <a:rPr lang="en-US" sz="2000" b="0" i="0" u="none" strike="noStrike" dirty="0">
                <a:effectLst/>
              </a:rPr>
              <a:t>of the utility of using </a:t>
            </a:r>
            <a:r>
              <a:rPr lang="en-US" sz="2000" b="1" i="0" u="none" strike="noStrike" dirty="0">
                <a:effectLst/>
              </a:rPr>
              <a:t>publicly available video </a:t>
            </a:r>
            <a:r>
              <a:rPr lang="en-US" sz="2000" b="0" i="0" u="none" strike="noStrike" dirty="0">
                <a:effectLst/>
              </a:rPr>
              <a:t>of teaching and learning with technology </a:t>
            </a:r>
            <a:r>
              <a:rPr lang="en-US" sz="2000" b="1" i="0" u="none" strike="noStrike" dirty="0">
                <a:effectLst/>
              </a:rPr>
              <a:t>to study instrumental genesis</a:t>
            </a:r>
            <a:r>
              <a:rPr lang="en-US" sz="2000" b="0" i="0" u="none" strike="noStrike" dirty="0">
                <a:effectLst/>
              </a:rPr>
              <a:t>. </a:t>
            </a:r>
          </a:p>
        </p:txBody>
      </p:sp>
      <p:pic>
        <p:nvPicPr>
          <p:cNvPr id="4" name="Picture 3" descr="High angle view of a work table with a laptop">
            <a:extLst>
              <a:ext uri="{FF2B5EF4-FFF2-40B4-BE49-F238E27FC236}">
                <a16:creationId xmlns:a16="http://schemas.microsoft.com/office/drawing/2014/main" id="{05C0E7C2-3D51-18B5-7633-5C9BFDFC6D94}"/>
              </a:ext>
            </a:extLst>
          </p:cNvPr>
          <p:cNvPicPr>
            <a:picLocks noChangeAspect="1"/>
          </p:cNvPicPr>
          <p:nvPr/>
        </p:nvPicPr>
        <p:blipFill>
          <a:blip r:embed="rId2"/>
          <a:stretch>
            <a:fillRect/>
          </a:stretch>
        </p:blipFill>
        <p:spPr>
          <a:xfrm>
            <a:off x="8500766" y="1825514"/>
            <a:ext cx="3370667" cy="2247111"/>
          </a:xfrm>
          <a:prstGeom prst="rect">
            <a:avLst/>
          </a:prstGeom>
        </p:spPr>
      </p:pic>
    </p:spTree>
    <p:extLst>
      <p:ext uri="{BB962C8B-B14F-4D97-AF65-F5344CB8AC3E}">
        <p14:creationId xmlns:p14="http://schemas.microsoft.com/office/powerpoint/2010/main" val="3636167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a:t>References</a:t>
            </a:r>
          </a:p>
        </p:txBody>
      </p:sp>
      <p:sp>
        <p:nvSpPr>
          <p:cNvPr id="6" name="TextBox 5">
            <a:extLst>
              <a:ext uri="{FF2B5EF4-FFF2-40B4-BE49-F238E27FC236}">
                <a16:creationId xmlns:a16="http://schemas.microsoft.com/office/drawing/2014/main" id="{8EAE4734-EE6A-7AFB-B226-FDB8C54B13EB}"/>
              </a:ext>
            </a:extLst>
          </p:cNvPr>
          <p:cNvSpPr txBox="1"/>
          <p:nvPr/>
        </p:nvSpPr>
        <p:spPr>
          <a:xfrm>
            <a:off x="761999" y="1638300"/>
            <a:ext cx="10353675" cy="6340197"/>
          </a:xfrm>
          <a:prstGeom prst="rect">
            <a:avLst/>
          </a:prstGeom>
          <a:noFill/>
        </p:spPr>
        <p:txBody>
          <a:bodyPr wrap="square" rtlCol="0">
            <a:spAutoFit/>
          </a:bodyPr>
          <a:lstStyle/>
          <a:p>
            <a:pPr rtl="0">
              <a:spcBef>
                <a:spcPts val="0"/>
              </a:spcBef>
              <a:spcAft>
                <a:spcPts val="0"/>
              </a:spcAft>
            </a:pPr>
            <a:r>
              <a:rPr lang="en-US" sz="1400" b="0" i="0" u="none" strike="noStrike" err="1">
                <a:solidFill>
                  <a:srgbClr val="202729"/>
                </a:solidFill>
                <a:effectLst/>
                <a:latin typeface="Proxima Nova"/>
              </a:rPr>
              <a:t>Artigue</a:t>
            </a:r>
            <a:r>
              <a:rPr lang="en-US" sz="1400" b="0" i="0" u="none" strike="noStrike">
                <a:solidFill>
                  <a:srgbClr val="202729"/>
                </a:solidFill>
                <a:effectLst/>
                <a:latin typeface="Proxima Nova"/>
              </a:rPr>
              <a:t>, M. (2002). Learning mathematics in a CAS environment: The genesis of a reflection about instrumentation and the dialectics between technical and conceptual work. International Journal of Computers for Mathematical Learning, 7, 245–274.</a:t>
            </a:r>
            <a:endParaRPr lang="en-US" sz="1400" b="0">
              <a:effectLst/>
            </a:endParaRPr>
          </a:p>
          <a:p>
            <a:pPr rtl="0">
              <a:spcBef>
                <a:spcPts val="0"/>
              </a:spcBef>
              <a:spcAft>
                <a:spcPts val="0"/>
              </a:spcAft>
            </a:pPr>
            <a:r>
              <a:rPr lang="en-US" sz="1400" b="0" i="0" u="none" strike="noStrike">
                <a:solidFill>
                  <a:srgbClr val="202729"/>
                </a:solidFill>
                <a:effectLst/>
                <a:latin typeface="Proxima Nova"/>
              </a:rPr>
              <a:t> </a:t>
            </a:r>
            <a:endParaRPr lang="en-US" sz="1400" b="0">
              <a:effectLst/>
            </a:endParaRPr>
          </a:p>
          <a:p>
            <a:pPr rtl="0">
              <a:spcBef>
                <a:spcPts val="1200"/>
              </a:spcBef>
              <a:spcAft>
                <a:spcPts val="1200"/>
              </a:spcAft>
            </a:pPr>
            <a:r>
              <a:rPr lang="en-US" sz="1400" b="0" i="0" u="none" strike="noStrike" err="1">
                <a:solidFill>
                  <a:srgbClr val="222222"/>
                </a:solidFill>
                <a:effectLst/>
                <a:latin typeface="Proxima Nova"/>
              </a:rPr>
              <a:t>Drijvers</a:t>
            </a:r>
            <a:r>
              <a:rPr lang="en-US" sz="1400" b="0" i="0" u="none" strike="noStrike">
                <a:solidFill>
                  <a:srgbClr val="222222"/>
                </a:solidFill>
                <a:effectLst/>
                <a:latin typeface="Proxima Nova"/>
              </a:rPr>
              <a:t>, P., Doorman, M., Boon, P., Reed, H., &amp; </a:t>
            </a:r>
            <a:r>
              <a:rPr lang="en-US" sz="1400" b="0" i="0" u="none" strike="noStrike" err="1">
                <a:solidFill>
                  <a:srgbClr val="222222"/>
                </a:solidFill>
                <a:effectLst/>
                <a:latin typeface="Proxima Nova"/>
              </a:rPr>
              <a:t>Gravemeijer</a:t>
            </a:r>
            <a:r>
              <a:rPr lang="en-US" sz="1400" b="0" i="0" u="none" strike="noStrike">
                <a:solidFill>
                  <a:srgbClr val="222222"/>
                </a:solidFill>
                <a:effectLst/>
                <a:latin typeface="Proxima Nova"/>
              </a:rPr>
              <a:t>, K. (2010). The teacher and the tool: Instrumental orchestrations in the technology-rich mathematics classroom. </a:t>
            </a:r>
            <a:r>
              <a:rPr lang="en-US" sz="1400" b="0" i="1" u="none" strike="noStrike">
                <a:solidFill>
                  <a:srgbClr val="222222"/>
                </a:solidFill>
                <a:effectLst/>
                <a:latin typeface="Proxima Nova"/>
              </a:rPr>
              <a:t>Educational Studies in mathematics</a:t>
            </a:r>
            <a:r>
              <a:rPr lang="en-US" sz="1400" b="0" i="0" u="none" strike="noStrike">
                <a:solidFill>
                  <a:srgbClr val="222222"/>
                </a:solidFill>
                <a:effectLst/>
                <a:latin typeface="Proxima Nova"/>
              </a:rPr>
              <a:t>, </a:t>
            </a:r>
            <a:r>
              <a:rPr lang="en-US" sz="1400" b="0" i="1" u="none" strike="noStrike">
                <a:solidFill>
                  <a:srgbClr val="222222"/>
                </a:solidFill>
                <a:effectLst/>
                <a:latin typeface="Proxima Nova"/>
              </a:rPr>
              <a:t>75</a:t>
            </a:r>
            <a:r>
              <a:rPr lang="en-US" sz="1400" b="0" i="0" u="none" strike="noStrike">
                <a:solidFill>
                  <a:srgbClr val="222222"/>
                </a:solidFill>
                <a:effectLst/>
                <a:latin typeface="Proxima Nova"/>
              </a:rPr>
              <a:t>(2), 213-234.</a:t>
            </a:r>
            <a:endParaRPr lang="en-US" sz="1400" b="0">
              <a:effectLst/>
            </a:endParaRPr>
          </a:p>
          <a:p>
            <a:pPr rtl="0">
              <a:spcBef>
                <a:spcPts val="0"/>
              </a:spcBef>
              <a:spcAft>
                <a:spcPts val="0"/>
              </a:spcAft>
            </a:pPr>
            <a:r>
              <a:rPr lang="en-US" sz="1400" b="0" i="0" u="none" strike="noStrike" err="1">
                <a:solidFill>
                  <a:srgbClr val="202729"/>
                </a:solidFill>
                <a:effectLst/>
                <a:latin typeface="Proxima Nova"/>
              </a:rPr>
              <a:t>Maschietto</a:t>
            </a:r>
            <a:r>
              <a:rPr lang="en-US" sz="1400" b="0" i="0" u="none" strike="noStrike">
                <a:solidFill>
                  <a:srgbClr val="202729"/>
                </a:solidFill>
                <a:effectLst/>
                <a:latin typeface="Proxima Nova"/>
              </a:rPr>
              <a:t>, M., &amp; </a:t>
            </a:r>
            <a:r>
              <a:rPr lang="en-US" sz="1400" b="0" i="0" u="none" strike="noStrike" err="1">
                <a:solidFill>
                  <a:srgbClr val="202729"/>
                </a:solidFill>
                <a:effectLst/>
                <a:latin typeface="Proxima Nova"/>
              </a:rPr>
              <a:t>Trouche</a:t>
            </a:r>
            <a:r>
              <a:rPr lang="en-US" sz="1400" b="0" i="0" u="none" strike="noStrike">
                <a:solidFill>
                  <a:srgbClr val="202729"/>
                </a:solidFill>
                <a:effectLst/>
                <a:latin typeface="Proxima Nova"/>
              </a:rPr>
              <a:t>, L. (2010). Mathematics learning and tools from theoretical, historical and practical points of view: The productive notion of mathematics laboratories. ZDM, 42, 33–47.</a:t>
            </a:r>
            <a:endParaRPr lang="en-US" sz="1400" b="0">
              <a:effectLst/>
            </a:endParaRPr>
          </a:p>
          <a:p>
            <a:pPr rtl="0">
              <a:spcBef>
                <a:spcPts val="0"/>
              </a:spcBef>
              <a:spcAft>
                <a:spcPts val="0"/>
              </a:spcAft>
            </a:pPr>
            <a:r>
              <a:rPr lang="en-US" sz="1400" b="0" i="0" u="none" strike="noStrike">
                <a:solidFill>
                  <a:srgbClr val="202729"/>
                </a:solidFill>
                <a:effectLst/>
                <a:latin typeface="Proxima Nova"/>
              </a:rPr>
              <a:t> </a:t>
            </a:r>
            <a:endParaRPr lang="en-US" sz="1400" b="0">
              <a:effectLst/>
            </a:endParaRPr>
          </a:p>
          <a:p>
            <a:pPr rtl="0">
              <a:spcBef>
                <a:spcPts val="1200"/>
              </a:spcBef>
              <a:spcAft>
                <a:spcPts val="1200"/>
              </a:spcAft>
            </a:pPr>
            <a:r>
              <a:rPr lang="en-US" sz="1400" b="0" i="0" u="none" strike="noStrike" err="1">
                <a:solidFill>
                  <a:srgbClr val="222222"/>
                </a:solidFill>
                <a:effectLst/>
                <a:latin typeface="Proxima Nova"/>
              </a:rPr>
              <a:t>Trouche</a:t>
            </a:r>
            <a:r>
              <a:rPr lang="en-US" sz="1400" b="0" i="0" u="none" strike="noStrike">
                <a:solidFill>
                  <a:srgbClr val="222222"/>
                </a:solidFill>
                <a:effectLst/>
                <a:latin typeface="Proxima Nova"/>
              </a:rPr>
              <a:t>, L. (2004). Managing the complexity of human/machine interactions in computerized learning environments: Guiding students’ command process through instrumental orchestrations. </a:t>
            </a:r>
            <a:r>
              <a:rPr lang="en-US" sz="1400" b="0" i="1" u="none" strike="noStrike">
                <a:solidFill>
                  <a:srgbClr val="222222"/>
                </a:solidFill>
                <a:effectLst/>
                <a:latin typeface="Proxima Nova"/>
              </a:rPr>
              <a:t>International Journal of Computers for mathematical learning</a:t>
            </a:r>
            <a:r>
              <a:rPr lang="en-US" sz="1400" b="0" i="0" u="none" strike="noStrike">
                <a:solidFill>
                  <a:srgbClr val="222222"/>
                </a:solidFill>
                <a:effectLst/>
                <a:latin typeface="Proxima Nova"/>
              </a:rPr>
              <a:t>, </a:t>
            </a:r>
            <a:r>
              <a:rPr lang="en-US" sz="1400" b="0" i="1" u="none" strike="noStrike">
                <a:solidFill>
                  <a:srgbClr val="222222"/>
                </a:solidFill>
                <a:effectLst/>
                <a:latin typeface="Proxima Nova"/>
              </a:rPr>
              <a:t>9</a:t>
            </a:r>
            <a:r>
              <a:rPr lang="en-US" sz="1400" b="0" i="0" u="none" strike="noStrike">
                <a:solidFill>
                  <a:srgbClr val="222222"/>
                </a:solidFill>
                <a:effectLst/>
                <a:latin typeface="Proxima Nova"/>
              </a:rPr>
              <a:t>(3), 281-307.</a:t>
            </a:r>
            <a:endParaRPr lang="en-US" sz="1400" b="0">
              <a:effectLst/>
            </a:endParaRPr>
          </a:p>
          <a:p>
            <a:pPr rtl="0">
              <a:spcBef>
                <a:spcPts val="1200"/>
              </a:spcBef>
              <a:spcAft>
                <a:spcPts val="1200"/>
              </a:spcAft>
            </a:pPr>
            <a:r>
              <a:rPr lang="en-US" sz="1400" b="0" i="0" u="none" strike="noStrike" err="1">
                <a:solidFill>
                  <a:srgbClr val="222222"/>
                </a:solidFill>
                <a:effectLst/>
                <a:latin typeface="Proxima Nova"/>
              </a:rPr>
              <a:t>Trouche</a:t>
            </a:r>
            <a:r>
              <a:rPr lang="en-US" sz="1400" b="0" i="0" u="none" strike="noStrike">
                <a:solidFill>
                  <a:srgbClr val="222222"/>
                </a:solidFill>
                <a:effectLst/>
                <a:latin typeface="Proxima Nova"/>
              </a:rPr>
              <a:t>, L., &amp; </a:t>
            </a:r>
            <a:r>
              <a:rPr lang="en-US" sz="1400" b="0" i="0" u="none" strike="noStrike" err="1">
                <a:solidFill>
                  <a:srgbClr val="222222"/>
                </a:solidFill>
                <a:effectLst/>
                <a:latin typeface="Proxima Nova"/>
              </a:rPr>
              <a:t>Drijvers</a:t>
            </a:r>
            <a:r>
              <a:rPr lang="en-US" sz="1400" b="0" i="0" u="none" strike="noStrike">
                <a:solidFill>
                  <a:srgbClr val="222222"/>
                </a:solidFill>
                <a:effectLst/>
                <a:latin typeface="Proxima Nova"/>
              </a:rPr>
              <a:t>, P. (2010). Handheld technology for mathematics education: Flashback into the future. </a:t>
            </a:r>
            <a:r>
              <a:rPr lang="en-US" sz="1400" b="0" i="1" u="none" strike="noStrike">
                <a:solidFill>
                  <a:srgbClr val="222222"/>
                </a:solidFill>
                <a:effectLst/>
                <a:latin typeface="Proxima Nova"/>
              </a:rPr>
              <a:t>ZDM</a:t>
            </a:r>
            <a:r>
              <a:rPr lang="en-US" sz="1400" b="0" i="0" u="none" strike="noStrike">
                <a:solidFill>
                  <a:srgbClr val="222222"/>
                </a:solidFill>
                <a:effectLst/>
                <a:latin typeface="Proxima Nova"/>
              </a:rPr>
              <a:t>, </a:t>
            </a:r>
            <a:r>
              <a:rPr lang="en-US" sz="1400" b="0" i="1" u="none" strike="noStrike">
                <a:solidFill>
                  <a:srgbClr val="222222"/>
                </a:solidFill>
                <a:effectLst/>
                <a:latin typeface="Proxima Nova"/>
              </a:rPr>
              <a:t>42</a:t>
            </a:r>
            <a:r>
              <a:rPr lang="en-US" sz="1400" b="0" i="0" u="none" strike="noStrike">
                <a:solidFill>
                  <a:srgbClr val="222222"/>
                </a:solidFill>
                <a:effectLst/>
                <a:latin typeface="Proxima Nova"/>
              </a:rPr>
              <a:t>(7), 667-681.</a:t>
            </a:r>
            <a:endParaRPr lang="en-US" sz="1400" b="0">
              <a:effectLst/>
            </a:endParaRPr>
          </a:p>
          <a:p>
            <a:pPr rtl="0">
              <a:spcBef>
                <a:spcPts val="1200"/>
              </a:spcBef>
              <a:spcAft>
                <a:spcPts val="1200"/>
              </a:spcAft>
            </a:pPr>
            <a:r>
              <a:rPr lang="en-US" sz="1400" b="0" i="0" u="none" strike="noStrike" err="1">
                <a:solidFill>
                  <a:srgbClr val="222222"/>
                </a:solidFill>
                <a:effectLst/>
                <a:latin typeface="Proxima Nova"/>
              </a:rPr>
              <a:t>Buteau</a:t>
            </a:r>
            <a:r>
              <a:rPr lang="en-US" sz="1400" b="0" i="0" u="none" strike="noStrike">
                <a:solidFill>
                  <a:srgbClr val="222222"/>
                </a:solidFill>
                <a:effectLst/>
                <a:latin typeface="Proxima Nova"/>
              </a:rPr>
              <a:t>, C., Muller, E., Rodriguez, M. S., </a:t>
            </a:r>
            <a:r>
              <a:rPr lang="en-US" sz="1400" b="0" i="0" u="none" strike="noStrike" err="1">
                <a:solidFill>
                  <a:srgbClr val="222222"/>
                </a:solidFill>
                <a:effectLst/>
                <a:latin typeface="Proxima Nova"/>
              </a:rPr>
              <a:t>Gueudet</a:t>
            </a:r>
            <a:r>
              <a:rPr lang="en-US" sz="1400" b="0" i="0" u="none" strike="noStrike">
                <a:solidFill>
                  <a:srgbClr val="222222"/>
                </a:solidFill>
                <a:effectLst/>
                <a:latin typeface="Proxima Nova"/>
              </a:rPr>
              <a:t>, G., </a:t>
            </a:r>
            <a:r>
              <a:rPr lang="en-US" sz="1400" b="0" i="0" u="none" strike="noStrike" err="1">
                <a:solidFill>
                  <a:srgbClr val="222222"/>
                </a:solidFill>
                <a:effectLst/>
                <a:latin typeface="Proxima Nova"/>
              </a:rPr>
              <a:t>Mgombelo</a:t>
            </a:r>
            <a:r>
              <a:rPr lang="en-US" sz="1400" b="0" i="0" u="none" strike="noStrike">
                <a:solidFill>
                  <a:srgbClr val="222222"/>
                </a:solidFill>
                <a:effectLst/>
                <a:latin typeface="Proxima Nova"/>
              </a:rPr>
              <a:t>, J., &amp; </a:t>
            </a:r>
            <a:r>
              <a:rPr lang="en-US" sz="1400" b="0" i="0" u="none" strike="noStrike" err="1">
                <a:solidFill>
                  <a:srgbClr val="222222"/>
                </a:solidFill>
                <a:effectLst/>
                <a:latin typeface="Proxima Nova"/>
              </a:rPr>
              <a:t>Sacristán</a:t>
            </a:r>
            <a:r>
              <a:rPr lang="en-US" sz="1400" b="0" i="0" u="none" strike="noStrike">
                <a:solidFill>
                  <a:srgbClr val="222222"/>
                </a:solidFill>
                <a:effectLst/>
                <a:latin typeface="Proxima Nova"/>
              </a:rPr>
              <a:t>, A. I. (2020). Instrumental orchestration of using programming for mathematics investigations. </a:t>
            </a:r>
            <a:r>
              <a:rPr lang="en-US" sz="1400" b="0" i="1" u="none" strike="noStrike">
                <a:solidFill>
                  <a:srgbClr val="222222"/>
                </a:solidFill>
                <a:effectLst/>
                <a:latin typeface="Proxima Nova"/>
              </a:rPr>
              <a:t>Mathematics Education in the Digital Age (MEDA)</a:t>
            </a:r>
            <a:r>
              <a:rPr lang="en-US" sz="1400" b="0" i="0" u="none" strike="noStrike">
                <a:solidFill>
                  <a:srgbClr val="222222"/>
                </a:solidFill>
                <a:effectLst/>
                <a:latin typeface="Proxima Nova"/>
              </a:rPr>
              <a:t>, 443.</a:t>
            </a:r>
            <a:endParaRPr lang="en-US" sz="1400" b="0">
              <a:effectLst/>
            </a:endParaRPr>
          </a:p>
          <a:p>
            <a:br>
              <a:rPr lang="en-US" sz="2000"/>
            </a:br>
            <a:br>
              <a:rPr lang="en-US" sz="2000"/>
            </a:br>
            <a:br>
              <a:rPr lang="en-US" sz="2000"/>
            </a:br>
            <a:br>
              <a:rPr lang="en-US" sz="2000"/>
            </a:br>
            <a:br>
              <a:rPr lang="en-US"/>
            </a:br>
            <a:endParaRPr lang="en-US" b="0" i="0" u="none" strike="noStrike">
              <a:effectLst/>
            </a:endParaRPr>
          </a:p>
        </p:txBody>
      </p:sp>
    </p:spTree>
    <p:extLst>
      <p:ext uri="{BB962C8B-B14F-4D97-AF65-F5344CB8AC3E}">
        <p14:creationId xmlns:p14="http://schemas.microsoft.com/office/powerpoint/2010/main" val="2784567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p:txBody>
          <a:bodyPr/>
          <a:lstStyle/>
          <a:p>
            <a:r>
              <a:rPr lang="en-US" dirty="0">
                <a:solidFill>
                  <a:schemeClr val="tx1"/>
                </a:solidFill>
              </a:rPr>
              <a:t>Thank you!</a:t>
            </a:r>
          </a:p>
        </p:txBody>
      </p:sp>
      <p:sp>
        <p:nvSpPr>
          <p:cNvPr id="3" name="Subtitle 2">
            <a:extLst>
              <a:ext uri="{FF2B5EF4-FFF2-40B4-BE49-F238E27FC236}">
                <a16:creationId xmlns:a16="http://schemas.microsoft.com/office/drawing/2014/main" id="{C9125500-529F-8BA5-7A77-F16DBF155273}"/>
              </a:ext>
            </a:extLst>
          </p:cNvPr>
          <p:cNvSpPr>
            <a:spLocks noGrp="1"/>
          </p:cNvSpPr>
          <p:nvPr>
            <p:ph type="body" sz="quarter" idx="10"/>
          </p:nvPr>
        </p:nvSpPr>
        <p:spPr/>
        <p:txBody>
          <a:bodyPr/>
          <a:lstStyle/>
          <a:p>
            <a:r>
              <a:rPr lang="en-US" b="1" dirty="0">
                <a:latin typeface="+mn-lt"/>
                <a:ea typeface="Source Sans Pro Light"/>
              </a:rPr>
              <a:t>Catherine Dennis </a:t>
            </a:r>
          </a:p>
          <a:p>
            <a:r>
              <a:rPr lang="en-US" b="1" dirty="0">
                <a:latin typeface="+mn-lt"/>
                <a:ea typeface="Source Sans Pro Light"/>
                <a:hlinkClick r:id="rId2"/>
              </a:rPr>
              <a:t>catherine.dennis@unh.edu</a:t>
            </a:r>
            <a:r>
              <a:rPr lang="en-US" b="1" dirty="0">
                <a:latin typeface="+mn-lt"/>
                <a:ea typeface="Source Sans Pro Light"/>
              </a:rPr>
              <a:t> </a:t>
            </a:r>
          </a:p>
          <a:p>
            <a:endParaRPr lang="en-US" b="1" dirty="0">
              <a:latin typeface="+mn-lt"/>
              <a:ea typeface="Source Sans Pro Light"/>
            </a:endParaRPr>
          </a:p>
          <a:p>
            <a:r>
              <a:rPr lang="en-US" b="1" dirty="0">
                <a:latin typeface="+mn-lt"/>
                <a:ea typeface="Source Sans Pro Light"/>
              </a:rPr>
              <a:t>Orly Buchbinder</a:t>
            </a:r>
            <a:endParaRPr lang="en-US" b="1" dirty="0">
              <a:latin typeface="+mn-lt"/>
            </a:endParaRPr>
          </a:p>
          <a:p>
            <a:r>
              <a:rPr lang="en-US" b="1" dirty="0">
                <a:latin typeface="+mn-lt"/>
                <a:hlinkClick r:id="rId3"/>
              </a:rPr>
              <a:t>o</a:t>
            </a:r>
            <a:r>
              <a:rPr lang="en-US" b="1" dirty="0">
                <a:solidFill>
                  <a:schemeClr val="tx1"/>
                </a:solidFill>
                <a:latin typeface="+mn-lt"/>
                <a:hlinkClick r:id="rId3"/>
              </a:rPr>
              <a:t>rly.</a:t>
            </a:r>
            <a:r>
              <a:rPr lang="en-US" b="1" dirty="0">
                <a:latin typeface="+mn-lt"/>
                <a:hlinkClick r:id="rId3"/>
              </a:rPr>
              <a:t>b</a:t>
            </a:r>
            <a:r>
              <a:rPr lang="en-US" b="1" dirty="0">
                <a:solidFill>
                  <a:schemeClr val="tx1"/>
                </a:solidFill>
                <a:latin typeface="+mn-lt"/>
                <a:hlinkClick r:id="rId3"/>
              </a:rPr>
              <a:t>uchbinder@unh.edu</a:t>
            </a:r>
            <a:r>
              <a:rPr lang="en-US" b="1" dirty="0">
                <a:solidFill>
                  <a:schemeClr val="tx1"/>
                </a:solidFill>
                <a:latin typeface="+mn-lt"/>
              </a:rPr>
              <a:t> </a:t>
            </a:r>
          </a:p>
        </p:txBody>
      </p:sp>
      <p:pic>
        <p:nvPicPr>
          <p:cNvPr id="7" name="Picture Placeholder 4">
            <a:extLst>
              <a:ext uri="{FF2B5EF4-FFF2-40B4-BE49-F238E27FC236}">
                <a16:creationId xmlns:a16="http://schemas.microsoft.com/office/drawing/2014/main" id="{84C63925-CD6F-C8AA-8883-06FAF968C0D8}"/>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8646" r="18646"/>
          <a:stretch/>
        </p:blipFill>
        <p:spPr>
          <a:xfrm>
            <a:off x="6457950" y="0"/>
            <a:ext cx="5734050" cy="6858000"/>
          </a:xfrm>
          <a:prstGeom prst="rect">
            <a:avLst/>
          </a:prstGeom>
        </p:spPr>
      </p:pic>
    </p:spTree>
    <p:extLst>
      <p:ext uri="{BB962C8B-B14F-4D97-AF65-F5344CB8AC3E}">
        <p14:creationId xmlns:p14="http://schemas.microsoft.com/office/powerpoint/2010/main" val="3761974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p:txBody>
          <a:bodyPr/>
          <a:lstStyle/>
          <a:p>
            <a:r>
              <a:rPr lang="en-US"/>
              <a:t>Overview</a:t>
            </a:r>
          </a:p>
        </p:txBody>
      </p:sp>
      <p:sp>
        <p:nvSpPr>
          <p:cNvPr id="6" name="TextBox 5">
            <a:extLst>
              <a:ext uri="{FF2B5EF4-FFF2-40B4-BE49-F238E27FC236}">
                <a16:creationId xmlns:a16="http://schemas.microsoft.com/office/drawing/2014/main" id="{8EAE4734-EE6A-7AFB-B226-FDB8C54B13EB}"/>
              </a:ext>
            </a:extLst>
          </p:cNvPr>
          <p:cNvSpPr txBox="1"/>
          <p:nvPr/>
        </p:nvSpPr>
        <p:spPr>
          <a:xfrm>
            <a:off x="933450" y="1781175"/>
            <a:ext cx="9667875" cy="3785652"/>
          </a:xfrm>
          <a:prstGeom prst="rect">
            <a:avLst/>
          </a:prstGeom>
          <a:noFill/>
        </p:spPr>
        <p:txBody>
          <a:bodyPr wrap="square" rtlCol="0">
            <a:spAutoFit/>
          </a:bodyPr>
          <a:lstStyle/>
          <a:p>
            <a:pPr algn="just" rtl="0" fontAlgn="base">
              <a:lnSpc>
                <a:spcPct val="100000"/>
              </a:lnSpc>
              <a:spcBef>
                <a:spcPts val="0"/>
              </a:spcBef>
              <a:spcAft>
                <a:spcPts val="0"/>
              </a:spcAft>
            </a:pPr>
            <a:r>
              <a:rPr lang="en-US" sz="2400" b="0" i="0" u="none" strike="noStrike">
                <a:effectLst/>
                <a:latin typeface="+mn-lt"/>
              </a:rPr>
              <a:t>Motivation</a:t>
            </a:r>
          </a:p>
          <a:p>
            <a:pPr algn="just" rtl="0" fontAlgn="base">
              <a:lnSpc>
                <a:spcPct val="100000"/>
              </a:lnSpc>
              <a:spcBef>
                <a:spcPts val="0"/>
              </a:spcBef>
              <a:spcAft>
                <a:spcPts val="0"/>
              </a:spcAft>
            </a:pPr>
            <a:r>
              <a:rPr lang="en-US" sz="2400" b="0" i="0" u="none" strike="noStrike">
                <a:effectLst/>
                <a:latin typeface="+mn-lt"/>
              </a:rPr>
              <a:t>Research Questions</a:t>
            </a:r>
          </a:p>
          <a:p>
            <a:pPr algn="just" rtl="0" fontAlgn="base">
              <a:lnSpc>
                <a:spcPct val="100000"/>
              </a:lnSpc>
              <a:spcBef>
                <a:spcPts val="0"/>
              </a:spcBef>
              <a:spcAft>
                <a:spcPts val="0"/>
              </a:spcAft>
            </a:pPr>
            <a:r>
              <a:rPr lang="en-US" sz="2400" b="0" i="0" u="none" strike="noStrike">
                <a:effectLst/>
                <a:latin typeface="+mn-lt"/>
              </a:rPr>
              <a:t>Framework: Instrumental Genesis and Orchestration</a:t>
            </a:r>
          </a:p>
          <a:p>
            <a:pPr algn="just" rtl="0" fontAlgn="base">
              <a:lnSpc>
                <a:spcPct val="100000"/>
              </a:lnSpc>
              <a:spcBef>
                <a:spcPts val="0"/>
              </a:spcBef>
              <a:spcAft>
                <a:spcPts val="0"/>
              </a:spcAft>
            </a:pPr>
            <a:r>
              <a:rPr lang="en-US" sz="2400" b="0" i="0" u="none" strike="noStrike" err="1">
                <a:effectLst/>
                <a:latin typeface="+mn-lt"/>
              </a:rPr>
              <a:t>Drijvers</a:t>
            </a:r>
            <a:r>
              <a:rPr lang="en-US" sz="2400" b="0" i="0" u="none" strike="noStrike">
                <a:effectLst/>
                <a:latin typeface="+mn-lt"/>
              </a:rPr>
              <a:t> et al. instrumental orchestration categories</a:t>
            </a:r>
          </a:p>
          <a:p>
            <a:pPr algn="just" rtl="0" fontAlgn="base">
              <a:lnSpc>
                <a:spcPct val="100000"/>
              </a:lnSpc>
              <a:spcBef>
                <a:spcPts val="0"/>
              </a:spcBef>
              <a:spcAft>
                <a:spcPts val="0"/>
              </a:spcAft>
            </a:pPr>
            <a:r>
              <a:rPr lang="en-US" sz="2400" b="0" i="0" u="none" strike="noStrike">
                <a:effectLst/>
                <a:latin typeface="+mn-lt"/>
              </a:rPr>
              <a:t>Methods</a:t>
            </a:r>
          </a:p>
          <a:p>
            <a:pPr algn="just" rtl="0" fontAlgn="base">
              <a:lnSpc>
                <a:spcPct val="100000"/>
              </a:lnSpc>
              <a:spcBef>
                <a:spcPts val="0"/>
              </a:spcBef>
              <a:spcAft>
                <a:spcPts val="0"/>
              </a:spcAft>
            </a:pPr>
            <a:r>
              <a:rPr lang="en-US" sz="2400" b="0" i="0" u="none" strike="noStrike">
                <a:effectLst/>
                <a:latin typeface="+mn-lt"/>
              </a:rPr>
              <a:t>Descriptions of learning contexts/data </a:t>
            </a:r>
          </a:p>
          <a:p>
            <a:pPr algn="just" rtl="0" fontAlgn="base">
              <a:lnSpc>
                <a:spcPct val="100000"/>
              </a:lnSpc>
              <a:spcBef>
                <a:spcPts val="0"/>
              </a:spcBef>
              <a:spcAft>
                <a:spcPts val="0"/>
              </a:spcAft>
            </a:pPr>
            <a:r>
              <a:rPr lang="en-US" sz="2400" b="0" i="0" u="none" strike="noStrike">
                <a:effectLst/>
                <a:latin typeface="+mn-lt"/>
              </a:rPr>
              <a:t>Analytic Framework</a:t>
            </a:r>
          </a:p>
          <a:p>
            <a:pPr algn="just" rtl="0" fontAlgn="base">
              <a:lnSpc>
                <a:spcPct val="100000"/>
              </a:lnSpc>
              <a:spcBef>
                <a:spcPts val="0"/>
              </a:spcBef>
              <a:spcAft>
                <a:spcPts val="0"/>
              </a:spcAft>
            </a:pPr>
            <a:r>
              <a:rPr lang="en-US" sz="2400" b="0" i="0" u="none" strike="noStrike">
                <a:effectLst/>
                <a:latin typeface="+mn-lt"/>
              </a:rPr>
              <a:t>Key findings </a:t>
            </a:r>
          </a:p>
          <a:p>
            <a:pPr algn="just" rtl="0" fontAlgn="base">
              <a:lnSpc>
                <a:spcPct val="100000"/>
              </a:lnSpc>
              <a:spcBef>
                <a:spcPts val="0"/>
              </a:spcBef>
              <a:spcAft>
                <a:spcPts val="0"/>
              </a:spcAft>
            </a:pPr>
            <a:r>
              <a:rPr lang="en-US" sz="2400"/>
              <a:t>Conclusion/Discussion</a:t>
            </a:r>
            <a:endParaRPr lang="en-US" sz="2400" b="0" i="0" u="none" strike="noStrike">
              <a:effectLst/>
              <a:latin typeface="+mn-lt"/>
            </a:endParaRPr>
          </a:p>
          <a:p>
            <a:pPr algn="just" rtl="0" fontAlgn="base">
              <a:lnSpc>
                <a:spcPct val="100000"/>
              </a:lnSpc>
              <a:spcBef>
                <a:spcPts val="0"/>
              </a:spcBef>
              <a:spcAft>
                <a:spcPts val="0"/>
              </a:spcAft>
            </a:pPr>
            <a:r>
              <a:rPr lang="en-US" sz="2400"/>
              <a:t>Implications for Education</a:t>
            </a:r>
            <a:endParaRPr lang="en-US" sz="2400" b="0" i="0" u="none" strike="noStrike">
              <a:effectLst/>
              <a:latin typeface="+mn-lt"/>
            </a:endParaRPr>
          </a:p>
        </p:txBody>
      </p:sp>
    </p:spTree>
    <p:extLst>
      <p:ext uri="{BB962C8B-B14F-4D97-AF65-F5344CB8AC3E}">
        <p14:creationId xmlns:p14="http://schemas.microsoft.com/office/powerpoint/2010/main" val="1855144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dirty="0"/>
              <a:t>Summary and Discussion</a:t>
            </a:r>
          </a:p>
        </p:txBody>
      </p:sp>
      <p:sp>
        <p:nvSpPr>
          <p:cNvPr id="6" name="TextBox 5">
            <a:extLst>
              <a:ext uri="{FF2B5EF4-FFF2-40B4-BE49-F238E27FC236}">
                <a16:creationId xmlns:a16="http://schemas.microsoft.com/office/drawing/2014/main" id="{8EAE4734-EE6A-7AFB-B226-FDB8C54B13EB}"/>
              </a:ext>
            </a:extLst>
          </p:cNvPr>
          <p:cNvSpPr txBox="1"/>
          <p:nvPr/>
        </p:nvSpPr>
        <p:spPr>
          <a:xfrm>
            <a:off x="761999" y="1638300"/>
            <a:ext cx="10344151" cy="4401205"/>
          </a:xfrm>
          <a:prstGeom prst="rect">
            <a:avLst/>
          </a:prstGeom>
          <a:noFill/>
        </p:spPr>
        <p:txBody>
          <a:bodyPr wrap="square" rtlCol="0">
            <a:spAutoFit/>
          </a:bodyPr>
          <a:lstStyle/>
          <a:p>
            <a:pPr rtl="0">
              <a:spcBef>
                <a:spcPts val="0"/>
              </a:spcBef>
              <a:spcAft>
                <a:spcPts val="1200"/>
              </a:spcAft>
            </a:pPr>
            <a:r>
              <a:rPr lang="en-US" sz="2000" dirty="0">
                <a:effectLst/>
                <a:ea typeface="Times New Roman" panose="02020603050405020304" pitchFamily="18" charset="0"/>
              </a:rPr>
              <a:t>RQ2: How do teachers enact </a:t>
            </a:r>
            <a:r>
              <a:rPr lang="en-US" sz="2000" b="1" dirty="0">
                <a:effectLst/>
                <a:ea typeface="Times New Roman" panose="02020603050405020304" pitchFamily="18" charset="0"/>
              </a:rPr>
              <a:t>instrumental orchestration </a:t>
            </a:r>
            <a:r>
              <a:rPr lang="en-US" sz="2000" dirty="0">
                <a:effectLst/>
                <a:ea typeface="Times New Roman" panose="02020603050405020304" pitchFamily="18" charset="0"/>
              </a:rPr>
              <a:t>in various modes of discourse?</a:t>
            </a:r>
            <a:endParaRPr lang="en-US" sz="2000" b="0" i="0" u="none" strike="noStrike" dirty="0">
              <a:effectLst/>
            </a:endParaRPr>
          </a:p>
          <a:p>
            <a:pPr rtl="0">
              <a:spcBef>
                <a:spcPts val="0"/>
              </a:spcBef>
              <a:spcAft>
                <a:spcPts val="1200"/>
              </a:spcAft>
            </a:pPr>
            <a:r>
              <a:rPr lang="en-US" sz="2000" b="0" i="0" u="none" strike="noStrike" dirty="0">
                <a:effectLst/>
              </a:rPr>
              <a:t>Different lesson styles contribute to different types of communication</a:t>
            </a:r>
            <a:endParaRPr lang="en-US" sz="2000" b="0" dirty="0">
              <a:effectLst/>
            </a:endParaRPr>
          </a:p>
          <a:p>
            <a:pPr rtl="0" fontAlgn="base">
              <a:spcBef>
                <a:spcPts val="0"/>
              </a:spcBef>
              <a:spcAft>
                <a:spcPts val="0"/>
              </a:spcAft>
              <a:buFont typeface="Arial" panose="020B0604020202020204" pitchFamily="34" charset="0"/>
              <a:buChar char="•"/>
            </a:pPr>
            <a:r>
              <a:rPr lang="en-US" sz="2000" b="0" i="0" u="none" strike="noStrike" dirty="0">
                <a:effectLst/>
              </a:rPr>
              <a:t> Group </a:t>
            </a:r>
          </a:p>
          <a:p>
            <a:pPr rtl="0" fontAlgn="base">
              <a:spcBef>
                <a:spcPts val="0"/>
              </a:spcBef>
              <a:spcAft>
                <a:spcPts val="0"/>
              </a:spcAft>
              <a:buFont typeface="Arial" panose="020B0604020202020204" pitchFamily="34" charset="0"/>
              <a:buChar char="•"/>
            </a:pPr>
            <a:r>
              <a:rPr lang="en-US" sz="2000" dirty="0"/>
              <a:t> Whole Class</a:t>
            </a:r>
            <a:endParaRPr lang="en-US" sz="2000" b="0" i="0" u="none" strike="noStrike" dirty="0">
              <a:effectLst/>
            </a:endParaRPr>
          </a:p>
          <a:p>
            <a:pPr rtl="0" fontAlgn="base">
              <a:spcBef>
                <a:spcPts val="0"/>
              </a:spcBef>
              <a:spcAft>
                <a:spcPts val="0"/>
              </a:spcAft>
              <a:buFont typeface="Arial" panose="020B0604020202020204" pitchFamily="34" charset="0"/>
              <a:buChar char="•"/>
            </a:pPr>
            <a:r>
              <a:rPr lang="en-US" sz="2000" b="0" i="0" u="none" strike="noStrike" dirty="0">
                <a:effectLst/>
              </a:rPr>
              <a:t> Teacher-Student</a:t>
            </a:r>
          </a:p>
          <a:p>
            <a:pPr rtl="0" fontAlgn="base">
              <a:spcBef>
                <a:spcPts val="0"/>
              </a:spcBef>
              <a:spcAft>
                <a:spcPts val="1200"/>
              </a:spcAft>
              <a:buFont typeface="Arial" panose="020B0604020202020204" pitchFamily="34" charset="0"/>
              <a:buChar char="•"/>
            </a:pPr>
            <a:r>
              <a:rPr lang="en-US" sz="2000" b="0" i="0" u="none" strike="noStrike" dirty="0">
                <a:effectLst/>
              </a:rPr>
              <a:t> Teacher-Group</a:t>
            </a:r>
          </a:p>
          <a:p>
            <a:pPr rtl="0">
              <a:spcBef>
                <a:spcPts val="0"/>
              </a:spcBef>
              <a:spcAft>
                <a:spcPts val="1200"/>
              </a:spcAft>
            </a:pPr>
            <a:r>
              <a:rPr lang="en-US" sz="2000" b="0" i="0" u="none" strike="noStrike" dirty="0">
                <a:effectLst/>
              </a:rPr>
              <a:t>Whole class instrumental orchestration categories (</a:t>
            </a:r>
            <a:r>
              <a:rPr lang="en-US" sz="2000" b="0" i="0" u="none" strike="noStrike" dirty="0" err="1">
                <a:effectLst/>
              </a:rPr>
              <a:t>Drijvers</a:t>
            </a:r>
            <a:r>
              <a:rPr lang="en-US" sz="2000" b="0" i="0" u="none" strike="noStrike" dirty="0">
                <a:effectLst/>
              </a:rPr>
              <a:t> et al., 2010) can be applied to the above communication styles. Additionally, more categories for instrumental genesis emerged</a:t>
            </a:r>
            <a:endParaRPr lang="en-US" sz="2000" b="0" dirty="0">
              <a:effectLst/>
            </a:endParaRPr>
          </a:p>
          <a:p>
            <a:pPr rtl="0" fontAlgn="base">
              <a:spcBef>
                <a:spcPts val="0"/>
              </a:spcBef>
              <a:spcAft>
                <a:spcPts val="0"/>
              </a:spcAft>
              <a:buFont typeface="Arial" panose="020B0604020202020204" pitchFamily="34" charset="0"/>
              <a:buChar char="•"/>
            </a:pPr>
            <a:r>
              <a:rPr lang="en-US" sz="2000" b="0" i="0" u="none" strike="noStrike" dirty="0">
                <a:effectLst/>
              </a:rPr>
              <a:t>Directions</a:t>
            </a:r>
          </a:p>
          <a:p>
            <a:pPr rtl="0" fontAlgn="base">
              <a:spcBef>
                <a:spcPts val="0"/>
              </a:spcBef>
              <a:spcAft>
                <a:spcPts val="0"/>
              </a:spcAft>
              <a:buFont typeface="Arial" panose="020B0604020202020204" pitchFamily="34" charset="0"/>
              <a:buChar char="•"/>
            </a:pPr>
            <a:r>
              <a:rPr lang="en-US" sz="2000" b="0" i="0" u="none" strike="noStrike" dirty="0">
                <a:effectLst/>
              </a:rPr>
              <a:t>Link-Screen-Screen</a:t>
            </a:r>
          </a:p>
          <a:p>
            <a:pPr rtl="0" fontAlgn="base">
              <a:spcBef>
                <a:spcPts val="0"/>
              </a:spcBef>
              <a:spcAft>
                <a:spcPts val="0"/>
              </a:spcAft>
              <a:buFont typeface="Arial" panose="020B0604020202020204" pitchFamily="34" charset="0"/>
              <a:buChar char="•"/>
            </a:pPr>
            <a:r>
              <a:rPr lang="en-US" sz="2000" b="0" i="0" u="none" strike="noStrike" dirty="0">
                <a:effectLst/>
              </a:rPr>
              <a:t>Troubleshooting Technology</a:t>
            </a:r>
          </a:p>
          <a:p>
            <a:pPr rtl="0" fontAlgn="base">
              <a:spcBef>
                <a:spcPts val="0"/>
              </a:spcBef>
              <a:spcAft>
                <a:spcPts val="1200"/>
              </a:spcAft>
              <a:buFont typeface="Arial" panose="020B0604020202020204" pitchFamily="34" charset="0"/>
              <a:buChar char="•"/>
            </a:pPr>
            <a:r>
              <a:rPr lang="en-US" sz="2000" b="0" i="0" u="none" strike="noStrike" dirty="0">
                <a:effectLst/>
              </a:rPr>
              <a:t>Anonymous Spot-and-Show</a:t>
            </a:r>
            <a:endParaRPr lang="en-US" b="0" i="0" u="none" strike="noStrike" dirty="0">
              <a:effectLst/>
            </a:endParaRPr>
          </a:p>
        </p:txBody>
      </p:sp>
    </p:spTree>
    <p:extLst>
      <p:ext uri="{BB962C8B-B14F-4D97-AF65-F5344CB8AC3E}">
        <p14:creationId xmlns:p14="http://schemas.microsoft.com/office/powerpoint/2010/main" val="250913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p:txBody>
          <a:bodyPr/>
          <a:lstStyle/>
          <a:p>
            <a:r>
              <a:rPr lang="en-US"/>
              <a:t>Motivation</a:t>
            </a:r>
          </a:p>
        </p:txBody>
      </p:sp>
      <p:sp>
        <p:nvSpPr>
          <p:cNvPr id="6" name="TextBox 5">
            <a:extLst>
              <a:ext uri="{FF2B5EF4-FFF2-40B4-BE49-F238E27FC236}">
                <a16:creationId xmlns:a16="http://schemas.microsoft.com/office/drawing/2014/main" id="{8EAE4734-EE6A-7AFB-B226-FDB8C54B13EB}"/>
              </a:ext>
            </a:extLst>
          </p:cNvPr>
          <p:cNvSpPr txBox="1"/>
          <p:nvPr/>
        </p:nvSpPr>
        <p:spPr>
          <a:xfrm>
            <a:off x="933451" y="1781175"/>
            <a:ext cx="6099647" cy="2246769"/>
          </a:xfrm>
          <a:prstGeom prst="rect">
            <a:avLst/>
          </a:prstGeom>
          <a:noFill/>
        </p:spPr>
        <p:txBody>
          <a:bodyPr wrap="square" lIns="91440" tIns="45720" rIns="91440" bIns="45720" rtlCol="0" anchor="t">
            <a:spAutoFit/>
          </a:bodyPr>
          <a:lstStyle/>
          <a:p>
            <a:pPr>
              <a:spcAft>
                <a:spcPts val="1200"/>
              </a:spcAft>
              <a:buFont typeface="Arial" panose="020B0604020202020204" pitchFamily="34" charset="0"/>
              <a:buChar char="•"/>
            </a:pPr>
            <a:r>
              <a:rPr lang="en-US" sz="2000" dirty="0">
                <a:ea typeface="Calibri"/>
                <a:cs typeface="Calibri"/>
              </a:rPr>
              <a:t>There has been a significant societal transition to student-oriented device use. </a:t>
            </a:r>
          </a:p>
          <a:p>
            <a:pPr>
              <a:spcAft>
                <a:spcPts val="1200"/>
              </a:spcAft>
              <a:buFont typeface="Arial" panose="020B0604020202020204" pitchFamily="34" charset="0"/>
              <a:buChar char="•"/>
            </a:pPr>
            <a:r>
              <a:rPr lang="en-US" sz="2000" b="0" i="0" u="none" strike="noStrike" dirty="0">
                <a:effectLst/>
              </a:rPr>
              <a:t>Past research</a:t>
            </a:r>
            <a:r>
              <a:rPr lang="en-US" sz="2000" dirty="0"/>
              <a:t> </a:t>
            </a:r>
            <a:r>
              <a:rPr lang="en-US" sz="2000" b="0" i="0" u="none" strike="noStrike" dirty="0">
                <a:effectLst/>
              </a:rPr>
              <a:t>has been centered </a:t>
            </a:r>
            <a:r>
              <a:rPr lang="en-US" sz="2000" dirty="0"/>
              <a:t>around</a:t>
            </a:r>
            <a:r>
              <a:rPr lang="en-US" sz="2000" b="0" i="0" u="none" strike="noStrike" dirty="0">
                <a:effectLst/>
              </a:rPr>
              <a:t> </a:t>
            </a:r>
            <a:r>
              <a:rPr lang="en-US" sz="2000" dirty="0"/>
              <a:t>teacher influence on instrumental</a:t>
            </a:r>
            <a:r>
              <a:rPr lang="en-US" sz="2000" b="0" i="0" u="none" strike="noStrike" dirty="0">
                <a:effectLst/>
              </a:rPr>
              <a:t> </a:t>
            </a:r>
            <a:r>
              <a:rPr lang="en-US" sz="2000" dirty="0"/>
              <a:t>genesis</a:t>
            </a:r>
            <a:endParaRPr lang="en-US" sz="2000" dirty="0">
              <a:ea typeface="Calibri"/>
              <a:cs typeface="Calibri"/>
            </a:endParaRPr>
          </a:p>
          <a:p>
            <a:pPr>
              <a:spcAft>
                <a:spcPts val="1200"/>
              </a:spcAft>
              <a:buFont typeface="Arial" panose="020B0604020202020204" pitchFamily="34" charset="0"/>
              <a:buChar char="•"/>
            </a:pPr>
            <a:r>
              <a:rPr lang="en-US" sz="2000" b="0" i="0" u="none" strike="noStrike" dirty="0">
                <a:effectLst/>
              </a:rPr>
              <a:t>Want to explore how students influence each other’s instrumental genesis. </a:t>
            </a:r>
            <a:endParaRPr lang="en-US" sz="2000" b="0" i="0" u="none" strike="noStrike" dirty="0">
              <a:effectLst/>
              <a:ea typeface="Calibri"/>
              <a:cs typeface="Calibri"/>
            </a:endParaRPr>
          </a:p>
        </p:txBody>
      </p:sp>
      <p:pic>
        <p:nvPicPr>
          <p:cNvPr id="4" name="Picture 3" descr="Close-up of two people's hands pointing at laptop screen with stack of 4 books in background, one person holding a pen">
            <a:extLst>
              <a:ext uri="{FF2B5EF4-FFF2-40B4-BE49-F238E27FC236}">
                <a16:creationId xmlns:a16="http://schemas.microsoft.com/office/drawing/2014/main" id="{7545326C-7488-D591-B1AD-E1B75FD5195C}"/>
              </a:ext>
            </a:extLst>
          </p:cNvPr>
          <p:cNvPicPr>
            <a:picLocks noChangeAspect="1"/>
          </p:cNvPicPr>
          <p:nvPr/>
        </p:nvPicPr>
        <p:blipFill>
          <a:blip r:embed="rId3"/>
          <a:stretch>
            <a:fillRect/>
          </a:stretch>
        </p:blipFill>
        <p:spPr>
          <a:xfrm>
            <a:off x="7246295" y="2247089"/>
            <a:ext cx="4392039" cy="2928026"/>
          </a:xfrm>
          <a:prstGeom prst="rect">
            <a:avLst/>
          </a:prstGeom>
        </p:spPr>
      </p:pic>
      <p:sp>
        <p:nvSpPr>
          <p:cNvPr id="5" name="TextBox 4">
            <a:extLst>
              <a:ext uri="{FF2B5EF4-FFF2-40B4-BE49-F238E27FC236}">
                <a16:creationId xmlns:a16="http://schemas.microsoft.com/office/drawing/2014/main" id="{FD1C4C64-0A85-1BE4-DB00-0ED10F8CC6F7}"/>
              </a:ext>
            </a:extLst>
          </p:cNvPr>
          <p:cNvSpPr txBox="1"/>
          <p:nvPr/>
        </p:nvSpPr>
        <p:spPr>
          <a:xfrm>
            <a:off x="6858000" y="6294683"/>
            <a:ext cx="5114925" cy="553998"/>
          </a:xfrm>
          <a:prstGeom prst="rect">
            <a:avLst/>
          </a:prstGeom>
          <a:noFill/>
        </p:spPr>
        <p:txBody>
          <a:bodyPr wrap="square" rtlCol="0">
            <a:spAutoFit/>
          </a:bodyPr>
          <a:lstStyle/>
          <a:p>
            <a:r>
              <a:rPr lang="en-US" sz="1000" b="0" i="0" u="none" strike="noStrike" dirty="0">
                <a:effectLst/>
              </a:rPr>
              <a:t>(</a:t>
            </a:r>
            <a:r>
              <a:rPr lang="en-US" sz="1000" b="0" i="0" u="none" strike="noStrike" dirty="0" err="1">
                <a:effectLst/>
              </a:rPr>
              <a:t>Artigue</a:t>
            </a:r>
            <a:r>
              <a:rPr lang="en-US" sz="1000" b="0" i="0" u="none" strike="noStrike" dirty="0">
                <a:effectLst/>
              </a:rPr>
              <a:t>, 2002; </a:t>
            </a:r>
            <a:r>
              <a:rPr lang="en-US" sz="1000" b="0" i="0" u="none" strike="noStrike" dirty="0" err="1">
                <a:effectLst/>
              </a:rPr>
              <a:t>Buteau</a:t>
            </a:r>
            <a:r>
              <a:rPr lang="en-US" sz="1000" b="0" i="0" u="none" strike="noStrike" dirty="0">
                <a:effectLst/>
              </a:rPr>
              <a:t> et al., 2020; </a:t>
            </a:r>
            <a:r>
              <a:rPr lang="en-US" sz="1000" b="0" i="0" u="none" strike="noStrike" dirty="0" err="1">
                <a:effectLst/>
              </a:rPr>
              <a:t>Drijvers</a:t>
            </a:r>
            <a:r>
              <a:rPr lang="en-US" sz="1000" b="0" i="0" u="none" strike="noStrike" dirty="0">
                <a:effectLst/>
              </a:rPr>
              <a:t> et al., 2010; </a:t>
            </a:r>
            <a:r>
              <a:rPr lang="en-US" sz="1000" b="0" i="0" u="none" strike="noStrike" dirty="0" err="1">
                <a:effectLst/>
              </a:rPr>
              <a:t>Trouche</a:t>
            </a:r>
            <a:r>
              <a:rPr lang="en-US" sz="1000" b="0" i="0" u="none" strike="noStrike" dirty="0">
                <a:effectLst/>
              </a:rPr>
              <a:t>, 2004) (</a:t>
            </a:r>
            <a:r>
              <a:rPr lang="en-US" sz="1000" b="0" i="0" u="none" strike="noStrike" dirty="0" err="1">
                <a:effectLst/>
              </a:rPr>
              <a:t>Trouche</a:t>
            </a:r>
            <a:r>
              <a:rPr lang="en-US" sz="1000" b="0" i="0" u="none" strike="noStrike" dirty="0">
                <a:effectLst/>
              </a:rPr>
              <a:t> &amp; </a:t>
            </a:r>
            <a:r>
              <a:rPr lang="en-US" sz="1000" b="0" i="0" u="none" strike="noStrike" dirty="0" err="1">
                <a:effectLst/>
              </a:rPr>
              <a:t>Drijvers</a:t>
            </a:r>
            <a:r>
              <a:rPr lang="en-US" sz="1000" b="0" i="0" u="none" strike="noStrike" dirty="0">
                <a:effectLst/>
              </a:rPr>
              <a:t>, 2010) </a:t>
            </a:r>
          </a:p>
          <a:p>
            <a:r>
              <a:rPr lang="en-US" sz="1000" b="0" i="0" u="none" strike="noStrike" dirty="0">
                <a:effectLst/>
              </a:rPr>
              <a:t> </a:t>
            </a:r>
            <a:endParaRPr lang="en-US" sz="1000" dirty="0"/>
          </a:p>
        </p:txBody>
      </p:sp>
    </p:spTree>
    <p:extLst>
      <p:ext uri="{BB962C8B-B14F-4D97-AF65-F5344CB8AC3E}">
        <p14:creationId xmlns:p14="http://schemas.microsoft.com/office/powerpoint/2010/main" val="2748247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a:t>Key Findings: Lesson 1</a:t>
            </a:r>
          </a:p>
        </p:txBody>
      </p:sp>
      <p:pic>
        <p:nvPicPr>
          <p:cNvPr id="2050" name="Picture 2">
            <a:extLst>
              <a:ext uri="{FF2B5EF4-FFF2-40B4-BE49-F238E27FC236}">
                <a16:creationId xmlns:a16="http://schemas.microsoft.com/office/drawing/2014/main" id="{C8833E0F-BDE7-B463-ACA5-AD12244AD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03" y="1808608"/>
            <a:ext cx="6301497" cy="38459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AABF847-AD9C-22C8-2089-DC473108F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69744"/>
            <a:ext cx="5196337" cy="372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044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dirty="0"/>
              <a:t>Key Findings: Lesson 2</a:t>
            </a:r>
          </a:p>
        </p:txBody>
      </p:sp>
      <p:pic>
        <p:nvPicPr>
          <p:cNvPr id="3074" name="Picture 2">
            <a:extLst>
              <a:ext uri="{FF2B5EF4-FFF2-40B4-BE49-F238E27FC236}">
                <a16:creationId xmlns:a16="http://schemas.microsoft.com/office/drawing/2014/main" id="{268C153C-3A44-57E3-396F-B0284B945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190" y="1774286"/>
            <a:ext cx="4137421" cy="38677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5A51D12-8CD0-DA87-0196-A8B973284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57983"/>
            <a:ext cx="5180281" cy="361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64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a:t>Key Findings: Lesson 3</a:t>
            </a:r>
          </a:p>
        </p:txBody>
      </p:sp>
      <p:pic>
        <p:nvPicPr>
          <p:cNvPr id="4098" name="Picture 2">
            <a:extLst>
              <a:ext uri="{FF2B5EF4-FFF2-40B4-BE49-F238E27FC236}">
                <a16:creationId xmlns:a16="http://schemas.microsoft.com/office/drawing/2014/main" id="{5C3FB8F1-A5C5-AF29-16CF-D8227DD29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1752600"/>
            <a:ext cx="6143625"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227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p:txBody>
          <a:bodyPr/>
          <a:lstStyle/>
          <a:p>
            <a:r>
              <a:rPr lang="en-US"/>
              <a:t>Instrumental Genesis</a:t>
            </a:r>
          </a:p>
        </p:txBody>
      </p:sp>
      <p:sp>
        <p:nvSpPr>
          <p:cNvPr id="6" name="TextBox 5">
            <a:extLst>
              <a:ext uri="{FF2B5EF4-FFF2-40B4-BE49-F238E27FC236}">
                <a16:creationId xmlns:a16="http://schemas.microsoft.com/office/drawing/2014/main" id="{8EAE4734-EE6A-7AFB-B226-FDB8C54B13EB}"/>
              </a:ext>
            </a:extLst>
          </p:cNvPr>
          <p:cNvSpPr txBox="1"/>
          <p:nvPr/>
        </p:nvSpPr>
        <p:spPr>
          <a:xfrm>
            <a:off x="933450" y="1781175"/>
            <a:ext cx="9667875" cy="2985433"/>
          </a:xfrm>
          <a:prstGeom prst="rect">
            <a:avLst/>
          </a:prstGeom>
          <a:noFill/>
        </p:spPr>
        <p:txBody>
          <a:bodyPr wrap="square" lIns="91440" tIns="45720" rIns="91440" bIns="45720" rtlCol="0" anchor="t">
            <a:spAutoFit/>
          </a:bodyPr>
          <a:lstStyle/>
          <a:p>
            <a:pPr>
              <a:spcAft>
                <a:spcPts val="1200"/>
              </a:spcAft>
            </a:pPr>
            <a:r>
              <a:rPr lang="en-US" sz="2400" b="1" i="1" u="none" strike="noStrike" dirty="0">
                <a:effectLst/>
              </a:rPr>
              <a:t>Artefact</a:t>
            </a:r>
            <a:r>
              <a:rPr lang="en-US" sz="2400" b="0" i="1" u="none" strike="noStrike" dirty="0">
                <a:effectLst/>
              </a:rPr>
              <a:t>:</a:t>
            </a:r>
            <a:r>
              <a:rPr lang="en-US" sz="2400" b="0" i="0" u="none" strike="noStrike" dirty="0">
                <a:effectLst/>
              </a:rPr>
              <a:t> An object (physical</a:t>
            </a:r>
            <a:r>
              <a:rPr lang="en-US" sz="2400" dirty="0"/>
              <a:t>, e.g., a calculator</a:t>
            </a:r>
            <a:r>
              <a:rPr lang="en-US" sz="2400" b="0" i="0" u="none" strike="noStrike" dirty="0">
                <a:effectLst/>
              </a:rPr>
              <a:t> or abstract</a:t>
            </a:r>
            <a:r>
              <a:rPr lang="en-US" sz="2400" dirty="0"/>
              <a:t>, e.g., a quadratic formula)</a:t>
            </a:r>
            <a:r>
              <a:rPr lang="en-US" sz="2400" b="0" i="0" u="none" strike="noStrike" dirty="0">
                <a:effectLst/>
              </a:rPr>
              <a:t> that can be turned into an instrument for use </a:t>
            </a:r>
            <a:r>
              <a:rPr lang="en-US" sz="2400" dirty="0"/>
              <a:t>or learning of </a:t>
            </a:r>
            <a:r>
              <a:rPr lang="en-US" sz="2400" b="0" i="0" u="none" strike="noStrike" dirty="0">
                <a:effectLst/>
              </a:rPr>
              <a:t>mathematics</a:t>
            </a:r>
            <a:r>
              <a:rPr lang="en-US" sz="2400" dirty="0"/>
              <a:t>. </a:t>
            </a:r>
            <a:endParaRPr lang="en-US" sz="2400" b="0" dirty="0">
              <a:effectLst/>
            </a:endParaRPr>
          </a:p>
          <a:p>
            <a:pPr rtl="0">
              <a:spcBef>
                <a:spcPts val="0"/>
              </a:spcBef>
              <a:spcAft>
                <a:spcPts val="1200"/>
              </a:spcAft>
            </a:pPr>
            <a:r>
              <a:rPr lang="en-US" sz="2400" b="1" i="1" u="none" strike="noStrike" dirty="0">
                <a:effectLst/>
              </a:rPr>
              <a:t>Instrument</a:t>
            </a:r>
            <a:r>
              <a:rPr lang="en-US" sz="2400" b="0" i="1" u="none" strike="noStrike" dirty="0">
                <a:effectLst/>
              </a:rPr>
              <a:t>:</a:t>
            </a:r>
            <a:r>
              <a:rPr lang="en-US" sz="2400" b="0" i="0" u="none" strike="noStrike" dirty="0">
                <a:effectLst/>
              </a:rPr>
              <a:t> An artefact becomes and instrument when the individual has psychological schemes for the object. </a:t>
            </a:r>
            <a:endParaRPr lang="en-US" sz="2400" b="0" dirty="0">
              <a:effectLst/>
              <a:ea typeface="Calibri"/>
              <a:cs typeface="Calibri"/>
            </a:endParaRPr>
          </a:p>
          <a:p>
            <a:r>
              <a:rPr lang="en-US" sz="2400" b="1" i="1" u="none" strike="noStrike" dirty="0">
                <a:effectLst/>
              </a:rPr>
              <a:t>Instrumental Genesis</a:t>
            </a:r>
            <a:r>
              <a:rPr lang="en-US" sz="2400" b="1" i="0" u="none" strike="noStrike" dirty="0">
                <a:effectLst/>
              </a:rPr>
              <a:t>:</a:t>
            </a:r>
            <a:r>
              <a:rPr lang="en-US" sz="2400" b="0" i="0" u="none" strike="noStrike" dirty="0">
                <a:effectLst/>
              </a:rPr>
              <a:t> The process of users (usually students) turning an artefact into an instrument for use in mathematics.</a:t>
            </a:r>
            <a:endParaRPr lang="en-US" sz="2400" dirty="0">
              <a:effectLst/>
              <a:ea typeface="Times New Roman" panose="02020603050405020304" pitchFamily="18" charset="0"/>
            </a:endParaRPr>
          </a:p>
        </p:txBody>
      </p:sp>
      <p:sp>
        <p:nvSpPr>
          <p:cNvPr id="3" name="TextBox 2">
            <a:extLst>
              <a:ext uri="{FF2B5EF4-FFF2-40B4-BE49-F238E27FC236}">
                <a16:creationId xmlns:a16="http://schemas.microsoft.com/office/drawing/2014/main" id="{7C38A9F0-BBC3-30E2-D274-827616A9A9D5}"/>
              </a:ext>
            </a:extLst>
          </p:cNvPr>
          <p:cNvSpPr txBox="1"/>
          <p:nvPr/>
        </p:nvSpPr>
        <p:spPr>
          <a:xfrm>
            <a:off x="8820150" y="6439511"/>
            <a:ext cx="3257550" cy="553998"/>
          </a:xfrm>
          <a:prstGeom prst="rect">
            <a:avLst/>
          </a:prstGeom>
          <a:noFill/>
        </p:spPr>
        <p:txBody>
          <a:bodyPr wrap="square" rtlCol="0">
            <a:spAutoFit/>
          </a:bodyPr>
          <a:lstStyle/>
          <a:p>
            <a:pPr rtl="0">
              <a:spcBef>
                <a:spcPts val="0"/>
              </a:spcBef>
              <a:spcAft>
                <a:spcPts val="0"/>
              </a:spcAft>
            </a:pPr>
            <a:r>
              <a:rPr lang="fr-FR" sz="1000" b="0" i="0" u="none" strike="noStrike">
                <a:solidFill>
                  <a:srgbClr val="202729"/>
                </a:solidFill>
                <a:effectLst/>
                <a:latin typeface="Arial" panose="020B0604020202020204" pitchFamily="34" charset="0"/>
              </a:rPr>
              <a:t>(Artigue, 2002; </a:t>
            </a:r>
            <a:r>
              <a:rPr lang="fr-FR" sz="1000" b="0" i="0" u="none" strike="noStrike" err="1">
                <a:solidFill>
                  <a:srgbClr val="202729"/>
                </a:solidFill>
                <a:effectLst/>
                <a:latin typeface="Arial" panose="020B0604020202020204" pitchFamily="34" charset="0"/>
              </a:rPr>
              <a:t>Drijvers</a:t>
            </a:r>
            <a:r>
              <a:rPr lang="fr-FR" sz="1000" b="0" i="0" u="none" strike="noStrike">
                <a:solidFill>
                  <a:srgbClr val="202729"/>
                </a:solidFill>
                <a:effectLst/>
                <a:latin typeface="Arial" panose="020B0604020202020204" pitchFamily="34" charset="0"/>
              </a:rPr>
              <a:t> et al., 2010; </a:t>
            </a:r>
            <a:r>
              <a:rPr lang="fr-FR" sz="1000" b="0" i="0" u="none" strike="noStrike" err="1">
                <a:solidFill>
                  <a:srgbClr val="202729"/>
                </a:solidFill>
                <a:effectLst/>
                <a:latin typeface="Arial" panose="020B0604020202020204" pitchFamily="34" charset="0"/>
              </a:rPr>
              <a:t>Trouche</a:t>
            </a:r>
            <a:r>
              <a:rPr lang="fr-FR" sz="1000" b="0" i="0" u="none" strike="noStrike">
                <a:solidFill>
                  <a:srgbClr val="202729"/>
                </a:solidFill>
                <a:effectLst/>
                <a:latin typeface="Arial" panose="020B0604020202020204" pitchFamily="34" charset="0"/>
              </a:rPr>
              <a:t>, 2004)</a:t>
            </a:r>
            <a:endParaRPr lang="fr-FR" sz="1000" b="0">
              <a:effectLst/>
            </a:endParaRPr>
          </a:p>
          <a:p>
            <a:br>
              <a:rPr lang="fr-FR" sz="1000"/>
            </a:br>
            <a:endParaRPr lang="en-US" sz="1000"/>
          </a:p>
        </p:txBody>
      </p:sp>
    </p:spTree>
    <p:extLst>
      <p:ext uri="{BB962C8B-B14F-4D97-AF65-F5344CB8AC3E}">
        <p14:creationId xmlns:p14="http://schemas.microsoft.com/office/powerpoint/2010/main" val="3478287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p:txBody>
          <a:bodyPr/>
          <a:lstStyle/>
          <a:p>
            <a:r>
              <a:rPr lang="en-US"/>
              <a:t>Instrumental Orchestration</a:t>
            </a:r>
          </a:p>
        </p:txBody>
      </p:sp>
      <p:sp>
        <p:nvSpPr>
          <p:cNvPr id="6" name="TextBox 5">
            <a:extLst>
              <a:ext uri="{FF2B5EF4-FFF2-40B4-BE49-F238E27FC236}">
                <a16:creationId xmlns:a16="http://schemas.microsoft.com/office/drawing/2014/main" id="{8EAE4734-EE6A-7AFB-B226-FDB8C54B13EB}"/>
              </a:ext>
            </a:extLst>
          </p:cNvPr>
          <p:cNvSpPr txBox="1"/>
          <p:nvPr/>
        </p:nvSpPr>
        <p:spPr>
          <a:xfrm>
            <a:off x="5572125" y="1781175"/>
            <a:ext cx="5886450" cy="3631763"/>
          </a:xfrm>
          <a:prstGeom prst="rect">
            <a:avLst/>
          </a:prstGeom>
          <a:noFill/>
        </p:spPr>
        <p:txBody>
          <a:bodyPr wrap="square" rtlCol="0">
            <a:spAutoFit/>
          </a:bodyPr>
          <a:lstStyle/>
          <a:p>
            <a:pPr rtl="0">
              <a:spcBef>
                <a:spcPts val="0"/>
              </a:spcBef>
              <a:spcAft>
                <a:spcPts val="1200"/>
              </a:spcAft>
            </a:pPr>
            <a:r>
              <a:rPr lang="en-US" sz="2000" b="0" i="1" u="none" strike="noStrike" dirty="0">
                <a:effectLst/>
              </a:rPr>
              <a:t>Instrumental Orchestration</a:t>
            </a:r>
            <a:r>
              <a:rPr lang="en-US" sz="2000" b="0" i="0" u="none" strike="noStrike" dirty="0">
                <a:effectLst/>
              </a:rPr>
              <a:t>: The contexts and organized activities that support instrumental genesis, usually conducted by teacher. </a:t>
            </a:r>
            <a:endParaRPr lang="en-US" sz="2000" b="0" dirty="0">
              <a:effectLst/>
            </a:endParaRPr>
          </a:p>
          <a:p>
            <a:pPr marL="457200" rtl="0">
              <a:spcBef>
                <a:spcPts val="0"/>
              </a:spcBef>
              <a:spcAft>
                <a:spcPts val="1200"/>
              </a:spcAft>
            </a:pPr>
            <a:r>
              <a:rPr lang="en-US" sz="2000" b="0" i="1" u="none" strike="noStrike" dirty="0">
                <a:effectLst/>
              </a:rPr>
              <a:t>Didactical configuration</a:t>
            </a:r>
            <a:r>
              <a:rPr lang="en-US" sz="2000" b="0" i="0" u="none" strike="noStrike" dirty="0">
                <a:effectLst/>
              </a:rPr>
              <a:t>: The settings and artefacts available for the lesson. </a:t>
            </a:r>
            <a:endParaRPr lang="en-US" sz="2000" b="0" dirty="0">
              <a:effectLst/>
            </a:endParaRPr>
          </a:p>
          <a:p>
            <a:pPr marL="457200" rtl="0">
              <a:spcBef>
                <a:spcPts val="0"/>
              </a:spcBef>
              <a:spcAft>
                <a:spcPts val="1200"/>
              </a:spcAft>
            </a:pPr>
            <a:r>
              <a:rPr lang="en-US" sz="2000" b="0" i="1" u="none" strike="noStrike" dirty="0">
                <a:effectLst/>
              </a:rPr>
              <a:t>Exploitation Modes</a:t>
            </a:r>
            <a:r>
              <a:rPr lang="en-US" sz="2000" b="0" i="0" u="none" strike="noStrike" dirty="0">
                <a:effectLst/>
              </a:rPr>
              <a:t>: The lesson plan and flow to support instrumental genesis.</a:t>
            </a:r>
            <a:endParaRPr lang="en-US" sz="2000" b="0" baseline="30000" dirty="0">
              <a:effectLst/>
            </a:endParaRPr>
          </a:p>
          <a:p>
            <a:pPr lvl="1"/>
            <a:r>
              <a:rPr lang="en-US" sz="2000" b="0" i="1" u="none" strike="noStrike" dirty="0">
                <a:effectLst/>
              </a:rPr>
              <a:t>Didactical Performance</a:t>
            </a:r>
            <a:r>
              <a:rPr lang="en-US" sz="2000" b="0" i="0" u="none" strike="noStrike" dirty="0">
                <a:effectLst/>
              </a:rPr>
              <a:t>: The ad hoc decisions made during the lessons. Students and teachers can play a role in didactical performance.</a:t>
            </a:r>
            <a:endParaRPr lang="en-US" sz="2000" b="0" baseline="30000" dirty="0">
              <a:effectLst/>
            </a:endParaRPr>
          </a:p>
        </p:txBody>
      </p:sp>
      <p:sp>
        <p:nvSpPr>
          <p:cNvPr id="3" name="TextBox 2">
            <a:extLst>
              <a:ext uri="{FF2B5EF4-FFF2-40B4-BE49-F238E27FC236}">
                <a16:creationId xmlns:a16="http://schemas.microsoft.com/office/drawing/2014/main" id="{7C38A9F0-BBC3-30E2-D274-827616A9A9D5}"/>
              </a:ext>
            </a:extLst>
          </p:cNvPr>
          <p:cNvSpPr txBox="1"/>
          <p:nvPr/>
        </p:nvSpPr>
        <p:spPr>
          <a:xfrm>
            <a:off x="7215931" y="6457331"/>
            <a:ext cx="5524770" cy="553998"/>
          </a:xfrm>
          <a:prstGeom prst="rect">
            <a:avLst/>
          </a:prstGeom>
          <a:noFill/>
        </p:spPr>
        <p:txBody>
          <a:bodyPr wrap="square" rtlCol="0">
            <a:spAutoFit/>
          </a:bodyPr>
          <a:lstStyle/>
          <a:p>
            <a:r>
              <a:rPr lang="en-US" sz="1000" b="0" i="0" u="none" strike="noStrike" dirty="0">
                <a:effectLst/>
              </a:rPr>
              <a:t>(Clark-Wilson et al., 2020) (</a:t>
            </a:r>
            <a:r>
              <a:rPr lang="en-US" sz="1000" b="0" i="0" u="none" strike="noStrike" dirty="0" err="1">
                <a:effectLst/>
              </a:rPr>
              <a:t>Drijvers</a:t>
            </a:r>
            <a:r>
              <a:rPr lang="en-US" sz="1000" b="0" i="0" u="none" strike="noStrike" dirty="0">
                <a:effectLst/>
              </a:rPr>
              <a:t> et al., 2010; </a:t>
            </a:r>
            <a:r>
              <a:rPr lang="en-US" sz="1000" b="0" i="0" u="none" strike="noStrike" dirty="0" err="1">
                <a:effectLst/>
              </a:rPr>
              <a:t>Trouche</a:t>
            </a:r>
            <a:r>
              <a:rPr lang="en-US" sz="1000" b="0" i="0" u="none" strike="noStrike" dirty="0">
                <a:effectLst/>
              </a:rPr>
              <a:t>, 2004) (</a:t>
            </a:r>
            <a:r>
              <a:rPr lang="en-US" sz="1000" b="0" i="0" u="none" strike="noStrike" dirty="0" err="1">
                <a:effectLst/>
              </a:rPr>
              <a:t>Drijvers</a:t>
            </a:r>
            <a:r>
              <a:rPr lang="en-US" sz="1000" b="0" i="0" u="none" strike="noStrike" dirty="0">
                <a:effectLst/>
              </a:rPr>
              <a:t> et al., 2010)</a:t>
            </a:r>
            <a:endParaRPr lang="fr-FR" sz="1000" b="0" dirty="0">
              <a:effectLst/>
            </a:endParaRPr>
          </a:p>
          <a:p>
            <a:br>
              <a:rPr lang="fr-FR" sz="1000" dirty="0"/>
            </a:br>
            <a:endParaRPr lang="en-US" sz="1000" dirty="0"/>
          </a:p>
        </p:txBody>
      </p:sp>
      <p:pic>
        <p:nvPicPr>
          <p:cNvPr id="5" name="Picture 4" descr="Empty classroom">
            <a:extLst>
              <a:ext uri="{FF2B5EF4-FFF2-40B4-BE49-F238E27FC236}">
                <a16:creationId xmlns:a16="http://schemas.microsoft.com/office/drawing/2014/main" id="{310FFAF0-7609-6035-6D9B-47AB436A3202}"/>
              </a:ext>
            </a:extLst>
          </p:cNvPr>
          <p:cNvPicPr>
            <a:picLocks noChangeAspect="1"/>
          </p:cNvPicPr>
          <p:nvPr/>
        </p:nvPicPr>
        <p:blipFill>
          <a:blip r:embed="rId3"/>
          <a:stretch>
            <a:fillRect/>
          </a:stretch>
        </p:blipFill>
        <p:spPr>
          <a:xfrm>
            <a:off x="998662" y="2411193"/>
            <a:ext cx="4243706" cy="2741832"/>
          </a:xfrm>
          <a:prstGeom prst="rect">
            <a:avLst/>
          </a:prstGeom>
        </p:spPr>
      </p:pic>
    </p:spTree>
    <p:extLst>
      <p:ext uri="{BB962C8B-B14F-4D97-AF65-F5344CB8AC3E}">
        <p14:creationId xmlns:p14="http://schemas.microsoft.com/office/powerpoint/2010/main" val="517621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p:txBody>
          <a:bodyPr/>
          <a:lstStyle/>
          <a:p>
            <a:r>
              <a:rPr lang="en-US"/>
              <a:t>Instrumental Genesis Process</a:t>
            </a:r>
          </a:p>
        </p:txBody>
      </p:sp>
      <p:pic>
        <p:nvPicPr>
          <p:cNvPr id="1026" name="Picture 2">
            <a:extLst>
              <a:ext uri="{FF2B5EF4-FFF2-40B4-BE49-F238E27FC236}">
                <a16:creationId xmlns:a16="http://schemas.microsoft.com/office/drawing/2014/main" id="{91820D4F-A45F-84AC-86DC-ECAD44C7C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502" y="1718477"/>
            <a:ext cx="9609610" cy="4634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8A9D1D-5EEB-614C-37AA-8382B57FEBA8}"/>
              </a:ext>
            </a:extLst>
          </p:cNvPr>
          <p:cNvSpPr txBox="1"/>
          <p:nvPr/>
        </p:nvSpPr>
        <p:spPr>
          <a:xfrm>
            <a:off x="6780362" y="5925351"/>
            <a:ext cx="3801374" cy="369332"/>
          </a:xfrm>
          <a:prstGeom prst="rect">
            <a:avLst/>
          </a:prstGeom>
          <a:solidFill>
            <a:schemeClr val="bg1"/>
          </a:solidFill>
        </p:spPr>
        <p:txBody>
          <a:bodyPr wrap="square" rtlCol="0">
            <a:spAutoFit/>
          </a:bodyPr>
          <a:lstStyle/>
          <a:p>
            <a:r>
              <a:rPr lang="en-US" dirty="0"/>
              <a:t>Based on </a:t>
            </a:r>
            <a:r>
              <a:rPr lang="en-US" dirty="0" err="1"/>
              <a:t>Drijvers</a:t>
            </a:r>
            <a:r>
              <a:rPr lang="en-US" dirty="0"/>
              <a:t> et al., 2010</a:t>
            </a:r>
          </a:p>
        </p:txBody>
      </p:sp>
      <p:sp>
        <p:nvSpPr>
          <p:cNvPr id="3" name="Rectangle 2">
            <a:extLst>
              <a:ext uri="{FF2B5EF4-FFF2-40B4-BE49-F238E27FC236}">
                <a16:creationId xmlns:a16="http://schemas.microsoft.com/office/drawing/2014/main" id="{A941CA2E-0000-CAFA-53D3-F7C620585EA9}"/>
              </a:ext>
            </a:extLst>
          </p:cNvPr>
          <p:cNvSpPr/>
          <p:nvPr/>
        </p:nvSpPr>
        <p:spPr>
          <a:xfrm>
            <a:off x="1018728" y="1718477"/>
            <a:ext cx="2276794" cy="552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9738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p:txBody>
          <a:bodyPr/>
          <a:lstStyle/>
          <a:p>
            <a:r>
              <a:rPr lang="en-US"/>
              <a:t>Research Questions</a:t>
            </a:r>
          </a:p>
        </p:txBody>
      </p:sp>
      <p:sp>
        <p:nvSpPr>
          <p:cNvPr id="6" name="TextBox 5">
            <a:extLst>
              <a:ext uri="{FF2B5EF4-FFF2-40B4-BE49-F238E27FC236}">
                <a16:creationId xmlns:a16="http://schemas.microsoft.com/office/drawing/2014/main" id="{8EAE4734-EE6A-7AFB-B226-FDB8C54B13EB}"/>
              </a:ext>
            </a:extLst>
          </p:cNvPr>
          <p:cNvSpPr txBox="1"/>
          <p:nvPr/>
        </p:nvSpPr>
        <p:spPr>
          <a:xfrm>
            <a:off x="933450" y="1781175"/>
            <a:ext cx="10372905" cy="1887696"/>
          </a:xfrm>
          <a:prstGeom prst="rect">
            <a:avLst/>
          </a:prstGeom>
          <a:noFill/>
        </p:spPr>
        <p:txBody>
          <a:bodyPr wrap="square" rtlCol="0">
            <a:spAutoFit/>
          </a:bodyPr>
          <a:lstStyle/>
          <a:p>
            <a:pPr marL="342900" marR="0" lvl="0" indent="-342900">
              <a:spcBef>
                <a:spcPts val="1000"/>
              </a:spcBef>
              <a:spcAft>
                <a:spcPts val="0"/>
              </a:spcAft>
              <a:buFont typeface="+mj-lt"/>
              <a:buAutoNum type="arabicPeriod"/>
              <a:tabLst>
                <a:tab pos="457200" algn="l"/>
              </a:tabLst>
            </a:pPr>
            <a:r>
              <a:rPr lang="en-US" sz="2000" dirty="0">
                <a:effectLst/>
                <a:ea typeface="Times New Roman" panose="02020603050405020304" pitchFamily="18" charset="0"/>
              </a:rPr>
              <a:t>What are the </a:t>
            </a:r>
            <a:r>
              <a:rPr lang="en-US" sz="2000" b="1" dirty="0">
                <a:effectLst/>
                <a:ea typeface="Times New Roman" panose="02020603050405020304" pitchFamily="18" charset="0"/>
              </a:rPr>
              <a:t>didactical configurations </a:t>
            </a:r>
            <a:r>
              <a:rPr lang="en-US" sz="2000" dirty="0">
                <a:effectLst/>
                <a:ea typeface="Times New Roman" panose="02020603050405020304" pitchFamily="18" charset="0"/>
              </a:rPr>
              <a:t>(the setting and the artefacts) for each lesson? </a:t>
            </a:r>
          </a:p>
          <a:p>
            <a:pPr marR="0" lvl="0">
              <a:spcBef>
                <a:spcPts val="1000"/>
              </a:spcBef>
              <a:spcAft>
                <a:spcPts val="0"/>
              </a:spcAft>
              <a:tabLst>
                <a:tab pos="457200" algn="l"/>
              </a:tabLst>
            </a:pPr>
            <a:endParaRPr lang="en-US" sz="2000" dirty="0">
              <a:effectLst/>
              <a:ea typeface="Times New Roman" panose="02020603050405020304" pitchFamily="18" charset="0"/>
            </a:endParaRPr>
          </a:p>
          <a:p>
            <a:pPr marR="0" lvl="0">
              <a:spcBef>
                <a:spcPts val="0"/>
              </a:spcBef>
              <a:spcAft>
                <a:spcPts val="0"/>
              </a:spcAft>
              <a:tabLst>
                <a:tab pos="457200" algn="l"/>
              </a:tabLst>
            </a:pPr>
            <a:r>
              <a:rPr lang="en-US" sz="2000" dirty="0">
                <a:ea typeface="Times New Roman" panose="02020603050405020304" pitchFamily="18" charset="0"/>
              </a:rPr>
              <a:t>2. </a:t>
            </a:r>
            <a:r>
              <a:rPr lang="en-US" sz="2000" dirty="0">
                <a:effectLst/>
                <a:ea typeface="Times New Roman" panose="02020603050405020304" pitchFamily="18" charset="0"/>
              </a:rPr>
              <a:t>How do teachers enact </a:t>
            </a:r>
            <a:r>
              <a:rPr lang="en-US" sz="2000" b="1" dirty="0">
                <a:effectLst/>
                <a:ea typeface="Times New Roman" panose="02020603050405020304" pitchFamily="18" charset="0"/>
              </a:rPr>
              <a:t>instrumental orchestration </a:t>
            </a:r>
            <a:r>
              <a:rPr lang="en-US" sz="2000" dirty="0">
                <a:effectLst/>
                <a:ea typeface="Times New Roman" panose="02020603050405020304" pitchFamily="18" charset="0"/>
              </a:rPr>
              <a:t>in various modes of discourse? </a:t>
            </a:r>
          </a:p>
          <a:p>
            <a:pPr marR="0" lvl="0">
              <a:spcBef>
                <a:spcPts val="0"/>
              </a:spcBef>
              <a:spcAft>
                <a:spcPts val="1000"/>
              </a:spcAft>
              <a:tabLst>
                <a:tab pos="457200" algn="l"/>
              </a:tabLst>
            </a:pPr>
            <a:endParaRPr lang="en-US" sz="2000" dirty="0">
              <a:ea typeface="Times New Roman" panose="02020603050405020304" pitchFamily="18" charset="0"/>
            </a:endParaRPr>
          </a:p>
          <a:p>
            <a:pPr marR="0" lvl="0">
              <a:spcBef>
                <a:spcPts val="0"/>
              </a:spcBef>
              <a:spcAft>
                <a:spcPts val="1000"/>
              </a:spcAft>
              <a:tabLst>
                <a:tab pos="457200" algn="l"/>
              </a:tabLst>
            </a:pPr>
            <a:r>
              <a:rPr lang="en-US" sz="2000" dirty="0">
                <a:effectLst/>
                <a:ea typeface="Times New Roman" panose="02020603050405020304" pitchFamily="18" charset="0"/>
              </a:rPr>
              <a:t>3. How do peers influence each other’s instrumental genesis? </a:t>
            </a:r>
          </a:p>
        </p:txBody>
      </p:sp>
      <p:sp>
        <p:nvSpPr>
          <p:cNvPr id="3" name="TextBox 2">
            <a:extLst>
              <a:ext uri="{FF2B5EF4-FFF2-40B4-BE49-F238E27FC236}">
                <a16:creationId xmlns:a16="http://schemas.microsoft.com/office/drawing/2014/main" id="{3AF662E6-6B65-C909-E509-B2081A50BAF2}"/>
              </a:ext>
            </a:extLst>
          </p:cNvPr>
          <p:cNvSpPr txBox="1"/>
          <p:nvPr/>
        </p:nvSpPr>
        <p:spPr>
          <a:xfrm>
            <a:off x="759126" y="4393721"/>
            <a:ext cx="9670934" cy="1200329"/>
          </a:xfrm>
          <a:prstGeom prst="rect">
            <a:avLst/>
          </a:prstGeom>
          <a:noFill/>
        </p:spPr>
        <p:txBody>
          <a:bodyPr wrap="square" rtlCol="0">
            <a:spAutoFit/>
          </a:bodyPr>
          <a:lstStyle/>
          <a:p>
            <a:r>
              <a:rPr lang="en-US" dirty="0"/>
              <a:t>We seek to make a </a:t>
            </a:r>
            <a:r>
              <a:rPr lang="en-US" b="1" dirty="0"/>
              <a:t>theoretical</a:t>
            </a:r>
            <a:r>
              <a:rPr lang="en-US" dirty="0"/>
              <a:t> contribution by extending the existing frameworks of instrumental genesis and instrumental orchestration by examining these processes: </a:t>
            </a:r>
          </a:p>
          <a:p>
            <a:pPr marL="342900" indent="-342900">
              <a:buAutoNum type="arabicPeriod"/>
            </a:pPr>
            <a:r>
              <a:rPr lang="en-US" dirty="0"/>
              <a:t>In </a:t>
            </a:r>
            <a:r>
              <a:rPr lang="en-US" b="1" dirty="0"/>
              <a:t>varied didactical configurations  </a:t>
            </a:r>
            <a:r>
              <a:rPr lang="en-US" dirty="0"/>
              <a:t>and </a:t>
            </a:r>
          </a:p>
          <a:p>
            <a:pPr marL="342900" indent="-342900">
              <a:buAutoNum type="arabicPeriod"/>
            </a:pPr>
            <a:r>
              <a:rPr lang="en-US" dirty="0"/>
              <a:t>Within </a:t>
            </a:r>
            <a:r>
              <a:rPr lang="en-US" b="1" dirty="0"/>
              <a:t>multiple modes of discourse. </a:t>
            </a:r>
          </a:p>
        </p:txBody>
      </p:sp>
    </p:spTree>
    <p:extLst>
      <p:ext uri="{BB962C8B-B14F-4D97-AF65-F5344CB8AC3E}">
        <p14:creationId xmlns:p14="http://schemas.microsoft.com/office/powerpoint/2010/main" val="480298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95251"/>
            <a:ext cx="10515600" cy="1346526"/>
          </a:xfrm>
        </p:spPr>
        <p:txBody>
          <a:bodyPr/>
          <a:lstStyle/>
          <a:p>
            <a:r>
              <a:rPr lang="en-US"/>
              <a:t>Methods</a:t>
            </a:r>
          </a:p>
        </p:txBody>
      </p:sp>
      <p:sp>
        <p:nvSpPr>
          <p:cNvPr id="6" name="TextBox 5">
            <a:extLst>
              <a:ext uri="{FF2B5EF4-FFF2-40B4-BE49-F238E27FC236}">
                <a16:creationId xmlns:a16="http://schemas.microsoft.com/office/drawing/2014/main" id="{8EAE4734-EE6A-7AFB-B226-FDB8C54B13EB}"/>
              </a:ext>
            </a:extLst>
          </p:cNvPr>
          <p:cNvSpPr txBox="1"/>
          <p:nvPr/>
        </p:nvSpPr>
        <p:spPr>
          <a:xfrm>
            <a:off x="4667250" y="1752600"/>
            <a:ext cx="7162800" cy="4093428"/>
          </a:xfrm>
          <a:prstGeom prst="rect">
            <a:avLst/>
          </a:prstGeom>
          <a:noFill/>
        </p:spPr>
        <p:txBody>
          <a:bodyPr wrap="square" rtlCol="0">
            <a:spAutoFit/>
          </a:bodyPr>
          <a:lstStyle/>
          <a:p>
            <a:pPr rtl="0">
              <a:spcBef>
                <a:spcPts val="0"/>
              </a:spcBef>
              <a:spcAft>
                <a:spcPts val="1200"/>
              </a:spcAft>
            </a:pPr>
            <a:r>
              <a:rPr lang="en-US" sz="2000" b="1" i="0" u="none" strike="noStrike" dirty="0">
                <a:effectLst/>
              </a:rPr>
              <a:t>Data sources</a:t>
            </a:r>
            <a:endParaRPr lang="en-US" sz="2000" b="1" dirty="0">
              <a:effectLst/>
            </a:endParaRPr>
          </a:p>
          <a:p>
            <a:pPr rtl="0" fontAlgn="base">
              <a:spcBef>
                <a:spcPts val="0"/>
              </a:spcBef>
              <a:spcAft>
                <a:spcPts val="0"/>
              </a:spcAft>
              <a:buFont typeface="Arial" panose="020B0604020202020204" pitchFamily="34" charset="0"/>
              <a:buChar char="•"/>
            </a:pPr>
            <a:r>
              <a:rPr lang="en-US" sz="2000" b="0" i="0" u="none" strike="noStrike" dirty="0">
                <a:effectLst/>
              </a:rPr>
              <a:t> Video recordings of three mathematics lessons using computer graphing software (Desmos). Videos include classroom observations and some teacher interviews.</a:t>
            </a:r>
          </a:p>
          <a:p>
            <a:pPr rtl="0" fontAlgn="base">
              <a:spcBef>
                <a:spcPts val="0"/>
              </a:spcBef>
              <a:spcAft>
                <a:spcPts val="0"/>
              </a:spcAft>
              <a:buFont typeface="Arial" panose="020B0604020202020204" pitchFamily="34" charset="0"/>
              <a:buChar char="•"/>
            </a:pPr>
            <a:r>
              <a:rPr lang="en-US" sz="2000" b="0" i="0" u="none" strike="noStrike" dirty="0">
                <a:effectLst/>
              </a:rPr>
              <a:t> Each class appears to have about 20-25 students </a:t>
            </a:r>
          </a:p>
          <a:p>
            <a:pPr rtl="0" fontAlgn="base">
              <a:spcBef>
                <a:spcPts val="0"/>
              </a:spcBef>
              <a:spcAft>
                <a:spcPts val="0"/>
              </a:spcAft>
            </a:pPr>
            <a:endParaRPr lang="en-US" sz="2000" b="0" i="0" u="none" strike="noStrike" dirty="0">
              <a:effectLst/>
            </a:endParaRPr>
          </a:p>
          <a:p>
            <a:pPr rtl="0">
              <a:spcBef>
                <a:spcPts val="0"/>
              </a:spcBef>
              <a:spcAft>
                <a:spcPts val="1200"/>
              </a:spcAft>
            </a:pPr>
            <a:r>
              <a:rPr lang="en-US" sz="2000" b="1" i="0" u="none" strike="noStrike" dirty="0">
                <a:effectLst/>
              </a:rPr>
              <a:t>Data analysis</a:t>
            </a:r>
            <a:endParaRPr lang="en-US" sz="2000" b="1" dirty="0">
              <a:effectLst/>
            </a:endParaRPr>
          </a:p>
          <a:p>
            <a:pPr rtl="0" fontAlgn="base">
              <a:spcBef>
                <a:spcPts val="0"/>
              </a:spcBef>
              <a:spcAft>
                <a:spcPts val="0"/>
              </a:spcAft>
              <a:buFont typeface="Arial" panose="020B0604020202020204" pitchFamily="34" charset="0"/>
              <a:buChar char="•"/>
            </a:pPr>
            <a:r>
              <a:rPr lang="en-US" sz="2000" b="0" i="0" u="none" strike="noStrike" dirty="0">
                <a:effectLst/>
              </a:rPr>
              <a:t>Transcriptions of all three lessons. </a:t>
            </a:r>
          </a:p>
          <a:p>
            <a:pPr rtl="0" fontAlgn="base">
              <a:spcBef>
                <a:spcPts val="0"/>
              </a:spcBef>
              <a:spcAft>
                <a:spcPts val="0"/>
              </a:spcAft>
              <a:buFont typeface="Arial" panose="020B0604020202020204" pitchFamily="34" charset="0"/>
              <a:buChar char="•"/>
            </a:pPr>
            <a:r>
              <a:rPr lang="en-US" sz="2000" b="0" i="0" u="none" strike="noStrike" dirty="0">
                <a:effectLst/>
              </a:rPr>
              <a:t>Notes taken for both</a:t>
            </a:r>
          </a:p>
          <a:p>
            <a:pPr rtl="0" fontAlgn="base">
              <a:spcBef>
                <a:spcPts val="0"/>
              </a:spcBef>
              <a:spcAft>
                <a:spcPts val="0"/>
              </a:spcAft>
              <a:buFont typeface="Arial" panose="020B0604020202020204" pitchFamily="34" charset="0"/>
              <a:buChar char="•"/>
            </a:pPr>
            <a:r>
              <a:rPr lang="en-US" sz="2000" b="0" i="0" u="none" strike="noStrike" dirty="0">
                <a:effectLst/>
              </a:rPr>
              <a:t>Lessons coded using the </a:t>
            </a:r>
            <a:r>
              <a:rPr lang="en-US" sz="2000" b="0" i="0" u="none" strike="noStrike" dirty="0" err="1">
                <a:effectLst/>
              </a:rPr>
              <a:t>Drijvers</a:t>
            </a:r>
            <a:r>
              <a:rPr lang="en-US" sz="2000" b="0" i="0" u="none" strike="noStrike" dirty="0">
                <a:effectLst/>
              </a:rPr>
              <a:t> et al. (2010) codes as well as new codes.</a:t>
            </a:r>
          </a:p>
          <a:p>
            <a:pPr rtl="0" fontAlgn="base">
              <a:spcBef>
                <a:spcPts val="0"/>
              </a:spcBef>
              <a:spcAft>
                <a:spcPts val="1200"/>
              </a:spcAft>
              <a:buFont typeface="Arial" panose="020B0604020202020204" pitchFamily="34" charset="0"/>
              <a:buChar char="•"/>
            </a:pPr>
            <a:r>
              <a:rPr lang="en-US" sz="2000" b="0" i="0" u="none" strike="noStrike" dirty="0">
                <a:effectLst/>
              </a:rPr>
              <a:t>Codes displayed in raw number and percentage</a:t>
            </a:r>
          </a:p>
        </p:txBody>
      </p:sp>
      <p:pic>
        <p:nvPicPr>
          <p:cNvPr id="3" name="Picture 2">
            <a:extLst>
              <a:ext uri="{FF2B5EF4-FFF2-40B4-BE49-F238E27FC236}">
                <a16:creationId xmlns:a16="http://schemas.microsoft.com/office/drawing/2014/main" id="{16716AF2-4BA3-5DDF-69FD-54AA4CCEEC90}"/>
              </a:ext>
            </a:extLst>
          </p:cNvPr>
          <p:cNvPicPr>
            <a:picLocks noChangeAspect="1"/>
          </p:cNvPicPr>
          <p:nvPr/>
        </p:nvPicPr>
        <p:blipFill>
          <a:blip r:embed="rId3"/>
          <a:stretch>
            <a:fillRect/>
          </a:stretch>
        </p:blipFill>
        <p:spPr>
          <a:xfrm>
            <a:off x="548774" y="2718434"/>
            <a:ext cx="3796741" cy="2135667"/>
          </a:xfrm>
          <a:prstGeom prst="rect">
            <a:avLst/>
          </a:prstGeom>
        </p:spPr>
      </p:pic>
    </p:spTree>
    <p:extLst>
      <p:ext uri="{BB962C8B-B14F-4D97-AF65-F5344CB8AC3E}">
        <p14:creationId xmlns:p14="http://schemas.microsoft.com/office/powerpoint/2010/main" val="1782163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E9DF-748E-8143-AC39-1F43E9C54BD3}"/>
              </a:ext>
            </a:extLst>
          </p:cNvPr>
          <p:cNvSpPr>
            <a:spLocks noGrp="1"/>
          </p:cNvSpPr>
          <p:nvPr>
            <p:ph type="title"/>
          </p:nvPr>
        </p:nvSpPr>
        <p:spPr>
          <a:xfrm>
            <a:off x="838200" y="661481"/>
            <a:ext cx="10515600" cy="780296"/>
          </a:xfrm>
        </p:spPr>
        <p:txBody>
          <a:bodyPr/>
          <a:lstStyle/>
          <a:p>
            <a:r>
              <a:rPr lang="en-US"/>
              <a:t>Video Lessons and Participants</a:t>
            </a:r>
          </a:p>
        </p:txBody>
      </p:sp>
      <p:sp>
        <p:nvSpPr>
          <p:cNvPr id="6" name="TextBox 5">
            <a:extLst>
              <a:ext uri="{FF2B5EF4-FFF2-40B4-BE49-F238E27FC236}">
                <a16:creationId xmlns:a16="http://schemas.microsoft.com/office/drawing/2014/main" id="{8EAE4734-EE6A-7AFB-B226-FDB8C54B13EB}"/>
              </a:ext>
            </a:extLst>
          </p:cNvPr>
          <p:cNvSpPr txBox="1"/>
          <p:nvPr/>
        </p:nvSpPr>
        <p:spPr>
          <a:xfrm>
            <a:off x="761999" y="1638300"/>
            <a:ext cx="10391775" cy="4555093"/>
          </a:xfrm>
          <a:prstGeom prst="rect">
            <a:avLst/>
          </a:prstGeom>
          <a:noFill/>
        </p:spPr>
        <p:txBody>
          <a:bodyPr wrap="square" rtlCol="0">
            <a:spAutoFit/>
          </a:bodyPr>
          <a:lstStyle/>
          <a:p>
            <a:pPr rtl="0">
              <a:spcBef>
                <a:spcPts val="0"/>
              </a:spcBef>
              <a:spcAft>
                <a:spcPts val="1200"/>
              </a:spcAft>
            </a:pPr>
            <a:r>
              <a:rPr lang="en-US" sz="1600" b="1" i="0" dirty="0">
                <a:effectLst/>
              </a:rPr>
              <a:t>Lesson 1</a:t>
            </a:r>
            <a:r>
              <a:rPr lang="en-US" sz="1600" b="1" i="0" strike="noStrike" dirty="0">
                <a:effectLst/>
              </a:rPr>
              <a:t>: </a:t>
            </a:r>
            <a:r>
              <a:rPr lang="en-US" sz="1600" b="0" i="0" u="none" strike="noStrike" dirty="0">
                <a:effectLst/>
              </a:rPr>
              <a:t>Group Work Heavy: Modeling with Polynomials </a:t>
            </a:r>
            <a:endParaRPr lang="en-US" sz="1600" b="0" dirty="0">
              <a:effectLst/>
            </a:endParaRPr>
          </a:p>
          <a:p>
            <a:pPr rtl="0" fontAlgn="base">
              <a:spcBef>
                <a:spcPts val="0"/>
              </a:spcBef>
              <a:spcAft>
                <a:spcPts val="0"/>
              </a:spcAft>
              <a:buFont typeface="Arial" panose="020B0604020202020204" pitchFamily="34" charset="0"/>
              <a:buChar char="•"/>
            </a:pPr>
            <a:r>
              <a:rPr lang="en-US" sz="1600" b="0" i="0" u="none" strike="noStrike" dirty="0">
                <a:effectLst/>
              </a:rPr>
              <a:t>Algebra 2 2016/2017 School year. </a:t>
            </a:r>
          </a:p>
          <a:p>
            <a:pPr rtl="0" fontAlgn="base">
              <a:spcBef>
                <a:spcPts val="0"/>
              </a:spcBef>
              <a:spcAft>
                <a:spcPts val="0"/>
              </a:spcAft>
              <a:buFont typeface="Arial" panose="020B0604020202020204" pitchFamily="34" charset="0"/>
              <a:buChar char="•"/>
            </a:pPr>
            <a:r>
              <a:rPr lang="en-US" sz="1600" b="0" i="0" u="none" strike="noStrike" dirty="0">
                <a:effectLst/>
              </a:rPr>
              <a:t>Amy Burke Instructor: Thirteen years teaching experience</a:t>
            </a:r>
          </a:p>
          <a:p>
            <a:pPr rtl="0" fontAlgn="base">
              <a:spcBef>
                <a:spcPts val="0"/>
              </a:spcBef>
              <a:spcAft>
                <a:spcPts val="0"/>
              </a:spcAft>
              <a:buFont typeface="Arial" panose="020B0604020202020204" pitchFamily="34" charset="0"/>
              <a:buChar char="•"/>
            </a:pPr>
            <a:r>
              <a:rPr lang="en-US" sz="1600" b="0" i="0" u="none" strike="noStrike" dirty="0">
                <a:effectLst/>
              </a:rPr>
              <a:t>Students model polynomials using Desmos. They work in groups of 4-5 students and share Chromebooks. </a:t>
            </a:r>
          </a:p>
          <a:p>
            <a:pPr rtl="0" fontAlgn="base">
              <a:spcBef>
                <a:spcPts val="0"/>
              </a:spcBef>
              <a:spcAft>
                <a:spcPts val="1200"/>
              </a:spcAft>
              <a:buFont typeface="Arial" panose="020B0604020202020204" pitchFamily="34" charset="0"/>
              <a:buChar char="•"/>
            </a:pPr>
            <a:r>
              <a:rPr lang="en-US" sz="1600" b="0" i="0" u="none" strike="noStrike" dirty="0">
                <a:effectLst/>
              </a:rPr>
              <a:t>Video is approximately 20 minutes and primarily moves amongst groups</a:t>
            </a:r>
          </a:p>
          <a:p>
            <a:pPr rtl="0">
              <a:spcBef>
                <a:spcPts val="0"/>
              </a:spcBef>
              <a:spcAft>
                <a:spcPts val="1200"/>
              </a:spcAft>
            </a:pPr>
            <a:r>
              <a:rPr lang="en-US" sz="1600" b="1" i="0" dirty="0">
                <a:effectLst/>
              </a:rPr>
              <a:t>Lesson 2</a:t>
            </a:r>
            <a:r>
              <a:rPr lang="en-US" sz="1600" b="1" i="0" strike="noStrike" dirty="0">
                <a:effectLst/>
              </a:rPr>
              <a:t>: </a:t>
            </a:r>
            <a:r>
              <a:rPr lang="en-US" sz="1600" b="0" i="0" u="none" strike="noStrike" dirty="0">
                <a:effectLst/>
              </a:rPr>
              <a:t>Teacher-student interactions Heavy</a:t>
            </a:r>
            <a:endParaRPr lang="en-US" sz="1600" b="0" dirty="0">
              <a:effectLst/>
            </a:endParaRPr>
          </a:p>
          <a:p>
            <a:pPr rtl="0" fontAlgn="base">
              <a:spcBef>
                <a:spcPts val="0"/>
              </a:spcBef>
              <a:spcAft>
                <a:spcPts val="0"/>
              </a:spcAft>
              <a:buFont typeface="Arial" panose="020B0604020202020204" pitchFamily="34" charset="0"/>
              <a:buChar char="•"/>
            </a:pPr>
            <a:r>
              <a:rPr lang="en-US" sz="1600" b="0" i="0" u="none" strike="noStrike" dirty="0">
                <a:effectLst/>
              </a:rPr>
              <a:t>High School Algebra class in Washington</a:t>
            </a:r>
          </a:p>
          <a:p>
            <a:pPr rtl="0" fontAlgn="base">
              <a:spcBef>
                <a:spcPts val="0"/>
              </a:spcBef>
              <a:spcAft>
                <a:spcPts val="0"/>
              </a:spcAft>
              <a:buFont typeface="Arial" panose="020B0604020202020204" pitchFamily="34" charset="0"/>
              <a:buChar char="•"/>
            </a:pPr>
            <a:r>
              <a:rPr lang="en-US" sz="1600" b="0" i="0" u="none" strike="noStrike" dirty="0">
                <a:effectLst/>
              </a:rPr>
              <a:t>Mr. Kwon has two years of teaching experience</a:t>
            </a:r>
          </a:p>
          <a:p>
            <a:pPr rtl="0" fontAlgn="base">
              <a:spcBef>
                <a:spcPts val="0"/>
              </a:spcBef>
              <a:spcAft>
                <a:spcPts val="0"/>
              </a:spcAft>
              <a:buFont typeface="Arial" panose="020B0604020202020204" pitchFamily="34" charset="0"/>
              <a:buChar char="•"/>
            </a:pPr>
            <a:r>
              <a:rPr lang="en-US" sz="1600" b="0" i="0" u="none" strike="noStrike" dirty="0">
                <a:effectLst/>
              </a:rPr>
              <a:t>Students use code.org and Desmos to complete a lesson about rate of change and rockets.1 to 1 desktops are used. </a:t>
            </a:r>
          </a:p>
          <a:p>
            <a:pPr rtl="0" fontAlgn="base">
              <a:spcBef>
                <a:spcPts val="0"/>
              </a:spcBef>
              <a:spcAft>
                <a:spcPts val="1200"/>
              </a:spcAft>
              <a:buFont typeface="Arial" panose="020B0604020202020204" pitchFamily="34" charset="0"/>
              <a:buChar char="•"/>
            </a:pPr>
            <a:r>
              <a:rPr lang="en-US" sz="1600" b="0" i="0" u="none" strike="noStrike" dirty="0">
                <a:effectLst/>
              </a:rPr>
              <a:t>Video is approximately 10 minutes and jumps between teacher interview and students-teacher conversations</a:t>
            </a:r>
          </a:p>
          <a:p>
            <a:pPr rtl="0">
              <a:spcBef>
                <a:spcPts val="0"/>
              </a:spcBef>
              <a:spcAft>
                <a:spcPts val="1200"/>
              </a:spcAft>
            </a:pPr>
            <a:r>
              <a:rPr lang="en-US" sz="1600" b="1" i="0" dirty="0">
                <a:effectLst/>
              </a:rPr>
              <a:t>Lesson 3:</a:t>
            </a:r>
            <a:r>
              <a:rPr lang="en-US" sz="1600" b="1" i="0" strike="noStrike" dirty="0">
                <a:effectLst/>
              </a:rPr>
              <a:t> </a:t>
            </a:r>
            <a:r>
              <a:rPr lang="en-US" sz="1600" b="0" i="0" u="none" strike="noStrike" dirty="0">
                <a:effectLst/>
              </a:rPr>
              <a:t>Online Lecture </a:t>
            </a:r>
            <a:endParaRPr lang="en-US" sz="1600" b="0" dirty="0">
              <a:effectLst/>
            </a:endParaRPr>
          </a:p>
          <a:p>
            <a:pPr rtl="0" fontAlgn="base">
              <a:spcBef>
                <a:spcPts val="0"/>
              </a:spcBef>
              <a:spcAft>
                <a:spcPts val="0"/>
              </a:spcAft>
              <a:buFont typeface="Arial" panose="020B0604020202020204" pitchFamily="34" charset="0"/>
              <a:buChar char="•"/>
            </a:pPr>
            <a:r>
              <a:rPr lang="en-US" sz="1600" b="0" i="0" u="none" strike="noStrike" dirty="0">
                <a:effectLst/>
              </a:rPr>
              <a:t>Zoom Algebra 1 lesson for performing arts school in Philadelphia, PA </a:t>
            </a:r>
          </a:p>
          <a:p>
            <a:pPr rtl="0" fontAlgn="base">
              <a:spcBef>
                <a:spcPts val="0"/>
              </a:spcBef>
              <a:spcAft>
                <a:spcPts val="0"/>
              </a:spcAft>
              <a:buFont typeface="Arial" panose="020B0604020202020204" pitchFamily="34" charset="0"/>
              <a:buChar char="•"/>
            </a:pPr>
            <a:r>
              <a:rPr lang="en-US" sz="1600" b="0" i="0" u="none" strike="noStrike" dirty="0">
                <a:effectLst/>
              </a:rPr>
              <a:t>Tracy </a:t>
            </a:r>
            <a:r>
              <a:rPr lang="en-US" sz="1600" b="0" i="0" u="none" strike="noStrike" dirty="0" err="1">
                <a:effectLst/>
              </a:rPr>
              <a:t>Saltz</a:t>
            </a:r>
            <a:r>
              <a:rPr lang="en-US" sz="1600" b="0" i="0" u="none" strike="noStrike" dirty="0">
                <a:effectLst/>
              </a:rPr>
              <a:t> has thirteen years of teaching experience</a:t>
            </a:r>
          </a:p>
          <a:p>
            <a:pPr fontAlgn="base">
              <a:buFont typeface="Arial" panose="020B0604020202020204" pitchFamily="34" charset="0"/>
              <a:buChar char="•"/>
            </a:pPr>
            <a:r>
              <a:rPr lang="en-US" sz="1600" b="0" i="0" u="none" strike="noStrike" dirty="0">
                <a:effectLst/>
              </a:rPr>
              <a:t>Video is about 4 minutes jumps between teacher interview and teacher lesson</a:t>
            </a:r>
          </a:p>
          <a:p>
            <a:pPr rtl="0" fontAlgn="base">
              <a:spcBef>
                <a:spcPts val="0"/>
              </a:spcBef>
              <a:spcAft>
                <a:spcPts val="1200"/>
              </a:spcAft>
              <a:buFont typeface="Arial" panose="020B0604020202020204" pitchFamily="34" charset="0"/>
              <a:buChar char="•"/>
            </a:pPr>
            <a:r>
              <a:rPr lang="en-US" sz="1600" b="0" i="0" u="none" strike="noStrike" dirty="0">
                <a:effectLst/>
              </a:rPr>
              <a:t>Tracy uses Desmos during this lesson</a:t>
            </a:r>
          </a:p>
        </p:txBody>
      </p:sp>
    </p:spTree>
    <p:extLst>
      <p:ext uri="{BB962C8B-B14F-4D97-AF65-F5344CB8AC3E}">
        <p14:creationId xmlns:p14="http://schemas.microsoft.com/office/powerpoint/2010/main" val="1678760895"/>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E6CC1808C4BD42BF29501F7CA1A6AC" ma:contentTypeVersion="14" ma:contentTypeDescription="Create a new document." ma:contentTypeScope="" ma:versionID="129dfa111ed1112e6ff655665073ae03">
  <xsd:schema xmlns:xsd="http://www.w3.org/2001/XMLSchema" xmlns:xs="http://www.w3.org/2001/XMLSchema" xmlns:p="http://schemas.microsoft.com/office/2006/metadata/properties" xmlns:ns2="2a64891b-fa03-4fb1-a092-31ef8f540ecb" xmlns:ns3="5550a5bc-a596-4b67-9c99-647c66ecfdd3" targetNamespace="http://schemas.microsoft.com/office/2006/metadata/properties" ma:root="true" ma:fieldsID="0498678a4957e15c20a99397aa007ab8" ns2:_="" ns3:_="">
    <xsd:import namespace="2a64891b-fa03-4fb1-a092-31ef8f540ecb"/>
    <xsd:import namespace="5550a5bc-a596-4b67-9c99-647c66ecfd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64891b-fa03-4fb1-a092-31ef8f540e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50a5bc-a596-4b67-9c99-647c66ecfdd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284d46a-abc1-40d2-aabf-2fc1df0342af}" ma:internalName="TaxCatchAll" ma:showField="CatchAllData" ma:web="5550a5bc-a596-4b67-9c99-647c66ecfdd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a64891b-fa03-4fb1-a092-31ef8f540ecb">
      <Terms xmlns="http://schemas.microsoft.com/office/infopath/2007/PartnerControls"/>
    </lcf76f155ced4ddcb4097134ff3c332f>
    <TaxCatchAll xmlns="5550a5bc-a596-4b67-9c99-647c66ecfdd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B79CF5-6815-43FE-BA0A-4550D2B1E293}">
  <ds:schemaRefs>
    <ds:schemaRef ds:uri="2a64891b-fa03-4fb1-a092-31ef8f540ecb"/>
    <ds:schemaRef ds:uri="5550a5bc-a596-4b67-9c99-647c66ecfd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5F0E25B-AF45-4D46-AB39-14086AA43224}">
  <ds:schemaRefs>
    <ds:schemaRef ds:uri="2a64891b-fa03-4fb1-a092-31ef8f540ecb"/>
    <ds:schemaRef ds:uri="5550a5bc-a596-4b67-9c99-647c66ecfdd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EB27A6C-8751-4137-994E-97230F8B3D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1906</TotalTime>
  <Words>2801</Words>
  <Application>Microsoft Office PowerPoint</Application>
  <PresentationFormat>Widescreen</PresentationFormat>
  <Paragraphs>286</Paragraphs>
  <Slides>32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Proxima Nova</vt:lpstr>
      <vt:lpstr>Source Sans Pro</vt:lpstr>
      <vt:lpstr>Source Sans Pro Light</vt:lpstr>
      <vt:lpstr>Times New Roman</vt:lpstr>
      <vt:lpstr>1_Custom Design</vt:lpstr>
      <vt:lpstr>Opportunities for Instrumental Genesis in Mathematics Lessons</vt:lpstr>
      <vt:lpstr>Motivation</vt:lpstr>
      <vt:lpstr>Motivation</vt:lpstr>
      <vt:lpstr>Instrumental Genesis</vt:lpstr>
      <vt:lpstr>Instrumental Orchestration</vt:lpstr>
      <vt:lpstr>Instrumental Genesis Process</vt:lpstr>
      <vt:lpstr>Research Questions</vt:lpstr>
      <vt:lpstr>Methods</vt:lpstr>
      <vt:lpstr>Video Lessons and Participants</vt:lpstr>
      <vt:lpstr>Research questions and analytic techniques</vt:lpstr>
      <vt:lpstr>Drijvers et al. (2010) Instrumental Orchestration Types</vt:lpstr>
      <vt:lpstr>Drijvers et al. (2010) Instrumental Orchestration Types</vt:lpstr>
      <vt:lpstr>Findings Lesson 1 - Didactical Configuration</vt:lpstr>
      <vt:lpstr>Findings Lesson 1 – Modes of discourse and influence on instrumental genesis</vt:lpstr>
      <vt:lpstr>Findings Lesson 1 - New categories of influence on instrumental genesis</vt:lpstr>
      <vt:lpstr>Findings Lesson 2 - Didactical Configuration</vt:lpstr>
      <vt:lpstr>Findings Lesson 2 – Modes of discourse and influence on instrumental genesis</vt:lpstr>
      <vt:lpstr>Findings Lesson 2: New categories of influence on instrumental genesis</vt:lpstr>
      <vt:lpstr>Findings Lesson 3 - Didactical Configuration</vt:lpstr>
      <vt:lpstr>Findings Lesson 3 – Modes of discourse and influence on instrumental genesis</vt:lpstr>
      <vt:lpstr>Lesson 3 New Categories</vt:lpstr>
      <vt:lpstr>Summary and Discussion</vt:lpstr>
      <vt:lpstr>Summary and Discussion</vt:lpstr>
      <vt:lpstr>Methodological limitations vs. affordances</vt:lpstr>
      <vt:lpstr>Implications</vt:lpstr>
      <vt:lpstr>References</vt:lpstr>
      <vt:lpstr>Thank you!</vt:lpstr>
      <vt:lpstr>Overview</vt:lpstr>
      <vt:lpstr>Summary and Discussion</vt:lpstr>
      <vt:lpstr>Key Findings: Lesson 1</vt:lpstr>
      <vt:lpstr>Key Findings: Lesson 2</vt:lpstr>
      <vt:lpstr>Key Findings: Lesson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Giesta, Pedro</dc:creator>
  <cp:lastModifiedBy>Cathy Dennis</cp:lastModifiedBy>
  <cp:revision>76</cp:revision>
  <dcterms:created xsi:type="dcterms:W3CDTF">2018-11-28T17:31:55Z</dcterms:created>
  <dcterms:modified xsi:type="dcterms:W3CDTF">2024-04-01T18:43:26Z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4100.00000000000</vt:lpwstr>
  </property>
  <property fmtid="{D5CDD505-2E9C-101B-9397-08002B2CF9AE}" pid="3" name="ContentTypeId">
    <vt:lpwstr>0x01010045E6CC1808C4BD42BF29501F7CA1A6AC</vt:lpwstr>
  </property>
</Properties>
</file>