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56" r:id="rId4"/>
  </p:sldIdLst>
  <p:sldSz cx="43891200" cy="32918400"/>
  <p:notesSz cx="9144000" cy="68580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F255D-3FB7-17A6-6FEE-087CC7EC9225}" name="Sophie Brisard" initials="SB" userId="S::slb1039@wildcats.unh.edu::dcfe4b5c-bda4-449d-87ec-9b6ac26ce69c" providerId="AD"/>
  <p188:author id="{C5DEA1F2-8FD4-3F15-19C9-3D17916CC461}" name="Sophie Brisard" initials="SB" userId="S::slb1039@usnh.edu::dcfe4b5c-bda4-449d-87ec-9b6ac26ce69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6026"/>
    <a:srgbClr val="416529"/>
    <a:srgbClr val="255D8F"/>
    <a:srgbClr val="225686"/>
    <a:srgbClr val="7F9ED7"/>
    <a:srgbClr val="87BF61"/>
    <a:srgbClr val="9CCA7C"/>
    <a:srgbClr val="FF6565"/>
    <a:srgbClr val="FF4343"/>
    <a:srgbClr val="D29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3" autoAdjust="0"/>
    <p:restoredTop sz="94434" autoAdjust="0"/>
  </p:normalViewPr>
  <p:slideViewPr>
    <p:cSldViewPr snapToGrid="0">
      <p:cViewPr>
        <p:scale>
          <a:sx n="50" d="100"/>
          <a:sy n="50" d="100"/>
        </p:scale>
        <p:origin x="-3464" y="-625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225686"/>
            </a:solidFill>
            <a:ln>
              <a:noFill/>
            </a:ln>
            <a:effectLst/>
          </c:spPr>
          <c:invertIfNegative val="0"/>
          <c:cat>
            <c:strRef>
              <c:f>Sheet1!$C$4:$C$5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Sheet1!$D$4:$D$5</c:f>
              <c:numCache>
                <c:formatCode>General</c:formatCode>
                <c:ptCount val="2"/>
                <c:pt idx="0">
                  <c:v>5.62E-2</c:v>
                </c:pt>
                <c:pt idx="1">
                  <c:v>7.6498999999999998E-2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2-420D-8123-7F2DDFEF2B4F}"/>
            </c:ext>
          </c:extLst>
        </c:ser>
        <c:ser>
          <c:idx val="1"/>
          <c:order val="1"/>
          <c:tx>
            <c:strRef>
              <c:f>Sheet1!$E$3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Sheet1!$C$4:$C$5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Sheet1!$E$4:$E$5</c:f>
              <c:numCache>
                <c:formatCode>General</c:formatCode>
                <c:ptCount val="2"/>
                <c:pt idx="0">
                  <c:v>0.53629400000000005</c:v>
                </c:pt>
                <c:pt idx="1">
                  <c:v>0.64549350000000005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82-420D-8123-7F2DDFEF2B4F}"/>
            </c:ext>
          </c:extLst>
        </c:ser>
        <c:ser>
          <c:idx val="2"/>
          <c:order val="2"/>
          <c:tx>
            <c:strRef>
              <c:f>Sheet1!$F$3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rgbClr val="3D6026"/>
            </a:solidFill>
            <a:ln>
              <a:noFill/>
            </a:ln>
            <a:effectLst/>
          </c:spPr>
          <c:invertIfNegative val="0"/>
          <c:cat>
            <c:strRef>
              <c:f>Sheet1!$C$4:$C$5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Sheet1!$F$4:$F$5</c:f>
              <c:numCache>
                <c:formatCode>General</c:formatCode>
                <c:ptCount val="2"/>
                <c:pt idx="0">
                  <c:v>0.40908519999999998</c:v>
                </c:pt>
                <c:pt idx="1">
                  <c:v>0.27800720000000001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82-420D-8123-7F2DDFEF2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287401839"/>
        <c:axId val="1302536559"/>
      </c:barChart>
      <c:catAx>
        <c:axId val="1287401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2200" dirty="0">
                    <a:latin typeface="Arial" panose="020B0604020202020204" pitchFamily="34" charset="0"/>
                    <a:cs typeface="Arial" panose="020B0604020202020204" pitchFamily="34" charset="0"/>
                  </a:rPr>
                  <a:t>Gender</a:t>
                </a:r>
              </a:p>
            </c:rich>
          </c:tx>
          <c:layout>
            <c:manualLayout>
              <c:xMode val="edge"/>
              <c:yMode val="edge"/>
              <c:x val="0.51236974284464443"/>
              <c:y val="0.933938413948256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02536559"/>
        <c:crosses val="autoZero"/>
        <c:auto val="1"/>
        <c:lblAlgn val="ctr"/>
        <c:lblOffset val="100"/>
        <c:noMultiLvlLbl val="0"/>
      </c:catAx>
      <c:valAx>
        <c:axId val="1302536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Probability</a:t>
                </a:r>
                <a:r>
                  <a:rPr lang="en-US" sz="20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in Motivation Cluster</a:t>
                </a: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874018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25400" cap="flat" cmpd="sng" algn="ctr">
      <a:solidFill>
        <a:schemeClr val="accent3">
          <a:lumMod val="60000"/>
          <a:lumOff val="40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Sheet1!$K$3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255D8F"/>
            </a:solidFill>
            <a:ln>
              <a:noFill/>
            </a:ln>
            <a:effectLst/>
          </c:spPr>
          <c:invertIfNegative val="0"/>
          <c:cat>
            <c:strRef>
              <c:f>Sheet1!$J$4:$J$5</c:f>
              <c:strCache>
                <c:ptCount val="2"/>
                <c:pt idx="0">
                  <c:v>Pre-Prof</c:v>
                </c:pt>
                <c:pt idx="1">
                  <c:v>Non-Pre-Prof</c:v>
                </c:pt>
              </c:strCache>
            </c:strRef>
          </c:cat>
          <c:val>
            <c:numRef>
              <c:f>Sheet1!$K$4:$K$5</c:f>
              <c:numCache>
                <c:formatCode>General</c:formatCode>
                <c:ptCount val="2"/>
                <c:pt idx="0">
                  <c:v>5.5799870000000001E-2</c:v>
                </c:pt>
                <c:pt idx="1">
                  <c:v>8.4785180000000002E-2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1-4343-89C8-9B600D46A0C1}"/>
            </c:ext>
          </c:extLst>
        </c:ser>
        <c:ser>
          <c:idx val="1"/>
          <c:order val="1"/>
          <c:tx>
            <c:strRef>
              <c:f>Sheet1!$L$3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Sheet1!$J$4:$J$5</c:f>
              <c:strCache>
                <c:ptCount val="2"/>
                <c:pt idx="0">
                  <c:v>Pre-Prof</c:v>
                </c:pt>
                <c:pt idx="1">
                  <c:v>Non-Pre-Prof</c:v>
                </c:pt>
              </c:strCache>
            </c:strRef>
          </c:cat>
          <c:val>
            <c:numRef>
              <c:f>Sheet1!$L$4:$L$5</c:f>
              <c:numCache>
                <c:formatCode>General</c:formatCode>
                <c:ptCount val="2"/>
                <c:pt idx="0">
                  <c:v>0.58678370000000002</c:v>
                </c:pt>
                <c:pt idx="1">
                  <c:v>0.64261170000000001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71-4343-89C8-9B600D46A0C1}"/>
            </c:ext>
          </c:extLst>
        </c:ser>
        <c:ser>
          <c:idx val="2"/>
          <c:order val="2"/>
          <c:tx>
            <c:strRef>
              <c:f>Sheet1!$M$3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rgbClr val="416529"/>
            </a:solidFill>
            <a:ln>
              <a:noFill/>
            </a:ln>
            <a:effectLst/>
          </c:spPr>
          <c:invertIfNegative val="0"/>
          <c:cat>
            <c:strRef>
              <c:f>Sheet1!$J$4:$J$5</c:f>
              <c:strCache>
                <c:ptCount val="2"/>
                <c:pt idx="0">
                  <c:v>Pre-Prof</c:v>
                </c:pt>
                <c:pt idx="1">
                  <c:v>Non-Pre-Prof</c:v>
                </c:pt>
              </c:strCache>
            </c:strRef>
          </c:cat>
          <c:val>
            <c:numRef>
              <c:f>Sheet1!$M$4:$M$5</c:f>
              <c:numCache>
                <c:formatCode>General</c:formatCode>
                <c:ptCount val="2"/>
                <c:pt idx="0">
                  <c:v>0.35741650000000003</c:v>
                </c:pt>
                <c:pt idx="1">
                  <c:v>0.27260309999999999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71-4343-89C8-9B600D46A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229907839"/>
        <c:axId val="1432878528"/>
      </c:barChart>
      <c:catAx>
        <c:axId val="1229907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Pre-Professional</a:t>
                </a:r>
                <a:r>
                  <a:rPr lang="en-US" sz="20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Status</a:t>
                </a: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29689980158730161"/>
              <c:y val="0.935422447194100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32878528"/>
        <c:crosses val="autoZero"/>
        <c:auto val="1"/>
        <c:lblAlgn val="ctr"/>
        <c:lblOffset val="100"/>
        <c:noMultiLvlLbl val="0"/>
      </c:catAx>
      <c:valAx>
        <c:axId val="143287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2000">
                    <a:latin typeface="Arial" panose="020B0604020202020204" pitchFamily="34" charset="0"/>
                    <a:cs typeface="Arial" panose="020B0604020202020204" pitchFamily="34" charset="0"/>
                  </a:rPr>
                  <a:t>Probability</a:t>
                </a:r>
                <a:r>
                  <a:rPr lang="en-US" sz="20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in Motivation Cluster</a:t>
                </a:r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29907839"/>
        <c:crosses val="autoZero"/>
        <c:crossBetween val="between"/>
        <c:majorUnit val="0.2"/>
      </c:valAx>
      <c:spPr>
        <a:noFill/>
        <a:ln w="38100">
          <a:noFill/>
        </a:ln>
        <a:effectLst/>
      </c:spPr>
    </c:plotArea>
    <c:plotVisOnly val="1"/>
    <c:dispBlanksAs val="gap"/>
    <c:showDLblsOverMax val="0"/>
  </c:chart>
  <c:spPr>
    <a:noFill/>
    <a:ln w="28575">
      <a:solidFill>
        <a:schemeClr val="accent3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45D41-27D3-4854-B21E-27FF9F27105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755D843C-A326-4F8F-90B8-0D25C02DFD20}">
      <dgm:prSet phldrT="[Text]"/>
      <dgm:spPr>
        <a:solidFill>
          <a:srgbClr val="7F9ED7"/>
        </a:solidFill>
      </dgm:spPr>
      <dgm:t>
        <a:bodyPr/>
        <a:lstStyle/>
        <a:p>
          <a:endParaRPr lang="en-US" dirty="0"/>
        </a:p>
        <a:p>
          <a:endParaRPr lang="en-US" dirty="0"/>
        </a:p>
      </dgm:t>
    </dgm:pt>
    <dgm:pt modelId="{8D53BAF9-89EC-4733-86F4-13EFC997AC05}" type="parTrans" cxnId="{94FDFCCB-F3DF-4965-B65E-A5BA4811B813}">
      <dgm:prSet/>
      <dgm:spPr/>
      <dgm:t>
        <a:bodyPr/>
        <a:lstStyle/>
        <a:p>
          <a:endParaRPr lang="en-US"/>
        </a:p>
      </dgm:t>
    </dgm:pt>
    <dgm:pt modelId="{54D46B0B-F5F8-4E3D-B121-F5A2FB37E3C2}" type="sibTrans" cxnId="{94FDFCCB-F3DF-4965-B65E-A5BA4811B813}">
      <dgm:prSet/>
      <dgm:spPr/>
      <dgm:t>
        <a:bodyPr/>
        <a:lstStyle/>
        <a:p>
          <a:endParaRPr lang="en-US"/>
        </a:p>
      </dgm:t>
    </dgm:pt>
    <dgm:pt modelId="{9D53D2A1-4AFB-403A-8A9A-EF84A18A95C7}">
      <dgm:prSet phldrT="[Text]"/>
      <dgm:spPr>
        <a:solidFill>
          <a:srgbClr val="87BF61"/>
        </a:solidFill>
      </dgm:spPr>
      <dgm:t>
        <a:bodyPr/>
        <a:lstStyle/>
        <a:p>
          <a:endParaRPr lang="en-US" dirty="0"/>
        </a:p>
      </dgm:t>
    </dgm:pt>
    <dgm:pt modelId="{C81B328C-2AFE-4AF9-8E13-93260384CDBB}" type="parTrans" cxnId="{D6E5AE7D-2D6B-49F0-8049-463C923B4FF1}">
      <dgm:prSet/>
      <dgm:spPr/>
      <dgm:t>
        <a:bodyPr/>
        <a:lstStyle/>
        <a:p>
          <a:endParaRPr lang="en-US"/>
        </a:p>
      </dgm:t>
    </dgm:pt>
    <dgm:pt modelId="{416BE970-DCB2-4BF4-A086-B87FAD031FE9}" type="sibTrans" cxnId="{D6E5AE7D-2D6B-49F0-8049-463C923B4FF1}">
      <dgm:prSet/>
      <dgm:spPr/>
      <dgm:t>
        <a:bodyPr/>
        <a:lstStyle/>
        <a:p>
          <a:endParaRPr lang="en-US"/>
        </a:p>
      </dgm:t>
    </dgm:pt>
    <dgm:pt modelId="{20CECCD5-163C-45DC-A53E-199FDA1B3F14}" type="pres">
      <dgm:prSet presAssocID="{B3845D41-27D3-4854-B21E-27FF9F271054}" presName="Name0" presStyleCnt="0">
        <dgm:presLayoutVars>
          <dgm:dir/>
          <dgm:resizeHandles val="exact"/>
        </dgm:presLayoutVars>
      </dgm:prSet>
      <dgm:spPr/>
    </dgm:pt>
    <dgm:pt modelId="{1641E0F1-3DB0-48CC-AE5F-2A7A7732083A}" type="pres">
      <dgm:prSet presAssocID="{B3845D41-27D3-4854-B21E-27FF9F271054}" presName="fgShape" presStyleLbl="fgShp" presStyleIdx="0" presStyleCnt="1" custScaleY="167187"/>
      <dgm:spPr/>
    </dgm:pt>
    <dgm:pt modelId="{62B481BE-83FE-44DE-8B1A-1D7CC4D75DB8}" type="pres">
      <dgm:prSet presAssocID="{B3845D41-27D3-4854-B21E-27FF9F271054}" presName="linComp" presStyleCnt="0"/>
      <dgm:spPr/>
    </dgm:pt>
    <dgm:pt modelId="{DEB8C2C3-9B25-4DF2-A580-CEAF1F329FD7}" type="pres">
      <dgm:prSet presAssocID="{755D843C-A326-4F8F-90B8-0D25C02DFD20}" presName="compNode" presStyleCnt="0"/>
      <dgm:spPr/>
    </dgm:pt>
    <dgm:pt modelId="{912975F8-446B-4BFA-B762-68831CF4BC6B}" type="pres">
      <dgm:prSet presAssocID="{755D843C-A326-4F8F-90B8-0D25C02DFD20}" presName="bkgdShape" presStyleLbl="node1" presStyleIdx="0" presStyleCnt="2" custLinFactNeighborX="-987" custLinFactNeighborY="3100"/>
      <dgm:spPr/>
    </dgm:pt>
    <dgm:pt modelId="{43E3B661-7CD5-4281-B88A-DE8C2EB6249C}" type="pres">
      <dgm:prSet presAssocID="{755D843C-A326-4F8F-90B8-0D25C02DFD20}" presName="nodeTx" presStyleLbl="node1" presStyleIdx="0" presStyleCnt="2">
        <dgm:presLayoutVars>
          <dgm:bulletEnabled val="1"/>
        </dgm:presLayoutVars>
      </dgm:prSet>
      <dgm:spPr/>
    </dgm:pt>
    <dgm:pt modelId="{01F05922-7D0C-4D65-9A3C-4B7CAC184147}" type="pres">
      <dgm:prSet presAssocID="{755D843C-A326-4F8F-90B8-0D25C02DFD20}" presName="invisiNode" presStyleLbl="node1" presStyleIdx="0" presStyleCnt="2"/>
      <dgm:spPr/>
    </dgm:pt>
    <dgm:pt modelId="{0BBB726B-E1F0-487B-B4E3-6E06675101DA}" type="pres">
      <dgm:prSet presAssocID="{755D843C-A326-4F8F-90B8-0D25C02DFD20}" presName="imagNode" presStyleLbl="fgImgPlace1" presStyleIdx="0" presStyleCnt="2" custLinFactX="41791" custLinFactNeighborX="100000" custLinFactNeighborY="9603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ipboard Mixed with solid fill"/>
        </a:ext>
      </dgm:extLst>
    </dgm:pt>
    <dgm:pt modelId="{D129B6AB-D49B-40E0-9024-1BD22030FC0F}" type="pres">
      <dgm:prSet presAssocID="{54D46B0B-F5F8-4E3D-B121-F5A2FB37E3C2}" presName="sibTrans" presStyleLbl="sibTrans2D1" presStyleIdx="0" presStyleCnt="0"/>
      <dgm:spPr/>
    </dgm:pt>
    <dgm:pt modelId="{00BF6775-DB9C-4033-B0BB-D4FC4E1A2C01}" type="pres">
      <dgm:prSet presAssocID="{9D53D2A1-4AFB-403A-8A9A-EF84A18A95C7}" presName="compNode" presStyleCnt="0"/>
      <dgm:spPr/>
    </dgm:pt>
    <dgm:pt modelId="{86A91AD4-9214-4F05-B208-6F17A1DBEE9C}" type="pres">
      <dgm:prSet presAssocID="{9D53D2A1-4AFB-403A-8A9A-EF84A18A95C7}" presName="bkgdShape" presStyleLbl="node1" presStyleIdx="1" presStyleCnt="2" custLinFactNeighborX="-1286" custLinFactNeighborY="-1206"/>
      <dgm:spPr/>
    </dgm:pt>
    <dgm:pt modelId="{16BBF61C-27D2-4EB2-93C9-023365535050}" type="pres">
      <dgm:prSet presAssocID="{9D53D2A1-4AFB-403A-8A9A-EF84A18A95C7}" presName="nodeTx" presStyleLbl="node1" presStyleIdx="1" presStyleCnt="2">
        <dgm:presLayoutVars>
          <dgm:bulletEnabled val="1"/>
        </dgm:presLayoutVars>
      </dgm:prSet>
      <dgm:spPr/>
    </dgm:pt>
    <dgm:pt modelId="{7FF45EE5-0D0B-4121-89C5-D7D47CE0EC12}" type="pres">
      <dgm:prSet presAssocID="{9D53D2A1-4AFB-403A-8A9A-EF84A18A95C7}" presName="invisiNode" presStyleLbl="node1" presStyleIdx="1" presStyleCnt="2"/>
      <dgm:spPr/>
    </dgm:pt>
    <dgm:pt modelId="{C1AC6D0C-5666-422E-ACDC-B389AE53BA8B}" type="pres">
      <dgm:prSet presAssocID="{9D53D2A1-4AFB-403A-8A9A-EF84A18A95C7}" presName="imagNode" presStyleLbl="fgImgPlace1" presStyleIdx="1" presStyleCnt="2" custLinFactX="33333" custLinFactNeighborX="100000" custLinFactNeighborY="9476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xcellent with solid fill"/>
        </a:ext>
      </dgm:extLst>
    </dgm:pt>
  </dgm:ptLst>
  <dgm:cxnLst>
    <dgm:cxn modelId="{33FCD032-C4A8-42A7-8EC5-6627060FBA2E}" type="presOf" srcId="{B3845D41-27D3-4854-B21E-27FF9F271054}" destId="{20CECCD5-163C-45DC-A53E-199FDA1B3F14}" srcOrd="0" destOrd="0" presId="urn:microsoft.com/office/officeart/2005/8/layout/hList7"/>
    <dgm:cxn modelId="{1E986055-96E9-48FC-A082-D6ADB8CEF560}" type="presOf" srcId="{54D46B0B-F5F8-4E3D-B121-F5A2FB37E3C2}" destId="{D129B6AB-D49B-40E0-9024-1BD22030FC0F}" srcOrd="0" destOrd="0" presId="urn:microsoft.com/office/officeart/2005/8/layout/hList7"/>
    <dgm:cxn modelId="{D6E5AE7D-2D6B-49F0-8049-463C923B4FF1}" srcId="{B3845D41-27D3-4854-B21E-27FF9F271054}" destId="{9D53D2A1-4AFB-403A-8A9A-EF84A18A95C7}" srcOrd="1" destOrd="0" parTransId="{C81B328C-2AFE-4AF9-8E13-93260384CDBB}" sibTransId="{416BE970-DCB2-4BF4-A086-B87FAD031FE9}"/>
    <dgm:cxn modelId="{7D8962B3-6845-4AD4-AF9D-6D18291E2098}" type="presOf" srcId="{9D53D2A1-4AFB-403A-8A9A-EF84A18A95C7}" destId="{86A91AD4-9214-4F05-B208-6F17A1DBEE9C}" srcOrd="0" destOrd="0" presId="urn:microsoft.com/office/officeart/2005/8/layout/hList7"/>
    <dgm:cxn modelId="{04C9AFB6-8C08-4516-9F66-EEFE8845DE99}" type="presOf" srcId="{9D53D2A1-4AFB-403A-8A9A-EF84A18A95C7}" destId="{16BBF61C-27D2-4EB2-93C9-023365535050}" srcOrd="1" destOrd="0" presId="urn:microsoft.com/office/officeart/2005/8/layout/hList7"/>
    <dgm:cxn modelId="{94FDFCCB-F3DF-4965-B65E-A5BA4811B813}" srcId="{B3845D41-27D3-4854-B21E-27FF9F271054}" destId="{755D843C-A326-4F8F-90B8-0D25C02DFD20}" srcOrd="0" destOrd="0" parTransId="{8D53BAF9-89EC-4733-86F4-13EFC997AC05}" sibTransId="{54D46B0B-F5F8-4E3D-B121-F5A2FB37E3C2}"/>
    <dgm:cxn modelId="{8C57A4F9-BEC0-41F5-A588-3CC367A56C10}" type="presOf" srcId="{755D843C-A326-4F8F-90B8-0D25C02DFD20}" destId="{912975F8-446B-4BFA-B762-68831CF4BC6B}" srcOrd="0" destOrd="0" presId="urn:microsoft.com/office/officeart/2005/8/layout/hList7"/>
    <dgm:cxn modelId="{B1DBBAFC-EF43-43F8-99F9-D422425BC266}" type="presOf" srcId="{755D843C-A326-4F8F-90B8-0D25C02DFD20}" destId="{43E3B661-7CD5-4281-B88A-DE8C2EB6249C}" srcOrd="1" destOrd="0" presId="urn:microsoft.com/office/officeart/2005/8/layout/hList7"/>
    <dgm:cxn modelId="{BB3A2205-F78B-4A72-BB55-D2351D2BE3A8}" type="presParOf" srcId="{20CECCD5-163C-45DC-A53E-199FDA1B3F14}" destId="{1641E0F1-3DB0-48CC-AE5F-2A7A7732083A}" srcOrd="0" destOrd="0" presId="urn:microsoft.com/office/officeart/2005/8/layout/hList7"/>
    <dgm:cxn modelId="{33360AEF-36C2-45E4-B534-990CC989865E}" type="presParOf" srcId="{20CECCD5-163C-45DC-A53E-199FDA1B3F14}" destId="{62B481BE-83FE-44DE-8B1A-1D7CC4D75DB8}" srcOrd="1" destOrd="0" presId="urn:microsoft.com/office/officeart/2005/8/layout/hList7"/>
    <dgm:cxn modelId="{14AD9B84-2EF6-4F24-8560-2301FAFF3CFB}" type="presParOf" srcId="{62B481BE-83FE-44DE-8B1A-1D7CC4D75DB8}" destId="{DEB8C2C3-9B25-4DF2-A580-CEAF1F329FD7}" srcOrd="0" destOrd="0" presId="urn:microsoft.com/office/officeart/2005/8/layout/hList7"/>
    <dgm:cxn modelId="{150FBA74-D525-457F-860C-7CB6603BE8A0}" type="presParOf" srcId="{DEB8C2C3-9B25-4DF2-A580-CEAF1F329FD7}" destId="{912975F8-446B-4BFA-B762-68831CF4BC6B}" srcOrd="0" destOrd="0" presId="urn:microsoft.com/office/officeart/2005/8/layout/hList7"/>
    <dgm:cxn modelId="{061D5C36-EF2B-4EDF-A9FC-F311022F1812}" type="presParOf" srcId="{DEB8C2C3-9B25-4DF2-A580-CEAF1F329FD7}" destId="{43E3B661-7CD5-4281-B88A-DE8C2EB6249C}" srcOrd="1" destOrd="0" presId="urn:microsoft.com/office/officeart/2005/8/layout/hList7"/>
    <dgm:cxn modelId="{8618E49A-8AF8-4F44-8EDA-52114A626732}" type="presParOf" srcId="{DEB8C2C3-9B25-4DF2-A580-CEAF1F329FD7}" destId="{01F05922-7D0C-4D65-9A3C-4B7CAC184147}" srcOrd="2" destOrd="0" presId="urn:microsoft.com/office/officeart/2005/8/layout/hList7"/>
    <dgm:cxn modelId="{B5EF9FC2-4C2B-486F-9DC1-3A6A39CA5A9D}" type="presParOf" srcId="{DEB8C2C3-9B25-4DF2-A580-CEAF1F329FD7}" destId="{0BBB726B-E1F0-487B-B4E3-6E06675101DA}" srcOrd="3" destOrd="0" presId="urn:microsoft.com/office/officeart/2005/8/layout/hList7"/>
    <dgm:cxn modelId="{57FFD2A9-158E-4878-B550-8CFAF04BCFE6}" type="presParOf" srcId="{62B481BE-83FE-44DE-8B1A-1D7CC4D75DB8}" destId="{D129B6AB-D49B-40E0-9024-1BD22030FC0F}" srcOrd="1" destOrd="0" presId="urn:microsoft.com/office/officeart/2005/8/layout/hList7"/>
    <dgm:cxn modelId="{52042133-1629-477B-A159-D50FD4A3DCBB}" type="presParOf" srcId="{62B481BE-83FE-44DE-8B1A-1D7CC4D75DB8}" destId="{00BF6775-DB9C-4033-B0BB-D4FC4E1A2C01}" srcOrd="2" destOrd="0" presId="urn:microsoft.com/office/officeart/2005/8/layout/hList7"/>
    <dgm:cxn modelId="{EDDD7551-49E0-4C01-A141-969BF58C5FCC}" type="presParOf" srcId="{00BF6775-DB9C-4033-B0BB-D4FC4E1A2C01}" destId="{86A91AD4-9214-4F05-B208-6F17A1DBEE9C}" srcOrd="0" destOrd="0" presId="urn:microsoft.com/office/officeart/2005/8/layout/hList7"/>
    <dgm:cxn modelId="{8DEAF83F-2B48-4893-9134-B34365EE0E08}" type="presParOf" srcId="{00BF6775-DB9C-4033-B0BB-D4FC4E1A2C01}" destId="{16BBF61C-27D2-4EB2-93C9-023365535050}" srcOrd="1" destOrd="0" presId="urn:microsoft.com/office/officeart/2005/8/layout/hList7"/>
    <dgm:cxn modelId="{4F25A923-2FBE-4CE0-9D8D-361901F0D715}" type="presParOf" srcId="{00BF6775-DB9C-4033-B0BB-D4FC4E1A2C01}" destId="{7FF45EE5-0D0B-4121-89C5-D7D47CE0EC12}" srcOrd="2" destOrd="0" presId="urn:microsoft.com/office/officeart/2005/8/layout/hList7"/>
    <dgm:cxn modelId="{60AFF4A7-3C9C-452D-A399-2364FE956787}" type="presParOf" srcId="{00BF6775-DB9C-4033-B0BB-D4FC4E1A2C01}" destId="{C1AC6D0C-5666-422E-ACDC-B389AE53BA8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975F8-446B-4BFA-B762-68831CF4BC6B}">
      <dsp:nvSpPr>
        <dsp:cNvPr id="0" name=""/>
        <dsp:cNvSpPr/>
      </dsp:nvSpPr>
      <dsp:spPr>
        <a:xfrm>
          <a:off x="0" y="0"/>
          <a:ext cx="9395557" cy="6381805"/>
        </a:xfrm>
        <a:prstGeom prst="roundRect">
          <a:avLst>
            <a:gd name="adj" fmla="val 10000"/>
          </a:avLst>
        </a:prstGeom>
        <a:solidFill>
          <a:srgbClr val="7F9ED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936" tIns="376936" rIns="376936" bIns="376936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300" kern="1200" dirty="0"/>
        </a:p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300" kern="1200" dirty="0"/>
        </a:p>
      </dsp:txBody>
      <dsp:txXfrm>
        <a:off x="0" y="2552722"/>
        <a:ext cx="9395557" cy="2552722"/>
      </dsp:txXfrm>
    </dsp:sp>
    <dsp:sp modelId="{0BBB726B-E1F0-487B-B4E3-6E06675101DA}">
      <dsp:nvSpPr>
        <dsp:cNvPr id="0" name=""/>
        <dsp:cNvSpPr/>
      </dsp:nvSpPr>
      <dsp:spPr>
        <a:xfrm>
          <a:off x="6656669" y="2422606"/>
          <a:ext cx="2125141" cy="212514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91AD4-9214-4F05-B208-6F17A1DBEE9C}">
      <dsp:nvSpPr>
        <dsp:cNvPr id="0" name=""/>
        <dsp:cNvSpPr/>
      </dsp:nvSpPr>
      <dsp:spPr>
        <a:xfrm>
          <a:off x="9564799" y="-1245"/>
          <a:ext cx="9395557" cy="6381805"/>
        </a:xfrm>
        <a:prstGeom prst="roundRect">
          <a:avLst>
            <a:gd name="adj" fmla="val 10000"/>
          </a:avLst>
        </a:prstGeom>
        <a:solidFill>
          <a:srgbClr val="87BF6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6936" tIns="376936" rIns="376936" bIns="376936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300" kern="1200" dirty="0"/>
        </a:p>
      </dsp:txBody>
      <dsp:txXfrm>
        <a:off x="9564799" y="2551476"/>
        <a:ext cx="9395557" cy="2552722"/>
      </dsp:txXfrm>
    </dsp:sp>
    <dsp:sp modelId="{C1AC6D0C-5666-422E-ACDC-B389AE53BA8B}">
      <dsp:nvSpPr>
        <dsp:cNvPr id="0" name=""/>
        <dsp:cNvSpPr/>
      </dsp:nvSpPr>
      <dsp:spPr>
        <a:xfrm>
          <a:off x="16154349" y="2395531"/>
          <a:ext cx="2125141" cy="212514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1E0F1-3DB0-48CC-AE5F-2A7A7732083A}">
      <dsp:nvSpPr>
        <dsp:cNvPr id="0" name=""/>
        <dsp:cNvSpPr/>
      </dsp:nvSpPr>
      <dsp:spPr>
        <a:xfrm>
          <a:off x="763575" y="4782618"/>
          <a:ext cx="17562236" cy="1600432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3"/>
            <a:ext cx="37307520" cy="11460480"/>
          </a:xfrm>
        </p:spPr>
        <p:txBody>
          <a:bodyPr anchor="b"/>
          <a:lstStyle>
            <a:lvl1pPr algn="ctr"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3"/>
            <a:ext cx="32918400" cy="7947657"/>
          </a:xfrm>
        </p:spPr>
        <p:txBody>
          <a:bodyPr/>
          <a:lstStyle>
            <a:lvl1pPr marL="0" indent="0" algn="ctr">
              <a:buNone/>
              <a:defRPr sz="11800"/>
            </a:lvl1pPr>
            <a:lvl2pPr marL="2240152" indent="0" algn="ctr">
              <a:buNone/>
              <a:defRPr sz="9800"/>
            </a:lvl2pPr>
            <a:lvl3pPr marL="4480304" indent="0" algn="ctr">
              <a:buNone/>
              <a:defRPr sz="8800"/>
            </a:lvl3pPr>
            <a:lvl4pPr marL="6720456" indent="0" algn="ctr">
              <a:buNone/>
              <a:defRPr sz="7800"/>
            </a:lvl4pPr>
            <a:lvl5pPr marL="8960608" indent="0" algn="ctr">
              <a:buNone/>
              <a:defRPr sz="7800"/>
            </a:lvl5pPr>
            <a:lvl6pPr marL="11200760" indent="0" algn="ctr">
              <a:buNone/>
              <a:defRPr sz="7800"/>
            </a:lvl6pPr>
            <a:lvl7pPr marL="13440912" indent="0" algn="ctr">
              <a:buNone/>
              <a:defRPr sz="7800"/>
            </a:lvl7pPr>
            <a:lvl8pPr marL="15681064" indent="0" algn="ctr">
              <a:buNone/>
              <a:defRPr sz="7800"/>
            </a:lvl8pPr>
            <a:lvl9pPr marL="17921216" indent="0" algn="ctr">
              <a:buNone/>
              <a:defRPr sz="7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9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51"/>
            <a:ext cx="37856160" cy="13693137"/>
          </a:xfrm>
        </p:spPr>
        <p:txBody>
          <a:bodyPr anchor="b"/>
          <a:lstStyle>
            <a:lvl1pPr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31"/>
            <a:ext cx="37856160" cy="7200897"/>
          </a:xfrm>
        </p:spPr>
        <p:txBody>
          <a:bodyPr/>
          <a:lstStyle>
            <a:lvl1pPr marL="0" indent="0">
              <a:buNone/>
              <a:defRPr sz="11800">
                <a:solidFill>
                  <a:schemeClr val="tx1"/>
                </a:solidFill>
              </a:defRPr>
            </a:lvl1pPr>
            <a:lvl2pPr marL="2240152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48030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672045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4pPr>
            <a:lvl5pPr marL="896060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5pPr>
            <a:lvl6pPr marL="112007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6pPr>
            <a:lvl7pPr marL="13440912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7pPr>
            <a:lvl8pPr marL="15681064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8pPr>
            <a:lvl9pPr marL="1792121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2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4"/>
            <a:ext cx="18568032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4"/>
            <a:ext cx="18659477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8"/>
            <a:ext cx="22219920" cy="23393400"/>
          </a:xfrm>
        </p:spPr>
        <p:txBody>
          <a:bodyPr/>
          <a:lstStyle>
            <a:lvl1pPr>
              <a:defRPr sz="15700"/>
            </a:lvl1pPr>
            <a:lvl2pPr>
              <a:defRPr sz="13700"/>
            </a:lvl2pPr>
            <a:lvl3pPr>
              <a:defRPr sz="118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8"/>
            <a:ext cx="22219920" cy="23393400"/>
          </a:xfrm>
        </p:spPr>
        <p:txBody>
          <a:bodyPr anchor="t"/>
          <a:lstStyle>
            <a:lvl1pPr marL="0" indent="0">
              <a:buNone/>
              <a:defRPr sz="15700"/>
            </a:lvl1pPr>
            <a:lvl2pPr marL="2240152" indent="0">
              <a:buNone/>
              <a:defRPr sz="13700"/>
            </a:lvl2pPr>
            <a:lvl3pPr marL="4480304" indent="0">
              <a:buNone/>
              <a:defRPr sz="11800"/>
            </a:lvl3pPr>
            <a:lvl4pPr marL="6720456" indent="0">
              <a:buNone/>
              <a:defRPr sz="9800"/>
            </a:lvl4pPr>
            <a:lvl5pPr marL="8960608" indent="0">
              <a:buNone/>
              <a:defRPr sz="9800"/>
            </a:lvl5pPr>
            <a:lvl6pPr marL="11200760" indent="0">
              <a:buNone/>
              <a:defRPr sz="9800"/>
            </a:lvl6pPr>
            <a:lvl7pPr marL="13440912" indent="0">
              <a:buNone/>
              <a:defRPr sz="9800"/>
            </a:lvl7pPr>
            <a:lvl8pPr marL="15681064" indent="0">
              <a:buNone/>
              <a:defRPr sz="9800"/>
            </a:lvl8pPr>
            <a:lvl9pPr marL="17921216" indent="0">
              <a:buNone/>
              <a:defRPr sz="9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</p:spPr>
        <p:txBody>
          <a:bodyPr vert="horz" lIns="106674" tIns="53337" rIns="106674" bIns="5333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</p:spPr>
        <p:txBody>
          <a:bodyPr vert="horz" lIns="106674" tIns="53337" rIns="106674" bIns="533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1BC7-D5A5-445F-BF4D-797F02B50EB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480304" rtl="0" eaLnBrk="1" latinLnBrk="0" hangingPunct="1">
        <a:lnSpc>
          <a:spcPct val="90000"/>
        </a:lnSpc>
        <a:spcBef>
          <a:spcPct val="0"/>
        </a:spcBef>
        <a:buNone/>
        <a:defRPr sz="2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0076" indent="-1120076" algn="l" defTabSz="4480304" rtl="0" eaLnBrk="1" latinLnBrk="0" hangingPunct="1">
        <a:lnSpc>
          <a:spcPct val="90000"/>
        </a:lnSpc>
        <a:spcBef>
          <a:spcPts val="4900"/>
        </a:spcBef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36022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1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0038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84053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84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2320836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456098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680114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904129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4015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30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45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960608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076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091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68106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121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6.png"/><Relationship Id="rId3" Type="http://schemas.openxmlformats.org/officeDocument/2006/relationships/hyperlink" Target="https://doi.org/10.1187/cbe.10-03-0044" TargetMode="External"/><Relationship Id="rId7" Type="http://schemas.openxmlformats.org/officeDocument/2006/relationships/diagramLayout" Target="../diagrams/layout1.xml"/><Relationship Id="rId12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chart" Target="../charts/chart1.xml"/><Relationship Id="rId5" Type="http://schemas.openxmlformats.org/officeDocument/2006/relationships/hyperlink" Target="https://doi.org/10.1187/cbe.10-03-" TargetMode="External"/><Relationship Id="rId10" Type="http://schemas.microsoft.com/office/2007/relationships/diagramDrawing" Target="../diagrams/drawing1.xml"/><Relationship Id="rId4" Type="http://schemas.openxmlformats.org/officeDocument/2006/relationships/hyperlink" Target="https://doi.org/10.1177/0146167295213003" TargetMode="External"/><Relationship Id="rId9" Type="http://schemas.openxmlformats.org/officeDocument/2006/relationships/diagramColors" Target="../diagrams/colors1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597" y="522514"/>
            <a:ext cx="43136594" cy="3947886"/>
          </a:xfrm>
          <a:solidFill>
            <a:srgbClr val="002060"/>
          </a:solidFill>
          <a:ln w="1016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  Mathematics Motivation in Students Enrolled in an Introductory Biology Course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2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Sophia Brisard &amp; Melissa Aikens</a:t>
            </a:r>
            <a:b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44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Department of Biological Sciences, University of New Hampshire, Durham, NH 03824</a:t>
            </a:r>
            <a:endParaRPr lang="en-US" sz="9300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77173" y="6114553"/>
            <a:ext cx="10914743" cy="72017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 the last two decades, the field of biology has become increasingly more quantitative leading to more mathematics being integrated into the biology curriculum (Brewer &amp; Smith, 2011). </a:t>
            </a:r>
          </a:p>
          <a:p>
            <a:pPr marL="457200" indent="-4572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However, students enrolled in biology courses often report having negative feelings towards mathematics, resulting in them not fully engaging in quantitative tasks (Thompson et al., 2013).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mbria" panose="020405030504060302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73497" y="13507485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314092" y="4937912"/>
            <a:ext cx="19641782" cy="81625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Expectancy Value Theory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(Eccles et al., 1983;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Wigfield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Eccles, 2000)</a:t>
            </a:r>
            <a:endParaRPr lang="en-US" sz="4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04067" y="4927623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2591449" y="4927623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fontScale="925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Multinominal Logistic Regression Results</a:t>
            </a:r>
            <a:endParaRPr lang="en-US" sz="5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2645887" y="14710528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12325090" y="5934761"/>
            <a:ext cx="19641781" cy="710851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9688" lvl="1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12302743" y="13323729"/>
            <a:ext cx="19641782" cy="86832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Analysis</a:t>
            </a:r>
          </a:p>
        </p:txBody>
      </p:sp>
      <p:sp>
        <p:nvSpPr>
          <p:cNvPr id="149" name="Subtitle 2"/>
          <p:cNvSpPr txBox="1">
            <a:spLocks/>
          </p:cNvSpPr>
          <p:nvPr/>
        </p:nvSpPr>
        <p:spPr>
          <a:xfrm>
            <a:off x="12287296" y="19790796"/>
            <a:ext cx="19641782" cy="10759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Cluster </a:t>
            </a:r>
            <a:r>
              <a:rPr lang="en-US" sz="5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Analyis </a:t>
            </a:r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639" y="1168998"/>
            <a:ext cx="2298576" cy="3042233"/>
          </a:xfrm>
          <a:prstGeom prst="rect">
            <a:avLst/>
          </a:prstGeom>
        </p:spPr>
      </p:pic>
      <p:sp>
        <p:nvSpPr>
          <p:cNvPr id="85" name="Subtitle 2"/>
          <p:cNvSpPr txBox="1">
            <a:spLocks/>
          </p:cNvSpPr>
          <p:nvPr/>
        </p:nvSpPr>
        <p:spPr>
          <a:xfrm>
            <a:off x="32688545" y="23255003"/>
            <a:ext cx="10901442" cy="52199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Andrews, S. E., Runyon, C., &amp; Aikens, M. L. (2017). The math–biology values instrument: Development of a tool to measure life science majors’ task values of using math in the context of biology. CBE—Life Sciences Education, 16(3), ar45.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Brewer, C. A., &amp; Smith, D. (2011). Vision and change in undergraduate biology education: a call to action. American Association for the Advancement of Science, Washington, DC, 81. </a:t>
            </a:r>
            <a:r>
              <a:rPr lang="en-US" sz="1400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https://doi.org/10.1187/cbe.10-03-0044</a:t>
            </a:r>
            <a:endParaRPr lang="en-US" sz="1400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Eccles, J., Adler, T. F., Futterman, R., Goff, S. B.,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Kaczala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C. M.,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Meece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J., and Midgley, C. (1983). Expectancies, values and academic behaviors. In Spence, J. T. (ed.), Achievement and Achievement Motives, W. H. Freeman, San Francisco.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Eccles, J. S., &amp;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Wigfield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A. (1995). In the mind of the actor: The structure of adolescents' achievement task values and expectancy-related beliefs. Personality and social psychology   bulletin, 21(3), 215-225. </a:t>
            </a:r>
            <a:r>
              <a:rPr lang="en-US" sz="1400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https://doi.org/10.1177/0146167295213003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Flake, J. K., Barron, K. E.,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Hulleman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C., McCoach, B. D., &amp; Welsh, M. E. (2015). Measuring cost: The forgotten component of expectancy-value theory. Contemporary educational psychology, 41, 232-244. https://doi.org/10.1016/j.cedpsych.2015.03.002 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Gaspard, H.,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Dicke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A. L.,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Flunger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B., Schreier, B.,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Häfner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I.,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Trautwein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U., &amp;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Nagengast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B. (2015). More value through greater differentiation: Gender differences in value beliefs about math. Journal of educational psychology, 107(3), 663. https://psycnet.apa.org/doi/10.1037/edu0000003 </a:t>
            </a:r>
            <a:endParaRPr lang="en-US" sz="1400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Glynn, S. M., Brickman, P., Armstrong, N., &amp;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Taasoobshirazi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G. (2011). Science motivation questionnaire II: Validation with science majors and nonscience majors. Journal of research in science teaching, 48(10), 1159-1176. https://doi.org/10.1002/tea.20442 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Hu, L. T., &amp;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Bentler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P. M. (1999). Cutoff criteria for fit indexes in covariance structure analysis: Conventional criteria versus new alternatives. Structural equation modeling: a multidisciplinary journal, 6(1), 1055. https://doi.org/10.1080/10705519909540118 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Knekta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E., Runyon, C., &amp; Eddy, S. (2019). One size doesn’t fit all: Using factor analysis to gather validity evidence when using surveys in your research. CBE—Life Sciences Education, 18(1), rm1. https://doi.org/10.1187/cbe.18-04-0064 </a:t>
            </a: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Steiger, J. H. (2007). Understanding the limitations of global fit assessment in structural equation modeling. Personality and Individual differences, 42(5), 893-898. https://doi.org/10.1016/j.paid.2006.09.017 </a:t>
            </a:r>
            <a:endParaRPr lang="en-US" sz="1400" strike="noStrike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Thompson, K. V., Nelson, K. C.,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Marbach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-Ad, G., Keller, M., &amp; Fagan, W. F. (2010). Online interactive teaching modules enhance quantitative proficiency of introductory biology   students. CBE—Life Sciences Education, 9(3), 277-283. </a:t>
            </a:r>
            <a:r>
              <a:rPr lang="en-US" sz="1400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https://doi.org/10.1187/cbe.10-03-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0028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Wigfield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A., &amp; Eccles, J. S. (2000). Expectancy–value theory of achievement motivation. Contemporary educational psychology, 25(1), 68-81. https://doi.org/10.1006/ceps.1999.1015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en-US" sz="37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3700" dirty="0">
              <a:latin typeface="Cambria" panose="02040503050406030204" pitchFamily="18" charset="0"/>
            </a:endParaRPr>
          </a:p>
          <a:p>
            <a:pPr algn="l"/>
            <a:endParaRPr lang="en-US" sz="3700" dirty="0">
              <a:latin typeface="Cambria" panose="02040503050406030204" pitchFamily="18" charset="0"/>
            </a:endParaRPr>
          </a:p>
        </p:txBody>
      </p:sp>
      <p:sp>
        <p:nvSpPr>
          <p:cNvPr id="93" name="Subtitle 2"/>
          <p:cNvSpPr txBox="1">
            <a:spLocks/>
          </p:cNvSpPr>
          <p:nvPr/>
        </p:nvSpPr>
        <p:spPr>
          <a:xfrm>
            <a:off x="32635119" y="22298965"/>
            <a:ext cx="11008295" cy="80428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984920" y="12216858"/>
            <a:ext cx="5657401" cy="553992"/>
          </a:xfrm>
          <a:prstGeom prst="rect">
            <a:avLst/>
          </a:prstGeom>
          <a:noFill/>
        </p:spPr>
        <p:txBody>
          <a:bodyPr wrap="square" lIns="106674" tIns="53337" rIns="106674" bIns="53337" rtlCol="0">
            <a:spAutoFit/>
          </a:bodyPr>
          <a:lstStyle/>
          <a:p>
            <a:endParaRPr lang="en-US" sz="2900" dirty="0">
              <a:latin typeface="Cambria" panose="02040503050406030204" pitchFamily="18" charset="0"/>
            </a:endParaRPr>
          </a:p>
        </p:txBody>
      </p:sp>
      <p:sp>
        <p:nvSpPr>
          <p:cNvPr id="98" name="Subtitle 2"/>
          <p:cNvSpPr txBox="1">
            <a:spLocks/>
          </p:cNvSpPr>
          <p:nvPr/>
        </p:nvSpPr>
        <p:spPr>
          <a:xfrm>
            <a:off x="438797" y="19573916"/>
            <a:ext cx="1091474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fontScale="925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 &amp; Variables Measured</a:t>
            </a:r>
          </a:p>
        </p:txBody>
      </p:sp>
      <p:sp>
        <p:nvSpPr>
          <p:cNvPr id="99" name="Subtitle 2"/>
          <p:cNvSpPr txBox="1">
            <a:spLocks/>
          </p:cNvSpPr>
          <p:nvPr/>
        </p:nvSpPr>
        <p:spPr>
          <a:xfrm>
            <a:off x="472604" y="14563266"/>
            <a:ext cx="10914743" cy="476247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endParaRPr lang="en-US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Setting and Participants</a:t>
            </a:r>
          </a:p>
          <a:p>
            <a:pPr algn="just">
              <a:spcBef>
                <a:spcPts val="0"/>
              </a:spcBef>
            </a:pP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Course: Introductory biology course </a:t>
            </a:r>
          </a:p>
          <a:p>
            <a:pPr marL="11430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Six sections over 2 years</a:t>
            </a:r>
          </a:p>
          <a:p>
            <a:pPr marL="2491740" lvl="1" indent="-5715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12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consists of 473 student survey responses who were life-science majors enrolled in the course.</a:t>
            </a:r>
          </a:p>
          <a:p>
            <a:pPr marL="11938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Gender: Male = 121 &amp; Female = 352</a:t>
            </a:r>
          </a:p>
          <a:p>
            <a:pPr marL="11938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Pre-Professional Status: Pre-Professional = 211 &amp; Non-Pre-Professional = 262</a:t>
            </a:r>
          </a:p>
          <a:p>
            <a:pPr marL="1193800" indent="-571500" algn="l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Highest math class taken in High School: Algebra, Geometry or Trigonometry = 70, Pre-Calculus = 202, &amp; Calculus = 201</a:t>
            </a:r>
            <a:endParaRPr lang="en-US" sz="2900" dirty="0">
              <a:latin typeface="Cambria" panose="02040503050406030204" pitchFamily="18" charset="0"/>
            </a:endParaRPr>
          </a:p>
          <a:p>
            <a:pPr marL="400027" indent="-400027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AF4D8AE1-23B0-3947-72F2-76C3D3D4DECA}"/>
              </a:ext>
            </a:extLst>
          </p:cNvPr>
          <p:cNvSpPr/>
          <p:nvPr/>
        </p:nvSpPr>
        <p:spPr>
          <a:xfrm>
            <a:off x="636972" y="24663135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2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Utility value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mathematics for a career in life science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DDC4C63C-AE2B-3D8C-BEF3-324C0F3CBA33}"/>
              </a:ext>
            </a:extLst>
          </p:cNvPr>
          <p:cNvSpPr/>
          <p:nvPr/>
        </p:nvSpPr>
        <p:spPr>
          <a:xfrm>
            <a:off x="7138469" y="24660737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3:</a:t>
            </a: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Attainment value –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importance of doing the mathematics well</a:t>
            </a: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6B0FBDC8-CD64-B76A-D0B0-C9B80D4C47AE}"/>
              </a:ext>
            </a:extLst>
          </p:cNvPr>
          <p:cNvSpPr/>
          <p:nvPr/>
        </p:nvSpPr>
        <p:spPr>
          <a:xfrm>
            <a:off x="582392" y="27675982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5: </a:t>
            </a:r>
          </a:p>
          <a:p>
            <a:pPr algn="ctr"/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to do mathematics in the biology course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E9B8A430-8A4F-1873-9E6E-15C36E8184A9}"/>
              </a:ext>
            </a:extLst>
          </p:cNvPr>
          <p:cNvSpPr/>
          <p:nvPr/>
        </p:nvSpPr>
        <p:spPr>
          <a:xfrm>
            <a:off x="3881823" y="26175201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4: </a:t>
            </a:r>
          </a:p>
          <a:p>
            <a:pPr algn="ctr"/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Emotional Cost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using mathematics in the biology course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D20D50AC-8DC6-8888-0E2F-581CBA88CFD5}"/>
              </a:ext>
            </a:extLst>
          </p:cNvPr>
          <p:cNvSpPr/>
          <p:nvPr/>
        </p:nvSpPr>
        <p:spPr>
          <a:xfrm>
            <a:off x="7169295" y="27657552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6: </a:t>
            </a:r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Expectations for success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using mathematics in biology courses - measured by self-efficacy 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(Eccles &amp; </a:t>
            </a:r>
            <a:r>
              <a:rPr lang="en-US" sz="2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Wigfield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1995)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425BDFB-2546-65C4-CC70-4E846A1D85BA}"/>
              </a:ext>
            </a:extLst>
          </p:cNvPr>
          <p:cNvSpPr txBox="1">
            <a:spLocks/>
          </p:cNvSpPr>
          <p:nvPr/>
        </p:nvSpPr>
        <p:spPr>
          <a:xfrm>
            <a:off x="402813" y="20777804"/>
            <a:ext cx="10914743" cy="119349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ts val="200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survey is made up of 28 7-point Likert-type items taken or modified from previously published surveys (Andrews et al., 2017; Flake et al., 2015; Gaspard et al., 2015; Glynn et al., 2011). 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instrument contains items that relate to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six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constructs: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Confirmatory Factor Analysis with maximum likelihood robust estimation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Knekta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et al., 2019) verified that all fit indices (CFI, TLI, RMSEA, SRMR) were within suggested cutoff values as suggested by Hu &amp;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Bentler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(1999) and Steiger (2007). 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113" lvl="1"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ABA006F-FEE9-E104-5AEF-A262BC388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78404"/>
              </p:ext>
            </p:extLst>
          </p:nvPr>
        </p:nvGraphicFramePr>
        <p:xfrm>
          <a:off x="12367620" y="14487063"/>
          <a:ext cx="19512029" cy="4995966"/>
        </p:xfrm>
        <a:graphic>
          <a:graphicData uri="http://schemas.openxmlformats.org/drawingml/2006/table">
            <a:tbl>
              <a:tblPr firstRow="1" bandRow="1"/>
              <a:tblGrid>
                <a:gridCol w="6839140">
                  <a:extLst>
                    <a:ext uri="{9D8B030D-6E8A-4147-A177-3AD203B41FA5}">
                      <a16:colId xmlns:a16="http://schemas.microsoft.com/office/drawing/2014/main" val="2757395008"/>
                    </a:ext>
                  </a:extLst>
                </a:gridCol>
                <a:gridCol w="12672889">
                  <a:extLst>
                    <a:ext uri="{9D8B030D-6E8A-4147-A177-3AD203B41FA5}">
                      <a16:colId xmlns:a16="http://schemas.microsoft.com/office/drawing/2014/main" val="1343767414"/>
                    </a:ext>
                  </a:extLst>
                </a:gridCol>
              </a:tblGrid>
              <a:tr h="1998236">
                <a:tc>
                  <a:txBody>
                    <a:bodyPr/>
                    <a:lstStyle/>
                    <a:p>
                      <a:pPr marL="0" marR="0" lvl="0" indent="0" algn="l" defTabSz="4480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the mathematics motivational patterns among undergraduate    students who are enrolled in a gateway biology course?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4480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Agglomerative Hierarchical Clustering using Wards method as the algorithm and Euclidean distance as the distance measure.</a:t>
                      </a:r>
                    </a:p>
                    <a:p>
                      <a:pPr marL="457200" marR="0" lvl="0" indent="-457200" algn="l" defTabSz="4480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Bootstrapping was used to determine the optimal number of clusters.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8370520"/>
                  </a:ext>
                </a:extLst>
              </a:tr>
              <a:tr h="2997730">
                <a:tc>
                  <a:txBody>
                    <a:bodyPr/>
                    <a:lstStyle/>
                    <a:p>
                      <a:pPr marL="0" marR="0" lvl="0" indent="0" algn="l" defTabSz="4480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what extent is gender and pre-professional status related to these patterns?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q"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Multinominal Logistic Regression Analysis</a:t>
                      </a:r>
                    </a:p>
                    <a:p>
                      <a:pPr marL="1319213" lvl="1" indent="-457200">
                        <a:buFont typeface="Wingdings" panose="05000000000000000000" pitchFamily="2" charset="2"/>
                        <a:buChar char="q"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 Variable: Cluster </a:t>
                      </a:r>
                    </a:p>
                    <a:p>
                      <a:pPr marL="1319213" lvl="1" indent="-457200">
                        <a:buFont typeface="Wingdings" panose="05000000000000000000" pitchFamily="2" charset="2"/>
                        <a:buChar char="q"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Variables: Gender (male or female) and Pre-Professional Status (pre-professional or non-pre-professional) </a:t>
                      </a:r>
                    </a:p>
                    <a:p>
                      <a:pPr marL="1319213" lvl="1" indent="-457200">
                        <a:buFont typeface="Wingdings" panose="05000000000000000000" pitchFamily="2" charset="2"/>
                        <a:buChar char="q"/>
                      </a:pPr>
                      <a:r>
                        <a:rPr lang="en-US" sz="2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 Variable: Highest Mathematics Course Taken in High School         (Algebra/Geometry/Trigonometry, Pre-Calculus, or Calculus)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707591"/>
                  </a:ext>
                </a:extLst>
              </a:tr>
            </a:tbl>
          </a:graphicData>
        </a:graphic>
      </p:graphicFrame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A808860-501B-F279-EC4F-21DA0B4B320A}"/>
              </a:ext>
            </a:extLst>
          </p:cNvPr>
          <p:cNvSpPr/>
          <p:nvPr/>
        </p:nvSpPr>
        <p:spPr>
          <a:xfrm>
            <a:off x="714561" y="9657147"/>
            <a:ext cx="10493753" cy="324129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3225" algn="l">
              <a:lnSpc>
                <a:spcPct val="100000"/>
              </a:lnSpc>
              <a:spcBef>
                <a:spcPts val="600"/>
              </a:spcBef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Questions: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0950" indent="-51435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mathematics motivational patterns among undergraduate students who are enrolled in a gateway biology course?</a:t>
            </a:r>
          </a:p>
          <a:p>
            <a:pPr marL="1250950" indent="-51435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what extent is gender and pre-professional status related to these motivational patterns?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9476CA-D9AF-5F25-A817-BF03C4FA4F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8762028"/>
              </p:ext>
            </p:extLst>
          </p:nvPr>
        </p:nvGraphicFramePr>
        <p:xfrm>
          <a:off x="12581202" y="6112738"/>
          <a:ext cx="19089387" cy="638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00A82FC-DEFA-F72D-24CF-109A89D51F38}"/>
              </a:ext>
            </a:extLst>
          </p:cNvPr>
          <p:cNvSpPr txBox="1"/>
          <p:nvPr/>
        </p:nvSpPr>
        <p:spPr>
          <a:xfrm>
            <a:off x="16152794" y="11315121"/>
            <a:ext cx="1275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Achievement Motivation &amp; Task Completion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D7095DD-6E3E-A6F3-C30A-DADC14AF6818}"/>
              </a:ext>
            </a:extLst>
          </p:cNvPr>
          <p:cNvSpPr txBox="1"/>
          <p:nvPr/>
        </p:nvSpPr>
        <p:spPr>
          <a:xfrm>
            <a:off x="13287411" y="6665693"/>
            <a:ext cx="76708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Task Values</a:t>
            </a:r>
          </a:p>
          <a:p>
            <a:pPr marL="1385888" indent="-1143000">
              <a:buFont typeface="Wingdings" panose="05000000000000000000" pitchFamily="2" charset="2"/>
              <a:buChar char="q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Intrinsic Value</a:t>
            </a:r>
          </a:p>
          <a:p>
            <a:pPr marL="1385888" indent="-1143000">
              <a:buFont typeface="Wingdings" panose="05000000000000000000" pitchFamily="2" charset="2"/>
              <a:buChar char="q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Utility Value</a:t>
            </a:r>
          </a:p>
          <a:p>
            <a:pPr marL="1385888" indent="-1143000">
              <a:buFont typeface="Wingdings" panose="05000000000000000000" pitchFamily="2" charset="2"/>
              <a:buChar char="q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Attainment Value</a:t>
            </a:r>
          </a:p>
          <a:p>
            <a:pPr marL="1385888" indent="-1143000">
              <a:buFont typeface="Wingdings" panose="05000000000000000000" pitchFamily="2" charset="2"/>
              <a:buChar char="q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Emotional Cost</a:t>
            </a:r>
          </a:p>
          <a:p>
            <a:pPr marL="1385888" indent="-1143000">
              <a:buFont typeface="Wingdings" panose="05000000000000000000" pitchFamily="2" charset="2"/>
              <a:buChar char="q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Effort Cost</a:t>
            </a:r>
          </a:p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80FE52-0FD7-F555-FD34-042EF8A56470}"/>
              </a:ext>
            </a:extLst>
          </p:cNvPr>
          <p:cNvSpPr txBox="1"/>
          <p:nvPr/>
        </p:nvSpPr>
        <p:spPr>
          <a:xfrm>
            <a:off x="22319134" y="6746677"/>
            <a:ext cx="93514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Expectancy of Success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0938" indent="-857250">
              <a:buFont typeface="Wingdings" panose="05000000000000000000" pitchFamily="2" charset="2"/>
              <a:buChar char="q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Self-Efficacy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8E1A983D-2A55-D297-A60F-95786CBF7831}"/>
              </a:ext>
            </a:extLst>
          </p:cNvPr>
          <p:cNvSpPr/>
          <p:nvPr/>
        </p:nvSpPr>
        <p:spPr>
          <a:xfrm>
            <a:off x="3881823" y="23183731"/>
            <a:ext cx="3853596" cy="2869475"/>
          </a:xfrm>
          <a:prstGeom prst="hexagon">
            <a:avLst/>
          </a:prstGeom>
          <a:solidFill>
            <a:srgbClr val="D294CE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 1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Intrinsic value -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 in using mathematics to understand biology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1F53A1-3D97-24C6-F405-6770A2149E50}"/>
              </a:ext>
            </a:extLst>
          </p:cNvPr>
          <p:cNvSpPr/>
          <p:nvPr/>
        </p:nvSpPr>
        <p:spPr>
          <a:xfrm>
            <a:off x="32763074" y="6009940"/>
            <a:ext cx="10662865" cy="84771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689805-305A-6481-79BF-6BD2FC25EBB5}"/>
              </a:ext>
            </a:extLst>
          </p:cNvPr>
          <p:cNvSpPr txBox="1"/>
          <p:nvPr/>
        </p:nvSpPr>
        <p:spPr>
          <a:xfrm>
            <a:off x="33181631" y="6147027"/>
            <a:ext cx="102323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Figure 1: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Percent chance each predictor variable category is in low, moderate and high motivation cluster.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E2296CB9-2240-C9E7-75E9-CFB15E147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35209"/>
              </p:ext>
            </p:extLst>
          </p:nvPr>
        </p:nvGraphicFramePr>
        <p:xfrm>
          <a:off x="12828440" y="21997716"/>
          <a:ext cx="18626919" cy="1056829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5928700">
                  <a:extLst>
                    <a:ext uri="{9D8B030D-6E8A-4147-A177-3AD203B41FA5}">
                      <a16:colId xmlns:a16="http://schemas.microsoft.com/office/drawing/2014/main" val="2743132084"/>
                    </a:ext>
                  </a:extLst>
                </a:gridCol>
                <a:gridCol w="4315682">
                  <a:extLst>
                    <a:ext uri="{9D8B030D-6E8A-4147-A177-3AD203B41FA5}">
                      <a16:colId xmlns:a16="http://schemas.microsoft.com/office/drawing/2014/main" val="2038296266"/>
                    </a:ext>
                  </a:extLst>
                </a:gridCol>
                <a:gridCol w="4039420">
                  <a:extLst>
                    <a:ext uri="{9D8B030D-6E8A-4147-A177-3AD203B41FA5}">
                      <a16:colId xmlns:a16="http://schemas.microsoft.com/office/drawing/2014/main" val="538392030"/>
                    </a:ext>
                  </a:extLst>
                </a:gridCol>
                <a:gridCol w="4343117">
                  <a:extLst>
                    <a:ext uri="{9D8B030D-6E8A-4147-A177-3AD203B41FA5}">
                      <a16:colId xmlns:a16="http://schemas.microsoft.com/office/drawing/2014/main" val="2055637994"/>
                    </a:ext>
                  </a:extLst>
                </a:gridCol>
              </a:tblGrid>
              <a:tr h="2137528">
                <a:tc>
                  <a:txBody>
                    <a:bodyPr/>
                    <a:lstStyle/>
                    <a:p>
                      <a:pPr algn="l"/>
                      <a:r>
                        <a:rPr lang="en-US" sz="4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Cluster </a:t>
                      </a:r>
                    </a:p>
                    <a:p>
                      <a:pPr algn="l"/>
                      <a:r>
                        <a:rPr lang="en-US" sz="4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0"/>
                        </a:spcBef>
                      </a:pPr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</a:t>
                      </a:r>
                    </a:p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Motivation</a:t>
                      </a:r>
                    </a:p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45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 Motivation</a:t>
                      </a:r>
                    </a:p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Motivation</a:t>
                      </a:r>
                    </a:p>
                    <a:p>
                      <a:pPr algn="ctr"/>
                      <a:r>
                        <a:rPr lang="en-US" sz="4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05746"/>
                  </a:ext>
                </a:extLst>
              </a:tr>
              <a:tr h="130194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Intrinsic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1.76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0.65)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5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3.56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1.23)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5.62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0.77)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55862"/>
                  </a:ext>
                </a:extLst>
              </a:tr>
              <a:tr h="130194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Utility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3.76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1.23)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5.42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0.99)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6.20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0.81)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866844"/>
                  </a:ext>
                </a:extLst>
              </a:tr>
              <a:tr h="130194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Mathematics Attainment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3.91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1.07)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5.18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1.02)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6.13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0.77)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92121"/>
                  </a:ext>
                </a:extLst>
              </a:tr>
              <a:tr h="130194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Emotional 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6.11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0.60)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5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4.32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1.05)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2.33 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0.91)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268578"/>
                  </a:ext>
                </a:extLst>
              </a:tr>
              <a:tr h="1301941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Effort Cost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5.55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0.76)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5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3.74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0.98)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2.10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0.72)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552178"/>
                  </a:ext>
                </a:extLst>
              </a:tr>
              <a:tr h="192105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Self-Efficacy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2.93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1.17)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5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4.72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1.05)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5.98</a:t>
                      </a:r>
                    </a:p>
                    <a:p>
                      <a:pPr algn="ctr"/>
                      <a:r>
                        <a:rPr lang="en-US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(± 0.84)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158048"/>
                  </a:ext>
                </a:extLst>
              </a:tr>
            </a:tbl>
          </a:graphicData>
        </a:graphic>
      </p:graphicFrame>
      <p:sp>
        <p:nvSpPr>
          <p:cNvPr id="34" name="Subtitle 2">
            <a:extLst>
              <a:ext uri="{FF2B5EF4-FFF2-40B4-BE49-F238E27FC236}">
                <a16:creationId xmlns:a16="http://schemas.microsoft.com/office/drawing/2014/main" id="{FE5E0501-62BD-FAC1-6C62-3018B107E71E}"/>
              </a:ext>
            </a:extLst>
          </p:cNvPr>
          <p:cNvSpPr txBox="1">
            <a:spLocks/>
          </p:cNvSpPr>
          <p:nvPr/>
        </p:nvSpPr>
        <p:spPr>
          <a:xfrm>
            <a:off x="32728671" y="15786215"/>
            <a:ext cx="10914743" cy="6249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Students in the introductory biology course can be clustered into three groups of motivation (low, moderate, and high), with over half in the moderate cluster.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Gender and pre-professional status were not statistically significant in predicting motivational patterns.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Controlling for highest mathematics course taken in </a:t>
            </a:r>
            <a:r>
              <a:rPr lang="en-US" sz="24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 School,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probability that a female will be in the high motivation cluster is 27.8%. In comparison, the probability that a male will be in the high motivation cluster is 40.9%.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Pre-Professional majors have a 35.7% chance of being in the high motivation cluster while non-pre-professional majors have a 27.3% of being in the high motivation cluster while controlling for highest mathematics course taken in High School.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 Steps: Investigate whether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students’ motivational patterns change as they complete the biology course?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0FAC39-735E-403B-F6DD-C3B1864D8DD4}"/>
              </a:ext>
            </a:extLst>
          </p:cNvPr>
          <p:cNvSpPr txBox="1"/>
          <p:nvPr/>
        </p:nvSpPr>
        <p:spPr>
          <a:xfrm>
            <a:off x="13287410" y="21264405"/>
            <a:ext cx="17911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Table 1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Means and Standard Deviations of the six affective variables in each motivation cluster.</a:t>
            </a:r>
          </a:p>
        </p:txBody>
      </p:sp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25679CB5-7168-7A7E-855E-00CDEF05BF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892037"/>
              </p:ext>
            </p:extLst>
          </p:nvPr>
        </p:nvGraphicFramePr>
        <p:xfrm>
          <a:off x="38186043" y="7315184"/>
          <a:ext cx="512064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3924139C-6B50-D179-BCEF-EF5B53775D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550784"/>
              </p:ext>
            </p:extLst>
          </p:nvPr>
        </p:nvGraphicFramePr>
        <p:xfrm>
          <a:off x="32920747" y="7309091"/>
          <a:ext cx="512064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pic>
        <p:nvPicPr>
          <p:cNvPr id="41" name="Picture 40">
            <a:extLst>
              <a:ext uri="{FF2B5EF4-FFF2-40B4-BE49-F238E27FC236}">
                <a16:creationId xmlns:a16="http://schemas.microsoft.com/office/drawing/2014/main" id="{18C33D6F-C060-75EC-CEBE-442441513AA1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t="23747" b="17497"/>
          <a:stretch/>
        </p:blipFill>
        <p:spPr>
          <a:xfrm>
            <a:off x="38468462" y="13782600"/>
            <a:ext cx="4482176" cy="5430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3C19005-6257-3C4F-B4B4-B028FA5FAA4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95317" y="28738461"/>
            <a:ext cx="3981450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55027</TotalTime>
  <Words>1521</Words>
  <Application>Microsoft Office PowerPoint</Application>
  <PresentationFormat>Custom</PresentationFormat>
  <Paragraphs>183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Wingdings</vt:lpstr>
      <vt:lpstr>Office Theme</vt:lpstr>
      <vt:lpstr>         Mathematics Motivation in Students Enrolled in an Introductory Biology Course Sophia Brisard &amp; Melissa Aikens  Department of Biological Sciences, University of New Hampshire, Durham, NH 03824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Jacobs</dc:creator>
  <cp:lastModifiedBy>Sophie Brisard</cp:lastModifiedBy>
  <cp:revision>203</cp:revision>
  <dcterms:created xsi:type="dcterms:W3CDTF">2016-03-05T16:55:12Z</dcterms:created>
  <dcterms:modified xsi:type="dcterms:W3CDTF">2024-03-01T22:25:45Z</dcterms:modified>
</cp:coreProperties>
</file>