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3"/>
  </p:sldMasterIdLst>
  <p:sldIdLst>
    <p:sldId id="256" r:id="rId4"/>
  </p:sldIdLst>
  <p:sldSz cx="43891200" cy="32918400"/>
  <p:notesSz cx="9144000" cy="6858000"/>
  <p:defaultTextStyle>
    <a:defPPr>
      <a:defRPr lang="en-US"/>
    </a:defPPr>
    <a:lvl1pPr marL="0" algn="l" defTabSz="4301092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1pPr>
    <a:lvl2pPr marL="2150545" algn="l" defTabSz="4301092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2pPr>
    <a:lvl3pPr marL="4301092" algn="l" defTabSz="4301092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3pPr>
    <a:lvl4pPr marL="6451637" algn="l" defTabSz="4301092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4pPr>
    <a:lvl5pPr marL="8602184" algn="l" defTabSz="4301092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5pPr>
    <a:lvl6pPr marL="10752730" algn="l" defTabSz="4301092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6pPr>
    <a:lvl7pPr marL="12903275" algn="l" defTabSz="4301092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7pPr>
    <a:lvl8pPr marL="15053822" algn="l" defTabSz="4301092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8pPr>
    <a:lvl9pPr marL="17204367" algn="l" defTabSz="4301092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0368">
          <p15:clr>
            <a:srgbClr val="A4A3A4"/>
          </p15:clr>
        </p15:guide>
        <p15:guide id="2" pos="13824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D7EF255D-3FB7-17A6-6FEE-087CC7EC9225}" name="Sophie Brisard" initials="SB" userId="S::slb1039@wildcats.unh.edu::dcfe4b5c-bda4-449d-87ec-9b6ac26ce69c" providerId="AD"/>
  <p188:author id="{C5DEA1F2-8FD4-3F15-19C9-3D17916CC461}" name="Sophie Brisard" initials="SB" userId="S::slb1039@usnh.edu::dcfe4b5c-bda4-449d-87ec-9b6ac26ce69c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D6026"/>
    <a:srgbClr val="416529"/>
    <a:srgbClr val="255D8F"/>
    <a:srgbClr val="225686"/>
    <a:srgbClr val="7F9ED7"/>
    <a:srgbClr val="87BF61"/>
    <a:srgbClr val="9CCA7C"/>
    <a:srgbClr val="FF6565"/>
    <a:srgbClr val="FF4343"/>
    <a:srgbClr val="D294C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53" autoAdjust="0"/>
    <p:restoredTop sz="94434" autoAdjust="0"/>
  </p:normalViewPr>
  <p:slideViewPr>
    <p:cSldViewPr snapToGrid="0">
      <p:cViewPr>
        <p:scale>
          <a:sx n="50" d="100"/>
          <a:sy n="50" d="100"/>
        </p:scale>
        <p:origin x="-3464" y="-6252"/>
      </p:cViewPr>
      <p:guideLst>
        <p:guide orient="horz" pos="10368"/>
        <p:guide pos="1382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Master" Target="slideMasters/slideMaster1.xml"/><Relationship Id="rId7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1.xml"/><Relationship Id="rId9" Type="http://schemas.microsoft.com/office/2018/10/relationships/authors" Target="author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Book1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Book1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Sheet1!$D$3</c:f>
              <c:strCache>
                <c:ptCount val="1"/>
                <c:pt idx="0">
                  <c:v>Low</c:v>
                </c:pt>
              </c:strCache>
            </c:strRef>
          </c:tx>
          <c:spPr>
            <a:solidFill>
              <a:srgbClr val="225686"/>
            </a:solidFill>
            <a:ln>
              <a:noFill/>
            </a:ln>
            <a:effectLst/>
          </c:spPr>
          <c:invertIfNegative val="0"/>
          <c:cat>
            <c:strRef>
              <c:f>Sheet1!$C$4:$C$5</c:f>
              <c:strCache>
                <c:ptCount val="2"/>
                <c:pt idx="0">
                  <c:v>Male</c:v>
                </c:pt>
                <c:pt idx="1">
                  <c:v>Female</c:v>
                </c:pt>
              </c:strCache>
            </c:strRef>
          </c:cat>
          <c:val>
            <c:numRef>
              <c:f>Sheet1!$D$4:$D$5</c:f>
              <c:numCache>
                <c:formatCode>General</c:formatCode>
                <c:ptCount val="2"/>
                <c:pt idx="0">
                  <c:v>5.62E-2</c:v>
                </c:pt>
                <c:pt idx="1">
                  <c:v>7.6498999999999998E-2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C82-420D-8123-7F2DDFEF2B4F}"/>
            </c:ext>
          </c:extLst>
        </c:ser>
        <c:ser>
          <c:idx val="1"/>
          <c:order val="1"/>
          <c:tx>
            <c:strRef>
              <c:f>Sheet1!$E$3</c:f>
              <c:strCache>
                <c:ptCount val="1"/>
                <c:pt idx="0">
                  <c:v>Moderate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Sheet1!$C$4:$C$5</c:f>
              <c:strCache>
                <c:ptCount val="2"/>
                <c:pt idx="0">
                  <c:v>Male</c:v>
                </c:pt>
                <c:pt idx="1">
                  <c:v>Female</c:v>
                </c:pt>
              </c:strCache>
            </c:strRef>
          </c:cat>
          <c:val>
            <c:numRef>
              <c:f>Sheet1!$E$4:$E$5</c:f>
              <c:numCache>
                <c:formatCode>General</c:formatCode>
                <c:ptCount val="2"/>
                <c:pt idx="0">
                  <c:v>0.53629400000000005</c:v>
                </c:pt>
                <c:pt idx="1">
                  <c:v>0.64549350000000005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C82-420D-8123-7F2DDFEF2B4F}"/>
            </c:ext>
          </c:extLst>
        </c:ser>
        <c:ser>
          <c:idx val="2"/>
          <c:order val="2"/>
          <c:tx>
            <c:strRef>
              <c:f>Sheet1!$F$3</c:f>
              <c:strCache>
                <c:ptCount val="1"/>
                <c:pt idx="0">
                  <c:v>High</c:v>
                </c:pt>
              </c:strCache>
            </c:strRef>
          </c:tx>
          <c:spPr>
            <a:solidFill>
              <a:srgbClr val="3D6026"/>
            </a:solidFill>
            <a:ln>
              <a:noFill/>
            </a:ln>
            <a:effectLst/>
          </c:spPr>
          <c:invertIfNegative val="0"/>
          <c:cat>
            <c:strRef>
              <c:f>Sheet1!$C$4:$C$5</c:f>
              <c:strCache>
                <c:ptCount val="2"/>
                <c:pt idx="0">
                  <c:v>Male</c:v>
                </c:pt>
                <c:pt idx="1">
                  <c:v>Female</c:v>
                </c:pt>
              </c:strCache>
            </c:strRef>
          </c:cat>
          <c:val>
            <c:numRef>
              <c:f>Sheet1!$F$4:$F$5</c:f>
              <c:numCache>
                <c:formatCode>General</c:formatCode>
                <c:ptCount val="2"/>
                <c:pt idx="0">
                  <c:v>0.40908519999999998</c:v>
                </c:pt>
                <c:pt idx="1">
                  <c:v>0.27800720000000001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C82-420D-8123-7F2DDFEF2B4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overlap val="100"/>
        <c:axId val="1287401839"/>
        <c:axId val="1302536559"/>
      </c:barChart>
      <c:catAx>
        <c:axId val="1287401839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2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r>
                  <a:rPr lang="en-US" sz="2200" dirty="0">
                    <a:latin typeface="Arial" panose="020B0604020202020204" pitchFamily="34" charset="0"/>
                    <a:cs typeface="Arial" panose="020B0604020202020204" pitchFamily="34" charset="0"/>
                  </a:rPr>
                  <a:t>Gender</a:t>
                </a:r>
              </a:p>
            </c:rich>
          </c:tx>
          <c:layout>
            <c:manualLayout>
              <c:xMode val="edge"/>
              <c:yMode val="edge"/>
              <c:x val="0.51236974284464443"/>
              <c:y val="0.93393841394825627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22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1302536559"/>
        <c:crosses val="autoZero"/>
        <c:auto val="1"/>
        <c:lblAlgn val="ctr"/>
        <c:lblOffset val="100"/>
        <c:noMultiLvlLbl val="0"/>
      </c:catAx>
      <c:valAx>
        <c:axId val="1302536559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r>
                  <a:rPr lang="en-US" sz="2000">
                    <a:latin typeface="Arial" panose="020B0604020202020204" pitchFamily="34" charset="0"/>
                    <a:cs typeface="Arial" panose="020B0604020202020204" pitchFamily="34" charset="0"/>
                  </a:rPr>
                  <a:t>Probability</a:t>
                </a:r>
                <a:r>
                  <a:rPr lang="en-US" sz="2000" baseline="0">
                    <a:latin typeface="Arial" panose="020B0604020202020204" pitchFamily="34" charset="0"/>
                    <a:cs typeface="Arial" panose="020B0604020202020204" pitchFamily="34" charset="0"/>
                  </a:rPr>
                  <a:t> in Motivation Cluster</a:t>
                </a:r>
                <a:endParaRPr lang="en-US" sz="2000">
                  <a:latin typeface="Arial" panose="020B0604020202020204" pitchFamily="34" charset="0"/>
                  <a:cs typeface="Arial" panose="020B0604020202020204" pitchFamily="34" charset="0"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2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pPr>
              <a:endParaRPr lang="en-US"/>
            </a:p>
          </c:txPr>
        </c:title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1287401839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25400" cap="flat" cmpd="sng" algn="ctr">
      <a:solidFill>
        <a:schemeClr val="accent3">
          <a:lumMod val="60000"/>
          <a:lumOff val="40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Sheet1!$K$3</c:f>
              <c:strCache>
                <c:ptCount val="1"/>
                <c:pt idx="0">
                  <c:v>Low</c:v>
                </c:pt>
              </c:strCache>
            </c:strRef>
          </c:tx>
          <c:spPr>
            <a:solidFill>
              <a:srgbClr val="255D8F"/>
            </a:solidFill>
            <a:ln>
              <a:noFill/>
            </a:ln>
            <a:effectLst/>
          </c:spPr>
          <c:invertIfNegative val="0"/>
          <c:cat>
            <c:strRef>
              <c:f>Sheet1!$J$4:$J$5</c:f>
              <c:strCache>
                <c:ptCount val="2"/>
                <c:pt idx="0">
                  <c:v>Pre-Prof</c:v>
                </c:pt>
                <c:pt idx="1">
                  <c:v>Non-Pre-Prof</c:v>
                </c:pt>
              </c:strCache>
            </c:strRef>
          </c:cat>
          <c:val>
            <c:numRef>
              <c:f>Sheet1!$K$4:$K$5</c:f>
              <c:numCache>
                <c:formatCode>General</c:formatCode>
                <c:ptCount val="2"/>
                <c:pt idx="0">
                  <c:v>5.5799870000000001E-2</c:v>
                </c:pt>
                <c:pt idx="1">
                  <c:v>8.4785180000000002E-2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171-4343-89C8-9B600D46A0C1}"/>
            </c:ext>
          </c:extLst>
        </c:ser>
        <c:ser>
          <c:idx val="1"/>
          <c:order val="1"/>
          <c:tx>
            <c:strRef>
              <c:f>Sheet1!$L$3</c:f>
              <c:strCache>
                <c:ptCount val="1"/>
                <c:pt idx="0">
                  <c:v>Moderate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Sheet1!$J$4:$J$5</c:f>
              <c:strCache>
                <c:ptCount val="2"/>
                <c:pt idx="0">
                  <c:v>Pre-Prof</c:v>
                </c:pt>
                <c:pt idx="1">
                  <c:v>Non-Pre-Prof</c:v>
                </c:pt>
              </c:strCache>
            </c:strRef>
          </c:cat>
          <c:val>
            <c:numRef>
              <c:f>Sheet1!$L$4:$L$5</c:f>
              <c:numCache>
                <c:formatCode>General</c:formatCode>
                <c:ptCount val="2"/>
                <c:pt idx="0">
                  <c:v>0.58678370000000002</c:v>
                </c:pt>
                <c:pt idx="1">
                  <c:v>0.64261170000000001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171-4343-89C8-9B600D46A0C1}"/>
            </c:ext>
          </c:extLst>
        </c:ser>
        <c:ser>
          <c:idx val="2"/>
          <c:order val="2"/>
          <c:tx>
            <c:strRef>
              <c:f>Sheet1!$M$3</c:f>
              <c:strCache>
                <c:ptCount val="1"/>
                <c:pt idx="0">
                  <c:v>High</c:v>
                </c:pt>
              </c:strCache>
            </c:strRef>
          </c:tx>
          <c:spPr>
            <a:solidFill>
              <a:srgbClr val="416529"/>
            </a:solidFill>
            <a:ln>
              <a:noFill/>
            </a:ln>
            <a:effectLst/>
          </c:spPr>
          <c:invertIfNegative val="0"/>
          <c:cat>
            <c:strRef>
              <c:f>Sheet1!$J$4:$J$5</c:f>
              <c:strCache>
                <c:ptCount val="2"/>
                <c:pt idx="0">
                  <c:v>Pre-Prof</c:v>
                </c:pt>
                <c:pt idx="1">
                  <c:v>Non-Pre-Prof</c:v>
                </c:pt>
              </c:strCache>
            </c:strRef>
          </c:cat>
          <c:val>
            <c:numRef>
              <c:f>Sheet1!$M$4:$M$5</c:f>
              <c:numCache>
                <c:formatCode>General</c:formatCode>
                <c:ptCount val="2"/>
                <c:pt idx="0">
                  <c:v>0.35741650000000003</c:v>
                </c:pt>
                <c:pt idx="1">
                  <c:v>0.27260309999999999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9171-4343-89C8-9B600D46A0C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overlap val="100"/>
        <c:axId val="1229907839"/>
        <c:axId val="1432878528"/>
      </c:barChart>
      <c:catAx>
        <c:axId val="1229907839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r>
                  <a:rPr lang="en-US" sz="2000">
                    <a:latin typeface="Arial" panose="020B0604020202020204" pitchFamily="34" charset="0"/>
                    <a:cs typeface="Arial" panose="020B0604020202020204" pitchFamily="34" charset="0"/>
                  </a:rPr>
                  <a:t>Pre-Professional</a:t>
                </a:r>
                <a:r>
                  <a:rPr lang="en-US" sz="2000" baseline="0">
                    <a:latin typeface="Arial" panose="020B0604020202020204" pitchFamily="34" charset="0"/>
                    <a:cs typeface="Arial" panose="020B0604020202020204" pitchFamily="34" charset="0"/>
                  </a:rPr>
                  <a:t> Status</a:t>
                </a:r>
                <a:endParaRPr lang="en-US" sz="2000">
                  <a:latin typeface="Arial" panose="020B0604020202020204" pitchFamily="34" charset="0"/>
                  <a:cs typeface="Arial" panose="020B0604020202020204" pitchFamily="34" charset="0"/>
                </a:endParaRPr>
              </a:p>
            </c:rich>
          </c:tx>
          <c:layout>
            <c:manualLayout>
              <c:xMode val="edge"/>
              <c:yMode val="edge"/>
              <c:x val="0.29689980158730161"/>
              <c:y val="0.93542244719410073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2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1432878528"/>
        <c:crosses val="autoZero"/>
        <c:auto val="1"/>
        <c:lblAlgn val="ctr"/>
        <c:lblOffset val="100"/>
        <c:noMultiLvlLbl val="0"/>
      </c:catAx>
      <c:valAx>
        <c:axId val="143287852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r>
                  <a:rPr lang="en-US" sz="2000">
                    <a:latin typeface="Arial" panose="020B0604020202020204" pitchFamily="34" charset="0"/>
                    <a:cs typeface="Arial" panose="020B0604020202020204" pitchFamily="34" charset="0"/>
                  </a:rPr>
                  <a:t>Probability</a:t>
                </a:r>
                <a:r>
                  <a:rPr lang="en-US" sz="2000" baseline="0">
                    <a:latin typeface="Arial" panose="020B0604020202020204" pitchFamily="34" charset="0"/>
                    <a:cs typeface="Arial" panose="020B0604020202020204" pitchFamily="34" charset="0"/>
                  </a:rPr>
                  <a:t> in Motivation Cluster</a:t>
                </a:r>
                <a:endParaRPr lang="en-US" sz="2000">
                  <a:latin typeface="Arial" panose="020B0604020202020204" pitchFamily="34" charset="0"/>
                  <a:cs typeface="Arial" panose="020B0604020202020204" pitchFamily="34" charset="0"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2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pPr>
              <a:endParaRPr lang="en-US"/>
            </a:p>
          </c:txPr>
        </c:title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1229907839"/>
        <c:crosses val="autoZero"/>
        <c:crossBetween val="between"/>
        <c:majorUnit val="0.2"/>
      </c:valAx>
      <c:spPr>
        <a:noFill/>
        <a:ln w="38100">
          <a:noFill/>
        </a:ln>
        <a:effectLst/>
      </c:spPr>
    </c:plotArea>
    <c:plotVisOnly val="1"/>
    <c:dispBlanksAs val="gap"/>
    <c:showDLblsOverMax val="0"/>
  </c:chart>
  <c:spPr>
    <a:noFill/>
    <a:ln w="28575">
      <a:solidFill>
        <a:schemeClr val="accent3">
          <a:lumMod val="60000"/>
          <a:lumOff val="40000"/>
        </a:schemeClr>
      </a:solidFill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4" Type="http://schemas.openxmlformats.org/officeDocument/2006/relationships/image" Target="../media/image5.sv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4" Type="http://schemas.openxmlformats.org/officeDocument/2006/relationships/image" Target="../media/image5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3845D41-27D3-4854-B21E-27FF9F271054}" type="doc">
      <dgm:prSet loTypeId="urn:microsoft.com/office/officeart/2005/8/layout/hList7" loCatId="list" qsTypeId="urn:microsoft.com/office/officeart/2005/8/quickstyle/simple1" qsCatId="simple" csTypeId="urn:microsoft.com/office/officeart/2005/8/colors/colorful5" csCatId="colorful" phldr="1"/>
      <dgm:spPr/>
    </dgm:pt>
    <dgm:pt modelId="{755D843C-A326-4F8F-90B8-0D25C02DFD20}">
      <dgm:prSet phldrT="[Text]"/>
      <dgm:spPr>
        <a:solidFill>
          <a:srgbClr val="7F9ED7"/>
        </a:solidFill>
      </dgm:spPr>
      <dgm:t>
        <a:bodyPr/>
        <a:lstStyle/>
        <a:p>
          <a:endParaRPr lang="en-US" dirty="0"/>
        </a:p>
        <a:p>
          <a:endParaRPr lang="en-US" dirty="0"/>
        </a:p>
      </dgm:t>
    </dgm:pt>
    <dgm:pt modelId="{8D53BAF9-89EC-4733-86F4-13EFC997AC05}" type="parTrans" cxnId="{94FDFCCB-F3DF-4965-B65E-A5BA4811B813}">
      <dgm:prSet/>
      <dgm:spPr/>
      <dgm:t>
        <a:bodyPr/>
        <a:lstStyle/>
        <a:p>
          <a:endParaRPr lang="en-US"/>
        </a:p>
      </dgm:t>
    </dgm:pt>
    <dgm:pt modelId="{54D46B0B-F5F8-4E3D-B121-F5A2FB37E3C2}" type="sibTrans" cxnId="{94FDFCCB-F3DF-4965-B65E-A5BA4811B813}">
      <dgm:prSet/>
      <dgm:spPr/>
      <dgm:t>
        <a:bodyPr/>
        <a:lstStyle/>
        <a:p>
          <a:endParaRPr lang="en-US"/>
        </a:p>
      </dgm:t>
    </dgm:pt>
    <dgm:pt modelId="{9D53D2A1-4AFB-403A-8A9A-EF84A18A95C7}">
      <dgm:prSet phldrT="[Text]"/>
      <dgm:spPr>
        <a:solidFill>
          <a:srgbClr val="87BF61"/>
        </a:solidFill>
      </dgm:spPr>
      <dgm:t>
        <a:bodyPr/>
        <a:lstStyle/>
        <a:p>
          <a:endParaRPr lang="en-US" dirty="0"/>
        </a:p>
      </dgm:t>
    </dgm:pt>
    <dgm:pt modelId="{C81B328C-2AFE-4AF9-8E13-93260384CDBB}" type="parTrans" cxnId="{D6E5AE7D-2D6B-49F0-8049-463C923B4FF1}">
      <dgm:prSet/>
      <dgm:spPr/>
      <dgm:t>
        <a:bodyPr/>
        <a:lstStyle/>
        <a:p>
          <a:endParaRPr lang="en-US"/>
        </a:p>
      </dgm:t>
    </dgm:pt>
    <dgm:pt modelId="{416BE970-DCB2-4BF4-A086-B87FAD031FE9}" type="sibTrans" cxnId="{D6E5AE7D-2D6B-49F0-8049-463C923B4FF1}">
      <dgm:prSet/>
      <dgm:spPr/>
      <dgm:t>
        <a:bodyPr/>
        <a:lstStyle/>
        <a:p>
          <a:endParaRPr lang="en-US"/>
        </a:p>
      </dgm:t>
    </dgm:pt>
    <dgm:pt modelId="{20CECCD5-163C-45DC-A53E-199FDA1B3F14}" type="pres">
      <dgm:prSet presAssocID="{B3845D41-27D3-4854-B21E-27FF9F271054}" presName="Name0" presStyleCnt="0">
        <dgm:presLayoutVars>
          <dgm:dir/>
          <dgm:resizeHandles val="exact"/>
        </dgm:presLayoutVars>
      </dgm:prSet>
      <dgm:spPr/>
    </dgm:pt>
    <dgm:pt modelId="{1641E0F1-3DB0-48CC-AE5F-2A7A7732083A}" type="pres">
      <dgm:prSet presAssocID="{B3845D41-27D3-4854-B21E-27FF9F271054}" presName="fgShape" presStyleLbl="fgShp" presStyleIdx="0" presStyleCnt="1" custScaleY="167187"/>
      <dgm:spPr/>
    </dgm:pt>
    <dgm:pt modelId="{62B481BE-83FE-44DE-8B1A-1D7CC4D75DB8}" type="pres">
      <dgm:prSet presAssocID="{B3845D41-27D3-4854-B21E-27FF9F271054}" presName="linComp" presStyleCnt="0"/>
      <dgm:spPr/>
    </dgm:pt>
    <dgm:pt modelId="{DEB8C2C3-9B25-4DF2-A580-CEAF1F329FD7}" type="pres">
      <dgm:prSet presAssocID="{755D843C-A326-4F8F-90B8-0D25C02DFD20}" presName="compNode" presStyleCnt="0"/>
      <dgm:spPr/>
    </dgm:pt>
    <dgm:pt modelId="{912975F8-446B-4BFA-B762-68831CF4BC6B}" type="pres">
      <dgm:prSet presAssocID="{755D843C-A326-4F8F-90B8-0D25C02DFD20}" presName="bkgdShape" presStyleLbl="node1" presStyleIdx="0" presStyleCnt="2" custLinFactNeighborX="-987" custLinFactNeighborY="3100"/>
      <dgm:spPr/>
    </dgm:pt>
    <dgm:pt modelId="{43E3B661-7CD5-4281-B88A-DE8C2EB6249C}" type="pres">
      <dgm:prSet presAssocID="{755D843C-A326-4F8F-90B8-0D25C02DFD20}" presName="nodeTx" presStyleLbl="node1" presStyleIdx="0" presStyleCnt="2">
        <dgm:presLayoutVars>
          <dgm:bulletEnabled val="1"/>
        </dgm:presLayoutVars>
      </dgm:prSet>
      <dgm:spPr/>
    </dgm:pt>
    <dgm:pt modelId="{01F05922-7D0C-4D65-9A3C-4B7CAC184147}" type="pres">
      <dgm:prSet presAssocID="{755D843C-A326-4F8F-90B8-0D25C02DFD20}" presName="invisiNode" presStyleLbl="node1" presStyleIdx="0" presStyleCnt="2"/>
      <dgm:spPr/>
    </dgm:pt>
    <dgm:pt modelId="{0BBB726B-E1F0-487B-B4E3-6E06675101DA}" type="pres">
      <dgm:prSet presAssocID="{755D843C-A326-4F8F-90B8-0D25C02DFD20}" presName="imagNode" presStyleLbl="fgImgPlace1" presStyleIdx="0" presStyleCnt="2" custLinFactX="41791" custLinFactNeighborX="100000" custLinFactNeighborY="96038"/>
      <dgm:spPr>
        <a:blipFill>
          <a:blip xmlns:r="http://schemas.openxmlformats.org/officeDocument/2006/relationships" r:embed="rId1">
            <a:extLs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Clipboard Mixed with solid fill"/>
        </a:ext>
      </dgm:extLst>
    </dgm:pt>
    <dgm:pt modelId="{D129B6AB-D49B-40E0-9024-1BD22030FC0F}" type="pres">
      <dgm:prSet presAssocID="{54D46B0B-F5F8-4E3D-B121-F5A2FB37E3C2}" presName="sibTrans" presStyleLbl="sibTrans2D1" presStyleIdx="0" presStyleCnt="0"/>
      <dgm:spPr/>
    </dgm:pt>
    <dgm:pt modelId="{00BF6775-DB9C-4033-B0BB-D4FC4E1A2C01}" type="pres">
      <dgm:prSet presAssocID="{9D53D2A1-4AFB-403A-8A9A-EF84A18A95C7}" presName="compNode" presStyleCnt="0"/>
      <dgm:spPr/>
    </dgm:pt>
    <dgm:pt modelId="{86A91AD4-9214-4F05-B208-6F17A1DBEE9C}" type="pres">
      <dgm:prSet presAssocID="{9D53D2A1-4AFB-403A-8A9A-EF84A18A95C7}" presName="bkgdShape" presStyleLbl="node1" presStyleIdx="1" presStyleCnt="2" custLinFactNeighborX="-1286" custLinFactNeighborY="-1206"/>
      <dgm:spPr/>
    </dgm:pt>
    <dgm:pt modelId="{16BBF61C-27D2-4EB2-93C9-023365535050}" type="pres">
      <dgm:prSet presAssocID="{9D53D2A1-4AFB-403A-8A9A-EF84A18A95C7}" presName="nodeTx" presStyleLbl="node1" presStyleIdx="1" presStyleCnt="2">
        <dgm:presLayoutVars>
          <dgm:bulletEnabled val="1"/>
        </dgm:presLayoutVars>
      </dgm:prSet>
      <dgm:spPr/>
    </dgm:pt>
    <dgm:pt modelId="{7FF45EE5-0D0B-4121-89C5-D7D47CE0EC12}" type="pres">
      <dgm:prSet presAssocID="{9D53D2A1-4AFB-403A-8A9A-EF84A18A95C7}" presName="invisiNode" presStyleLbl="node1" presStyleIdx="1" presStyleCnt="2"/>
      <dgm:spPr/>
    </dgm:pt>
    <dgm:pt modelId="{C1AC6D0C-5666-422E-ACDC-B389AE53BA8B}" type="pres">
      <dgm:prSet presAssocID="{9D53D2A1-4AFB-403A-8A9A-EF84A18A95C7}" presName="imagNode" presStyleLbl="fgImgPlace1" presStyleIdx="1" presStyleCnt="2" custLinFactX="33333" custLinFactNeighborX="100000" custLinFactNeighborY="94764"/>
      <dgm:spPr>
        <a:blipFill>
          <a:blip xmlns:r="http://schemas.openxmlformats.org/officeDocument/2006/relationships"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Excellent with solid fill"/>
        </a:ext>
      </dgm:extLst>
    </dgm:pt>
  </dgm:ptLst>
  <dgm:cxnLst>
    <dgm:cxn modelId="{33FCD032-C4A8-42A7-8EC5-6627060FBA2E}" type="presOf" srcId="{B3845D41-27D3-4854-B21E-27FF9F271054}" destId="{20CECCD5-163C-45DC-A53E-199FDA1B3F14}" srcOrd="0" destOrd="0" presId="urn:microsoft.com/office/officeart/2005/8/layout/hList7"/>
    <dgm:cxn modelId="{1E986055-96E9-48FC-A082-D6ADB8CEF560}" type="presOf" srcId="{54D46B0B-F5F8-4E3D-B121-F5A2FB37E3C2}" destId="{D129B6AB-D49B-40E0-9024-1BD22030FC0F}" srcOrd="0" destOrd="0" presId="urn:microsoft.com/office/officeart/2005/8/layout/hList7"/>
    <dgm:cxn modelId="{D6E5AE7D-2D6B-49F0-8049-463C923B4FF1}" srcId="{B3845D41-27D3-4854-B21E-27FF9F271054}" destId="{9D53D2A1-4AFB-403A-8A9A-EF84A18A95C7}" srcOrd="1" destOrd="0" parTransId="{C81B328C-2AFE-4AF9-8E13-93260384CDBB}" sibTransId="{416BE970-DCB2-4BF4-A086-B87FAD031FE9}"/>
    <dgm:cxn modelId="{7D8962B3-6845-4AD4-AF9D-6D18291E2098}" type="presOf" srcId="{9D53D2A1-4AFB-403A-8A9A-EF84A18A95C7}" destId="{86A91AD4-9214-4F05-B208-6F17A1DBEE9C}" srcOrd="0" destOrd="0" presId="urn:microsoft.com/office/officeart/2005/8/layout/hList7"/>
    <dgm:cxn modelId="{04C9AFB6-8C08-4516-9F66-EEFE8845DE99}" type="presOf" srcId="{9D53D2A1-4AFB-403A-8A9A-EF84A18A95C7}" destId="{16BBF61C-27D2-4EB2-93C9-023365535050}" srcOrd="1" destOrd="0" presId="urn:microsoft.com/office/officeart/2005/8/layout/hList7"/>
    <dgm:cxn modelId="{94FDFCCB-F3DF-4965-B65E-A5BA4811B813}" srcId="{B3845D41-27D3-4854-B21E-27FF9F271054}" destId="{755D843C-A326-4F8F-90B8-0D25C02DFD20}" srcOrd="0" destOrd="0" parTransId="{8D53BAF9-89EC-4733-86F4-13EFC997AC05}" sibTransId="{54D46B0B-F5F8-4E3D-B121-F5A2FB37E3C2}"/>
    <dgm:cxn modelId="{8C57A4F9-BEC0-41F5-A588-3CC367A56C10}" type="presOf" srcId="{755D843C-A326-4F8F-90B8-0D25C02DFD20}" destId="{912975F8-446B-4BFA-B762-68831CF4BC6B}" srcOrd="0" destOrd="0" presId="urn:microsoft.com/office/officeart/2005/8/layout/hList7"/>
    <dgm:cxn modelId="{B1DBBAFC-EF43-43F8-99F9-D422425BC266}" type="presOf" srcId="{755D843C-A326-4F8F-90B8-0D25C02DFD20}" destId="{43E3B661-7CD5-4281-B88A-DE8C2EB6249C}" srcOrd="1" destOrd="0" presId="urn:microsoft.com/office/officeart/2005/8/layout/hList7"/>
    <dgm:cxn modelId="{BB3A2205-F78B-4A72-BB55-D2351D2BE3A8}" type="presParOf" srcId="{20CECCD5-163C-45DC-A53E-199FDA1B3F14}" destId="{1641E0F1-3DB0-48CC-AE5F-2A7A7732083A}" srcOrd="0" destOrd="0" presId="urn:microsoft.com/office/officeart/2005/8/layout/hList7"/>
    <dgm:cxn modelId="{33360AEF-36C2-45E4-B534-990CC989865E}" type="presParOf" srcId="{20CECCD5-163C-45DC-A53E-199FDA1B3F14}" destId="{62B481BE-83FE-44DE-8B1A-1D7CC4D75DB8}" srcOrd="1" destOrd="0" presId="urn:microsoft.com/office/officeart/2005/8/layout/hList7"/>
    <dgm:cxn modelId="{14AD9B84-2EF6-4F24-8560-2301FAFF3CFB}" type="presParOf" srcId="{62B481BE-83FE-44DE-8B1A-1D7CC4D75DB8}" destId="{DEB8C2C3-9B25-4DF2-A580-CEAF1F329FD7}" srcOrd="0" destOrd="0" presId="urn:microsoft.com/office/officeart/2005/8/layout/hList7"/>
    <dgm:cxn modelId="{150FBA74-D525-457F-860C-7CB6603BE8A0}" type="presParOf" srcId="{DEB8C2C3-9B25-4DF2-A580-CEAF1F329FD7}" destId="{912975F8-446B-4BFA-B762-68831CF4BC6B}" srcOrd="0" destOrd="0" presId="urn:microsoft.com/office/officeart/2005/8/layout/hList7"/>
    <dgm:cxn modelId="{061D5C36-EF2B-4EDF-A9FC-F311022F1812}" type="presParOf" srcId="{DEB8C2C3-9B25-4DF2-A580-CEAF1F329FD7}" destId="{43E3B661-7CD5-4281-B88A-DE8C2EB6249C}" srcOrd="1" destOrd="0" presId="urn:microsoft.com/office/officeart/2005/8/layout/hList7"/>
    <dgm:cxn modelId="{8618E49A-8AF8-4F44-8EDA-52114A626732}" type="presParOf" srcId="{DEB8C2C3-9B25-4DF2-A580-CEAF1F329FD7}" destId="{01F05922-7D0C-4D65-9A3C-4B7CAC184147}" srcOrd="2" destOrd="0" presId="urn:microsoft.com/office/officeart/2005/8/layout/hList7"/>
    <dgm:cxn modelId="{B5EF9FC2-4C2B-486F-9DC1-3A6A39CA5A9D}" type="presParOf" srcId="{DEB8C2C3-9B25-4DF2-A580-CEAF1F329FD7}" destId="{0BBB726B-E1F0-487B-B4E3-6E06675101DA}" srcOrd="3" destOrd="0" presId="urn:microsoft.com/office/officeart/2005/8/layout/hList7"/>
    <dgm:cxn modelId="{57FFD2A9-158E-4878-B550-8CFAF04BCFE6}" type="presParOf" srcId="{62B481BE-83FE-44DE-8B1A-1D7CC4D75DB8}" destId="{D129B6AB-D49B-40E0-9024-1BD22030FC0F}" srcOrd="1" destOrd="0" presId="urn:microsoft.com/office/officeart/2005/8/layout/hList7"/>
    <dgm:cxn modelId="{52042133-1629-477B-A159-D50FD4A3DCBB}" type="presParOf" srcId="{62B481BE-83FE-44DE-8B1A-1D7CC4D75DB8}" destId="{00BF6775-DB9C-4033-B0BB-D4FC4E1A2C01}" srcOrd="2" destOrd="0" presId="urn:microsoft.com/office/officeart/2005/8/layout/hList7"/>
    <dgm:cxn modelId="{EDDD7551-49E0-4C01-A141-969BF58C5FCC}" type="presParOf" srcId="{00BF6775-DB9C-4033-B0BB-D4FC4E1A2C01}" destId="{86A91AD4-9214-4F05-B208-6F17A1DBEE9C}" srcOrd="0" destOrd="0" presId="urn:microsoft.com/office/officeart/2005/8/layout/hList7"/>
    <dgm:cxn modelId="{8DEAF83F-2B48-4893-9134-B34365EE0E08}" type="presParOf" srcId="{00BF6775-DB9C-4033-B0BB-D4FC4E1A2C01}" destId="{16BBF61C-27D2-4EB2-93C9-023365535050}" srcOrd="1" destOrd="0" presId="urn:microsoft.com/office/officeart/2005/8/layout/hList7"/>
    <dgm:cxn modelId="{4F25A923-2FBE-4CE0-9D8D-361901F0D715}" type="presParOf" srcId="{00BF6775-DB9C-4033-B0BB-D4FC4E1A2C01}" destId="{7FF45EE5-0D0B-4121-89C5-D7D47CE0EC12}" srcOrd="2" destOrd="0" presId="urn:microsoft.com/office/officeart/2005/8/layout/hList7"/>
    <dgm:cxn modelId="{60AFF4A7-3C9C-452D-A399-2364FE956787}" type="presParOf" srcId="{00BF6775-DB9C-4033-B0BB-D4FC4E1A2C01}" destId="{C1AC6D0C-5666-422E-ACDC-B389AE53BA8B}" srcOrd="3" destOrd="0" presId="urn:microsoft.com/office/officeart/2005/8/layout/hList7"/>
  </dgm:cxnLst>
  <dgm:bg/>
  <dgm:whole/>
  <dgm:extLst>
    <a:ext uri="http://schemas.microsoft.com/office/drawing/2008/diagram">
      <dsp:dataModelExt xmlns:dsp="http://schemas.microsoft.com/office/drawing/2008/diagram" relId="rId10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12975F8-446B-4BFA-B762-68831CF4BC6B}">
      <dsp:nvSpPr>
        <dsp:cNvPr id="0" name=""/>
        <dsp:cNvSpPr/>
      </dsp:nvSpPr>
      <dsp:spPr>
        <a:xfrm>
          <a:off x="0" y="0"/>
          <a:ext cx="9395557" cy="6381805"/>
        </a:xfrm>
        <a:prstGeom prst="roundRect">
          <a:avLst>
            <a:gd name="adj" fmla="val 10000"/>
          </a:avLst>
        </a:prstGeom>
        <a:solidFill>
          <a:srgbClr val="7F9ED7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76936" tIns="376936" rIns="376936" bIns="376936" numCol="1" spcCol="1270" anchor="ctr" anchorCtr="0">
          <a:noAutofit/>
        </a:bodyPr>
        <a:lstStyle/>
        <a:p>
          <a:pPr marL="0" lvl="0" indent="0" algn="ctr" defTabSz="2355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300" kern="1200" dirty="0"/>
        </a:p>
        <a:p>
          <a:pPr marL="0" lvl="0" indent="0" algn="ctr" defTabSz="2355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300" kern="1200" dirty="0"/>
        </a:p>
      </dsp:txBody>
      <dsp:txXfrm>
        <a:off x="0" y="2552722"/>
        <a:ext cx="9395557" cy="2552722"/>
      </dsp:txXfrm>
    </dsp:sp>
    <dsp:sp modelId="{0BBB726B-E1F0-487B-B4E3-6E06675101DA}">
      <dsp:nvSpPr>
        <dsp:cNvPr id="0" name=""/>
        <dsp:cNvSpPr/>
      </dsp:nvSpPr>
      <dsp:spPr>
        <a:xfrm>
          <a:off x="6656669" y="2422606"/>
          <a:ext cx="2125141" cy="2125141"/>
        </a:xfrm>
        <a:prstGeom prst="ellipse">
          <a:avLst/>
        </a:prstGeom>
        <a:blipFill>
          <a:blip xmlns:r="http://schemas.openxmlformats.org/officeDocument/2006/relationships" r:embed="rId1">
            <a:extLs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6A91AD4-9214-4F05-B208-6F17A1DBEE9C}">
      <dsp:nvSpPr>
        <dsp:cNvPr id="0" name=""/>
        <dsp:cNvSpPr/>
      </dsp:nvSpPr>
      <dsp:spPr>
        <a:xfrm>
          <a:off x="9564799" y="-1245"/>
          <a:ext cx="9395557" cy="6381805"/>
        </a:xfrm>
        <a:prstGeom prst="roundRect">
          <a:avLst>
            <a:gd name="adj" fmla="val 10000"/>
          </a:avLst>
        </a:prstGeom>
        <a:solidFill>
          <a:srgbClr val="87BF61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76936" tIns="376936" rIns="376936" bIns="376936" numCol="1" spcCol="1270" anchor="ctr" anchorCtr="0">
          <a:noAutofit/>
        </a:bodyPr>
        <a:lstStyle/>
        <a:p>
          <a:pPr marL="0" lvl="0" indent="0" algn="ctr" defTabSz="2355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300" kern="1200" dirty="0"/>
        </a:p>
      </dsp:txBody>
      <dsp:txXfrm>
        <a:off x="9564799" y="2551476"/>
        <a:ext cx="9395557" cy="2552722"/>
      </dsp:txXfrm>
    </dsp:sp>
    <dsp:sp modelId="{C1AC6D0C-5666-422E-ACDC-B389AE53BA8B}">
      <dsp:nvSpPr>
        <dsp:cNvPr id="0" name=""/>
        <dsp:cNvSpPr/>
      </dsp:nvSpPr>
      <dsp:spPr>
        <a:xfrm>
          <a:off x="16154349" y="2395531"/>
          <a:ext cx="2125141" cy="2125141"/>
        </a:xfrm>
        <a:prstGeom prst="ellipse">
          <a:avLst/>
        </a:prstGeom>
        <a:blipFill>
          <a:blip xmlns:r="http://schemas.openxmlformats.org/officeDocument/2006/relationships"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641E0F1-3DB0-48CC-AE5F-2A7A7732083A}">
      <dsp:nvSpPr>
        <dsp:cNvPr id="0" name=""/>
        <dsp:cNvSpPr/>
      </dsp:nvSpPr>
      <dsp:spPr>
        <a:xfrm>
          <a:off x="763575" y="4782618"/>
          <a:ext cx="17562236" cy="1600432"/>
        </a:xfrm>
        <a:prstGeom prst="leftRightArrow">
          <a:avLst/>
        </a:prstGeom>
        <a:solidFill>
          <a:schemeClr val="accent5"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7">
  <dgm:title val=""/>
  <dgm:desc val=""/>
  <dgm:catLst>
    <dgm:cat type="list" pri="12000"/>
    <dgm:cat type="process" pri="20000"/>
    <dgm:cat type="relationship" pri="14000"/>
    <dgm:cat type="convert" pri="8000"/>
    <dgm:cat type="picture" pri="25000"/>
    <dgm:cat type="pictureconvert" pri="2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fgShape" refType="w" fact="0.92"/>
      <dgm:constr type="h" for="ch" forName="fgShape" refType="h" fact="0.15"/>
      <dgm:constr type="b" for="ch" forName="fgShape" refType="h" fact="0.95"/>
      <dgm:constr type="ctrX" for="ch" forName="fgShape" refType="w" fact="0.5"/>
      <dgm:constr type="w" for="ch" forName="linComp" refType="w"/>
      <dgm:constr type="h" for="ch" forName="linComp" refType="h"/>
      <dgm:constr type="ctrX" for="ch" forName="linComp" refType="w" fact="0.5"/>
    </dgm:constrLst>
    <dgm:ruleLst/>
    <dgm:layoutNode name="fgShape" styleLbl="fgShp">
      <dgm:alg type="sp"/>
      <dgm:shape xmlns:r="http://schemas.openxmlformats.org/officeDocument/2006/relationships" type="leftRightArrow" r:blip="" zOrderOff="99999">
        <dgm:adjLst/>
      </dgm:shape>
      <dgm:presOf/>
      <dgm:constrLst/>
      <dgm:ruleLst/>
    </dgm:layoutNode>
    <dgm:layoutNode name="linComp">
      <dgm:choose name="Name1">
        <dgm:if name="Name2" func="var" arg="dir" op="equ" val="norm">
          <dgm:alg type="lin"/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Node" refType="w"/>
        <dgm:constr type="h" for="ch" forName="compNode" refType="h"/>
        <dgm:constr type="w" for="ch" ptType="sibTrans" refType="w" refFor="ch" refForName="compNode" fact="0.03"/>
        <dgm:constr type="primFontSz" for="des" ptType="node" op="equ" val="65"/>
      </dgm:constrLst>
      <dgm:ruleLst/>
      <dgm:forEach name="nodesForEach" axis="ch" ptType="node">
        <dgm:layoutNode name="comp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bkgdShape" refType="w"/>
            <dgm:constr type="h" for="ch" forName="bkgdShape" refType="h"/>
            <dgm:constr type="w" for="ch" forName="nodeTx" refType="w"/>
            <dgm:constr type="h" for="ch" forName="nodeTx" refType="h" fact="0.4"/>
            <dgm:constr type="b" for="ch" forName="nodeTx" refType="h" fact="0.8"/>
            <dgm:constr type="w" for="ch" forName="invisiNode" refType="w" fact="0.01"/>
            <dgm:constr type="h" for="ch" forName="invisiNode" refType="h" fact="0.06"/>
            <dgm:constr type="t" for="ch" forName="invisiNode"/>
            <dgm:constr type="ctrX" for="ch" forName="invisiNode" refType="w" fact="0.5"/>
            <dgm:constr type="h" for="ch" forName="imagNode" refType="h" fact="0.333"/>
            <dgm:constr type="w" for="ch" forName="imagNode" refType="h" refFor="ch" refForName="imagNode"/>
            <dgm:constr type="ctrX" for="ch" forName="imagNode" refType="w" fact="0.5"/>
            <dgm:constr type="t" for="ch" forName="imagNode" refType="h" fact="0.06"/>
            <dgm:constr type="w" for="ch" forName="imagNode" refType="w" op="lte" fact="0.94"/>
          </dgm:constrLst>
          <dgm:ruleLst/>
          <dgm:layoutNode name="bkgdShape"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nodeTx">
            <dgm:varLst>
              <dgm:bulletEnabled val="1"/>
            </dgm:varLst>
            <dgm:alg type="tx">
              <dgm:param type="txAnchorVert" val="mid"/>
              <dgm:param type="txAnchorHorzCh" val="ctr"/>
              <dgm:param type="stBulletLvl" val="2"/>
            </dgm:alg>
            <dgm:shape xmlns:r="http://schemas.openxmlformats.org/officeDocument/2006/relationships" type="rect" r:blip="" hideGeom="1">
              <dgm:adjLst/>
            </dgm:shape>
            <dgm:presOf axis="desOrSelf" ptType="node"/>
            <dgm:constrLst/>
            <dgm:ruleLst>
              <dgm:rule type="primFontSz" val="5" fact="NaN" max="NaN"/>
            </dgm:ruleLst>
          </dgm:layoutNode>
          <dgm:layoutNode name="invisiNode">
            <dgm:alg type="sp"/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/>
            <dgm:constrLst/>
            <dgm:ruleLst/>
          </dgm:layoutNode>
          <dgm:layoutNode name="imagNode" styleLbl="fgImgPlace1">
            <dgm:alg type="sp"/>
            <dgm:shape xmlns:r="http://schemas.openxmlformats.org/officeDocument/2006/relationships" type="ellipse" r:blip="" blipPhldr="1">
              <dgm:adjLst/>
            </dgm:shape>
            <dgm:presOf/>
            <dgm:constrLst/>
            <dgm:ruleLst/>
          </dgm:layoutNode>
        </dgm:layoutNode>
        <dgm:forEach name="sibTransForEach" axis="followSib" ptType="sibTrans" cnt="1">
          <dgm:layoutNode name="sibTrans">
            <dgm:alg type="sp"/>
            <dgm:shape xmlns:r="http://schemas.openxmlformats.org/officeDocument/2006/relationships" type="rect" r:blip="" hideGeom="1">
              <dgm:adjLst/>
            </dgm:shape>
            <dgm:presOf axis="self"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91840" y="5387343"/>
            <a:ext cx="37307520" cy="11460480"/>
          </a:xfrm>
        </p:spPr>
        <p:txBody>
          <a:bodyPr anchor="b"/>
          <a:lstStyle>
            <a:lvl1pPr algn="ctr">
              <a:defRPr sz="29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486400" y="17289783"/>
            <a:ext cx="32918400" cy="7947657"/>
          </a:xfrm>
        </p:spPr>
        <p:txBody>
          <a:bodyPr/>
          <a:lstStyle>
            <a:lvl1pPr marL="0" indent="0" algn="ctr">
              <a:buNone/>
              <a:defRPr sz="11800"/>
            </a:lvl1pPr>
            <a:lvl2pPr marL="2240152" indent="0" algn="ctr">
              <a:buNone/>
              <a:defRPr sz="9800"/>
            </a:lvl2pPr>
            <a:lvl3pPr marL="4480304" indent="0" algn="ctr">
              <a:buNone/>
              <a:defRPr sz="8800"/>
            </a:lvl3pPr>
            <a:lvl4pPr marL="6720456" indent="0" algn="ctr">
              <a:buNone/>
              <a:defRPr sz="7800"/>
            </a:lvl4pPr>
            <a:lvl5pPr marL="8960608" indent="0" algn="ctr">
              <a:buNone/>
              <a:defRPr sz="7800"/>
            </a:lvl5pPr>
            <a:lvl6pPr marL="11200760" indent="0" algn="ctr">
              <a:buNone/>
              <a:defRPr sz="7800"/>
            </a:lvl6pPr>
            <a:lvl7pPr marL="13440912" indent="0" algn="ctr">
              <a:buNone/>
              <a:defRPr sz="7800"/>
            </a:lvl7pPr>
            <a:lvl8pPr marL="15681064" indent="0" algn="ctr">
              <a:buNone/>
              <a:defRPr sz="7800"/>
            </a:lvl8pPr>
            <a:lvl9pPr marL="17921216" indent="0" algn="ctr">
              <a:buNone/>
              <a:defRPr sz="78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E81BC7-D5A5-445F-BF4D-797F02B50EB4}" type="datetimeFigureOut">
              <a:rPr lang="en-US" smtClean="0"/>
              <a:t>2/26/2024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152990-41B8-4C7F-B873-1D5366E1EA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52316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E81BC7-D5A5-445F-BF4D-797F02B50EB4}" type="datetimeFigureOut">
              <a:rPr lang="en-US" smtClean="0"/>
              <a:t>2/26/2024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152990-41B8-4C7F-B873-1D5366E1EA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74992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1409642" y="1752600"/>
            <a:ext cx="9464040" cy="2789682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17522" y="1752600"/>
            <a:ext cx="27843480" cy="2789682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E81BC7-D5A5-445F-BF4D-797F02B50EB4}" type="datetimeFigureOut">
              <a:rPr lang="en-US" smtClean="0"/>
              <a:t>2/26/2024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152990-41B8-4C7F-B873-1D5366E1EA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7967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E81BC7-D5A5-445F-BF4D-797F02B50EB4}" type="datetimeFigureOut">
              <a:rPr lang="en-US" smtClean="0"/>
              <a:t>2/26/2024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152990-41B8-4C7F-B873-1D5366E1EA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70496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94662" y="8206751"/>
            <a:ext cx="37856160" cy="13693137"/>
          </a:xfrm>
        </p:spPr>
        <p:txBody>
          <a:bodyPr anchor="b"/>
          <a:lstStyle>
            <a:lvl1pPr>
              <a:defRPr sz="29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94662" y="22029431"/>
            <a:ext cx="37856160" cy="7200897"/>
          </a:xfrm>
        </p:spPr>
        <p:txBody>
          <a:bodyPr/>
          <a:lstStyle>
            <a:lvl1pPr marL="0" indent="0">
              <a:buNone/>
              <a:defRPr sz="11800">
                <a:solidFill>
                  <a:schemeClr val="tx1"/>
                </a:solidFill>
              </a:defRPr>
            </a:lvl1pPr>
            <a:lvl2pPr marL="2240152" indent="0">
              <a:buNone/>
              <a:defRPr sz="9800">
                <a:solidFill>
                  <a:schemeClr val="tx1">
                    <a:tint val="75000"/>
                  </a:schemeClr>
                </a:solidFill>
              </a:defRPr>
            </a:lvl2pPr>
            <a:lvl3pPr marL="4480304" indent="0">
              <a:buNone/>
              <a:defRPr sz="8800">
                <a:solidFill>
                  <a:schemeClr val="tx1">
                    <a:tint val="75000"/>
                  </a:schemeClr>
                </a:solidFill>
              </a:defRPr>
            </a:lvl3pPr>
            <a:lvl4pPr marL="6720456" indent="0">
              <a:buNone/>
              <a:defRPr sz="7800">
                <a:solidFill>
                  <a:schemeClr val="tx1">
                    <a:tint val="75000"/>
                  </a:schemeClr>
                </a:solidFill>
              </a:defRPr>
            </a:lvl4pPr>
            <a:lvl5pPr marL="8960608" indent="0">
              <a:buNone/>
              <a:defRPr sz="7800">
                <a:solidFill>
                  <a:schemeClr val="tx1">
                    <a:tint val="75000"/>
                  </a:schemeClr>
                </a:solidFill>
              </a:defRPr>
            </a:lvl5pPr>
            <a:lvl6pPr marL="11200760" indent="0">
              <a:buNone/>
              <a:defRPr sz="7800">
                <a:solidFill>
                  <a:schemeClr val="tx1">
                    <a:tint val="75000"/>
                  </a:schemeClr>
                </a:solidFill>
              </a:defRPr>
            </a:lvl6pPr>
            <a:lvl7pPr marL="13440912" indent="0">
              <a:buNone/>
              <a:defRPr sz="7800">
                <a:solidFill>
                  <a:schemeClr val="tx1">
                    <a:tint val="75000"/>
                  </a:schemeClr>
                </a:solidFill>
              </a:defRPr>
            </a:lvl7pPr>
            <a:lvl8pPr marL="15681064" indent="0">
              <a:buNone/>
              <a:defRPr sz="7800">
                <a:solidFill>
                  <a:schemeClr val="tx1">
                    <a:tint val="75000"/>
                  </a:schemeClr>
                </a:solidFill>
              </a:defRPr>
            </a:lvl8pPr>
            <a:lvl9pPr marL="17921216" indent="0">
              <a:buNone/>
              <a:defRPr sz="78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E81BC7-D5A5-445F-BF4D-797F02B50EB4}" type="datetimeFigureOut">
              <a:rPr lang="en-US" smtClean="0"/>
              <a:t>2/26/2024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152990-41B8-4C7F-B873-1D5366E1EA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41230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17520" y="8763000"/>
            <a:ext cx="18653760" cy="2088642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219920" y="8763000"/>
            <a:ext cx="18653760" cy="2088642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E81BC7-D5A5-445F-BF4D-797F02B50EB4}" type="datetimeFigureOut">
              <a:rPr lang="en-US" smtClean="0"/>
              <a:t>2/26/2024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152990-41B8-4C7F-B873-1D5366E1EA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89056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23237" y="1752607"/>
            <a:ext cx="37856160" cy="636270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23242" y="8069584"/>
            <a:ext cx="18568032" cy="3954777"/>
          </a:xfrm>
        </p:spPr>
        <p:txBody>
          <a:bodyPr anchor="b"/>
          <a:lstStyle>
            <a:lvl1pPr marL="0" indent="0">
              <a:buNone/>
              <a:defRPr sz="11800" b="1"/>
            </a:lvl1pPr>
            <a:lvl2pPr marL="2240152" indent="0">
              <a:buNone/>
              <a:defRPr sz="9800" b="1"/>
            </a:lvl2pPr>
            <a:lvl3pPr marL="4480304" indent="0">
              <a:buNone/>
              <a:defRPr sz="8800" b="1"/>
            </a:lvl3pPr>
            <a:lvl4pPr marL="6720456" indent="0">
              <a:buNone/>
              <a:defRPr sz="7800" b="1"/>
            </a:lvl4pPr>
            <a:lvl5pPr marL="8960608" indent="0">
              <a:buNone/>
              <a:defRPr sz="7800" b="1"/>
            </a:lvl5pPr>
            <a:lvl6pPr marL="11200760" indent="0">
              <a:buNone/>
              <a:defRPr sz="7800" b="1"/>
            </a:lvl6pPr>
            <a:lvl7pPr marL="13440912" indent="0">
              <a:buNone/>
              <a:defRPr sz="7800" b="1"/>
            </a:lvl7pPr>
            <a:lvl8pPr marL="15681064" indent="0">
              <a:buNone/>
              <a:defRPr sz="7800" b="1"/>
            </a:lvl8pPr>
            <a:lvl9pPr marL="17921216" indent="0">
              <a:buNone/>
              <a:defRPr sz="78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023242" y="12024360"/>
            <a:ext cx="18568032" cy="1768602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2219922" y="8069584"/>
            <a:ext cx="18659477" cy="3954777"/>
          </a:xfrm>
        </p:spPr>
        <p:txBody>
          <a:bodyPr anchor="b"/>
          <a:lstStyle>
            <a:lvl1pPr marL="0" indent="0">
              <a:buNone/>
              <a:defRPr sz="11800" b="1"/>
            </a:lvl1pPr>
            <a:lvl2pPr marL="2240152" indent="0">
              <a:buNone/>
              <a:defRPr sz="9800" b="1"/>
            </a:lvl2pPr>
            <a:lvl3pPr marL="4480304" indent="0">
              <a:buNone/>
              <a:defRPr sz="8800" b="1"/>
            </a:lvl3pPr>
            <a:lvl4pPr marL="6720456" indent="0">
              <a:buNone/>
              <a:defRPr sz="7800" b="1"/>
            </a:lvl4pPr>
            <a:lvl5pPr marL="8960608" indent="0">
              <a:buNone/>
              <a:defRPr sz="7800" b="1"/>
            </a:lvl5pPr>
            <a:lvl6pPr marL="11200760" indent="0">
              <a:buNone/>
              <a:defRPr sz="7800" b="1"/>
            </a:lvl6pPr>
            <a:lvl7pPr marL="13440912" indent="0">
              <a:buNone/>
              <a:defRPr sz="7800" b="1"/>
            </a:lvl7pPr>
            <a:lvl8pPr marL="15681064" indent="0">
              <a:buNone/>
              <a:defRPr sz="7800" b="1"/>
            </a:lvl8pPr>
            <a:lvl9pPr marL="17921216" indent="0">
              <a:buNone/>
              <a:defRPr sz="78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2219922" y="12024360"/>
            <a:ext cx="18659477" cy="1768602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E81BC7-D5A5-445F-BF4D-797F02B50EB4}" type="datetimeFigureOut">
              <a:rPr lang="en-US" smtClean="0"/>
              <a:t>2/26/2024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152990-41B8-4C7F-B873-1D5366E1EA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45068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E81BC7-D5A5-445F-BF4D-797F02B50EB4}" type="datetimeFigureOut">
              <a:rPr lang="en-US" smtClean="0"/>
              <a:t>2/26/2024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152990-41B8-4C7F-B873-1D5366E1EA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34854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E81BC7-D5A5-445F-BF4D-797F02B50EB4}" type="datetimeFigureOut">
              <a:rPr lang="en-US" smtClean="0"/>
              <a:t>2/26/2024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152990-41B8-4C7F-B873-1D5366E1EA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94555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23237" y="2194560"/>
            <a:ext cx="14156054" cy="7680960"/>
          </a:xfrm>
        </p:spPr>
        <p:txBody>
          <a:bodyPr anchor="b"/>
          <a:lstStyle>
            <a:lvl1pPr>
              <a:defRPr sz="157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659477" y="4739648"/>
            <a:ext cx="22219920" cy="23393400"/>
          </a:xfrm>
        </p:spPr>
        <p:txBody>
          <a:bodyPr/>
          <a:lstStyle>
            <a:lvl1pPr>
              <a:defRPr sz="15700"/>
            </a:lvl1pPr>
            <a:lvl2pPr>
              <a:defRPr sz="13700"/>
            </a:lvl2pPr>
            <a:lvl3pPr>
              <a:defRPr sz="11800"/>
            </a:lvl3pPr>
            <a:lvl4pPr>
              <a:defRPr sz="9800"/>
            </a:lvl4pPr>
            <a:lvl5pPr>
              <a:defRPr sz="9800"/>
            </a:lvl5pPr>
            <a:lvl6pPr>
              <a:defRPr sz="9800"/>
            </a:lvl6pPr>
            <a:lvl7pPr>
              <a:defRPr sz="9800"/>
            </a:lvl7pPr>
            <a:lvl8pPr>
              <a:defRPr sz="9800"/>
            </a:lvl8pPr>
            <a:lvl9pPr>
              <a:defRPr sz="9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23237" y="9875520"/>
            <a:ext cx="14156054" cy="18295623"/>
          </a:xfrm>
        </p:spPr>
        <p:txBody>
          <a:bodyPr/>
          <a:lstStyle>
            <a:lvl1pPr marL="0" indent="0">
              <a:buNone/>
              <a:defRPr sz="7800"/>
            </a:lvl1pPr>
            <a:lvl2pPr marL="2240152" indent="0">
              <a:buNone/>
              <a:defRPr sz="6900"/>
            </a:lvl2pPr>
            <a:lvl3pPr marL="4480304" indent="0">
              <a:buNone/>
              <a:defRPr sz="5900"/>
            </a:lvl3pPr>
            <a:lvl4pPr marL="6720456" indent="0">
              <a:buNone/>
              <a:defRPr sz="4900"/>
            </a:lvl4pPr>
            <a:lvl5pPr marL="8960608" indent="0">
              <a:buNone/>
              <a:defRPr sz="4900"/>
            </a:lvl5pPr>
            <a:lvl6pPr marL="11200760" indent="0">
              <a:buNone/>
              <a:defRPr sz="4900"/>
            </a:lvl6pPr>
            <a:lvl7pPr marL="13440912" indent="0">
              <a:buNone/>
              <a:defRPr sz="4900"/>
            </a:lvl7pPr>
            <a:lvl8pPr marL="15681064" indent="0">
              <a:buNone/>
              <a:defRPr sz="4900"/>
            </a:lvl8pPr>
            <a:lvl9pPr marL="17921216" indent="0">
              <a:buNone/>
              <a:defRPr sz="4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E81BC7-D5A5-445F-BF4D-797F02B50EB4}" type="datetimeFigureOut">
              <a:rPr lang="en-US" smtClean="0"/>
              <a:t>2/26/2024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152990-41B8-4C7F-B873-1D5366E1EA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36188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23237" y="2194560"/>
            <a:ext cx="14156054" cy="7680960"/>
          </a:xfrm>
        </p:spPr>
        <p:txBody>
          <a:bodyPr anchor="b"/>
          <a:lstStyle>
            <a:lvl1pPr>
              <a:defRPr sz="157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8659477" y="4739648"/>
            <a:ext cx="22219920" cy="23393400"/>
          </a:xfrm>
        </p:spPr>
        <p:txBody>
          <a:bodyPr anchor="t"/>
          <a:lstStyle>
            <a:lvl1pPr marL="0" indent="0">
              <a:buNone/>
              <a:defRPr sz="15700"/>
            </a:lvl1pPr>
            <a:lvl2pPr marL="2240152" indent="0">
              <a:buNone/>
              <a:defRPr sz="13700"/>
            </a:lvl2pPr>
            <a:lvl3pPr marL="4480304" indent="0">
              <a:buNone/>
              <a:defRPr sz="11800"/>
            </a:lvl3pPr>
            <a:lvl4pPr marL="6720456" indent="0">
              <a:buNone/>
              <a:defRPr sz="9800"/>
            </a:lvl4pPr>
            <a:lvl5pPr marL="8960608" indent="0">
              <a:buNone/>
              <a:defRPr sz="9800"/>
            </a:lvl5pPr>
            <a:lvl6pPr marL="11200760" indent="0">
              <a:buNone/>
              <a:defRPr sz="9800"/>
            </a:lvl6pPr>
            <a:lvl7pPr marL="13440912" indent="0">
              <a:buNone/>
              <a:defRPr sz="9800"/>
            </a:lvl7pPr>
            <a:lvl8pPr marL="15681064" indent="0">
              <a:buNone/>
              <a:defRPr sz="9800"/>
            </a:lvl8pPr>
            <a:lvl9pPr marL="17921216" indent="0">
              <a:buNone/>
              <a:defRPr sz="98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23237" y="9875520"/>
            <a:ext cx="14156054" cy="18295623"/>
          </a:xfrm>
        </p:spPr>
        <p:txBody>
          <a:bodyPr/>
          <a:lstStyle>
            <a:lvl1pPr marL="0" indent="0">
              <a:buNone/>
              <a:defRPr sz="7800"/>
            </a:lvl1pPr>
            <a:lvl2pPr marL="2240152" indent="0">
              <a:buNone/>
              <a:defRPr sz="6900"/>
            </a:lvl2pPr>
            <a:lvl3pPr marL="4480304" indent="0">
              <a:buNone/>
              <a:defRPr sz="5900"/>
            </a:lvl3pPr>
            <a:lvl4pPr marL="6720456" indent="0">
              <a:buNone/>
              <a:defRPr sz="4900"/>
            </a:lvl4pPr>
            <a:lvl5pPr marL="8960608" indent="0">
              <a:buNone/>
              <a:defRPr sz="4900"/>
            </a:lvl5pPr>
            <a:lvl6pPr marL="11200760" indent="0">
              <a:buNone/>
              <a:defRPr sz="4900"/>
            </a:lvl6pPr>
            <a:lvl7pPr marL="13440912" indent="0">
              <a:buNone/>
              <a:defRPr sz="4900"/>
            </a:lvl7pPr>
            <a:lvl8pPr marL="15681064" indent="0">
              <a:buNone/>
              <a:defRPr sz="4900"/>
            </a:lvl8pPr>
            <a:lvl9pPr marL="17921216" indent="0">
              <a:buNone/>
              <a:defRPr sz="4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E81BC7-D5A5-445F-BF4D-797F02B50EB4}" type="datetimeFigureOut">
              <a:rPr lang="en-US" smtClean="0"/>
              <a:t>2/26/2024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152990-41B8-4C7F-B873-1D5366E1EA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46830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017520" y="1752607"/>
            <a:ext cx="37856160" cy="6362703"/>
          </a:xfrm>
          <a:prstGeom prst="rect">
            <a:avLst/>
          </a:prstGeom>
        </p:spPr>
        <p:txBody>
          <a:bodyPr vert="horz" lIns="106674" tIns="53337" rIns="106674" bIns="53337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0" y="8763000"/>
            <a:ext cx="37856160" cy="20886423"/>
          </a:xfrm>
          <a:prstGeom prst="rect">
            <a:avLst/>
          </a:prstGeom>
        </p:spPr>
        <p:txBody>
          <a:bodyPr vert="horz" lIns="106674" tIns="53337" rIns="106674" bIns="53337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017520" y="30510488"/>
            <a:ext cx="9875520" cy="1752600"/>
          </a:xfrm>
          <a:prstGeom prst="rect">
            <a:avLst/>
          </a:prstGeom>
        </p:spPr>
        <p:txBody>
          <a:bodyPr vert="horz" lIns="106674" tIns="53337" rIns="106674" bIns="53337" rtlCol="0" anchor="ctr"/>
          <a:lstStyle>
            <a:lvl1pPr algn="l">
              <a:defRPr sz="5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E81BC7-D5A5-445F-BF4D-797F02B50EB4}" type="datetimeFigureOut">
              <a:rPr lang="en-US" smtClean="0"/>
              <a:t>2/26/2024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38960" y="30510488"/>
            <a:ext cx="14813280" cy="1752600"/>
          </a:xfrm>
          <a:prstGeom prst="rect">
            <a:avLst/>
          </a:prstGeom>
        </p:spPr>
        <p:txBody>
          <a:bodyPr vert="horz" lIns="106674" tIns="53337" rIns="106674" bIns="53337" rtlCol="0" anchor="ctr"/>
          <a:lstStyle>
            <a:lvl1pPr algn="ctr">
              <a:defRPr sz="5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0998160" y="30510488"/>
            <a:ext cx="9875520" cy="1752600"/>
          </a:xfrm>
          <a:prstGeom prst="rect">
            <a:avLst/>
          </a:prstGeom>
        </p:spPr>
        <p:txBody>
          <a:bodyPr vert="horz" lIns="106674" tIns="53337" rIns="106674" bIns="53337" rtlCol="0" anchor="ctr"/>
          <a:lstStyle>
            <a:lvl1pPr algn="r">
              <a:defRPr sz="5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152990-41B8-4C7F-B873-1D5366E1EA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3172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4480304" rtl="0" eaLnBrk="1" latinLnBrk="0" hangingPunct="1">
        <a:lnSpc>
          <a:spcPct val="90000"/>
        </a:lnSpc>
        <a:spcBef>
          <a:spcPct val="0"/>
        </a:spcBef>
        <a:buNone/>
        <a:defRPr sz="21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120076" indent="-1120076" algn="l" defTabSz="4480304" rtl="0" eaLnBrk="1" latinLnBrk="0" hangingPunct="1">
        <a:lnSpc>
          <a:spcPct val="90000"/>
        </a:lnSpc>
        <a:spcBef>
          <a:spcPts val="4900"/>
        </a:spcBef>
        <a:buFont typeface="Arial" panose="020B0604020202020204" pitchFamily="34" charset="0"/>
        <a:buChar char="•"/>
        <a:defRPr sz="13700" kern="1200">
          <a:solidFill>
            <a:schemeClr val="tx1"/>
          </a:solidFill>
          <a:latin typeface="+mn-lt"/>
          <a:ea typeface="+mn-ea"/>
          <a:cs typeface="+mn-cs"/>
        </a:defRPr>
      </a:lvl1pPr>
      <a:lvl2pPr marL="3360228" indent="-1120076" algn="l" defTabSz="4480304" rtl="0" eaLnBrk="1" latinLnBrk="0" hangingPunct="1">
        <a:lnSpc>
          <a:spcPct val="90000"/>
        </a:lnSpc>
        <a:spcBef>
          <a:spcPts val="2450"/>
        </a:spcBef>
        <a:buFont typeface="Arial" panose="020B0604020202020204" pitchFamily="34" charset="0"/>
        <a:buChar char="•"/>
        <a:defRPr sz="11800" kern="1200">
          <a:solidFill>
            <a:schemeClr val="tx1"/>
          </a:solidFill>
          <a:latin typeface="+mn-lt"/>
          <a:ea typeface="+mn-ea"/>
          <a:cs typeface="+mn-cs"/>
        </a:defRPr>
      </a:lvl2pPr>
      <a:lvl3pPr marL="5600380" indent="-1120076" algn="l" defTabSz="4480304" rtl="0" eaLnBrk="1" latinLnBrk="0" hangingPunct="1">
        <a:lnSpc>
          <a:spcPct val="90000"/>
        </a:lnSpc>
        <a:spcBef>
          <a:spcPts val="2450"/>
        </a:spcBef>
        <a:buFont typeface="Arial" panose="020B0604020202020204" pitchFamily="34" charset="0"/>
        <a:buChar char="•"/>
        <a:defRPr sz="9800" kern="1200">
          <a:solidFill>
            <a:schemeClr val="tx1"/>
          </a:solidFill>
          <a:latin typeface="+mn-lt"/>
          <a:ea typeface="+mn-ea"/>
          <a:cs typeface="+mn-cs"/>
        </a:defRPr>
      </a:lvl3pPr>
      <a:lvl4pPr marL="7840532" indent="-1120076" algn="l" defTabSz="4480304" rtl="0" eaLnBrk="1" latinLnBrk="0" hangingPunct="1">
        <a:lnSpc>
          <a:spcPct val="90000"/>
        </a:lnSpc>
        <a:spcBef>
          <a:spcPts val="2450"/>
        </a:spcBef>
        <a:buFont typeface="Arial" panose="020B0604020202020204" pitchFamily="34" charset="0"/>
        <a:buChar char="•"/>
        <a:defRPr sz="8800" kern="1200">
          <a:solidFill>
            <a:schemeClr val="tx1"/>
          </a:solidFill>
          <a:latin typeface="+mn-lt"/>
          <a:ea typeface="+mn-ea"/>
          <a:cs typeface="+mn-cs"/>
        </a:defRPr>
      </a:lvl4pPr>
      <a:lvl5pPr marL="10080684" indent="-1120076" algn="l" defTabSz="4480304" rtl="0" eaLnBrk="1" latinLnBrk="0" hangingPunct="1">
        <a:lnSpc>
          <a:spcPct val="90000"/>
        </a:lnSpc>
        <a:spcBef>
          <a:spcPts val="2450"/>
        </a:spcBef>
        <a:buFont typeface="Arial" panose="020B0604020202020204" pitchFamily="34" charset="0"/>
        <a:buChar char="•"/>
        <a:defRPr sz="8800" kern="1200">
          <a:solidFill>
            <a:schemeClr val="tx1"/>
          </a:solidFill>
          <a:latin typeface="+mn-lt"/>
          <a:ea typeface="+mn-ea"/>
          <a:cs typeface="+mn-cs"/>
        </a:defRPr>
      </a:lvl5pPr>
      <a:lvl6pPr marL="12320836" indent="-1120076" algn="l" defTabSz="4480304" rtl="0" eaLnBrk="1" latinLnBrk="0" hangingPunct="1">
        <a:lnSpc>
          <a:spcPct val="90000"/>
        </a:lnSpc>
        <a:spcBef>
          <a:spcPts val="2450"/>
        </a:spcBef>
        <a:buFont typeface="Arial" panose="020B0604020202020204" pitchFamily="34" charset="0"/>
        <a:buChar char="•"/>
        <a:defRPr sz="8800" kern="1200">
          <a:solidFill>
            <a:schemeClr val="tx1"/>
          </a:solidFill>
          <a:latin typeface="+mn-lt"/>
          <a:ea typeface="+mn-ea"/>
          <a:cs typeface="+mn-cs"/>
        </a:defRPr>
      </a:lvl6pPr>
      <a:lvl7pPr marL="14560988" indent="-1120076" algn="l" defTabSz="4480304" rtl="0" eaLnBrk="1" latinLnBrk="0" hangingPunct="1">
        <a:lnSpc>
          <a:spcPct val="90000"/>
        </a:lnSpc>
        <a:spcBef>
          <a:spcPts val="2450"/>
        </a:spcBef>
        <a:buFont typeface="Arial" panose="020B0604020202020204" pitchFamily="34" charset="0"/>
        <a:buChar char="•"/>
        <a:defRPr sz="8800" kern="1200">
          <a:solidFill>
            <a:schemeClr val="tx1"/>
          </a:solidFill>
          <a:latin typeface="+mn-lt"/>
          <a:ea typeface="+mn-ea"/>
          <a:cs typeface="+mn-cs"/>
        </a:defRPr>
      </a:lvl7pPr>
      <a:lvl8pPr marL="16801140" indent="-1120076" algn="l" defTabSz="4480304" rtl="0" eaLnBrk="1" latinLnBrk="0" hangingPunct="1">
        <a:lnSpc>
          <a:spcPct val="90000"/>
        </a:lnSpc>
        <a:spcBef>
          <a:spcPts val="2450"/>
        </a:spcBef>
        <a:buFont typeface="Arial" panose="020B0604020202020204" pitchFamily="34" charset="0"/>
        <a:buChar char="•"/>
        <a:defRPr sz="8800" kern="1200">
          <a:solidFill>
            <a:schemeClr val="tx1"/>
          </a:solidFill>
          <a:latin typeface="+mn-lt"/>
          <a:ea typeface="+mn-ea"/>
          <a:cs typeface="+mn-cs"/>
        </a:defRPr>
      </a:lvl8pPr>
      <a:lvl9pPr marL="19041292" indent="-1120076" algn="l" defTabSz="4480304" rtl="0" eaLnBrk="1" latinLnBrk="0" hangingPunct="1">
        <a:lnSpc>
          <a:spcPct val="90000"/>
        </a:lnSpc>
        <a:spcBef>
          <a:spcPts val="2450"/>
        </a:spcBef>
        <a:buFont typeface="Arial" panose="020B0604020202020204" pitchFamily="34" charset="0"/>
        <a:buChar char="•"/>
        <a:defRPr sz="8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480304" rtl="0" eaLnBrk="1" latinLnBrk="0" hangingPunct="1">
        <a:defRPr sz="8800" kern="1200">
          <a:solidFill>
            <a:schemeClr val="tx1"/>
          </a:solidFill>
          <a:latin typeface="+mn-lt"/>
          <a:ea typeface="+mn-ea"/>
          <a:cs typeface="+mn-cs"/>
        </a:defRPr>
      </a:lvl1pPr>
      <a:lvl2pPr marL="2240152" algn="l" defTabSz="4480304" rtl="0" eaLnBrk="1" latinLnBrk="0" hangingPunct="1">
        <a:defRPr sz="8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304" algn="l" defTabSz="4480304" rtl="0" eaLnBrk="1" latinLnBrk="0" hangingPunct="1">
        <a:defRPr sz="8800" kern="1200">
          <a:solidFill>
            <a:schemeClr val="tx1"/>
          </a:solidFill>
          <a:latin typeface="+mn-lt"/>
          <a:ea typeface="+mn-ea"/>
          <a:cs typeface="+mn-cs"/>
        </a:defRPr>
      </a:lvl3pPr>
      <a:lvl4pPr marL="6720456" algn="l" defTabSz="4480304" rtl="0" eaLnBrk="1" latinLnBrk="0" hangingPunct="1">
        <a:defRPr sz="8800" kern="1200">
          <a:solidFill>
            <a:schemeClr val="tx1"/>
          </a:solidFill>
          <a:latin typeface="+mn-lt"/>
          <a:ea typeface="+mn-ea"/>
          <a:cs typeface="+mn-cs"/>
        </a:defRPr>
      </a:lvl4pPr>
      <a:lvl5pPr marL="8960608" algn="l" defTabSz="4480304" rtl="0" eaLnBrk="1" latinLnBrk="0" hangingPunct="1">
        <a:defRPr sz="8800" kern="1200">
          <a:solidFill>
            <a:schemeClr val="tx1"/>
          </a:solidFill>
          <a:latin typeface="+mn-lt"/>
          <a:ea typeface="+mn-ea"/>
          <a:cs typeface="+mn-cs"/>
        </a:defRPr>
      </a:lvl5pPr>
      <a:lvl6pPr marL="11200760" algn="l" defTabSz="4480304" rtl="0" eaLnBrk="1" latinLnBrk="0" hangingPunct="1">
        <a:defRPr sz="8800" kern="1200">
          <a:solidFill>
            <a:schemeClr val="tx1"/>
          </a:solidFill>
          <a:latin typeface="+mn-lt"/>
          <a:ea typeface="+mn-ea"/>
          <a:cs typeface="+mn-cs"/>
        </a:defRPr>
      </a:lvl6pPr>
      <a:lvl7pPr marL="13440912" algn="l" defTabSz="4480304" rtl="0" eaLnBrk="1" latinLnBrk="0" hangingPunct="1">
        <a:defRPr sz="8800" kern="1200">
          <a:solidFill>
            <a:schemeClr val="tx1"/>
          </a:solidFill>
          <a:latin typeface="+mn-lt"/>
          <a:ea typeface="+mn-ea"/>
          <a:cs typeface="+mn-cs"/>
        </a:defRPr>
      </a:lvl7pPr>
      <a:lvl8pPr marL="15681064" algn="l" defTabSz="4480304" rtl="0" eaLnBrk="1" latinLnBrk="0" hangingPunct="1">
        <a:defRPr sz="88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1216" algn="l" defTabSz="4480304" rtl="0" eaLnBrk="1" latinLnBrk="0" hangingPunct="1">
        <a:defRPr sz="8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1.xml"/><Relationship Id="rId13" Type="http://schemas.openxmlformats.org/officeDocument/2006/relationships/image" Target="../media/image6.png"/><Relationship Id="rId3" Type="http://schemas.openxmlformats.org/officeDocument/2006/relationships/hyperlink" Target="https://doi.org/10.1187/cbe.10-03-0044" TargetMode="External"/><Relationship Id="rId7" Type="http://schemas.openxmlformats.org/officeDocument/2006/relationships/diagramLayout" Target="../diagrams/layout1.xml"/><Relationship Id="rId12" Type="http://schemas.openxmlformats.org/officeDocument/2006/relationships/chart" Target="../charts/chart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diagramData" Target="../diagrams/data1.xml"/><Relationship Id="rId11" Type="http://schemas.openxmlformats.org/officeDocument/2006/relationships/chart" Target="../charts/chart1.xml"/><Relationship Id="rId5" Type="http://schemas.openxmlformats.org/officeDocument/2006/relationships/hyperlink" Target="https://doi.org/10.1187/cbe.10-03-" TargetMode="External"/><Relationship Id="rId10" Type="http://schemas.microsoft.com/office/2007/relationships/diagramDrawing" Target="../diagrams/drawing1.xml"/><Relationship Id="rId4" Type="http://schemas.openxmlformats.org/officeDocument/2006/relationships/hyperlink" Target="https://doi.org/10.1177/0146167295213003" TargetMode="External"/><Relationship Id="rId9" Type="http://schemas.openxmlformats.org/officeDocument/2006/relationships/diagramColors" Target="../diagrams/colors1.xml"/><Relationship Id="rId1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9597" y="522514"/>
            <a:ext cx="43136594" cy="3947886"/>
          </a:xfrm>
          <a:solidFill>
            <a:srgbClr val="002060"/>
          </a:solidFill>
          <a:ln w="101600">
            <a:solidFill>
              <a:srgbClr val="00206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n-US" sz="7200" b="1" dirty="0">
                <a:solidFill>
                  <a:schemeClr val="bg1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         Mathematics Motivation in Students Enrolled in an Introductory Biology Course</a:t>
            </a:r>
            <a:br>
              <a:rPr lang="en-US" sz="8400" dirty="0">
                <a:solidFill>
                  <a:schemeClr val="bg1"/>
                </a:solidFill>
                <a:latin typeface="Cambria" panose="02040503050406030204" pitchFamily="18" charset="0"/>
                <a:cs typeface="Arial" panose="020B0604020202020204" pitchFamily="34" charset="0"/>
              </a:rPr>
            </a:br>
            <a:r>
              <a:rPr lang="en-US" sz="5200" dirty="0">
                <a:solidFill>
                  <a:schemeClr val="bg1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Sophia Brisard &amp; Melissa Aikens</a:t>
            </a:r>
            <a:br>
              <a:rPr lang="en-US" sz="5600" dirty="0">
                <a:solidFill>
                  <a:schemeClr val="bg1"/>
                </a:solidFill>
                <a:latin typeface="Cambria" panose="02040503050406030204" pitchFamily="18" charset="0"/>
                <a:cs typeface="Arial" panose="020B0604020202020204" pitchFamily="34" charset="0"/>
              </a:rPr>
            </a:br>
            <a:r>
              <a:rPr lang="en-US" sz="4400" i="1" dirty="0">
                <a:solidFill>
                  <a:schemeClr val="bg1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 Department of Biological Sciences, University of New Hampshire, Durham, NH 03824</a:t>
            </a:r>
            <a:endParaRPr lang="en-US" sz="9300" i="1" dirty="0">
              <a:solidFill>
                <a:schemeClr val="bg1"/>
              </a:solidFill>
              <a:latin typeface="Cambria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477173" y="6114553"/>
            <a:ext cx="10914743" cy="7201797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txBody>
          <a:bodyPr vert="horz" lIns="106674" tIns="53337" rIns="106674" bIns="53337" rtlCol="0" anchor="t">
            <a:normAutofit/>
          </a:bodyPr>
          <a:lstStyle>
            <a:lvl1pPr marL="0" indent="0" algn="ctr" defTabSz="3840480" rtl="0" eaLnBrk="1" latinLnBrk="0" hangingPunct="1">
              <a:lnSpc>
                <a:spcPct val="90000"/>
              </a:lnSpc>
              <a:spcBef>
                <a:spcPts val="4200"/>
              </a:spcBef>
              <a:buFont typeface="Arial" panose="020B0604020202020204" pitchFamily="34" charset="0"/>
              <a:buNone/>
              <a:defRPr sz="100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92024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8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84048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75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76072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6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68096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6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60120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6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152144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6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344168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6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536192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6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l"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Char char="v"/>
            </a:pPr>
            <a:r>
              <a:rPr lang="en-US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Over the last two decades, the field of biology has become increasingly more quantitative leading to more mathematics being integrated into the biology curriculum (Brewer &amp; Smith, 2011). </a:t>
            </a:r>
          </a:p>
          <a:p>
            <a:pPr marL="457200" indent="-457200" algn="l"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Char char="v"/>
            </a:pPr>
            <a:r>
              <a:rPr lang="en-US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However, students enrolled in biology courses often report having negative feelings towards mathematics, resulting in them not fully engaging in quantitative tasks (Thompson et al., 2013). </a:t>
            </a:r>
          </a:p>
          <a:p>
            <a:pPr algn="l">
              <a:lnSpc>
                <a:spcPct val="100000"/>
              </a:lnSpc>
              <a:spcBef>
                <a:spcPts val="600"/>
              </a:spcBef>
            </a:pPr>
            <a:endParaRPr lang="en-US" sz="28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l">
              <a:lnSpc>
                <a:spcPct val="100000"/>
              </a:lnSpc>
              <a:spcBef>
                <a:spcPts val="600"/>
              </a:spcBef>
            </a:pPr>
            <a:endParaRPr lang="en-US" sz="2800" dirty="0">
              <a:latin typeface="Cambria" panose="02040503050406030204" pitchFamily="18" charset="0"/>
            </a:endParaRPr>
          </a:p>
          <a:p>
            <a:pPr>
              <a:lnSpc>
                <a:spcPct val="100000"/>
              </a:lnSpc>
            </a:pPr>
            <a:endParaRPr lang="en-US" sz="2800" dirty="0">
              <a:latin typeface="Cambria" panose="02040503050406030204" pitchFamily="18" charset="0"/>
            </a:endParaRPr>
          </a:p>
          <a:p>
            <a:pPr>
              <a:lnSpc>
                <a:spcPct val="100000"/>
              </a:lnSpc>
            </a:pPr>
            <a:endParaRPr lang="en-US" sz="2800" dirty="0">
              <a:latin typeface="Cambria" panose="02040503050406030204" pitchFamily="18" charset="0"/>
            </a:endParaRPr>
          </a:p>
          <a:p>
            <a:pPr>
              <a:lnSpc>
                <a:spcPct val="100000"/>
              </a:lnSpc>
            </a:pPr>
            <a:endParaRPr lang="en-US" sz="2800" dirty="0">
              <a:latin typeface="Cambria" panose="02040503050406030204" pitchFamily="18" charset="0"/>
            </a:endParaRPr>
          </a:p>
          <a:p>
            <a:pPr>
              <a:lnSpc>
                <a:spcPct val="100000"/>
              </a:lnSpc>
            </a:pPr>
            <a:endParaRPr lang="en-US" sz="2800" dirty="0">
              <a:latin typeface="Cambria" panose="02040503050406030204" pitchFamily="18" charset="0"/>
            </a:endParaRPr>
          </a:p>
          <a:p>
            <a:pPr>
              <a:lnSpc>
                <a:spcPct val="100000"/>
              </a:lnSpc>
            </a:pPr>
            <a:endParaRPr lang="en-US" sz="2800" dirty="0">
              <a:latin typeface="Cambria" panose="02040503050406030204" pitchFamily="18" charset="0"/>
            </a:endParaRPr>
          </a:p>
          <a:p>
            <a:pPr>
              <a:lnSpc>
                <a:spcPct val="100000"/>
              </a:lnSpc>
            </a:pPr>
            <a:endParaRPr lang="en-US" sz="2800" dirty="0">
              <a:latin typeface="Cambria" panose="02040503050406030204" pitchFamily="18" charset="0"/>
            </a:endParaRPr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473497" y="13507485"/>
            <a:ext cx="10914743" cy="913158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txBody>
          <a:bodyPr vert="horz" lIns="106674" tIns="53337" rIns="106674" bIns="53337" rtlCol="0" anchor="ctr">
            <a:normAutofit lnSpcReduction="10000"/>
          </a:bodyPr>
          <a:lstStyle>
            <a:lvl1pPr marL="0" indent="0" algn="ctr" defTabSz="3840480" rtl="0" eaLnBrk="1" latinLnBrk="0" hangingPunct="1">
              <a:lnSpc>
                <a:spcPct val="90000"/>
              </a:lnSpc>
              <a:spcBef>
                <a:spcPts val="4200"/>
              </a:spcBef>
              <a:buFont typeface="Arial" panose="020B0604020202020204" pitchFamily="34" charset="0"/>
              <a:buNone/>
              <a:defRPr sz="100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92024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8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84048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75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76072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6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68096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6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60120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6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152144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6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344168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6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536192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6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63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Data</a:t>
            </a:r>
          </a:p>
        </p:txBody>
      </p:sp>
      <p:sp>
        <p:nvSpPr>
          <p:cNvPr id="9" name="Subtitle 2"/>
          <p:cNvSpPr txBox="1">
            <a:spLocks/>
          </p:cNvSpPr>
          <p:nvPr/>
        </p:nvSpPr>
        <p:spPr>
          <a:xfrm>
            <a:off x="12314092" y="4937912"/>
            <a:ext cx="19641782" cy="816259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txBody>
          <a:bodyPr vert="horz" lIns="106674" tIns="53337" rIns="106674" bIns="53337" rtlCol="0" anchor="ctr">
            <a:noAutofit/>
          </a:bodyPr>
          <a:lstStyle>
            <a:lvl1pPr marL="0" indent="0" algn="ctr" defTabSz="3840480" rtl="0" eaLnBrk="1" latinLnBrk="0" hangingPunct="1">
              <a:lnSpc>
                <a:spcPct val="90000"/>
              </a:lnSpc>
              <a:spcBef>
                <a:spcPts val="4200"/>
              </a:spcBef>
              <a:buFont typeface="Arial" panose="020B0604020202020204" pitchFamily="34" charset="0"/>
              <a:buNone/>
              <a:defRPr sz="100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92024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8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84048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75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76072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6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68096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6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60120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6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152144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6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344168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6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536192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6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45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Expectancy Value Theory </a:t>
            </a:r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(Eccles et al., 1983; </a:t>
            </a:r>
            <a:r>
              <a:rPr lang="en-US" sz="2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Wigfield</a:t>
            </a:r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&amp; Eccles, 2000)</a:t>
            </a:r>
            <a:endParaRPr lang="en-US" sz="45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Subtitle 2"/>
          <p:cNvSpPr txBox="1">
            <a:spLocks/>
          </p:cNvSpPr>
          <p:nvPr/>
        </p:nvSpPr>
        <p:spPr>
          <a:xfrm>
            <a:off x="504067" y="4927623"/>
            <a:ext cx="10914743" cy="913158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txBody>
          <a:bodyPr vert="horz" lIns="106674" tIns="53337" rIns="106674" bIns="53337" rtlCol="0" anchor="ctr">
            <a:normAutofit/>
          </a:bodyPr>
          <a:lstStyle>
            <a:lvl1pPr marL="0" indent="0" algn="ctr" defTabSz="3840480" rtl="0" eaLnBrk="1" latinLnBrk="0" hangingPunct="1">
              <a:lnSpc>
                <a:spcPct val="90000"/>
              </a:lnSpc>
              <a:spcBef>
                <a:spcPts val="4200"/>
              </a:spcBef>
              <a:buFont typeface="Arial" panose="020B0604020202020204" pitchFamily="34" charset="0"/>
              <a:buNone/>
              <a:defRPr sz="100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92024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8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84048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75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76072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6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68096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6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60120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6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152144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6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344168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6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536192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6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5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Introduction</a:t>
            </a:r>
          </a:p>
        </p:txBody>
      </p:sp>
      <p:sp>
        <p:nvSpPr>
          <p:cNvPr id="15" name="Subtitle 2"/>
          <p:cNvSpPr txBox="1">
            <a:spLocks/>
          </p:cNvSpPr>
          <p:nvPr/>
        </p:nvSpPr>
        <p:spPr>
          <a:xfrm>
            <a:off x="32591449" y="4927623"/>
            <a:ext cx="10914743" cy="913158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txBody>
          <a:bodyPr vert="horz" lIns="106674" tIns="53337" rIns="106674" bIns="53337" rtlCol="0" anchor="ctr">
            <a:normAutofit fontScale="92500"/>
          </a:bodyPr>
          <a:lstStyle>
            <a:lvl1pPr marL="0" indent="0" algn="ctr" defTabSz="3840480" rtl="0" eaLnBrk="1" latinLnBrk="0" hangingPunct="1">
              <a:lnSpc>
                <a:spcPct val="90000"/>
              </a:lnSpc>
              <a:spcBef>
                <a:spcPts val="4200"/>
              </a:spcBef>
              <a:buFont typeface="Arial" panose="020B0604020202020204" pitchFamily="34" charset="0"/>
              <a:buNone/>
              <a:defRPr sz="100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92024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8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84048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75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76072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6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68096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6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60120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6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152144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6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344168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6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536192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6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5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Multinominal Logistic Regression Results</a:t>
            </a:r>
            <a:endParaRPr lang="en-US" sz="5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Subtitle 2"/>
          <p:cNvSpPr txBox="1">
            <a:spLocks/>
          </p:cNvSpPr>
          <p:nvPr/>
        </p:nvSpPr>
        <p:spPr>
          <a:xfrm>
            <a:off x="32645887" y="14710528"/>
            <a:ext cx="10914743" cy="913158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txBody>
          <a:bodyPr vert="horz" lIns="106674" tIns="53337" rIns="106674" bIns="53337" rtlCol="0" anchor="ctr">
            <a:normAutofit/>
          </a:bodyPr>
          <a:lstStyle>
            <a:lvl1pPr marL="0" indent="0" algn="ctr" defTabSz="3840480" rtl="0" eaLnBrk="1" latinLnBrk="0" hangingPunct="1">
              <a:lnSpc>
                <a:spcPct val="90000"/>
              </a:lnSpc>
              <a:spcBef>
                <a:spcPts val="4200"/>
              </a:spcBef>
              <a:buFont typeface="Arial" panose="020B0604020202020204" pitchFamily="34" charset="0"/>
              <a:buNone/>
              <a:defRPr sz="100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92024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8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84048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75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76072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6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68096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6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60120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6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152144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6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344168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6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536192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6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5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Conclusions</a:t>
            </a:r>
          </a:p>
        </p:txBody>
      </p:sp>
      <p:sp>
        <p:nvSpPr>
          <p:cNvPr id="19" name="Subtitle 2"/>
          <p:cNvSpPr txBox="1">
            <a:spLocks/>
          </p:cNvSpPr>
          <p:nvPr/>
        </p:nvSpPr>
        <p:spPr>
          <a:xfrm>
            <a:off x="12325090" y="5934761"/>
            <a:ext cx="19641781" cy="7108514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txBody>
          <a:bodyPr vert="horz" lIns="106674" tIns="53337" rIns="106674" bIns="53337" rtlCol="0" anchor="t">
            <a:normAutofit/>
          </a:bodyPr>
          <a:lstStyle>
            <a:lvl1pPr marL="0" indent="0" algn="ctr" defTabSz="3840480" rtl="0" eaLnBrk="1" latinLnBrk="0" hangingPunct="1">
              <a:lnSpc>
                <a:spcPct val="90000"/>
              </a:lnSpc>
              <a:spcBef>
                <a:spcPts val="4200"/>
              </a:spcBef>
              <a:buFont typeface="Arial" panose="020B0604020202020204" pitchFamily="34" charset="0"/>
              <a:buNone/>
              <a:defRPr sz="100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92024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8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84048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75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76072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6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68096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6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60120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6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152144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6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344168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6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536192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6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309688" lvl="1" indent="-571500" algn="l">
              <a:spcBef>
                <a:spcPts val="0"/>
              </a:spcBef>
              <a:buFont typeface="Wingdings" panose="05000000000000000000" pitchFamily="2" charset="2"/>
              <a:buChar char="v"/>
            </a:pPr>
            <a:endParaRPr lang="en-US" sz="30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30" name="Subtitle 2"/>
          <p:cNvSpPr txBox="1">
            <a:spLocks/>
          </p:cNvSpPr>
          <p:nvPr/>
        </p:nvSpPr>
        <p:spPr>
          <a:xfrm>
            <a:off x="12302743" y="13323729"/>
            <a:ext cx="19641782" cy="868329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txBody>
          <a:bodyPr vert="horz" lIns="106674" tIns="53337" rIns="106674" bIns="53337" rtlCol="0" anchor="ctr">
            <a:normAutofit/>
          </a:bodyPr>
          <a:lstStyle>
            <a:lvl1pPr marL="0" indent="0" algn="ctr" defTabSz="3840480" rtl="0" eaLnBrk="1" latinLnBrk="0" hangingPunct="1">
              <a:lnSpc>
                <a:spcPct val="90000"/>
              </a:lnSpc>
              <a:spcBef>
                <a:spcPts val="4200"/>
              </a:spcBef>
              <a:buFont typeface="Arial" panose="020B0604020202020204" pitchFamily="34" charset="0"/>
              <a:buNone/>
              <a:defRPr sz="100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92024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8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84048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75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76072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6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68096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6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60120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6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152144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6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344168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6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536192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6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5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Data Analysis</a:t>
            </a:r>
          </a:p>
        </p:txBody>
      </p:sp>
      <p:sp>
        <p:nvSpPr>
          <p:cNvPr id="149" name="Subtitle 2"/>
          <p:cNvSpPr txBox="1">
            <a:spLocks/>
          </p:cNvSpPr>
          <p:nvPr/>
        </p:nvSpPr>
        <p:spPr>
          <a:xfrm>
            <a:off x="12287296" y="19790796"/>
            <a:ext cx="19641782" cy="1075908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txBody>
          <a:bodyPr vert="horz" lIns="106674" tIns="53337" rIns="106674" bIns="53337" rtlCol="0" anchor="ctr">
            <a:normAutofit/>
          </a:bodyPr>
          <a:lstStyle>
            <a:lvl1pPr marL="0" indent="0" algn="ctr" defTabSz="3840480" rtl="0" eaLnBrk="1" latinLnBrk="0" hangingPunct="1">
              <a:lnSpc>
                <a:spcPct val="90000"/>
              </a:lnSpc>
              <a:spcBef>
                <a:spcPts val="4200"/>
              </a:spcBef>
              <a:buFont typeface="Arial" panose="020B0604020202020204" pitchFamily="34" charset="0"/>
              <a:buNone/>
              <a:defRPr sz="100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92024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8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84048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75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76072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6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68096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6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60120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6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152144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6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344168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6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536192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6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5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Cluster </a:t>
            </a:r>
            <a:r>
              <a:rPr lang="en-US" sz="51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Analyis </a:t>
            </a:r>
            <a:r>
              <a:rPr lang="en-US" sz="5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Results</a:t>
            </a:r>
          </a:p>
        </p:txBody>
      </p:sp>
      <p:pic>
        <p:nvPicPr>
          <p:cNvPr id="161" name="Picture 16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56639" y="1168998"/>
            <a:ext cx="2298576" cy="3042233"/>
          </a:xfrm>
          <a:prstGeom prst="rect">
            <a:avLst/>
          </a:prstGeom>
        </p:spPr>
      </p:pic>
      <p:sp>
        <p:nvSpPr>
          <p:cNvPr id="85" name="Subtitle 2"/>
          <p:cNvSpPr txBox="1">
            <a:spLocks/>
          </p:cNvSpPr>
          <p:nvPr/>
        </p:nvSpPr>
        <p:spPr>
          <a:xfrm>
            <a:off x="32688545" y="23255003"/>
            <a:ext cx="10901442" cy="5219930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txBody>
          <a:bodyPr vert="horz" lIns="106674" tIns="53337" rIns="106674" bIns="53337" rtlCol="0" anchor="t">
            <a:normAutofit/>
          </a:bodyPr>
          <a:lstStyle>
            <a:lvl1pPr marL="0" indent="0" algn="ctr" defTabSz="3840480" rtl="0" eaLnBrk="1" latinLnBrk="0" hangingPunct="1">
              <a:lnSpc>
                <a:spcPct val="90000"/>
              </a:lnSpc>
              <a:spcBef>
                <a:spcPts val="4200"/>
              </a:spcBef>
              <a:buFont typeface="Arial" panose="020B0604020202020204" pitchFamily="34" charset="0"/>
              <a:buNone/>
              <a:defRPr sz="100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92024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8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84048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75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76072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6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68096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6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60120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6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152144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6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344168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6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536192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6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 algn="l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Andrews, S. E., Runyon, C., &amp; Aikens, M. L. (2017). The math–biology values instrument: Development of a tool to measure life science majors’ task values of using math in the context of biology. CBE—Life Sciences Education, 16(3), ar45.</a:t>
            </a:r>
            <a:endParaRPr lang="en-US" sz="14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285750" indent="-285750" algn="l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Brewer, C. A., &amp; Smith, D. (2011). Vision and change in undergraduate biology education: a call to action. American Association for the Advancement of Science, Washington, DC, 81. </a:t>
            </a:r>
            <a:r>
              <a:rPr lang="en-US" sz="1400" strike="noStrike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https://doi.org/10.1187/cbe.10-03-0044</a:t>
            </a:r>
            <a:endParaRPr lang="en-US" sz="1400" strike="noStrike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285750" indent="-285750" algn="l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Eccles, J., Adler, T. F., Futterman, R., Goff, S. B., </a:t>
            </a:r>
            <a:r>
              <a:rPr lang="en-US" sz="14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Kaczala</a:t>
            </a:r>
            <a:r>
              <a:rPr lang="en-US" sz="1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C. M., </a:t>
            </a:r>
            <a:r>
              <a:rPr lang="en-US" sz="14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Meece</a:t>
            </a:r>
            <a:r>
              <a:rPr lang="en-US" sz="1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J., and Midgley, C. (1983). Expectancies, values and academic behaviors. In Spence, J. T. (ed.), Achievement and Achievement Motives, W. H. Freeman, San Francisco.</a:t>
            </a:r>
          </a:p>
          <a:p>
            <a:pPr marL="285750" indent="-285750" algn="l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Eccles, J. S., &amp; </a:t>
            </a:r>
            <a:r>
              <a:rPr lang="en-US" sz="14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Wigfield</a:t>
            </a:r>
            <a:r>
              <a:rPr lang="en-US" sz="1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A. (1995). In the mind of the actor: The structure of adolescents' achievement task values and expectancy-related beliefs. Personality and social psychology   bulletin, 21(3), 215-225. </a:t>
            </a:r>
            <a:r>
              <a:rPr lang="en-US" sz="1400" strike="noStrike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https://doi.org/10.1177/0146167295213003</a:t>
            </a:r>
            <a:endParaRPr lang="en-US" sz="14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285750" indent="-285750" algn="l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Flake, J. K., Barron, K. E.,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Hulleman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, C., McCoach, B. D., &amp; Welsh, M. E. (2015). Measuring cost: The forgotten component of expectancy-value theory. Contemporary educational psychology, 41, 232-244. https://doi.org/10.1016/j.cedpsych.2015.03.002 </a:t>
            </a:r>
            <a:endParaRPr lang="en-US" sz="14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285750" indent="-285750" algn="l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Gaspard, H.,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Dicke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, A. L.,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Flunger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, B., Schreier, B.,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Häfner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, I.,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Trautwein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, U., &amp;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Nagengast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, B. (2015). More value through greater differentiation: Gender differences in value beliefs about math. Journal of educational psychology, 107(3), 663. https://psycnet.apa.org/doi/10.1037/edu0000003 </a:t>
            </a:r>
            <a:endParaRPr lang="en-US" sz="1400" strike="noStrike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285750" indent="-285750" algn="l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Glynn, S. M., Brickman, P., Armstrong, N., &amp;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Taasoobshirazi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, G. (2011). Science motivation questionnaire II: Validation with science majors and nonscience majors. Journal of research in science teaching, 48(10), 1159-1176. https://doi.org/10.1002/tea.20442 </a:t>
            </a:r>
          </a:p>
          <a:p>
            <a:pPr marL="285750" indent="-285750" algn="l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Hu, L. T., &amp;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Bentler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, P. M. (1999). Cutoff criteria for fit indexes in covariance structure analysis: Conventional criteria versus new alternatives. Structural equation modeling: a multidisciplinary journal, 6(1), 1055. https://doi.org/10.1080/10705519909540118 </a:t>
            </a:r>
          </a:p>
          <a:p>
            <a:pPr marL="285750" indent="-285750" algn="l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Knekta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, E., Runyon, C., &amp; Eddy, S. (2019). One size doesn’t fit all: Using factor analysis to gather validity evidence when using surveys in your research. CBE—Life Sciences Education, 18(1), rm1. https://doi.org/10.1187/cbe.18-04-0064 </a:t>
            </a:r>
          </a:p>
          <a:p>
            <a:pPr marL="285750" indent="-285750" algn="l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Steiger, J. H. (2007). Understanding the limitations of global fit assessment in structural equation modeling. Personality and Individual differences, 42(5), 893-898. https://doi.org/10.1016/j.paid.2006.09.017 </a:t>
            </a:r>
            <a:endParaRPr lang="en-US" sz="1400" strike="noStrike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285750" indent="-285750" algn="l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Thompson, K. V., Nelson, K. C., </a:t>
            </a:r>
            <a:r>
              <a:rPr lang="en-US" sz="14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Marbach</a:t>
            </a:r>
            <a:r>
              <a:rPr lang="en-US" sz="1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-Ad, G., Keller, M., &amp; Fagan, W. F. (2010). Online interactive teaching modules enhance quantitative proficiency of introductory biology   students. CBE—Life Sciences Education, 9(3), 277-283. </a:t>
            </a:r>
            <a:r>
              <a:rPr lang="en-US" sz="1400" strike="noStrike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https://doi.org/10.1187/cbe.10-03-</a:t>
            </a:r>
            <a:r>
              <a:rPr lang="en-US" sz="1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0028</a:t>
            </a:r>
            <a:endParaRPr lang="en-US" sz="14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285750" indent="-285750" algn="l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Wigfield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, A., &amp; Eccles, J. S. (2000). Expectancy–value theory of achievement motivation. Contemporary educational psychology, 25(1), 68-81. https://doi.org/10.1006/ceps.1999.1015</a:t>
            </a:r>
            <a:endParaRPr lang="en-US" sz="14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l">
              <a:spcBef>
                <a:spcPts val="0"/>
              </a:spcBef>
            </a:pPr>
            <a:endParaRPr lang="en-US" sz="16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l">
              <a:spcBef>
                <a:spcPts val="0"/>
              </a:spcBef>
            </a:pPr>
            <a:endParaRPr lang="en-US" sz="3700" dirty="0">
              <a:latin typeface="Cambria" panose="02040503050406030204" pitchFamily="18" charset="0"/>
            </a:endParaRPr>
          </a:p>
          <a:p>
            <a:pPr algn="l">
              <a:spcBef>
                <a:spcPts val="0"/>
              </a:spcBef>
            </a:pPr>
            <a:endParaRPr lang="en-US" sz="3700" dirty="0">
              <a:latin typeface="Cambria" panose="02040503050406030204" pitchFamily="18" charset="0"/>
            </a:endParaRPr>
          </a:p>
          <a:p>
            <a:pPr algn="l"/>
            <a:endParaRPr lang="en-US" sz="3700" dirty="0">
              <a:latin typeface="Cambria" panose="02040503050406030204" pitchFamily="18" charset="0"/>
            </a:endParaRPr>
          </a:p>
        </p:txBody>
      </p:sp>
      <p:sp>
        <p:nvSpPr>
          <p:cNvPr id="93" name="Subtitle 2"/>
          <p:cNvSpPr txBox="1">
            <a:spLocks/>
          </p:cNvSpPr>
          <p:nvPr/>
        </p:nvSpPr>
        <p:spPr>
          <a:xfrm>
            <a:off x="32635119" y="22298965"/>
            <a:ext cx="11008295" cy="804288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txBody>
          <a:bodyPr vert="horz" lIns="106674" tIns="53337" rIns="106674" bIns="53337" rtlCol="0" anchor="ctr">
            <a:normAutofit/>
          </a:bodyPr>
          <a:lstStyle>
            <a:lvl1pPr marL="0" indent="0" algn="ctr" defTabSz="3840480" rtl="0" eaLnBrk="1" latinLnBrk="0" hangingPunct="1">
              <a:lnSpc>
                <a:spcPct val="90000"/>
              </a:lnSpc>
              <a:spcBef>
                <a:spcPts val="4200"/>
              </a:spcBef>
              <a:buFont typeface="Arial" panose="020B0604020202020204" pitchFamily="34" charset="0"/>
              <a:buNone/>
              <a:defRPr sz="100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92024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8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84048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75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76072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6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68096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6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60120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6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152144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6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344168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6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536192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6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47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References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2984920" y="12216858"/>
            <a:ext cx="5657401" cy="553992"/>
          </a:xfrm>
          <a:prstGeom prst="rect">
            <a:avLst/>
          </a:prstGeom>
          <a:noFill/>
        </p:spPr>
        <p:txBody>
          <a:bodyPr wrap="square" lIns="106674" tIns="53337" rIns="106674" bIns="53337" rtlCol="0">
            <a:spAutoFit/>
          </a:bodyPr>
          <a:lstStyle/>
          <a:p>
            <a:endParaRPr lang="en-US" sz="2900" dirty="0">
              <a:latin typeface="Cambria" panose="02040503050406030204" pitchFamily="18" charset="0"/>
            </a:endParaRPr>
          </a:p>
        </p:txBody>
      </p:sp>
      <p:sp>
        <p:nvSpPr>
          <p:cNvPr id="98" name="Subtitle 2"/>
          <p:cNvSpPr txBox="1">
            <a:spLocks/>
          </p:cNvSpPr>
          <p:nvPr/>
        </p:nvSpPr>
        <p:spPr>
          <a:xfrm>
            <a:off x="438797" y="19573916"/>
            <a:ext cx="10914743" cy="913158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txBody>
          <a:bodyPr vert="horz" lIns="106674" tIns="53337" rIns="106674" bIns="53337" rtlCol="0" anchor="ctr">
            <a:normAutofit fontScale="92500"/>
          </a:bodyPr>
          <a:lstStyle>
            <a:lvl1pPr marL="0" indent="0" algn="ctr" defTabSz="3840480" rtl="0" eaLnBrk="1" latinLnBrk="0" hangingPunct="1">
              <a:lnSpc>
                <a:spcPct val="90000"/>
              </a:lnSpc>
              <a:spcBef>
                <a:spcPts val="4200"/>
              </a:spcBef>
              <a:buFont typeface="Arial" panose="020B0604020202020204" pitchFamily="34" charset="0"/>
              <a:buNone/>
              <a:defRPr sz="100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92024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8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84048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75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76072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6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68096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6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60120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6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152144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6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344168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6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536192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6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63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Instrument &amp; Variables Measured</a:t>
            </a:r>
          </a:p>
        </p:txBody>
      </p:sp>
      <p:sp>
        <p:nvSpPr>
          <p:cNvPr id="99" name="Subtitle 2"/>
          <p:cNvSpPr txBox="1">
            <a:spLocks/>
          </p:cNvSpPr>
          <p:nvPr/>
        </p:nvSpPr>
        <p:spPr>
          <a:xfrm>
            <a:off x="472604" y="14563266"/>
            <a:ext cx="10914743" cy="4762478"/>
          </a:xfrm>
          <a:prstGeom prst="rect">
            <a:avLst/>
          </a:prstGeom>
          <a:ln>
            <a:solidFill>
              <a:srgbClr val="002060"/>
            </a:solidFill>
          </a:ln>
        </p:spPr>
        <p:txBody>
          <a:bodyPr vert="horz" lIns="106674" tIns="53337" rIns="106674" bIns="53337" rtlCol="0" anchor="t">
            <a:normAutofit/>
          </a:bodyPr>
          <a:lstStyle>
            <a:lvl1pPr marL="0" indent="0" algn="ctr" defTabSz="3840480" rtl="0" eaLnBrk="1" latinLnBrk="0" hangingPunct="1">
              <a:lnSpc>
                <a:spcPct val="90000"/>
              </a:lnSpc>
              <a:spcBef>
                <a:spcPts val="4200"/>
              </a:spcBef>
              <a:buFont typeface="Arial" panose="020B0604020202020204" pitchFamily="34" charset="0"/>
              <a:buNone/>
              <a:defRPr sz="100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92024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8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84048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75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76072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6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68096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6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60120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6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152144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6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344168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6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536192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6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spcBef>
                <a:spcPts val="0"/>
              </a:spcBef>
            </a:pPr>
            <a:endParaRPr lang="en-US" sz="5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spcBef>
                <a:spcPts val="0"/>
              </a:spcBef>
            </a:pP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Setting and Participants</a:t>
            </a:r>
          </a:p>
          <a:p>
            <a:pPr algn="just">
              <a:spcBef>
                <a:spcPts val="0"/>
              </a:spcBef>
            </a:pPr>
            <a:endParaRPr lang="en-US" sz="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71500" indent="-571500" algn="l"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Course: Introductory biology course </a:t>
            </a:r>
          </a:p>
          <a:p>
            <a:pPr marL="1143000" indent="-571500" algn="l"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Six sections over 2 years</a:t>
            </a:r>
          </a:p>
          <a:p>
            <a:pPr marL="2491740" lvl="1" indent="-571500" algn="just">
              <a:spcBef>
                <a:spcPts val="0"/>
              </a:spcBef>
              <a:buFont typeface="Wingdings" panose="05000000000000000000" pitchFamily="2" charset="2"/>
              <a:buChar char="v"/>
            </a:pPr>
            <a:endParaRPr lang="en-US" sz="112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71500" indent="-571500" algn="l"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Data consists of 473 student survey responses who were life-science majors enrolled in the course.</a:t>
            </a:r>
          </a:p>
          <a:p>
            <a:pPr marL="1193800" indent="-571500" algn="l"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Gender: Male = 121 &amp; Female = 352</a:t>
            </a:r>
          </a:p>
          <a:p>
            <a:pPr marL="1193800" indent="-571500" algn="l"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Pre-Professional Status: Pre-Professional = 211 &amp; Non-Pre-Professional = 262</a:t>
            </a:r>
          </a:p>
          <a:p>
            <a:pPr marL="1193800" indent="-571500" algn="l"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Highest math class taken in High School: Algebra, Geometry or Trigonometry = 70, Pre-Calculus = 202, &amp; Calculus = 201</a:t>
            </a:r>
            <a:endParaRPr lang="en-US" sz="2900" dirty="0">
              <a:latin typeface="Cambria" panose="02040503050406030204" pitchFamily="18" charset="0"/>
            </a:endParaRPr>
          </a:p>
          <a:p>
            <a:pPr marL="400027" indent="-400027" algn="just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2900" dirty="0">
              <a:latin typeface="Cambria" panose="02040503050406030204" pitchFamily="18" charset="0"/>
            </a:endParaRPr>
          </a:p>
          <a:p>
            <a:pPr algn="l">
              <a:spcBef>
                <a:spcPts val="0"/>
              </a:spcBef>
            </a:pPr>
            <a:endParaRPr lang="en-US" sz="2900" dirty="0">
              <a:latin typeface="Cambria" panose="02040503050406030204" pitchFamily="18" charset="0"/>
            </a:endParaRPr>
          </a:p>
          <a:p>
            <a:pPr algn="just">
              <a:spcBef>
                <a:spcPts val="0"/>
              </a:spcBef>
            </a:pPr>
            <a:endParaRPr lang="en-US" sz="2900" dirty="0">
              <a:latin typeface="Cambria" panose="02040503050406030204" pitchFamily="18" charset="0"/>
            </a:endParaRPr>
          </a:p>
          <a:p>
            <a:pPr algn="l">
              <a:spcBef>
                <a:spcPts val="0"/>
              </a:spcBef>
            </a:pPr>
            <a:endParaRPr lang="en-US" sz="2900" dirty="0">
              <a:latin typeface="Cambria" panose="02040503050406030204" pitchFamily="18" charset="0"/>
            </a:endParaRPr>
          </a:p>
          <a:p>
            <a:pPr algn="l">
              <a:spcBef>
                <a:spcPts val="0"/>
              </a:spcBef>
            </a:pPr>
            <a:endParaRPr lang="en-US" sz="2900" dirty="0">
              <a:latin typeface="Cambria" panose="02040503050406030204" pitchFamily="18" charset="0"/>
            </a:endParaRPr>
          </a:p>
          <a:p>
            <a:pPr algn="l">
              <a:spcBef>
                <a:spcPts val="0"/>
              </a:spcBef>
            </a:pPr>
            <a:endParaRPr lang="en-US" sz="2900" dirty="0">
              <a:latin typeface="Cambria" panose="02040503050406030204" pitchFamily="18" charset="0"/>
            </a:endParaRPr>
          </a:p>
        </p:txBody>
      </p:sp>
      <p:sp>
        <p:nvSpPr>
          <p:cNvPr id="8" name="Hexagon 7">
            <a:extLst>
              <a:ext uri="{FF2B5EF4-FFF2-40B4-BE49-F238E27FC236}">
                <a16:creationId xmlns:a16="http://schemas.microsoft.com/office/drawing/2014/main" id="{AF4D8AE1-23B0-3947-72F2-76C3D3D4DECA}"/>
              </a:ext>
            </a:extLst>
          </p:cNvPr>
          <p:cNvSpPr/>
          <p:nvPr/>
        </p:nvSpPr>
        <p:spPr>
          <a:xfrm>
            <a:off x="636972" y="24663135"/>
            <a:ext cx="3853596" cy="2869475"/>
          </a:xfrm>
          <a:prstGeom prst="hexagon">
            <a:avLst/>
          </a:prstGeom>
          <a:solidFill>
            <a:srgbClr val="D294CE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2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Construct 2</a:t>
            </a:r>
            <a:r>
              <a:rPr lang="en-US" sz="2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2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/>
            <a:r>
              <a:rPr lang="en-US" sz="220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Utility value </a:t>
            </a:r>
            <a:r>
              <a:rPr lang="en-US" sz="2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 mathematics for a career in life science</a:t>
            </a:r>
          </a:p>
          <a:p>
            <a:pPr algn="ctr"/>
            <a:endParaRPr lang="en-US" sz="2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Hexagon 10">
            <a:extLst>
              <a:ext uri="{FF2B5EF4-FFF2-40B4-BE49-F238E27FC236}">
                <a16:creationId xmlns:a16="http://schemas.microsoft.com/office/drawing/2014/main" id="{DDC4C63C-AE2B-3D8C-BEF3-324C0F3CBA33}"/>
              </a:ext>
            </a:extLst>
          </p:cNvPr>
          <p:cNvSpPr/>
          <p:nvPr/>
        </p:nvSpPr>
        <p:spPr>
          <a:xfrm>
            <a:off x="7138469" y="24660737"/>
            <a:ext cx="3853596" cy="2869475"/>
          </a:xfrm>
          <a:prstGeom prst="hexagon">
            <a:avLst/>
          </a:prstGeom>
          <a:solidFill>
            <a:srgbClr val="D294CE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Construct 3:</a:t>
            </a:r>
          </a:p>
          <a:p>
            <a:pPr algn="ctr"/>
            <a:r>
              <a:rPr lang="en-US" sz="2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Attainment value – </a:t>
            </a:r>
            <a:r>
              <a:rPr lang="en-US" sz="2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importance of doing the mathematics well</a:t>
            </a:r>
          </a:p>
        </p:txBody>
      </p:sp>
      <p:sp>
        <p:nvSpPr>
          <p:cNvPr id="14" name="Hexagon 13">
            <a:extLst>
              <a:ext uri="{FF2B5EF4-FFF2-40B4-BE49-F238E27FC236}">
                <a16:creationId xmlns:a16="http://schemas.microsoft.com/office/drawing/2014/main" id="{6B0FBDC8-CD64-B76A-D0B0-C9B80D4C47AE}"/>
              </a:ext>
            </a:extLst>
          </p:cNvPr>
          <p:cNvSpPr/>
          <p:nvPr/>
        </p:nvSpPr>
        <p:spPr>
          <a:xfrm>
            <a:off x="582392" y="27675982"/>
            <a:ext cx="3853596" cy="2869475"/>
          </a:xfrm>
          <a:prstGeom prst="hexagon">
            <a:avLst/>
          </a:prstGeom>
          <a:solidFill>
            <a:srgbClr val="D294CE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Construct 5: </a:t>
            </a:r>
          </a:p>
          <a:p>
            <a:pPr algn="ctr"/>
            <a:r>
              <a:rPr lang="en-US" sz="220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Effort </a:t>
            </a:r>
            <a:r>
              <a:rPr lang="en-US" sz="2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required to do mathematics in the biology course</a:t>
            </a:r>
          </a:p>
          <a:p>
            <a:pPr algn="ctr"/>
            <a:endParaRPr lang="en-US" sz="2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Hexagon 15">
            <a:extLst>
              <a:ext uri="{FF2B5EF4-FFF2-40B4-BE49-F238E27FC236}">
                <a16:creationId xmlns:a16="http://schemas.microsoft.com/office/drawing/2014/main" id="{E9B8A430-8A4F-1873-9E6E-15C36E8184A9}"/>
              </a:ext>
            </a:extLst>
          </p:cNvPr>
          <p:cNvSpPr/>
          <p:nvPr/>
        </p:nvSpPr>
        <p:spPr>
          <a:xfrm>
            <a:off x="3881823" y="26175201"/>
            <a:ext cx="3853596" cy="2869475"/>
          </a:xfrm>
          <a:prstGeom prst="hexagon">
            <a:avLst/>
          </a:prstGeom>
          <a:solidFill>
            <a:srgbClr val="D294CE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Construct 4: </a:t>
            </a:r>
          </a:p>
          <a:p>
            <a:pPr algn="ctr"/>
            <a:r>
              <a:rPr lang="en-US" sz="220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Emotional Cost </a:t>
            </a:r>
            <a:r>
              <a:rPr lang="en-US" sz="2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 using mathematics in the biology course</a:t>
            </a:r>
          </a:p>
        </p:txBody>
      </p:sp>
      <p:sp>
        <p:nvSpPr>
          <p:cNvPr id="20" name="Hexagon 19">
            <a:extLst>
              <a:ext uri="{FF2B5EF4-FFF2-40B4-BE49-F238E27FC236}">
                <a16:creationId xmlns:a16="http://schemas.microsoft.com/office/drawing/2014/main" id="{D20D50AC-8DC6-8888-0E2F-581CBA88CFD5}"/>
              </a:ext>
            </a:extLst>
          </p:cNvPr>
          <p:cNvSpPr/>
          <p:nvPr/>
        </p:nvSpPr>
        <p:spPr>
          <a:xfrm>
            <a:off x="7169295" y="27657552"/>
            <a:ext cx="3853596" cy="2869475"/>
          </a:xfrm>
          <a:prstGeom prst="hexagon">
            <a:avLst/>
          </a:prstGeom>
          <a:solidFill>
            <a:srgbClr val="D294CE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Construct 6: </a:t>
            </a:r>
            <a:r>
              <a:rPr lang="en-US" sz="220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Expectations for success </a:t>
            </a:r>
            <a:r>
              <a:rPr lang="en-US" sz="2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 using mathematics in biology courses - measured by self-efficacy </a:t>
            </a:r>
            <a:r>
              <a:rPr lang="en-US" sz="2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(Eccles &amp; </a:t>
            </a:r>
            <a:r>
              <a:rPr lang="en-US" sz="22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Wigfield</a:t>
            </a:r>
            <a:r>
              <a:rPr lang="en-US" sz="2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1995)</a:t>
            </a:r>
            <a:endParaRPr lang="en-US" sz="22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4" name="Subtitle 2">
            <a:extLst>
              <a:ext uri="{FF2B5EF4-FFF2-40B4-BE49-F238E27FC236}">
                <a16:creationId xmlns:a16="http://schemas.microsoft.com/office/drawing/2014/main" id="{A425BDFB-2546-65C4-CC70-4E846A1D85BA}"/>
              </a:ext>
            </a:extLst>
          </p:cNvPr>
          <p:cNvSpPr txBox="1">
            <a:spLocks/>
          </p:cNvSpPr>
          <p:nvPr/>
        </p:nvSpPr>
        <p:spPr>
          <a:xfrm>
            <a:off x="402813" y="20777804"/>
            <a:ext cx="10914743" cy="11934916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txBody>
          <a:bodyPr vert="horz" lIns="106674" tIns="53337" rIns="106674" bIns="53337" rtlCol="0" anchor="t">
            <a:noAutofit/>
          </a:bodyPr>
          <a:lstStyle>
            <a:lvl1pPr marL="0" indent="0" algn="ctr" defTabSz="3840480" rtl="0" eaLnBrk="1" latinLnBrk="0" hangingPunct="1">
              <a:lnSpc>
                <a:spcPct val="90000"/>
              </a:lnSpc>
              <a:spcBef>
                <a:spcPts val="4200"/>
              </a:spcBef>
              <a:buFont typeface="Arial" panose="020B0604020202020204" pitchFamily="34" charset="0"/>
              <a:buNone/>
              <a:defRPr sz="100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92024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8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84048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75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76072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6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68096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6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60120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6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152144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6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344168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6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536192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6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l">
              <a:lnSpc>
                <a:spcPct val="100000"/>
              </a:lnSpc>
              <a:spcBef>
                <a:spcPts val="2000"/>
              </a:spcBef>
              <a:buFont typeface="Wingdings" panose="05000000000000000000" pitchFamily="2" charset="2"/>
              <a:buChar char="v"/>
            </a:pPr>
            <a:r>
              <a:rPr lang="en-US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The survey is made up of 28 7-point Likert-type items taken or modified from previously published surveys (Andrews et al., 2017; Flake et al., 2015; Gaspard et al., 2015; Glynn et al., 2011). </a:t>
            </a:r>
            <a:endParaRPr lang="en-US" sz="28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57200" indent="-457200" algn="l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en-US" sz="2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The instrument contains items that relate to </a:t>
            </a:r>
            <a:r>
              <a:rPr lang="en-US" sz="2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six</a:t>
            </a:r>
            <a:r>
              <a:rPr lang="en-US" sz="2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constructs: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US" sz="26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US" sz="26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US" sz="26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US" sz="26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US" sz="26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US" sz="26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US" sz="26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US" sz="26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US" sz="26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US" sz="26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US" sz="26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US" sz="26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US" sz="26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US" sz="26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US" sz="26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US" sz="26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US" sz="26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US" sz="26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US" sz="26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US" sz="26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57200" indent="-457200" algn="l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Confirmatory Factor Analysis with maximum likelihood robust estimation (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Knekta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et al., 2019) verified that all fit indices (CFI, TLI, RMSEA, SRMR) were within suggested cutoff values as suggested by Hu &amp;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Bentler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(1999) and Steiger (2007). </a:t>
            </a:r>
            <a:endParaRPr lang="en-US" sz="28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US" sz="26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US" sz="26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US" sz="26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571500" indent="-571500" algn="l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v"/>
            </a:pPr>
            <a:endParaRPr lang="en-US" sz="26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571500" indent="-571500" algn="l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v"/>
            </a:pPr>
            <a:endParaRPr lang="en-US" sz="26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US" sz="26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571500" indent="-571500" algn="l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v"/>
            </a:pPr>
            <a:endParaRPr lang="en-US" sz="26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571500" indent="-571500" algn="l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v"/>
            </a:pPr>
            <a:endParaRPr lang="en-US" sz="26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US" sz="26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US" sz="26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US" sz="26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US" sz="26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US" sz="26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US" sz="26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11113" lvl="1" algn="l">
              <a:lnSpc>
                <a:spcPct val="100000"/>
              </a:lnSpc>
              <a:spcBef>
                <a:spcPts val="0"/>
              </a:spcBef>
            </a:pPr>
            <a:endParaRPr lang="en-US" sz="26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US" sz="26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US" sz="2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27" name="Table 26">
            <a:extLst>
              <a:ext uri="{FF2B5EF4-FFF2-40B4-BE49-F238E27FC236}">
                <a16:creationId xmlns:a16="http://schemas.microsoft.com/office/drawing/2014/main" id="{6ABA006F-FEE9-E104-5AEF-A262BC3884F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6578404"/>
              </p:ext>
            </p:extLst>
          </p:nvPr>
        </p:nvGraphicFramePr>
        <p:xfrm>
          <a:off x="12367620" y="14487063"/>
          <a:ext cx="19512029" cy="4995966"/>
        </p:xfrm>
        <a:graphic>
          <a:graphicData uri="http://schemas.openxmlformats.org/drawingml/2006/table">
            <a:tbl>
              <a:tblPr firstRow="1" bandRow="1"/>
              <a:tblGrid>
                <a:gridCol w="6839140">
                  <a:extLst>
                    <a:ext uri="{9D8B030D-6E8A-4147-A177-3AD203B41FA5}">
                      <a16:colId xmlns:a16="http://schemas.microsoft.com/office/drawing/2014/main" val="2757395008"/>
                    </a:ext>
                  </a:extLst>
                </a:gridCol>
                <a:gridCol w="12672889">
                  <a:extLst>
                    <a:ext uri="{9D8B030D-6E8A-4147-A177-3AD203B41FA5}">
                      <a16:colId xmlns:a16="http://schemas.microsoft.com/office/drawing/2014/main" val="1343767414"/>
                    </a:ext>
                  </a:extLst>
                </a:gridCol>
              </a:tblGrid>
              <a:tr h="1998236">
                <a:tc>
                  <a:txBody>
                    <a:bodyPr/>
                    <a:lstStyle/>
                    <a:p>
                      <a:pPr marL="0" marR="0" lvl="0" indent="0" algn="l" defTabSz="448030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What are the mathematics motivational patterns among undergraduate    students who are enrolled in a gateway biology course?</a:t>
                      </a:r>
                      <a:endParaRPr lang="en-US" sz="28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marR="0" lvl="0" indent="-457200" algn="l" defTabSz="448030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q"/>
                        <a:tabLst/>
                        <a:defRPr/>
                      </a:pPr>
                      <a:r>
                        <a:rPr lang="en-US" sz="2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Agglomerative Hierarchical Clustering using Wards method as the algorithm and Euclidean distance as the distance measure.</a:t>
                      </a:r>
                    </a:p>
                    <a:p>
                      <a:pPr marL="457200" marR="0" lvl="0" indent="-457200" algn="l" defTabSz="448030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q"/>
                        <a:tabLst/>
                        <a:defRPr/>
                      </a:pPr>
                      <a:r>
                        <a:rPr lang="en-US" sz="2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Bootstrapping was used to determine the optimal number of clusters.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68370520"/>
                  </a:ext>
                </a:extLst>
              </a:tr>
              <a:tr h="2997730">
                <a:tc>
                  <a:txBody>
                    <a:bodyPr/>
                    <a:lstStyle/>
                    <a:p>
                      <a:pPr marL="0" marR="0" lvl="0" indent="0" algn="l" defTabSz="448030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 what extent is gender and pre-professional status related to these patterns?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indent="-457200">
                        <a:buFont typeface="Wingdings" panose="05000000000000000000" pitchFamily="2" charset="2"/>
                        <a:buChar char="q"/>
                      </a:pPr>
                      <a:r>
                        <a:rPr lang="en-US" sz="2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Multinominal Logistic Regression Analysis</a:t>
                      </a:r>
                    </a:p>
                    <a:p>
                      <a:pPr marL="1319213" lvl="1" indent="-457200">
                        <a:buFont typeface="Wingdings" panose="05000000000000000000" pitchFamily="2" charset="2"/>
                        <a:buChar char="q"/>
                      </a:pPr>
                      <a:r>
                        <a:rPr lang="en-US" sz="2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Outcome Variable: Cluster </a:t>
                      </a:r>
                    </a:p>
                    <a:p>
                      <a:pPr marL="1319213" lvl="1" indent="-457200">
                        <a:buFont typeface="Wingdings" panose="05000000000000000000" pitchFamily="2" charset="2"/>
                        <a:buChar char="q"/>
                      </a:pPr>
                      <a:r>
                        <a:rPr lang="en-US" sz="2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Independent Variables: Gender (male or female) and Pre-Professional Status (pre-professional or non-pre-professional) </a:t>
                      </a:r>
                    </a:p>
                    <a:p>
                      <a:pPr marL="1319213" lvl="1" indent="-457200">
                        <a:buFont typeface="Wingdings" panose="05000000000000000000" pitchFamily="2" charset="2"/>
                        <a:buChar char="q"/>
                      </a:pPr>
                      <a:r>
                        <a:rPr lang="en-US" sz="2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Control Variable: Highest Mathematics Course Taken in High School         (Algebra/Geometry/Trigonometry, Pre-Calculus, or Calculus)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43707591"/>
                  </a:ext>
                </a:extLst>
              </a:tr>
            </a:tbl>
          </a:graphicData>
        </a:graphic>
      </p:graphicFrame>
      <p:sp>
        <p:nvSpPr>
          <p:cNvPr id="28" name="Rectangle: Rounded Corners 27">
            <a:extLst>
              <a:ext uri="{FF2B5EF4-FFF2-40B4-BE49-F238E27FC236}">
                <a16:creationId xmlns:a16="http://schemas.microsoft.com/office/drawing/2014/main" id="{2A808860-501B-F279-EC4F-21DA0B4B320A}"/>
              </a:ext>
            </a:extLst>
          </p:cNvPr>
          <p:cNvSpPr/>
          <p:nvPr/>
        </p:nvSpPr>
        <p:spPr>
          <a:xfrm>
            <a:off x="714561" y="9657147"/>
            <a:ext cx="10493753" cy="3241293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03225" algn="l">
              <a:lnSpc>
                <a:spcPct val="100000"/>
              </a:lnSpc>
              <a:spcBef>
                <a:spcPts val="600"/>
              </a:spcBef>
            </a:pPr>
            <a:r>
              <a:rPr lang="en-US" sz="2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Research Questions:</a:t>
            </a:r>
            <a:endParaRPr lang="en-US" sz="2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50950" indent="-514350" algn="l">
              <a:lnSpc>
                <a:spcPct val="10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en-U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are the mathematics motivational patterns among undergraduate students who are enrolled in a gateway biology course?</a:t>
            </a:r>
          </a:p>
          <a:p>
            <a:pPr marL="1250950" indent="-514350" algn="l">
              <a:lnSpc>
                <a:spcPct val="10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en-U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what extent is gender and pre-professional status related to these motivational patterns?</a:t>
            </a:r>
          </a:p>
        </p:txBody>
      </p:sp>
      <p:graphicFrame>
        <p:nvGraphicFramePr>
          <p:cNvPr id="3" name="Diagram 2">
            <a:extLst>
              <a:ext uri="{FF2B5EF4-FFF2-40B4-BE49-F238E27FC236}">
                <a16:creationId xmlns:a16="http://schemas.microsoft.com/office/drawing/2014/main" id="{129476CA-D9AF-5F25-A817-BF03C4FA4F1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618762028"/>
              </p:ext>
            </p:extLst>
          </p:nvPr>
        </p:nvGraphicFramePr>
        <p:xfrm>
          <a:off x="12581202" y="6112738"/>
          <a:ext cx="19089387" cy="63818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  <p:sp>
        <p:nvSpPr>
          <p:cNvPr id="10" name="TextBox 9">
            <a:extLst>
              <a:ext uri="{FF2B5EF4-FFF2-40B4-BE49-F238E27FC236}">
                <a16:creationId xmlns:a16="http://schemas.microsoft.com/office/drawing/2014/main" id="{300A82FC-DEFA-F72D-24CF-109A89D51F38}"/>
              </a:ext>
            </a:extLst>
          </p:cNvPr>
          <p:cNvSpPr txBox="1"/>
          <p:nvPr/>
        </p:nvSpPr>
        <p:spPr>
          <a:xfrm>
            <a:off x="16152794" y="11315121"/>
            <a:ext cx="127508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>
                <a:latin typeface="Arial" panose="020B0604020202020204" pitchFamily="34" charset="0"/>
                <a:cs typeface="Arial" panose="020B0604020202020204" pitchFamily="34" charset="0"/>
              </a:rPr>
              <a:t>Achievement Motivation &amp; Task Completion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FD7095DD-6E3E-A6F3-C30A-DADC14AF6818}"/>
              </a:ext>
            </a:extLst>
          </p:cNvPr>
          <p:cNvSpPr txBox="1"/>
          <p:nvPr/>
        </p:nvSpPr>
        <p:spPr>
          <a:xfrm>
            <a:off x="13287411" y="6665693"/>
            <a:ext cx="7670800" cy="54784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b="1" dirty="0">
                <a:latin typeface="Arial" panose="020B0604020202020204" pitchFamily="34" charset="0"/>
                <a:cs typeface="Arial" panose="020B0604020202020204" pitchFamily="34" charset="0"/>
              </a:rPr>
              <a:t>Task Values</a:t>
            </a:r>
          </a:p>
          <a:p>
            <a:pPr marL="1385888" indent="-1143000">
              <a:buFont typeface="Wingdings" panose="05000000000000000000" pitchFamily="2" charset="2"/>
              <a:buChar char="q"/>
            </a:pP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Intrinsic Value</a:t>
            </a:r>
          </a:p>
          <a:p>
            <a:pPr marL="1385888" indent="-1143000">
              <a:buFont typeface="Wingdings" panose="05000000000000000000" pitchFamily="2" charset="2"/>
              <a:buChar char="q"/>
            </a:pP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Utility Value</a:t>
            </a:r>
          </a:p>
          <a:p>
            <a:pPr marL="1385888" indent="-1143000">
              <a:buFont typeface="Wingdings" panose="05000000000000000000" pitchFamily="2" charset="2"/>
              <a:buChar char="q"/>
            </a:pP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Attainment Value</a:t>
            </a:r>
          </a:p>
          <a:p>
            <a:pPr marL="1385888" indent="-1143000">
              <a:buFont typeface="Wingdings" panose="05000000000000000000" pitchFamily="2" charset="2"/>
              <a:buChar char="q"/>
            </a:pP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Emotional Cost</a:t>
            </a:r>
          </a:p>
          <a:p>
            <a:pPr marL="1385888" indent="-1143000">
              <a:buFont typeface="Wingdings" panose="05000000000000000000" pitchFamily="2" charset="2"/>
              <a:buChar char="q"/>
            </a:pP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Effort Cost</a:t>
            </a:r>
          </a:p>
          <a:p>
            <a:endParaRPr lang="en-US" dirty="0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8F80FE52-0FD7-F555-FD34-042EF8A56470}"/>
              </a:ext>
            </a:extLst>
          </p:cNvPr>
          <p:cNvSpPr txBox="1"/>
          <p:nvPr/>
        </p:nvSpPr>
        <p:spPr>
          <a:xfrm>
            <a:off x="22319134" y="6746677"/>
            <a:ext cx="9351455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b="1" dirty="0">
                <a:latin typeface="Arial" panose="020B0604020202020204" pitchFamily="34" charset="0"/>
                <a:cs typeface="Arial" panose="020B0604020202020204" pitchFamily="34" charset="0"/>
              </a:rPr>
              <a:t>Expectancy of Success</a:t>
            </a:r>
          </a:p>
          <a:p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150938" indent="-857250">
              <a:buFont typeface="Wingdings" panose="05000000000000000000" pitchFamily="2" charset="2"/>
              <a:buChar char="q"/>
            </a:pP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Self-Efficacy</a:t>
            </a:r>
          </a:p>
        </p:txBody>
      </p:sp>
      <p:sp>
        <p:nvSpPr>
          <p:cNvPr id="23" name="Hexagon 22">
            <a:extLst>
              <a:ext uri="{FF2B5EF4-FFF2-40B4-BE49-F238E27FC236}">
                <a16:creationId xmlns:a16="http://schemas.microsoft.com/office/drawing/2014/main" id="{8E1A983D-2A55-D297-A60F-95786CBF7831}"/>
              </a:ext>
            </a:extLst>
          </p:cNvPr>
          <p:cNvSpPr/>
          <p:nvPr/>
        </p:nvSpPr>
        <p:spPr>
          <a:xfrm>
            <a:off x="3881823" y="23183731"/>
            <a:ext cx="3853596" cy="2869475"/>
          </a:xfrm>
          <a:prstGeom prst="hexagon">
            <a:avLst/>
          </a:prstGeom>
          <a:solidFill>
            <a:srgbClr val="D294CE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Construct 1</a:t>
            </a:r>
            <a:r>
              <a:rPr lang="en-US" sz="2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220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Intrinsic value - </a:t>
            </a:r>
            <a:r>
              <a:rPr lang="en-US" sz="2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interest in using mathematics to understand biology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A91F53A1-3D97-24C6-F405-6770A2149E50}"/>
              </a:ext>
            </a:extLst>
          </p:cNvPr>
          <p:cNvSpPr/>
          <p:nvPr/>
        </p:nvSpPr>
        <p:spPr>
          <a:xfrm>
            <a:off x="32763074" y="6009940"/>
            <a:ext cx="10662865" cy="847712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4C689805-305A-6481-79BF-6BD2FC25EBB5}"/>
              </a:ext>
            </a:extLst>
          </p:cNvPr>
          <p:cNvSpPr txBox="1"/>
          <p:nvPr/>
        </p:nvSpPr>
        <p:spPr>
          <a:xfrm>
            <a:off x="33181631" y="6147027"/>
            <a:ext cx="1023239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Figure 1: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Percent chance each predictor variable category is in low, moderate and high motivation cluster.</a:t>
            </a:r>
          </a:p>
        </p:txBody>
      </p:sp>
      <p:graphicFrame>
        <p:nvGraphicFramePr>
          <p:cNvPr id="33" name="Table 32">
            <a:extLst>
              <a:ext uri="{FF2B5EF4-FFF2-40B4-BE49-F238E27FC236}">
                <a16:creationId xmlns:a16="http://schemas.microsoft.com/office/drawing/2014/main" id="{E2296CB9-2240-C9E7-75E9-CFB15E14763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30435209"/>
              </p:ext>
            </p:extLst>
          </p:nvPr>
        </p:nvGraphicFramePr>
        <p:xfrm>
          <a:off x="12828440" y="21997716"/>
          <a:ext cx="18626919" cy="10568292"/>
        </p:xfrm>
        <a:graphic>
          <a:graphicData uri="http://schemas.openxmlformats.org/drawingml/2006/table">
            <a:tbl>
              <a:tblPr firstRow="1" bandRow="1">
                <a:tableStyleId>{F2DE63D5-997A-4646-A377-4702673A728D}</a:tableStyleId>
              </a:tblPr>
              <a:tblGrid>
                <a:gridCol w="5928700">
                  <a:extLst>
                    <a:ext uri="{9D8B030D-6E8A-4147-A177-3AD203B41FA5}">
                      <a16:colId xmlns:a16="http://schemas.microsoft.com/office/drawing/2014/main" val="2743132084"/>
                    </a:ext>
                  </a:extLst>
                </a:gridCol>
                <a:gridCol w="4315682">
                  <a:extLst>
                    <a:ext uri="{9D8B030D-6E8A-4147-A177-3AD203B41FA5}">
                      <a16:colId xmlns:a16="http://schemas.microsoft.com/office/drawing/2014/main" val="2038296266"/>
                    </a:ext>
                  </a:extLst>
                </a:gridCol>
                <a:gridCol w="4039420">
                  <a:extLst>
                    <a:ext uri="{9D8B030D-6E8A-4147-A177-3AD203B41FA5}">
                      <a16:colId xmlns:a16="http://schemas.microsoft.com/office/drawing/2014/main" val="538392030"/>
                    </a:ext>
                  </a:extLst>
                </a:gridCol>
                <a:gridCol w="4343117">
                  <a:extLst>
                    <a:ext uri="{9D8B030D-6E8A-4147-A177-3AD203B41FA5}">
                      <a16:colId xmlns:a16="http://schemas.microsoft.com/office/drawing/2014/main" val="2055637994"/>
                    </a:ext>
                  </a:extLst>
                </a:gridCol>
              </a:tblGrid>
              <a:tr h="2137528">
                <a:tc>
                  <a:txBody>
                    <a:bodyPr/>
                    <a:lstStyle/>
                    <a:p>
                      <a:pPr algn="l"/>
                      <a:r>
                        <a:rPr lang="en-US" sz="48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   Cluster </a:t>
                      </a:r>
                    </a:p>
                    <a:p>
                      <a:pPr algn="l"/>
                      <a:r>
                        <a:rPr lang="en-US" sz="48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48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Variable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800"/>
                        </a:spcBef>
                      </a:pPr>
                      <a:r>
                        <a:rPr lang="en-US" sz="44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Low </a:t>
                      </a:r>
                    </a:p>
                    <a:p>
                      <a:pPr algn="ctr"/>
                      <a:r>
                        <a:rPr lang="en-US" sz="44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Motivation</a:t>
                      </a:r>
                    </a:p>
                    <a:p>
                      <a:pPr algn="ctr"/>
                      <a:r>
                        <a:rPr lang="en-US" sz="44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 = 45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Moderate Motivation</a:t>
                      </a:r>
                    </a:p>
                    <a:p>
                      <a:pPr algn="ctr"/>
                      <a:r>
                        <a:rPr lang="en-US" sz="44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 = 319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High</a:t>
                      </a:r>
                    </a:p>
                    <a:p>
                      <a:pPr algn="ctr"/>
                      <a:r>
                        <a:rPr lang="en-US" sz="44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Motivation</a:t>
                      </a:r>
                    </a:p>
                    <a:p>
                      <a:pPr algn="ctr"/>
                      <a:r>
                        <a:rPr lang="en-US" sz="44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 = 164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4105746"/>
                  </a:ext>
                </a:extLst>
              </a:tr>
              <a:tr h="1301941">
                <a:tc>
                  <a:txBody>
                    <a:bodyPr/>
                    <a:lstStyle/>
                    <a:p>
                      <a:pPr algn="ctr"/>
                      <a:r>
                        <a:rPr lang="en-US" sz="36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Intrinsic Value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1.76</a:t>
                      </a:r>
                    </a:p>
                    <a:p>
                      <a:pPr algn="ctr"/>
                      <a:r>
                        <a:rPr lang="en-US" sz="3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(± 0.65)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56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3.56</a:t>
                      </a:r>
                    </a:p>
                    <a:p>
                      <a:pPr algn="ctr"/>
                      <a:r>
                        <a:rPr lang="en-US" sz="3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(± 1.23)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5.62</a:t>
                      </a:r>
                    </a:p>
                    <a:p>
                      <a:pPr algn="ctr"/>
                      <a:r>
                        <a:rPr lang="en-US" sz="3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(± 0.77)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09855862"/>
                  </a:ext>
                </a:extLst>
              </a:tr>
              <a:tr h="1301941">
                <a:tc>
                  <a:txBody>
                    <a:bodyPr/>
                    <a:lstStyle/>
                    <a:p>
                      <a:pPr algn="ctr"/>
                      <a:r>
                        <a:rPr lang="en-US" sz="36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Utility Value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3.76</a:t>
                      </a:r>
                    </a:p>
                    <a:p>
                      <a:pPr algn="ctr"/>
                      <a:r>
                        <a:rPr lang="en-US" sz="3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(± 1.23)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5.42</a:t>
                      </a:r>
                    </a:p>
                    <a:p>
                      <a:pPr algn="ctr"/>
                      <a:r>
                        <a:rPr lang="en-US" sz="3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(± 0.99)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6.20</a:t>
                      </a:r>
                    </a:p>
                    <a:p>
                      <a:pPr algn="ctr"/>
                      <a:r>
                        <a:rPr lang="en-US" sz="3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(± 0.81)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7866844"/>
                  </a:ext>
                </a:extLst>
              </a:tr>
              <a:tr h="1301941">
                <a:tc>
                  <a:txBody>
                    <a:bodyPr/>
                    <a:lstStyle/>
                    <a:p>
                      <a:pPr algn="ctr"/>
                      <a:r>
                        <a:rPr lang="en-US" sz="36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Mathematics Attainment Value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3.91</a:t>
                      </a:r>
                    </a:p>
                    <a:p>
                      <a:pPr algn="ctr"/>
                      <a:r>
                        <a:rPr lang="en-US" sz="3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(± 1.07)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5.18</a:t>
                      </a:r>
                    </a:p>
                    <a:p>
                      <a:pPr algn="ctr"/>
                      <a:r>
                        <a:rPr lang="en-US" sz="3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(± 1.02)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6.13</a:t>
                      </a:r>
                    </a:p>
                    <a:p>
                      <a:pPr algn="ctr"/>
                      <a:r>
                        <a:rPr lang="en-US" sz="3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(± 0.77)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092121"/>
                  </a:ext>
                </a:extLst>
              </a:tr>
              <a:tr h="1301941">
                <a:tc>
                  <a:txBody>
                    <a:bodyPr/>
                    <a:lstStyle/>
                    <a:p>
                      <a:pPr algn="ctr"/>
                      <a:r>
                        <a:rPr lang="en-US" sz="36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Emotional Cost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6.11</a:t>
                      </a:r>
                    </a:p>
                    <a:p>
                      <a:pPr algn="ctr"/>
                      <a:r>
                        <a:rPr lang="en-US" sz="3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(± 0.60)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56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4.32</a:t>
                      </a:r>
                    </a:p>
                    <a:p>
                      <a:pPr algn="ctr"/>
                      <a:r>
                        <a:rPr lang="en-US" sz="3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(± 1.05)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2.33 </a:t>
                      </a:r>
                    </a:p>
                    <a:p>
                      <a:pPr algn="ctr"/>
                      <a:r>
                        <a:rPr lang="en-US" sz="3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(± 0.91)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1268578"/>
                  </a:ext>
                </a:extLst>
              </a:tr>
              <a:tr h="1301941">
                <a:tc>
                  <a:txBody>
                    <a:bodyPr/>
                    <a:lstStyle/>
                    <a:p>
                      <a:pPr algn="ctr"/>
                      <a:r>
                        <a:rPr lang="en-US" sz="36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Effort Cost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5.55</a:t>
                      </a:r>
                    </a:p>
                    <a:p>
                      <a:pPr algn="ctr"/>
                      <a:r>
                        <a:rPr lang="en-US" sz="3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(± 0.76)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56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3.74</a:t>
                      </a:r>
                    </a:p>
                    <a:p>
                      <a:pPr algn="ctr"/>
                      <a:r>
                        <a:rPr lang="en-US" sz="3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(± 0.98)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2.10</a:t>
                      </a:r>
                    </a:p>
                    <a:p>
                      <a:pPr algn="ctr"/>
                      <a:r>
                        <a:rPr lang="en-US" sz="3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(± 0.72)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9552178"/>
                  </a:ext>
                </a:extLst>
              </a:tr>
              <a:tr h="1921059">
                <a:tc>
                  <a:txBody>
                    <a:bodyPr/>
                    <a:lstStyle/>
                    <a:p>
                      <a:pPr algn="ctr"/>
                      <a:r>
                        <a:rPr lang="en-US" sz="36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Self-Efficacy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2.93</a:t>
                      </a:r>
                    </a:p>
                    <a:p>
                      <a:pPr algn="ctr"/>
                      <a:r>
                        <a:rPr lang="en-US" sz="3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(± 1.17)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56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4.72</a:t>
                      </a:r>
                    </a:p>
                    <a:p>
                      <a:pPr algn="ctr"/>
                      <a:r>
                        <a:rPr lang="en-US" sz="3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(± 1.05)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5.98</a:t>
                      </a:r>
                    </a:p>
                    <a:p>
                      <a:pPr algn="ctr"/>
                      <a:r>
                        <a:rPr lang="en-US" sz="3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(± 0.84)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5158048"/>
                  </a:ext>
                </a:extLst>
              </a:tr>
            </a:tbl>
          </a:graphicData>
        </a:graphic>
      </p:graphicFrame>
      <p:sp>
        <p:nvSpPr>
          <p:cNvPr id="34" name="Subtitle 2">
            <a:extLst>
              <a:ext uri="{FF2B5EF4-FFF2-40B4-BE49-F238E27FC236}">
                <a16:creationId xmlns:a16="http://schemas.microsoft.com/office/drawing/2014/main" id="{FE5E0501-62BD-FAC1-6C62-3018B107E71E}"/>
              </a:ext>
            </a:extLst>
          </p:cNvPr>
          <p:cNvSpPr txBox="1">
            <a:spLocks/>
          </p:cNvSpPr>
          <p:nvPr/>
        </p:nvSpPr>
        <p:spPr>
          <a:xfrm>
            <a:off x="32728671" y="15786215"/>
            <a:ext cx="10914743" cy="6249221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txBody>
          <a:bodyPr vert="horz" lIns="106674" tIns="53337" rIns="106674" bIns="53337" rtlCol="0" anchor="t">
            <a:noAutofit/>
          </a:bodyPr>
          <a:lstStyle>
            <a:lvl1pPr marL="0" indent="0" algn="ctr" defTabSz="3840480" rtl="0" eaLnBrk="1" latinLnBrk="0" hangingPunct="1">
              <a:lnSpc>
                <a:spcPct val="90000"/>
              </a:lnSpc>
              <a:spcBef>
                <a:spcPts val="4200"/>
              </a:spcBef>
              <a:buFont typeface="Arial" panose="020B0604020202020204" pitchFamily="34" charset="0"/>
              <a:buNone/>
              <a:defRPr sz="100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92024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8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84048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75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76072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6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68096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6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60120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6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152144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6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344168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6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536192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6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l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Students in the introductory biology course can be clustered into three groups of motivation (low, moderate, and high), with over half in the moderate cluster.</a:t>
            </a:r>
          </a:p>
          <a:p>
            <a:pPr marL="457200" indent="-457200" algn="l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v"/>
            </a:pPr>
            <a:endParaRPr lang="en-US" sz="105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algn="l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Gender and pre-professional status were not statistically significant in predicting motivational patterns.</a:t>
            </a:r>
          </a:p>
          <a:p>
            <a:pPr marL="457200" indent="-457200" algn="l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v"/>
            </a:pPr>
            <a:endParaRPr lang="en-US" sz="105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algn="l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en-US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Controlling for highest mathematics course taken in </a:t>
            </a:r>
            <a:r>
              <a:rPr lang="en-US" sz="240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High School, </a:t>
            </a:r>
            <a:r>
              <a:rPr lang="en-US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the probability that a female will be in the high motivation cluster is 27.8%. In comparison, the probability that a male will be in the high motivation cluster is 40.9%.</a:t>
            </a:r>
          </a:p>
          <a:p>
            <a:pPr marL="457200" indent="-457200" algn="l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v"/>
            </a:pPr>
            <a:endParaRPr lang="en-US" sz="105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57200" indent="-457200" algn="l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en-US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Pre-Professional majors have a 35.7% chance of being in the high motivation cluster while non-pre-professional majors have a 27.3% of being in the high motivation cluster while controlling for highest mathematics course taken in High School.</a:t>
            </a:r>
          </a:p>
          <a:p>
            <a:pPr marL="457200" indent="-457200" algn="l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v"/>
            </a:pPr>
            <a:endParaRPr lang="en-US" sz="105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57200" indent="-457200" algn="l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en-US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Next Steps: Investigate whether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students’ motivational patterns change as they complete the biology course?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0A0FAC39-735E-403B-F6DD-C3B1864D8DD4}"/>
              </a:ext>
            </a:extLst>
          </p:cNvPr>
          <p:cNvSpPr txBox="1"/>
          <p:nvPr/>
        </p:nvSpPr>
        <p:spPr>
          <a:xfrm>
            <a:off x="13287410" y="21264405"/>
            <a:ext cx="1791191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Table 1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: Means and Standard Deviations of the six affective variables in each motivation cluster.</a:t>
            </a:r>
          </a:p>
        </p:txBody>
      </p:sp>
      <p:graphicFrame>
        <p:nvGraphicFramePr>
          <p:cNvPr id="36" name="Chart 35">
            <a:extLst>
              <a:ext uri="{FF2B5EF4-FFF2-40B4-BE49-F238E27FC236}">
                <a16:creationId xmlns:a16="http://schemas.microsoft.com/office/drawing/2014/main" id="{25679CB5-7168-7A7E-855E-00CDEF05BF1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62892037"/>
              </p:ext>
            </p:extLst>
          </p:nvPr>
        </p:nvGraphicFramePr>
        <p:xfrm>
          <a:off x="38186043" y="7315184"/>
          <a:ext cx="5120640" cy="6400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1"/>
          </a:graphicData>
        </a:graphic>
      </p:graphicFrame>
      <p:graphicFrame>
        <p:nvGraphicFramePr>
          <p:cNvPr id="37" name="Chart 36">
            <a:extLst>
              <a:ext uri="{FF2B5EF4-FFF2-40B4-BE49-F238E27FC236}">
                <a16:creationId xmlns:a16="http://schemas.microsoft.com/office/drawing/2014/main" id="{3924139C-6B50-D179-BCEF-EF5B53775D4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15550784"/>
              </p:ext>
            </p:extLst>
          </p:nvPr>
        </p:nvGraphicFramePr>
        <p:xfrm>
          <a:off x="32920747" y="7309091"/>
          <a:ext cx="5120640" cy="6400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2"/>
          </a:graphicData>
        </a:graphic>
      </p:graphicFrame>
      <p:pic>
        <p:nvPicPr>
          <p:cNvPr id="41" name="Picture 40">
            <a:extLst>
              <a:ext uri="{FF2B5EF4-FFF2-40B4-BE49-F238E27FC236}">
                <a16:creationId xmlns:a16="http://schemas.microsoft.com/office/drawing/2014/main" id="{18C33D6F-C060-75EC-CEBE-442441513AA1}"/>
              </a:ext>
            </a:extLst>
          </p:cNvPr>
          <p:cNvPicPr>
            <a:picLocks noChangeAspect="1"/>
          </p:cNvPicPr>
          <p:nvPr/>
        </p:nvPicPr>
        <p:blipFill rotWithShape="1">
          <a:blip r:embed="rId13"/>
          <a:srcRect t="23747" b="17497"/>
          <a:stretch/>
        </p:blipFill>
        <p:spPr>
          <a:xfrm>
            <a:off x="38468462" y="13782600"/>
            <a:ext cx="4482176" cy="543000"/>
          </a:xfrm>
          <a:prstGeom prst="rect">
            <a:avLst/>
          </a:prstGeom>
        </p:spPr>
      </p:pic>
      <p:pic>
        <p:nvPicPr>
          <p:cNvPr id="43" name="Picture 42">
            <a:extLst>
              <a:ext uri="{FF2B5EF4-FFF2-40B4-BE49-F238E27FC236}">
                <a16:creationId xmlns:a16="http://schemas.microsoft.com/office/drawing/2014/main" id="{13C19005-6257-3C4F-B4B4-B028FA5FAA48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36195317" y="28738461"/>
            <a:ext cx="3981450" cy="4019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0304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EsriMapsInfo xmlns="ESRI.ArcGIS.Mapping.OfficeIntegration.PowerPointInfo">
  <Version>Version1</Version>
  <RequiresSignIn>False</RequiresSignIn>
</EsriMapsInfo>
</file>

<file path=customXml/item2.xml><?xml version="1.0" encoding="utf-8"?>
<EsriMapsInfo xmlns="ESRI.ArcGIS.Mapping.OfficeIntegration.PowerPointInfo">
  <Version>Version1</Version>
  <RequiresSignIn>False</RequiresSignIn>
</EsriMapsInfo>
</file>

<file path=customXml/itemProps1.xml><?xml version="1.0" encoding="utf-8"?>
<ds:datastoreItem xmlns:ds="http://schemas.openxmlformats.org/officeDocument/2006/customXml" ds:itemID="{E8B49EBC-8012-49EB-A634-9AC004CF8E85}">
  <ds:schemaRefs>
    <ds:schemaRef ds:uri="ESRI.ArcGIS.Mapping.OfficeIntegration.PowerPointInfo"/>
  </ds:schemaRefs>
</ds:datastoreItem>
</file>

<file path=customXml/itemProps2.xml><?xml version="1.0" encoding="utf-8"?>
<ds:datastoreItem xmlns:ds="http://schemas.openxmlformats.org/officeDocument/2006/customXml" ds:itemID="{1966D790-D06C-4361-94B8-8BED25FA40AD}">
  <ds:schemaRefs>
    <ds:schemaRef ds:uri="ESRI.ArcGIS.Mapping.OfficeIntegration.PowerPointInfo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55027</TotalTime>
  <Words>1521</Words>
  <Application>Microsoft Office PowerPoint</Application>
  <PresentationFormat>Custom</PresentationFormat>
  <Paragraphs>183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Cambria</vt:lpstr>
      <vt:lpstr>Wingdings</vt:lpstr>
      <vt:lpstr>Office Theme</vt:lpstr>
      <vt:lpstr>         Mathematics Motivation in Students Enrolled in an Introductory Biology Course Sophia Brisard &amp; Melissa Aikens  Department of Biological Sciences, University of New Hampshire, Durham, NH 03824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Rhiannon Jacobs</dc:creator>
  <cp:lastModifiedBy>Sophie Brisard</cp:lastModifiedBy>
  <cp:revision>203</cp:revision>
  <dcterms:created xsi:type="dcterms:W3CDTF">2016-03-05T16:55:12Z</dcterms:created>
  <dcterms:modified xsi:type="dcterms:W3CDTF">2024-03-01T22:25:45Z</dcterms:modified>
</cp:coreProperties>
</file>