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64" r:id="rId2"/>
  </p:sldIdLst>
  <p:sldSz cx="43891200" cy="34747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84E60C-31A8-CF1D-77BF-695DD30141E5}" name="Cheristy Jones" initials="CJ" userId="0ea29120f698f69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78B4"/>
    <a:srgbClr val="B7A7A6"/>
    <a:srgbClr val="A25933"/>
    <a:srgbClr val="4F6008"/>
    <a:srgbClr val="D3D175"/>
    <a:srgbClr val="2A3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87"/>
    <p:restoredTop sz="96250"/>
  </p:normalViewPr>
  <p:slideViewPr>
    <p:cSldViewPr snapToGrid="0">
      <p:cViewPr varScale="1">
        <p:scale>
          <a:sx n="24" d="100"/>
          <a:sy n="24" d="100"/>
        </p:scale>
        <p:origin x="216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C0104-2C65-3F4F-B761-E16C71BE5561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79550" y="1143000"/>
            <a:ext cx="38989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7C3E9-54B9-5C44-8D2C-C95851C23B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2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E7C3E9-54B9-5C44-8D2C-C95851C23B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1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686639"/>
            <a:ext cx="37307520" cy="12097173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8250326"/>
            <a:ext cx="32918400" cy="8389194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69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222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849967"/>
            <a:ext cx="9464040" cy="2944664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849967"/>
            <a:ext cx="27843480" cy="2944664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14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82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662680"/>
            <a:ext cx="37856160" cy="14453867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3253287"/>
            <a:ext cx="37856160" cy="7600947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8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9249833"/>
            <a:ext cx="18653760" cy="22046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9249833"/>
            <a:ext cx="18653760" cy="22046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5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849974"/>
            <a:ext cx="37856160" cy="671618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517893"/>
            <a:ext cx="18568032" cy="4174487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692380"/>
            <a:ext cx="18568032" cy="18668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517893"/>
            <a:ext cx="18659477" cy="4174487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692380"/>
            <a:ext cx="18659477" cy="18668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8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9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316480"/>
            <a:ext cx="14156054" cy="810768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5002961"/>
            <a:ext cx="22219920" cy="24693033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10424160"/>
            <a:ext cx="14156054" cy="19312046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3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316480"/>
            <a:ext cx="14156054" cy="810768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5002961"/>
            <a:ext cx="22219920" cy="24693033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10424160"/>
            <a:ext cx="14156054" cy="19312046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01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849974"/>
            <a:ext cx="37856160" cy="6716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9249833"/>
            <a:ext cx="37856160" cy="220467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2205514"/>
            <a:ext cx="9875520" cy="18499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7B0DF-652D-D640-9587-93C2AA626126}" type="datetimeFigureOut">
              <a:rPr lang="en-US" smtClean="0"/>
              <a:t>12/7/23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2205514"/>
            <a:ext cx="14813280" cy="18499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2205514"/>
            <a:ext cx="9875520" cy="18499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0C00D-5A5E-C144-89F6-3C1A9ED03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313E7E-1D08-DAF1-E49C-6BD652AEE775}"/>
              </a:ext>
            </a:extLst>
          </p:cNvPr>
          <p:cNvSpPr/>
          <p:nvPr/>
        </p:nvSpPr>
        <p:spPr>
          <a:xfrm>
            <a:off x="5783" y="3367074"/>
            <a:ext cx="13183443" cy="313801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Picture 123" descr="A lake with a rainbow in the sky&#10;&#10;Description automatically generated">
            <a:extLst>
              <a:ext uri="{FF2B5EF4-FFF2-40B4-BE49-F238E27FC236}">
                <a16:creationId xmlns:a16="http://schemas.microsoft.com/office/drawing/2014/main" id="{5B71726E-2FF5-8FA7-6A5D-1BFC3F9D112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5313" t="23806" r="31451" b="5795"/>
          <a:stretch/>
        </p:blipFill>
        <p:spPr>
          <a:xfrm>
            <a:off x="8882545" y="16075156"/>
            <a:ext cx="4078224" cy="4059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0" name="Picture 119" descr="A graph of a number of dots&#10;&#10;Description automatically generated with medium confidence">
            <a:extLst>
              <a:ext uri="{FF2B5EF4-FFF2-40B4-BE49-F238E27FC236}">
                <a16:creationId xmlns:a16="http://schemas.microsoft.com/office/drawing/2014/main" id="{FDBDB12C-B56A-E2EA-DF23-FBD26155C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145" y="27520644"/>
            <a:ext cx="9844169" cy="5742432"/>
          </a:xfrm>
          <a:prstGeom prst="rect">
            <a:avLst/>
          </a:prstGeom>
        </p:spPr>
      </p:pic>
      <p:pic>
        <p:nvPicPr>
          <p:cNvPr id="118" name="Picture 117" descr="A graph with lines and dots&#10;&#10;Description automatically generated">
            <a:extLst>
              <a:ext uri="{FF2B5EF4-FFF2-40B4-BE49-F238E27FC236}">
                <a16:creationId xmlns:a16="http://schemas.microsoft.com/office/drawing/2014/main" id="{10A75003-9A94-58D9-5EA3-B79A85F38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62368" y="19561440"/>
            <a:ext cx="9844169" cy="5742432"/>
          </a:xfrm>
          <a:prstGeom prst="rect">
            <a:avLst/>
          </a:prstGeom>
          <a:ln>
            <a:noFill/>
          </a:ln>
        </p:spPr>
      </p:pic>
      <p:pic>
        <p:nvPicPr>
          <p:cNvPr id="116" name="Picture 115" descr="A diagram of a line graph&#10;&#10;Description automatically generated">
            <a:extLst>
              <a:ext uri="{FF2B5EF4-FFF2-40B4-BE49-F238E27FC236}">
                <a16:creationId xmlns:a16="http://schemas.microsoft.com/office/drawing/2014/main" id="{64FFED8C-7A88-FF5A-A3B4-3FA7620AD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20579" y="27591845"/>
            <a:ext cx="9844169" cy="5742432"/>
          </a:xfrm>
          <a:prstGeom prst="rect">
            <a:avLst/>
          </a:prstGeom>
        </p:spPr>
      </p:pic>
      <p:pic>
        <p:nvPicPr>
          <p:cNvPr id="111" name="Picture 110" descr="A graph showing different colored squares&#10;&#10;Description automatically generated">
            <a:extLst>
              <a:ext uri="{FF2B5EF4-FFF2-40B4-BE49-F238E27FC236}">
                <a16:creationId xmlns:a16="http://schemas.microsoft.com/office/drawing/2014/main" id="{DD30ED1D-78E0-A597-792C-BC182E053E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08102" y="13485089"/>
            <a:ext cx="7304750" cy="4261104"/>
          </a:xfrm>
          <a:prstGeom prst="rect">
            <a:avLst/>
          </a:prstGeom>
        </p:spPr>
      </p:pic>
      <p:pic>
        <p:nvPicPr>
          <p:cNvPr id="109" name="Picture 108" descr="A grid with colored lines&#10;&#10;Description automatically generated">
            <a:extLst>
              <a:ext uri="{FF2B5EF4-FFF2-40B4-BE49-F238E27FC236}">
                <a16:creationId xmlns:a16="http://schemas.microsoft.com/office/drawing/2014/main" id="{1ACC5AE2-9A3E-3B31-9328-E0826C3B82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35236" y="19690524"/>
            <a:ext cx="9844169" cy="5742432"/>
          </a:xfrm>
          <a:prstGeom prst="rect">
            <a:avLst/>
          </a:prstGeom>
        </p:spPr>
      </p:pic>
      <p:pic>
        <p:nvPicPr>
          <p:cNvPr id="40" name="Picture 39" descr="A screenshot of a video game&#10;&#10;Description automatically generated">
            <a:extLst>
              <a:ext uri="{FF2B5EF4-FFF2-40B4-BE49-F238E27FC236}">
                <a16:creationId xmlns:a16="http://schemas.microsoft.com/office/drawing/2014/main" id="{7E04F17A-4C2B-6185-709E-775CEC41F0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19694" y="6866579"/>
            <a:ext cx="10779071" cy="7626096"/>
          </a:xfrm>
          <a:prstGeom prst="rect">
            <a:avLst/>
          </a:prstGeom>
        </p:spPr>
      </p:pic>
      <p:pic>
        <p:nvPicPr>
          <p:cNvPr id="34" name="Picture 33" descr="A map of a green land with orange dots and blue lines&#10;&#10;Description automatically generated">
            <a:extLst>
              <a:ext uri="{FF2B5EF4-FFF2-40B4-BE49-F238E27FC236}">
                <a16:creationId xmlns:a16="http://schemas.microsoft.com/office/drawing/2014/main" id="{87D83CFD-7296-9A1D-7EE5-BBB8478CB5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73407" y="6802294"/>
            <a:ext cx="10779071" cy="7626096"/>
          </a:xfrm>
          <a:prstGeom prst="rect">
            <a:avLst/>
          </a:prstGeom>
        </p:spPr>
      </p:pic>
      <p:pic>
        <p:nvPicPr>
          <p:cNvPr id="19" name="Picture 18" descr="A map of a land with different colored spots&#10;&#10;Description automatically generated">
            <a:extLst>
              <a:ext uri="{FF2B5EF4-FFF2-40B4-BE49-F238E27FC236}">
                <a16:creationId xmlns:a16="http://schemas.microsoft.com/office/drawing/2014/main" id="{3AD7F720-C72D-1278-75C6-372C27B566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24676" y="6839040"/>
            <a:ext cx="10779071" cy="76260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0C387A-8960-FE59-7C11-0882E541A7DE}"/>
              </a:ext>
            </a:extLst>
          </p:cNvPr>
          <p:cNvSpPr/>
          <p:nvPr/>
        </p:nvSpPr>
        <p:spPr>
          <a:xfrm>
            <a:off x="0" y="1"/>
            <a:ext cx="43891200" cy="479308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5D61DFB-21E2-6D99-530D-7BA24451DD90}"/>
              </a:ext>
            </a:extLst>
          </p:cNvPr>
          <p:cNvSpPr txBox="1"/>
          <p:nvPr/>
        </p:nvSpPr>
        <p:spPr>
          <a:xfrm>
            <a:off x="87050" y="5176131"/>
            <a:ext cx="13102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venir Book" panose="02000503020000020003" pitchFamily="2" charset="0"/>
              </a:rPr>
              <a:t>How does carbon quantity change throughout the catchment? What are the sources of this carbon?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109232D-8966-ABBC-A019-FC15E885D179}"/>
              </a:ext>
            </a:extLst>
          </p:cNvPr>
          <p:cNvGrpSpPr/>
          <p:nvPr/>
        </p:nvGrpSpPr>
        <p:grpSpPr>
          <a:xfrm>
            <a:off x="40027783" y="1497147"/>
            <a:ext cx="3289419" cy="3161161"/>
            <a:chOff x="16436862" y="3981105"/>
            <a:chExt cx="14391480" cy="14785866"/>
          </a:xfrm>
        </p:grpSpPr>
        <p:pic>
          <p:nvPicPr>
            <p:cNvPr id="47" name="Picture 46" descr="A circular logo with a circle and text&#10;&#10;Description automatically generated">
              <a:extLst>
                <a:ext uri="{FF2B5EF4-FFF2-40B4-BE49-F238E27FC236}">
                  <a16:creationId xmlns:a16="http://schemas.microsoft.com/office/drawing/2014/main" id="{06AD111A-0095-F42E-3B4E-4FADF0D11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459198" y="4155276"/>
              <a:ext cx="14369144" cy="14369142"/>
            </a:xfrm>
            <a:prstGeom prst="rect">
              <a:avLst/>
            </a:prstGeom>
          </p:spPr>
        </p:pic>
        <p:sp>
          <p:nvSpPr>
            <p:cNvPr id="49" name="Donut 48">
              <a:extLst>
                <a:ext uri="{FF2B5EF4-FFF2-40B4-BE49-F238E27FC236}">
                  <a16:creationId xmlns:a16="http://schemas.microsoft.com/office/drawing/2014/main" id="{EB6697A2-2F60-CDFC-072F-BE0C3FE54BF7}"/>
                </a:ext>
              </a:extLst>
            </p:cNvPr>
            <p:cNvSpPr/>
            <p:nvPr/>
          </p:nvSpPr>
          <p:spPr>
            <a:xfrm>
              <a:off x="16436862" y="3981105"/>
              <a:ext cx="14369143" cy="14785866"/>
            </a:xfrm>
            <a:prstGeom prst="donut">
              <a:avLst>
                <a:gd name="adj" fmla="val 805"/>
              </a:avLst>
            </a:prstGeom>
            <a:solidFill>
              <a:srgbClr val="2A3F8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FDA58A75-2703-FCD9-E619-782B985677D1}"/>
              </a:ext>
            </a:extLst>
          </p:cNvPr>
          <p:cNvSpPr txBox="1"/>
          <p:nvPr/>
        </p:nvSpPr>
        <p:spPr>
          <a:xfrm>
            <a:off x="13603942" y="5109856"/>
            <a:ext cx="22748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venir Book" panose="02000503020000020003" pitchFamily="2" charset="0"/>
              </a:rPr>
              <a:t>In-stream DOC and CO</a:t>
            </a:r>
            <a:r>
              <a:rPr lang="en-US" sz="4800" b="1" baseline="-25000" dirty="0">
                <a:latin typeface="Avenir Book" panose="02000503020000020003" pitchFamily="2" charset="0"/>
              </a:rPr>
              <a:t>2</a:t>
            </a:r>
            <a:r>
              <a:rPr lang="en-US" sz="4800" b="1" dirty="0">
                <a:latin typeface="Avenir Book" panose="02000503020000020003" pitchFamily="2" charset="0"/>
              </a:rPr>
              <a:t> Concentrations are Highest in Palsa/Bog Reaches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E124C3B-8426-8F0B-9A6D-A7F36DCBBA05}"/>
              </a:ext>
            </a:extLst>
          </p:cNvPr>
          <p:cNvGrpSpPr/>
          <p:nvPr/>
        </p:nvGrpSpPr>
        <p:grpSpPr>
          <a:xfrm>
            <a:off x="12385722" y="5942456"/>
            <a:ext cx="31418428" cy="8442232"/>
            <a:chOff x="14146156" y="9188446"/>
            <a:chExt cx="26524688" cy="7127270"/>
          </a:xfrm>
        </p:grpSpPr>
        <p:pic>
          <p:nvPicPr>
            <p:cNvPr id="143" name="Picture 142" descr="A map of a land with different colored spots&#10;&#10;Description automatically generated">
              <a:extLst>
                <a:ext uri="{FF2B5EF4-FFF2-40B4-BE49-F238E27FC236}">
                  <a16:creationId xmlns:a16="http://schemas.microsoft.com/office/drawing/2014/main" id="{604D5028-8C20-C43F-8978-694F3B94B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601198" y="9879962"/>
              <a:ext cx="9096588" cy="6435754"/>
            </a:xfrm>
            <a:prstGeom prst="rect">
              <a:avLst/>
            </a:prstGeom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F8C5E260-4F6C-263E-8FB9-502089ED82FD}"/>
                </a:ext>
              </a:extLst>
            </p:cNvPr>
            <p:cNvGrpSpPr/>
            <p:nvPr/>
          </p:nvGrpSpPr>
          <p:grpSpPr>
            <a:xfrm>
              <a:off x="15347246" y="10175323"/>
              <a:ext cx="2660525" cy="3462355"/>
              <a:chOff x="13680871" y="5830109"/>
              <a:chExt cx="2273235" cy="2958342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8E857DBE-7E96-43D5-64B8-B4CBE5F1FF79}"/>
                  </a:ext>
                </a:extLst>
              </p:cNvPr>
              <p:cNvGrpSpPr/>
              <p:nvPr/>
            </p:nvGrpSpPr>
            <p:grpSpPr>
              <a:xfrm>
                <a:off x="13854791" y="5830109"/>
                <a:ext cx="2099315" cy="2816179"/>
                <a:chOff x="13854791" y="5830109"/>
                <a:chExt cx="2099315" cy="2816179"/>
              </a:xfrm>
            </p:grpSpPr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EF7280C0-DF54-2CAF-52E9-6C43F44F4CD9}"/>
                    </a:ext>
                  </a:extLst>
                </p:cNvPr>
                <p:cNvSpPr/>
                <p:nvPr/>
              </p:nvSpPr>
              <p:spPr>
                <a:xfrm>
                  <a:off x="13854791" y="8071295"/>
                  <a:ext cx="1943099" cy="5749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914B03F3-1F86-8B3D-082B-02E9E7F46F37}"/>
                    </a:ext>
                  </a:extLst>
                </p:cNvPr>
                <p:cNvSpPr/>
                <p:nvPr/>
              </p:nvSpPr>
              <p:spPr>
                <a:xfrm>
                  <a:off x="13916132" y="5830109"/>
                  <a:ext cx="2037974" cy="5614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Helvetica" pitchFamily="2" charset="0"/>
                    </a:rPr>
                    <a:t>DOC (mg L</a:t>
                  </a:r>
                  <a:r>
                    <a:rPr lang="en-US" sz="2400" baseline="30000" dirty="0">
                      <a:solidFill>
                        <a:schemeClr val="tx1"/>
                      </a:solidFill>
                      <a:latin typeface="Helvetica" pitchFamily="2" charset="0"/>
                    </a:rPr>
                    <a:t>-1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Helvetica" pitchFamily="2" charset="0"/>
                    </a:rPr>
                    <a:t>)</a:t>
                  </a:r>
                  <a:endParaRPr lang="en-US" sz="2400" baseline="30000" dirty="0">
                    <a:solidFill>
                      <a:schemeClr val="tx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C6247D30-0A3B-CE35-5A54-F4963C4CA5F6}"/>
                  </a:ext>
                </a:extLst>
              </p:cNvPr>
              <p:cNvSpPr/>
              <p:nvPr/>
            </p:nvSpPr>
            <p:spPr>
              <a:xfrm>
                <a:off x="13680871" y="8239838"/>
                <a:ext cx="2037974" cy="54861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Cover Type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BDD5431-6D3C-2A5F-7F10-0D0B4FB33DCC}"/>
                </a:ext>
              </a:extLst>
            </p:cNvPr>
            <p:cNvSpPr/>
            <p:nvPr/>
          </p:nvSpPr>
          <p:spPr>
            <a:xfrm>
              <a:off x="14146156" y="9835834"/>
              <a:ext cx="2385183" cy="6571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" pitchFamily="2" charset="0"/>
                </a:rPr>
                <a:t>a)</a:t>
              </a:r>
              <a:endParaRPr lang="en-US" sz="2400" baseline="30000" dirty="0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6FFAB7CB-6E19-3F7B-7AEC-5BBE6CE2CFB7}"/>
                </a:ext>
              </a:extLst>
            </p:cNvPr>
            <p:cNvGrpSpPr/>
            <p:nvPr/>
          </p:nvGrpSpPr>
          <p:grpSpPr>
            <a:xfrm>
              <a:off x="20324561" y="9965939"/>
              <a:ext cx="3898923" cy="6144466"/>
              <a:chOff x="22176003" y="8491996"/>
              <a:chExt cx="3331356" cy="525001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AB690033-51DF-469F-8061-2E21842921E7}"/>
                  </a:ext>
                </a:extLst>
              </p:cNvPr>
              <p:cNvGrpSpPr/>
              <p:nvPr/>
            </p:nvGrpSpPr>
            <p:grpSpPr>
              <a:xfrm>
                <a:off x="23442367" y="8684860"/>
                <a:ext cx="2064992" cy="5057154"/>
                <a:chOff x="25978763" y="5624909"/>
                <a:chExt cx="2064992" cy="5057154"/>
              </a:xfrm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142FD24D-7AB7-EA91-43F9-F68E6E533A33}"/>
                    </a:ext>
                  </a:extLst>
                </p:cNvPr>
                <p:cNvSpPr/>
                <p:nvPr/>
              </p:nvSpPr>
              <p:spPr>
                <a:xfrm>
                  <a:off x="25978763" y="8205081"/>
                  <a:ext cx="1943099" cy="24769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AB35EBEF-8B1A-28ED-2480-AAFB03725EBB}"/>
                    </a:ext>
                  </a:extLst>
                </p:cNvPr>
                <p:cNvSpPr/>
                <p:nvPr/>
              </p:nvSpPr>
              <p:spPr>
                <a:xfrm>
                  <a:off x="26005781" y="5624909"/>
                  <a:ext cx="2037974" cy="5614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Helvetica" pitchFamily="2" charset="0"/>
                    </a:rPr>
                    <a:t>TDN (mg L</a:t>
                  </a:r>
                  <a:r>
                    <a:rPr lang="en-US" sz="2400" baseline="30000" dirty="0">
                      <a:solidFill>
                        <a:schemeClr val="tx1"/>
                      </a:solidFill>
                      <a:latin typeface="Helvetica" pitchFamily="2" charset="0"/>
                    </a:rPr>
                    <a:t>-1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Helvetica" pitchFamily="2" charset="0"/>
                    </a:rPr>
                    <a:t>)</a:t>
                  </a:r>
                  <a:endParaRPr lang="en-US" sz="2400" baseline="30000" dirty="0">
                    <a:solidFill>
                      <a:schemeClr val="tx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3860AD0F-5ABD-7C67-B711-81F5F9EA0616}"/>
                  </a:ext>
                </a:extLst>
              </p:cNvPr>
              <p:cNvSpPr/>
              <p:nvPr/>
            </p:nvSpPr>
            <p:spPr>
              <a:xfrm>
                <a:off x="22176003" y="8491996"/>
                <a:ext cx="2037974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b)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04097B4B-6F49-166B-5AEC-95282923659B}"/>
                </a:ext>
              </a:extLst>
            </p:cNvPr>
            <p:cNvGrpSpPr/>
            <p:nvPr/>
          </p:nvGrpSpPr>
          <p:grpSpPr>
            <a:xfrm>
              <a:off x="26955115" y="9863099"/>
              <a:ext cx="3503026" cy="5869939"/>
              <a:chOff x="28054660" y="8444984"/>
              <a:chExt cx="2993092" cy="5015454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C4307594-D654-EE53-3E9F-036FA0C13DE2}"/>
                  </a:ext>
                </a:extLst>
              </p:cNvPr>
              <p:cNvGrpSpPr/>
              <p:nvPr/>
            </p:nvGrpSpPr>
            <p:grpSpPr>
              <a:xfrm>
                <a:off x="28838090" y="8720156"/>
                <a:ext cx="2209662" cy="4740282"/>
                <a:chOff x="31712948" y="5606169"/>
                <a:chExt cx="2209662" cy="4740282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6C21C7BC-B075-0CA3-A31E-F960796E2DD2}"/>
                    </a:ext>
                  </a:extLst>
                </p:cNvPr>
                <p:cNvSpPr/>
                <p:nvPr/>
              </p:nvSpPr>
              <p:spPr>
                <a:xfrm>
                  <a:off x="31979511" y="8159627"/>
                  <a:ext cx="1943099" cy="21868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EC7DE5E9-031D-74C4-1C70-8A40C653EE89}"/>
                    </a:ext>
                  </a:extLst>
                </p:cNvPr>
                <p:cNvSpPr/>
                <p:nvPr/>
              </p:nvSpPr>
              <p:spPr>
                <a:xfrm>
                  <a:off x="31712948" y="5606169"/>
                  <a:ext cx="2037974" cy="5614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Helvetica" pitchFamily="2" charset="0"/>
                    </a:rPr>
                    <a:t>pCO</a:t>
                  </a:r>
                  <a:r>
                    <a:rPr lang="en-US" sz="2000" baseline="-25000" dirty="0">
                      <a:solidFill>
                        <a:schemeClr val="tx1"/>
                      </a:solidFill>
                      <a:latin typeface="Helvetica" pitchFamily="2" charset="0"/>
                    </a:rPr>
                    <a:t>2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Helvetica" pitchFamily="2" charset="0"/>
                    </a:rPr>
                    <a:t> (mM)</a:t>
                  </a:r>
                  <a:endParaRPr lang="en-US" sz="2400" baseline="30000" dirty="0">
                    <a:solidFill>
                      <a:schemeClr val="tx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29762F52-32EE-19D3-694E-D4B56B82EEB4}"/>
                  </a:ext>
                </a:extLst>
              </p:cNvPr>
              <p:cNvSpPr/>
              <p:nvPr/>
            </p:nvSpPr>
            <p:spPr>
              <a:xfrm>
                <a:off x="28054660" y="8444984"/>
                <a:ext cx="2037974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c)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429E71AC-097D-8EB4-82DB-7D5B6C575D84}"/>
                </a:ext>
              </a:extLst>
            </p:cNvPr>
            <p:cNvGrpSpPr/>
            <p:nvPr/>
          </p:nvGrpSpPr>
          <p:grpSpPr>
            <a:xfrm>
              <a:off x="33207068" y="10040264"/>
              <a:ext cx="3358458" cy="5515975"/>
              <a:chOff x="33719150" y="8587597"/>
              <a:chExt cx="2869566" cy="4713016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8F64D66-99CF-AC88-DB07-A4F23B9F073D}"/>
                  </a:ext>
                </a:extLst>
              </p:cNvPr>
              <p:cNvGrpSpPr/>
              <p:nvPr/>
            </p:nvGrpSpPr>
            <p:grpSpPr>
              <a:xfrm>
                <a:off x="34540593" y="8775596"/>
                <a:ext cx="2048123" cy="4525017"/>
                <a:chOff x="19703478" y="5683854"/>
                <a:chExt cx="2048123" cy="4525017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4C4A5058-6CFD-F46E-14FB-65EE9E02DEB7}"/>
                    </a:ext>
                  </a:extLst>
                </p:cNvPr>
                <p:cNvSpPr/>
                <p:nvPr/>
              </p:nvSpPr>
              <p:spPr>
                <a:xfrm>
                  <a:off x="19808502" y="7731889"/>
                  <a:ext cx="1943099" cy="247698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7771696-5A75-A12C-A50D-5DA792D7DDD6}"/>
                    </a:ext>
                  </a:extLst>
                </p:cNvPr>
                <p:cNvSpPr/>
                <p:nvPr/>
              </p:nvSpPr>
              <p:spPr>
                <a:xfrm>
                  <a:off x="19703478" y="5683854"/>
                  <a:ext cx="2037974" cy="56146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>
                      <a:solidFill>
                        <a:schemeClr val="tx1"/>
                      </a:solidFill>
                      <a:latin typeface="Helvetica" pitchFamily="2" charset="0"/>
                    </a:rPr>
                    <a:t>pCH</a:t>
                  </a:r>
                  <a:r>
                    <a:rPr lang="en-US" sz="2000" baseline="-25000" dirty="0">
                      <a:solidFill>
                        <a:schemeClr val="tx1"/>
                      </a:solidFill>
                      <a:latin typeface="Helvetica" pitchFamily="2" charset="0"/>
                    </a:rPr>
                    <a:t>4</a:t>
                  </a:r>
                  <a:r>
                    <a:rPr lang="en-US" sz="2400" dirty="0">
                      <a:solidFill>
                        <a:schemeClr val="tx1"/>
                      </a:solidFill>
                      <a:latin typeface="Helvetica" pitchFamily="2" charset="0"/>
                    </a:rPr>
                    <a:t> (mM)</a:t>
                  </a:r>
                  <a:endParaRPr lang="en-US" sz="2400" baseline="30000" dirty="0">
                    <a:solidFill>
                      <a:schemeClr val="tx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A3EEF8C-249A-10EB-6984-72DA824B9053}"/>
                  </a:ext>
                </a:extLst>
              </p:cNvPr>
              <p:cNvSpPr/>
              <p:nvPr/>
            </p:nvSpPr>
            <p:spPr>
              <a:xfrm>
                <a:off x="33719150" y="8587597"/>
                <a:ext cx="2037974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d)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A582ACBC-5CD7-8A70-9616-699E07EE5C82}"/>
                </a:ext>
              </a:extLst>
            </p:cNvPr>
            <p:cNvSpPr txBox="1"/>
            <p:nvPr/>
          </p:nvSpPr>
          <p:spPr>
            <a:xfrm>
              <a:off x="15073195" y="9188446"/>
              <a:ext cx="25597649" cy="805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venir Book" panose="02000503020000020003" pitchFamily="2" charset="0"/>
                </a:rPr>
                <a:t>Fig. 1. </a:t>
              </a:r>
              <a:r>
                <a:rPr lang="en-US" sz="2800" dirty="0">
                  <a:latin typeface="Avenir Book" panose="02000503020000020003" pitchFamily="2" charset="0"/>
                </a:rPr>
                <a:t>In-stream concentrations of </a:t>
              </a:r>
              <a:r>
                <a:rPr lang="en-US" sz="2800" b="1" dirty="0">
                  <a:latin typeface="Avenir Book" panose="02000503020000020003" pitchFamily="2" charset="0"/>
                </a:rPr>
                <a:t>a) </a:t>
              </a:r>
              <a:r>
                <a:rPr lang="en-US" sz="2800" dirty="0">
                  <a:latin typeface="Avenir Book" panose="02000503020000020003" pitchFamily="2" charset="0"/>
                </a:rPr>
                <a:t>DOC (mg L</a:t>
              </a:r>
              <a:r>
                <a:rPr lang="en-US" sz="2800" baseline="30000" dirty="0">
                  <a:latin typeface="Avenir Book" panose="02000503020000020003" pitchFamily="2" charset="0"/>
                </a:rPr>
                <a:t>-1</a:t>
              </a:r>
              <a:r>
                <a:rPr lang="en-US" sz="2800" dirty="0">
                  <a:latin typeface="Avenir Book" panose="02000503020000020003" pitchFamily="2" charset="0"/>
                </a:rPr>
                <a:t>), </a:t>
              </a:r>
              <a:r>
                <a:rPr lang="en-US" sz="2800" b="1" dirty="0">
                  <a:latin typeface="Avenir Book" panose="02000503020000020003" pitchFamily="2" charset="0"/>
                </a:rPr>
                <a:t>b) </a:t>
              </a:r>
              <a:r>
                <a:rPr lang="en-US" sz="2800" dirty="0">
                  <a:latin typeface="Avenir Book" panose="02000503020000020003" pitchFamily="2" charset="0"/>
                </a:rPr>
                <a:t>TDN (mg L</a:t>
              </a:r>
              <a:r>
                <a:rPr lang="en-US" sz="2800" baseline="30000" dirty="0">
                  <a:latin typeface="Avenir Book" panose="02000503020000020003" pitchFamily="2" charset="0"/>
                </a:rPr>
                <a:t>-1</a:t>
              </a:r>
              <a:r>
                <a:rPr lang="en-US" sz="2800" dirty="0">
                  <a:latin typeface="Avenir Book" panose="02000503020000020003" pitchFamily="2" charset="0"/>
                </a:rPr>
                <a:t>), </a:t>
              </a:r>
              <a:r>
                <a:rPr lang="en-US" sz="2800" b="1" dirty="0">
                  <a:latin typeface="Avenir Book" panose="02000503020000020003" pitchFamily="2" charset="0"/>
                </a:rPr>
                <a:t>c) </a:t>
              </a:r>
              <a:r>
                <a:rPr lang="en-US" sz="2800" dirty="0">
                  <a:latin typeface="Avenir Book" panose="02000503020000020003" pitchFamily="2" charset="0"/>
                </a:rPr>
                <a:t>CO</a:t>
              </a:r>
              <a:r>
                <a:rPr lang="en-US" sz="2800" baseline="-25000" dirty="0">
                  <a:latin typeface="Avenir Book" panose="02000503020000020003" pitchFamily="2" charset="0"/>
                </a:rPr>
                <a:t>2</a:t>
              </a:r>
              <a:r>
                <a:rPr lang="en-US" sz="2800" dirty="0">
                  <a:latin typeface="Avenir Book" panose="02000503020000020003" pitchFamily="2" charset="0"/>
                </a:rPr>
                <a:t> (mM), and </a:t>
              </a:r>
              <a:r>
                <a:rPr lang="en-US" sz="2800" b="1" dirty="0">
                  <a:latin typeface="Avenir Book" panose="02000503020000020003" pitchFamily="2" charset="0"/>
                </a:rPr>
                <a:t>d) </a:t>
              </a:r>
              <a:r>
                <a:rPr lang="en-US" sz="2800" dirty="0">
                  <a:latin typeface="Avenir Book" panose="02000503020000020003" pitchFamily="2" charset="0"/>
                </a:rPr>
                <a:t>CH</a:t>
              </a:r>
              <a:r>
                <a:rPr lang="en-US" sz="2800" baseline="-25000" dirty="0">
                  <a:latin typeface="Avenir Book" panose="02000503020000020003" pitchFamily="2" charset="0"/>
                </a:rPr>
                <a:t>4</a:t>
              </a:r>
              <a:r>
                <a:rPr lang="en-US" sz="2800" dirty="0">
                  <a:latin typeface="Avenir Book" panose="02000503020000020003" pitchFamily="2" charset="0"/>
                </a:rPr>
                <a:t> (mM) overlayed on a cover type map of the Stordalen Mire Catchment</a:t>
              </a:r>
              <a:r>
                <a:rPr lang="en-US" sz="2800" baseline="30000" dirty="0">
                  <a:latin typeface="Avenir Book" panose="02000503020000020003" pitchFamily="2" charset="0"/>
                </a:rPr>
                <a:t>3,4</a:t>
              </a:r>
              <a:r>
                <a:rPr lang="en-US" sz="2800" dirty="0">
                  <a:latin typeface="Avenir Book" panose="02000503020000020003" pitchFamily="2" charset="0"/>
                </a:rPr>
                <a:t>. Point color indicates concentration, with yellow noting lower concentrations and red noting higher concentrations. Fens and palsa/bogs are a subset of the peatland classification.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D983604-9620-72B8-470B-39961F26A1D8}"/>
                </a:ext>
              </a:extLst>
            </p:cNvPr>
            <p:cNvSpPr/>
            <p:nvPr/>
          </p:nvSpPr>
          <p:spPr>
            <a:xfrm>
              <a:off x="19901444" y="14861859"/>
              <a:ext cx="2385183" cy="6571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Helvetica" pitchFamily="2" charset="0"/>
                </a:rPr>
                <a:t>Flow</a:t>
              </a:r>
              <a:endParaRPr lang="en-US" sz="2400" baseline="30000" dirty="0">
                <a:solidFill>
                  <a:schemeClr val="tx1"/>
                </a:solidFill>
                <a:latin typeface="Helvetica" pitchFamily="2" charset="0"/>
              </a:endParaRPr>
            </a:p>
          </p:txBody>
        </p: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B17E2052-DCD2-AD93-F44B-3024A8979EAE}"/>
              </a:ext>
            </a:extLst>
          </p:cNvPr>
          <p:cNvSpPr txBox="1"/>
          <p:nvPr/>
        </p:nvSpPr>
        <p:spPr>
          <a:xfrm>
            <a:off x="79812" y="29062118"/>
            <a:ext cx="1309615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venir Book" panose="02000503020000020003" pitchFamily="2" charset="0"/>
              </a:rPr>
              <a:t>Acknowledgments</a:t>
            </a:r>
          </a:p>
          <a:p>
            <a:r>
              <a:rPr lang="en-US" sz="2400" dirty="0">
                <a:solidFill>
                  <a:srgbClr val="000000"/>
                </a:solidFill>
                <a:latin typeface="Avenir Book" panose="02000503020000020003" pitchFamily="2" charset="0"/>
              </a:rPr>
              <a:t>Our fieldwork occurs on the unceded homeland of the Sámi Peoples (</a:t>
            </a:r>
            <a:r>
              <a:rPr lang="en-US" sz="2400" i="0" u="none" strike="noStrike" dirty="0" err="1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Sápmi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Avenir Book" panose="02000503020000020003" pitchFamily="2" charset="0"/>
              </a:rPr>
              <a:t>. I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venir Book" panose="02000503020000020003" pitchFamily="2" charset="0"/>
              </a:rPr>
              <a:t>acknowledge this not only in thanks to the Indigenous communities who have held a relationship with this land for generations, but also in recognition of the historical and ongoing legacy of colonialism. </a:t>
            </a:r>
            <a:r>
              <a:rPr lang="en-US" sz="2400" dirty="0">
                <a:solidFill>
                  <a:srgbClr val="000000"/>
                </a:solidFill>
                <a:latin typeface="Avenir Book" panose="02000503020000020003" pitchFamily="2" charset="0"/>
              </a:rPr>
              <a:t>LAND BACK.</a:t>
            </a:r>
            <a:r>
              <a:rPr lang="en-US" sz="2400" dirty="0">
                <a:solidFill>
                  <a:prstClr val="black"/>
                </a:solidFill>
                <a:latin typeface="Avenir Book" panose="02000503020000020003" pitchFamily="2" charset="0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We would like to thank Apryl Perry and Samantha Bosman for technical support </a:t>
            </a:r>
            <a:r>
              <a:rPr lang="en-US" sz="2400" dirty="0">
                <a:solidFill>
                  <a:prstClr val="black"/>
                </a:solidFill>
                <a:latin typeface="Avenir Book" panose="02000503020000020003" pitchFamily="2" charset="0"/>
              </a:rPr>
              <a:t>as well as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Nathalie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Triches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, Bianca Cilento, and everyone who hiked up the mountain with us. </a:t>
            </a:r>
          </a:p>
          <a:p>
            <a:r>
              <a:rPr lang="en-US" sz="2400" b="1" dirty="0">
                <a:solidFill>
                  <a:prstClr val="black"/>
                </a:solidFill>
                <a:latin typeface="Avenir Book" panose="02000503020000020003" pitchFamily="2" charset="0"/>
              </a:rPr>
              <a:t>Funding: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the Department of Energy (DE-SC0023456), the EMERGE BII (NSF-DBI 2022070), the Swedish Polar Research Secretariat and SITES for the support of the work done at the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Abisko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 Scientific Research Station (SRC 4.3-2021-00164), the University of New Hampshire CEPS First Year PhD Fellowship and the CARPE NRT Fellowship (NSF #2125868). </a:t>
            </a:r>
          </a:p>
          <a:p>
            <a:r>
              <a:rPr lang="en-US" sz="2400" b="1" dirty="0">
                <a:solidFill>
                  <a:srgbClr val="000000"/>
                </a:solidFill>
                <a:latin typeface="Avenir Book" panose="02000503020000020003" pitchFamily="2" charset="0"/>
              </a:rPr>
              <a:t>References: </a:t>
            </a:r>
            <a:r>
              <a:rPr lang="en-US" sz="2400" dirty="0">
                <a:solidFill>
                  <a:srgbClr val="000000"/>
                </a:solidFill>
                <a:latin typeface="Avenir Book" panose="02000503020000020003" pitchFamily="2" charset="0"/>
              </a:rPr>
              <a:t>1. </a:t>
            </a:r>
            <a:r>
              <a:rPr lang="en-US" sz="2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Frey, K. E., </a:t>
            </a:r>
            <a:r>
              <a:rPr lang="en-US" sz="2400" i="1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et al. </a:t>
            </a:r>
            <a:r>
              <a:rPr lang="en-US" sz="2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(2005).</a:t>
            </a:r>
            <a:r>
              <a:rPr lang="en-US" sz="2400" i="1" dirty="0" err="1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Geophys</a:t>
            </a:r>
            <a:r>
              <a:rPr lang="en-US" sz="2400" i="1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. Res Letters</a:t>
            </a:r>
            <a:r>
              <a:rPr lang="en-US" sz="2400" dirty="0">
                <a:effectLst/>
                <a:latin typeface="Avenir Book" panose="02000503020000020003" pitchFamily="2" charset="0"/>
                <a:ea typeface="Calibri" panose="020F0502020204030204" pitchFamily="34" charset="0"/>
              </a:rPr>
              <a:t>. </a:t>
            </a:r>
            <a:r>
              <a:rPr lang="en-US" sz="2400" dirty="0">
                <a:latin typeface="Avenir Book" panose="02000503020000020003" pitchFamily="2" charset="0"/>
                <a:ea typeface="Calibri" panose="020F0502020204030204" pitchFamily="34" charset="0"/>
              </a:rPr>
              <a:t>2. </a:t>
            </a:r>
            <a:r>
              <a:rPr lang="en-US" sz="2400" dirty="0" err="1">
                <a:latin typeface="Avenir Book" panose="02000503020000020003" pitchFamily="2" charset="0"/>
                <a:ea typeface="Calibri" panose="020F0502020204030204" pitchFamily="34" charset="0"/>
              </a:rPr>
              <a:t>Vonk</a:t>
            </a:r>
            <a:r>
              <a:rPr lang="en-US" sz="2400" dirty="0">
                <a:latin typeface="Avenir Book" panose="02000503020000020003" pitchFamily="2" charset="0"/>
                <a:ea typeface="Calibri" panose="020F0502020204030204" pitchFamily="34" charset="0"/>
              </a:rPr>
              <a:t>, J.E</a:t>
            </a:r>
            <a:r>
              <a:rPr lang="en-US" sz="2400" i="1" dirty="0">
                <a:latin typeface="Avenir Book" panose="02000503020000020003" pitchFamily="2" charset="0"/>
                <a:ea typeface="Calibri" panose="020F0502020204030204" pitchFamily="34" charset="0"/>
              </a:rPr>
              <a:t>., et al</a:t>
            </a:r>
            <a:r>
              <a:rPr lang="en-US" sz="2400" dirty="0">
                <a:latin typeface="Avenir Book" panose="02000503020000020003" pitchFamily="2" charset="0"/>
                <a:ea typeface="Calibri" panose="020F0502020204030204" pitchFamily="34" charset="0"/>
              </a:rPr>
              <a:t>. (2015). </a:t>
            </a:r>
            <a:r>
              <a:rPr lang="en-US" sz="2400" i="1" dirty="0" err="1">
                <a:latin typeface="Avenir Book" panose="02000503020000020003" pitchFamily="2" charset="0"/>
                <a:ea typeface="Calibri" panose="020F0502020204030204" pitchFamily="34" charset="0"/>
              </a:rPr>
              <a:t>Biogeosci</a:t>
            </a:r>
            <a:r>
              <a:rPr lang="en-US" sz="2400" i="1" dirty="0">
                <a:latin typeface="Avenir Book" panose="02000503020000020003" pitchFamily="2" charset="0"/>
                <a:ea typeface="Calibri" panose="020F0502020204030204" pitchFamily="34" charset="0"/>
              </a:rPr>
              <a:t>. </a:t>
            </a:r>
            <a:r>
              <a:rPr lang="en-US" sz="2400" dirty="0">
                <a:latin typeface="Avenir Book" panose="02000503020000020003" pitchFamily="2" charset="0"/>
                <a:ea typeface="Calibri" panose="020F0502020204030204" pitchFamily="34" charset="0"/>
              </a:rPr>
              <a:t>3</a:t>
            </a:r>
            <a:r>
              <a:rPr lang="en-US" sz="2400" i="1" dirty="0">
                <a:latin typeface="Avenir Book" panose="02000503020000020003" pitchFamily="2" charset="0"/>
                <a:ea typeface="Calibri" panose="020F0502020204030204" pitchFamily="34" charset="0"/>
              </a:rPr>
              <a:t>.</a:t>
            </a:r>
            <a:r>
              <a:rPr lang="en-US" sz="2400" dirty="0">
                <a:latin typeface="Avenir Book" panose="02000503020000020003" pitchFamily="2" charset="0"/>
                <a:ea typeface="Calibri" panose="020F0502020204030204" pitchFamily="34" charset="0"/>
              </a:rPr>
              <a:t> Tang, J., </a:t>
            </a:r>
            <a:r>
              <a:rPr lang="en-US" sz="2400" i="1" dirty="0">
                <a:latin typeface="Avenir Book" panose="02000503020000020003" pitchFamily="2" charset="0"/>
                <a:ea typeface="Calibri" panose="020F0502020204030204" pitchFamily="34" charset="0"/>
              </a:rPr>
              <a:t> et al. (2015). </a:t>
            </a:r>
            <a:r>
              <a:rPr lang="en-US" sz="2400" i="1" dirty="0" err="1">
                <a:latin typeface="Avenir Book" panose="02000503020000020003" pitchFamily="2" charset="0"/>
                <a:ea typeface="Calibri" panose="020F0502020204030204" pitchFamily="34" charset="0"/>
              </a:rPr>
              <a:t>Biogeosci</a:t>
            </a:r>
            <a:r>
              <a:rPr lang="en-US" sz="2400" i="1" dirty="0">
                <a:latin typeface="Avenir Book" panose="02000503020000020003" pitchFamily="2" charset="0"/>
                <a:ea typeface="Calibri" panose="020F0502020204030204" pitchFamily="34" charset="0"/>
              </a:rPr>
              <a:t>. </a:t>
            </a:r>
            <a:r>
              <a:rPr lang="en-US" sz="2400" dirty="0">
                <a:latin typeface="Avenir Book" panose="02000503020000020003" pitchFamily="2" charset="0"/>
                <a:ea typeface="Calibri" panose="020F0502020204030204" pitchFamily="34" charset="0"/>
              </a:rPr>
              <a:t>4. </a:t>
            </a:r>
            <a:r>
              <a:rPr lang="en-US" sz="2400" dirty="0" err="1">
                <a:latin typeface="Avenir Book" panose="02000503020000020003" pitchFamily="2" charset="0"/>
                <a:ea typeface="Calibri" panose="020F0502020204030204" pitchFamily="34" charset="0"/>
              </a:rPr>
              <a:t>Mzobe</a:t>
            </a:r>
            <a:r>
              <a:rPr lang="en-US" sz="2400" dirty="0">
                <a:latin typeface="Avenir Book" panose="02000503020000020003" pitchFamily="2" charset="0"/>
                <a:ea typeface="Calibri" panose="020F0502020204030204" pitchFamily="34" charset="0"/>
              </a:rPr>
              <a:t>, P., </a:t>
            </a:r>
            <a:r>
              <a:rPr lang="en-US" sz="2400" i="1" dirty="0">
                <a:latin typeface="Avenir Book" panose="02000503020000020003" pitchFamily="2" charset="0"/>
                <a:ea typeface="Calibri" panose="020F0502020204030204" pitchFamily="34" charset="0"/>
              </a:rPr>
              <a:t>et al. </a:t>
            </a:r>
            <a:r>
              <a:rPr lang="en-US" sz="2400" dirty="0">
                <a:latin typeface="Avenir Book" panose="02000503020000020003" pitchFamily="2" charset="0"/>
                <a:ea typeface="Calibri" panose="020F0502020204030204" pitchFamily="34" charset="0"/>
              </a:rPr>
              <a:t>(2020). </a:t>
            </a:r>
            <a:r>
              <a:rPr lang="en-US" sz="2400" i="1" dirty="0" err="1">
                <a:latin typeface="Avenir Book" panose="02000503020000020003" pitchFamily="2" charset="0"/>
                <a:ea typeface="Calibri" panose="020F0502020204030204" pitchFamily="34" charset="0"/>
              </a:rPr>
              <a:t>Geophys</a:t>
            </a:r>
            <a:r>
              <a:rPr lang="en-US" sz="2400" i="1" dirty="0">
                <a:latin typeface="Avenir Book" panose="02000503020000020003" pitchFamily="2" charset="0"/>
                <a:ea typeface="Calibri" panose="020F0502020204030204" pitchFamily="34" charset="0"/>
              </a:rPr>
              <a:t>. Res. </a:t>
            </a:r>
            <a:r>
              <a:rPr lang="en-US" sz="2400" i="1" dirty="0" err="1">
                <a:latin typeface="Avenir Book" panose="02000503020000020003" pitchFamily="2" charset="0"/>
                <a:ea typeface="Calibri" panose="020F0502020204030204" pitchFamily="34" charset="0"/>
              </a:rPr>
              <a:t>Biogeosci</a:t>
            </a:r>
            <a:r>
              <a:rPr lang="en-US" sz="2400" i="1" dirty="0">
                <a:latin typeface="Avenir Book" panose="02000503020000020003" pitchFamily="2" charset="0"/>
                <a:ea typeface="Calibri" panose="020F0502020204030204" pitchFamily="34" charset="0"/>
              </a:rPr>
              <a:t>. 4. </a:t>
            </a:r>
            <a:r>
              <a:rPr lang="en-US" sz="2400" i="1" dirty="0" err="1">
                <a:latin typeface="Avenir Book" panose="02000503020000020003" pitchFamily="2" charset="0"/>
                <a:ea typeface="Calibri" panose="020F0502020204030204" pitchFamily="34" charset="0"/>
              </a:rPr>
              <a:t>Venkiteswaran</a:t>
            </a:r>
            <a:r>
              <a:rPr lang="en-US" sz="2400" i="1" dirty="0">
                <a:latin typeface="Avenir Book" panose="02000503020000020003" pitchFamily="2" charset="0"/>
                <a:ea typeface="Calibri" panose="020F0502020204030204" pitchFamily="34" charset="0"/>
              </a:rPr>
              <a:t>, J.J., et al. (2014). PLOS. 5. Campeau, A., et al (2017). Sci. Reports. 6. Campeau, A., et al (2018). JGR.</a:t>
            </a:r>
            <a:endParaRPr lang="en-US" sz="2400" b="1" i="1" dirty="0">
              <a:latin typeface="Avenir Book" panose="02000503020000020003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71CC6F-9301-20ED-6C96-CB2D6D1BF883}"/>
              </a:ext>
            </a:extLst>
          </p:cNvPr>
          <p:cNvCxnSpPr>
            <a:cxnSpLocks/>
          </p:cNvCxnSpPr>
          <p:nvPr/>
        </p:nvCxnSpPr>
        <p:spPr>
          <a:xfrm>
            <a:off x="433619" y="7759418"/>
            <a:ext cx="12327769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0696E6D-49B7-3C30-2C28-FE37372891C8}"/>
              </a:ext>
            </a:extLst>
          </p:cNvPr>
          <p:cNvSpPr txBox="1"/>
          <p:nvPr/>
        </p:nvSpPr>
        <p:spPr>
          <a:xfrm>
            <a:off x="3810717" y="422054"/>
            <a:ext cx="36269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Avenir Book" panose="02000503020000020003" pitchFamily="2" charset="0"/>
              </a:rPr>
              <a:t>Spatial Variability of Carbon Fluxes in a Subarctic Catchment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A05D7C-8B28-D464-598E-5E116F6722BD}"/>
              </a:ext>
            </a:extLst>
          </p:cNvPr>
          <p:cNvSpPr txBox="1"/>
          <p:nvPr/>
        </p:nvSpPr>
        <p:spPr>
          <a:xfrm>
            <a:off x="4764631" y="2274587"/>
            <a:ext cx="341626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venir Book" panose="02000503020000020003" pitchFamily="2" charset="0"/>
              </a:rPr>
              <a:t>Cheristy P. Jones</a:t>
            </a:r>
            <a:r>
              <a:rPr lang="en-US" sz="4800" b="1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1</a:t>
            </a:r>
            <a:r>
              <a:rPr lang="en-US" sz="4800" dirty="0">
                <a:solidFill>
                  <a:schemeClr val="bg1"/>
                </a:solidFill>
                <a:latin typeface="Avenir Book" panose="02000503020000020003" pitchFamily="2" charset="0"/>
              </a:rPr>
              <a:t>, McKenzie A. Kuhn</a:t>
            </a:r>
            <a:r>
              <a:rPr lang="en-US" sz="48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1</a:t>
            </a:r>
            <a:r>
              <a:rPr lang="en-US" sz="4800" dirty="0">
                <a:solidFill>
                  <a:schemeClr val="bg1"/>
                </a:solidFill>
                <a:latin typeface="Avenir Book" panose="02000503020000020003" pitchFamily="2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Avenir Book" panose="02000503020000020003" pitchFamily="2" charset="0"/>
              </a:rPr>
              <a:t>Lyreshka</a:t>
            </a:r>
            <a:r>
              <a:rPr lang="en-US" sz="4800" dirty="0">
                <a:solidFill>
                  <a:schemeClr val="bg1"/>
                </a:solidFill>
                <a:latin typeface="Avenir Book" panose="02000503020000020003" pitchFamily="2" charset="0"/>
              </a:rPr>
              <a:t> Castro-Morales</a:t>
            </a:r>
            <a:r>
              <a:rPr lang="en-US" sz="48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1</a:t>
            </a:r>
            <a:r>
              <a:rPr lang="en-US" sz="4800" dirty="0">
                <a:solidFill>
                  <a:schemeClr val="bg1"/>
                </a:solidFill>
                <a:latin typeface="Avenir Book" panose="02000503020000020003" pitchFamily="2" charset="0"/>
              </a:rPr>
              <a:t>, M. Florencia Fahnestock</a:t>
            </a:r>
            <a:r>
              <a:rPr lang="en-US" sz="48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1</a:t>
            </a:r>
            <a:r>
              <a:rPr lang="en-US" sz="4800" dirty="0">
                <a:solidFill>
                  <a:schemeClr val="bg1"/>
                </a:solidFill>
                <a:latin typeface="Avenir Book" panose="02000503020000020003" pitchFamily="2" charset="0"/>
              </a:rPr>
              <a:t>, Elijah Atley</a:t>
            </a:r>
            <a:r>
              <a:rPr lang="en-US" sz="48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2</a:t>
            </a:r>
            <a:r>
              <a:rPr lang="en-US" sz="4800" dirty="0">
                <a:solidFill>
                  <a:schemeClr val="bg1"/>
                </a:solidFill>
                <a:latin typeface="Avenir Book" panose="02000503020000020003" pitchFamily="2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Avenir Book" panose="02000503020000020003" pitchFamily="2" charset="0"/>
              </a:rPr>
              <a:t>Josibel</a:t>
            </a:r>
            <a:r>
              <a:rPr lang="en-US" sz="4800" dirty="0">
                <a:solidFill>
                  <a:schemeClr val="bg1"/>
                </a:solidFill>
                <a:latin typeface="Avenir Book" panose="02000503020000020003" pitchFamily="2" charset="0"/>
              </a:rPr>
              <a:t> Pardo</a:t>
            </a:r>
            <a:r>
              <a:rPr lang="en-US" sz="48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1</a:t>
            </a:r>
            <a:r>
              <a:rPr lang="en-US" sz="4800" dirty="0">
                <a:solidFill>
                  <a:schemeClr val="bg1"/>
                </a:solidFill>
                <a:latin typeface="Avenir Book" panose="02000503020000020003" pitchFamily="2" charset="0"/>
              </a:rPr>
              <a:t>, Helen Sears</a:t>
            </a:r>
            <a:r>
              <a:rPr lang="en-US" sz="48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1</a:t>
            </a:r>
            <a:r>
              <a:rPr lang="en-US" sz="4800" dirty="0">
                <a:solidFill>
                  <a:schemeClr val="bg1"/>
                </a:solidFill>
                <a:latin typeface="Avenir Book" panose="02000503020000020003" pitchFamily="2" charset="0"/>
              </a:rPr>
              <a:t>, Jeff Chanton</a:t>
            </a:r>
            <a:r>
              <a:rPr lang="en-US" sz="48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3</a:t>
            </a:r>
            <a:r>
              <a:rPr lang="en-US" sz="4800" dirty="0">
                <a:solidFill>
                  <a:schemeClr val="bg1"/>
                </a:solidFill>
                <a:latin typeface="Avenir Book" panose="02000503020000020003" pitchFamily="2" charset="0"/>
              </a:rPr>
              <a:t>, Ruth K. Varner</a:t>
            </a:r>
            <a:r>
              <a:rPr lang="en-US" sz="48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1</a:t>
            </a:r>
            <a:endParaRPr lang="en-US" sz="48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EBE9D3-94D0-E58A-8A73-535E3B86A67A}"/>
              </a:ext>
            </a:extLst>
          </p:cNvPr>
          <p:cNvSpPr txBox="1"/>
          <p:nvPr/>
        </p:nvSpPr>
        <p:spPr>
          <a:xfrm>
            <a:off x="5286956" y="3862145"/>
            <a:ext cx="341626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1</a:t>
            </a:r>
            <a:r>
              <a:rPr lang="en-US" sz="4400" dirty="0">
                <a:solidFill>
                  <a:schemeClr val="bg1"/>
                </a:solidFill>
                <a:latin typeface="Avenir Book" panose="02000503020000020003" pitchFamily="2" charset="0"/>
              </a:rPr>
              <a:t>University of New Hampshire, </a:t>
            </a:r>
            <a:r>
              <a:rPr lang="en-US" sz="44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2</a:t>
            </a:r>
            <a:r>
              <a:rPr lang="en-US" sz="4400" dirty="0">
                <a:solidFill>
                  <a:schemeClr val="bg1"/>
                </a:solidFill>
                <a:latin typeface="Avenir Book" panose="02000503020000020003" pitchFamily="2" charset="0"/>
              </a:rPr>
              <a:t>Delaware State University, </a:t>
            </a:r>
            <a:r>
              <a:rPr lang="en-US" sz="4400" baseline="30000" dirty="0">
                <a:solidFill>
                  <a:schemeClr val="bg1"/>
                </a:solidFill>
                <a:latin typeface="Avenir Book" panose="02000503020000020003" pitchFamily="2" charset="0"/>
              </a:rPr>
              <a:t>3</a:t>
            </a:r>
            <a:r>
              <a:rPr lang="en-US" sz="4400" dirty="0">
                <a:solidFill>
                  <a:schemeClr val="bg1"/>
                </a:solidFill>
                <a:latin typeface="Avenir Book" panose="02000503020000020003" pitchFamily="2" charset="0"/>
              </a:rPr>
              <a:t>Florida State University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62E9155-CB2E-D191-8C1D-367115D0AF1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74004"/>
          <a:stretch/>
        </p:blipFill>
        <p:spPr>
          <a:xfrm>
            <a:off x="616728" y="248010"/>
            <a:ext cx="2468477" cy="2405725"/>
          </a:xfrm>
          <a:prstGeom prst="rect">
            <a:avLst/>
          </a:prstGeom>
          <a:noFill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292E12F-F822-801F-6E3B-A248CE212662}"/>
              </a:ext>
            </a:extLst>
          </p:cNvPr>
          <p:cNvSpPr txBox="1"/>
          <p:nvPr/>
        </p:nvSpPr>
        <p:spPr>
          <a:xfrm>
            <a:off x="107607" y="7918142"/>
            <a:ext cx="130829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venir Book" panose="02000503020000020003" pitchFamily="2" charset="0"/>
              </a:rPr>
              <a:t>Arctic flow paths are shifting…</a:t>
            </a:r>
          </a:p>
          <a:p>
            <a:pPr algn="ctr"/>
            <a:r>
              <a:rPr lang="en-US" sz="4800" dirty="0">
                <a:latin typeface="Avenir Book" panose="02000503020000020003" pitchFamily="2" charset="0"/>
              </a:rPr>
              <a:t>…</a:t>
            </a:r>
            <a:r>
              <a:rPr lang="en-US" sz="2800" dirty="0">
                <a:latin typeface="Avenir Book" panose="02000503020000020003" pitchFamily="2" charset="0"/>
              </a:rPr>
              <a:t>which can move highly labile carbon (C) into streams, potentially increasing CO</a:t>
            </a:r>
            <a:r>
              <a:rPr lang="en-US" sz="2800" baseline="-25000" dirty="0">
                <a:latin typeface="Avenir Book" panose="02000503020000020003" pitchFamily="2" charset="0"/>
              </a:rPr>
              <a:t>2</a:t>
            </a:r>
            <a:r>
              <a:rPr lang="en-US" sz="2800" dirty="0">
                <a:latin typeface="Avenir Book" panose="02000503020000020003" pitchFamily="2" charset="0"/>
              </a:rPr>
              <a:t> and CH</a:t>
            </a:r>
            <a:r>
              <a:rPr lang="en-US" sz="2800" baseline="-25000" dirty="0">
                <a:latin typeface="Avenir Book" panose="02000503020000020003" pitchFamily="2" charset="0"/>
              </a:rPr>
              <a:t>4 </a:t>
            </a:r>
            <a:r>
              <a:rPr lang="en-US" sz="2800" dirty="0">
                <a:latin typeface="Avenir Book" panose="02000503020000020003" pitchFamily="2" charset="0"/>
              </a:rPr>
              <a:t>emissions</a:t>
            </a:r>
            <a:r>
              <a:rPr lang="en-US" sz="2800" baseline="30000" dirty="0">
                <a:latin typeface="Avenir Book" panose="02000503020000020003" pitchFamily="2" charset="0"/>
              </a:rPr>
              <a:t>1,2</a:t>
            </a:r>
            <a:r>
              <a:rPr lang="en-US" sz="2800" dirty="0">
                <a:latin typeface="Avenir Book" panose="02000503020000020003" pitchFamily="2" charset="0"/>
              </a:rPr>
              <a:t>. Understanding the spatial variability and controls of these fluxes will be crucial for scaling C emissions and modeling  transformations.</a:t>
            </a:r>
          </a:p>
          <a:p>
            <a:pPr algn="ctr"/>
            <a:endParaRPr lang="en-US" sz="4800" b="1" dirty="0">
              <a:latin typeface="Avenir Book" panose="02000503020000020003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98631B0-9E34-0947-E397-2F4E2AC6807E}"/>
              </a:ext>
            </a:extLst>
          </p:cNvPr>
          <p:cNvCxnSpPr>
            <a:cxnSpLocks/>
          </p:cNvCxnSpPr>
          <p:nvPr/>
        </p:nvCxnSpPr>
        <p:spPr>
          <a:xfrm>
            <a:off x="433618" y="10615342"/>
            <a:ext cx="12327769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Right Arrow 36">
            <a:extLst>
              <a:ext uri="{FF2B5EF4-FFF2-40B4-BE49-F238E27FC236}">
                <a16:creationId xmlns:a16="http://schemas.microsoft.com/office/drawing/2014/main" id="{D775E524-34C3-0D05-85FE-497681518DC8}"/>
              </a:ext>
            </a:extLst>
          </p:cNvPr>
          <p:cNvSpPr/>
          <p:nvPr/>
        </p:nvSpPr>
        <p:spPr>
          <a:xfrm rot="16200000">
            <a:off x="20031553" y="11862482"/>
            <a:ext cx="1111711" cy="669197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F8A1801-50CC-DE75-E1F6-0E626116FECB}"/>
              </a:ext>
            </a:extLst>
          </p:cNvPr>
          <p:cNvGrpSpPr/>
          <p:nvPr/>
        </p:nvGrpSpPr>
        <p:grpSpPr>
          <a:xfrm>
            <a:off x="34047" y="10775409"/>
            <a:ext cx="13498285" cy="12450723"/>
            <a:chOff x="-9910" y="18053787"/>
            <a:chExt cx="13498285" cy="12450723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CAF7927-C89D-F699-56C0-08BF3EFF87D5}"/>
                </a:ext>
              </a:extLst>
            </p:cNvPr>
            <p:cNvSpPr txBox="1"/>
            <p:nvPr/>
          </p:nvSpPr>
          <p:spPr>
            <a:xfrm>
              <a:off x="-9910" y="18053787"/>
              <a:ext cx="134982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Avenir Book" panose="02000503020000020003" pitchFamily="2" charset="0"/>
                </a:rPr>
                <a:t>Sampling in Stordalen Mire Catchment</a:t>
              </a:r>
            </a:p>
          </p:txBody>
        </p:sp>
        <p:pic>
          <p:nvPicPr>
            <p:cNvPr id="168" name="Picture 167" descr="A trail through a grassy hill&#10;&#10;Description automatically generated">
              <a:extLst>
                <a:ext uri="{FF2B5EF4-FFF2-40B4-BE49-F238E27FC236}">
                  <a16:creationId xmlns:a16="http://schemas.microsoft.com/office/drawing/2014/main" id="{BB497613-20EF-9A54-17D6-2EFC18215084}"/>
                </a:ext>
              </a:extLst>
            </p:cNvPr>
            <p:cNvPicPr>
              <a:picLocks/>
            </p:cNvPicPr>
            <p:nvPr/>
          </p:nvPicPr>
          <p:blipFill rotWithShape="1">
            <a:blip r:embed="rId15"/>
            <a:srcRect t="8429" b="13955"/>
            <a:stretch/>
          </p:blipFill>
          <p:spPr>
            <a:xfrm>
              <a:off x="8888284" y="19097468"/>
              <a:ext cx="4078224" cy="4059936"/>
            </a:xfrm>
            <a:prstGeom prst="roundRect">
              <a:avLst>
                <a:gd name="adj" fmla="val 0"/>
              </a:avLst>
            </a:prstGeom>
            <a:ln>
              <a:solidFill>
                <a:schemeClr val="tx1"/>
              </a:solidFill>
            </a:ln>
          </p:spPr>
        </p:pic>
        <p:pic>
          <p:nvPicPr>
            <p:cNvPr id="169" name="Picture 168" descr="A stream in a grassy field&#10;&#10;Description automatically generated">
              <a:extLst>
                <a:ext uri="{FF2B5EF4-FFF2-40B4-BE49-F238E27FC236}">
                  <a16:creationId xmlns:a16="http://schemas.microsoft.com/office/drawing/2014/main" id="{17D41EFD-5E54-CE72-3DF3-B6CB7E746A12}"/>
                </a:ext>
              </a:extLst>
            </p:cNvPr>
            <p:cNvPicPr>
              <a:picLocks/>
            </p:cNvPicPr>
            <p:nvPr/>
          </p:nvPicPr>
          <p:blipFill rotWithShape="1">
            <a:blip r:embed="rId16"/>
            <a:srcRect t="28408"/>
            <a:stretch/>
          </p:blipFill>
          <p:spPr>
            <a:xfrm>
              <a:off x="4562478" y="23353534"/>
              <a:ext cx="4078224" cy="4059936"/>
            </a:xfrm>
            <a:prstGeom prst="roundRect">
              <a:avLst>
                <a:gd name="adj" fmla="val 0"/>
              </a:avLst>
            </a:prstGeom>
            <a:ln>
              <a:solidFill>
                <a:schemeClr val="tx1"/>
              </a:solidFill>
            </a:ln>
          </p:spPr>
        </p:pic>
        <p:pic>
          <p:nvPicPr>
            <p:cNvPr id="170" name="Picture 169" descr="A green field with grass and rocks&#10;&#10;Description automatically generated with medium confidence">
              <a:extLst>
                <a:ext uri="{FF2B5EF4-FFF2-40B4-BE49-F238E27FC236}">
                  <a16:creationId xmlns:a16="http://schemas.microsoft.com/office/drawing/2014/main" id="{F4B28B4F-73A4-7CCA-096D-549DA5DF81A9}"/>
                </a:ext>
              </a:extLst>
            </p:cNvPr>
            <p:cNvPicPr>
              <a:picLocks/>
            </p:cNvPicPr>
            <p:nvPr/>
          </p:nvPicPr>
          <p:blipFill rotWithShape="1">
            <a:blip r:embed="rId17"/>
            <a:srcRect t="21319" b="7314"/>
            <a:stretch/>
          </p:blipFill>
          <p:spPr>
            <a:xfrm>
              <a:off x="4587616" y="19099178"/>
              <a:ext cx="4078224" cy="4059936"/>
            </a:xfrm>
            <a:prstGeom prst="roundRect">
              <a:avLst>
                <a:gd name="adj" fmla="val 0"/>
              </a:avLst>
            </a:prstGeom>
            <a:ln>
              <a:solidFill>
                <a:schemeClr val="tx1"/>
              </a:solidFill>
            </a:ln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C0CA37-FFB5-6D40-6356-ADDC59E1713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7281" y="19099178"/>
              <a:ext cx="4142381" cy="4179006"/>
              <a:chOff x="1743916" y="13394528"/>
              <a:chExt cx="4283474" cy="4321346"/>
            </a:xfrm>
          </p:grpSpPr>
          <p:pic>
            <p:nvPicPr>
              <p:cNvPr id="26" name="Picture 25" descr="Map&#10;&#10;Description automatically generated">
                <a:extLst>
                  <a:ext uri="{FF2B5EF4-FFF2-40B4-BE49-F238E27FC236}">
                    <a16:creationId xmlns:a16="http://schemas.microsoft.com/office/drawing/2014/main" id="{9F18CB17-9D5A-6402-F6D6-BEDCEE1E14AB}"/>
                  </a:ext>
                </a:extLst>
              </p:cNvPr>
              <p:cNvPicPr>
                <a:picLocks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13510" y="13394528"/>
                <a:ext cx="4213880" cy="4196452"/>
              </a:xfrm>
              <a:prstGeom prst="roundRect">
                <a:avLst>
                  <a:gd name="adj" fmla="val 0"/>
                </a:avLst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7" name="Text Box 194">
                <a:extLst>
                  <a:ext uri="{FF2B5EF4-FFF2-40B4-BE49-F238E27FC236}">
                    <a16:creationId xmlns:a16="http://schemas.microsoft.com/office/drawing/2014/main" id="{93FBD6B6-7A9C-1AF1-009A-42C7679BB2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43916" y="17254272"/>
                <a:ext cx="2061309" cy="461602"/>
              </a:xfrm>
              <a:prstGeom prst="rect">
                <a:avLst/>
              </a:prstGeom>
              <a:noFill/>
              <a:ln w="12700">
                <a:noFill/>
              </a:ln>
              <a:effectLst/>
            </p:spPr>
            <p:txBody>
              <a:bodyPr wrap="square" lIns="137129" tIns="137129" rIns="137129" bIns="137129">
                <a:spAutoFit/>
              </a:bodyPr>
              <a:lstStyle>
                <a:lvl1pPr eaLnBrk="0" hangingPunct="0">
                  <a:defRPr sz="2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2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2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2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2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2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defRPr/>
                </a:pPr>
                <a:r>
                  <a:rPr kumimoji="0" lang="en-US" sz="1200" i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 pitchFamily="2" charset="0"/>
                    <a:ea typeface="+mn-ea"/>
                    <a:cs typeface="+mn-cs"/>
                  </a:rPr>
                  <a:t>Map: McKenzie Kuhn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8C930C-EC92-DADD-6A10-E7CC5A508C2A}"/>
                </a:ext>
              </a:extLst>
            </p:cNvPr>
            <p:cNvSpPr txBox="1"/>
            <p:nvPr/>
          </p:nvSpPr>
          <p:spPr>
            <a:xfrm>
              <a:off x="87050" y="27689855"/>
              <a:ext cx="1287945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b="1" dirty="0">
                  <a:latin typeface="Avenir Book" panose="02000503020000020003" pitchFamily="2" charset="0"/>
                </a:rPr>
                <a:t>Sampled surface water and hillslope porewater </a:t>
              </a:r>
              <a:r>
                <a:rPr lang="en-US" sz="3200" dirty="0">
                  <a:latin typeface="Avenir Book" panose="02000503020000020003" pitchFamily="2" charset="0"/>
                </a:rPr>
                <a:t>July 12-18, 2023 for: dissolved organic carbon (DOC), dissolved CO</a:t>
              </a:r>
              <a:r>
                <a:rPr lang="en-US" sz="3200" baseline="-25000" dirty="0">
                  <a:latin typeface="Avenir Book" panose="02000503020000020003" pitchFamily="2" charset="0"/>
                </a:rPr>
                <a:t>2</a:t>
              </a:r>
              <a:r>
                <a:rPr lang="en-US" sz="3200" dirty="0">
                  <a:latin typeface="Avenir Book" panose="02000503020000020003" pitchFamily="2" charset="0"/>
                </a:rPr>
                <a:t> (pCO</a:t>
              </a:r>
              <a:r>
                <a:rPr lang="en-US" sz="3200" baseline="-25000" dirty="0">
                  <a:latin typeface="Avenir Book" panose="02000503020000020003" pitchFamily="2" charset="0"/>
                </a:rPr>
                <a:t>2</a:t>
              </a:r>
              <a:r>
                <a:rPr lang="en-US" sz="3200" dirty="0">
                  <a:latin typeface="Avenir Book" panose="02000503020000020003" pitchFamily="2" charset="0"/>
                </a:rPr>
                <a:t>), dissolved CH</a:t>
              </a:r>
              <a:r>
                <a:rPr lang="en-US" sz="3200" baseline="-25000" dirty="0">
                  <a:latin typeface="Avenir Book" panose="02000503020000020003" pitchFamily="2" charset="0"/>
                </a:rPr>
                <a:t>4</a:t>
              </a:r>
              <a:r>
                <a:rPr lang="en-US" sz="3200" dirty="0">
                  <a:latin typeface="Avenir Book" panose="02000503020000020003" pitchFamily="2" charset="0"/>
                </a:rPr>
                <a:t> (pCH</a:t>
              </a:r>
              <a:r>
                <a:rPr lang="en-US" sz="3200" baseline="-25000" dirty="0">
                  <a:latin typeface="Avenir Book" panose="02000503020000020003" pitchFamily="2" charset="0"/>
                </a:rPr>
                <a:t>4</a:t>
              </a:r>
              <a:r>
                <a:rPr lang="en-US" sz="3200" dirty="0">
                  <a:latin typeface="Avenir Book" panose="02000503020000020003" pitchFamily="2" charset="0"/>
                </a:rPr>
                <a:t>), dissolved </a:t>
              </a:r>
              <a:r>
                <a:rPr lang="el-GR" sz="3200" b="0" i="0" dirty="0">
                  <a:solidFill>
                    <a:srgbClr val="202124"/>
                  </a:solidFill>
                  <a:effectLst/>
                  <a:latin typeface="Avenir Book" panose="02000503020000020003" pitchFamily="2" charset="0"/>
                </a:rPr>
                <a:t>δ</a:t>
              </a:r>
              <a:r>
                <a:rPr lang="en-US" sz="3200" b="0" i="0" baseline="30000" dirty="0">
                  <a:solidFill>
                    <a:srgbClr val="202124"/>
                  </a:solidFill>
                  <a:effectLst/>
                  <a:latin typeface="Avenir Book" panose="02000503020000020003" pitchFamily="2" charset="0"/>
                </a:rPr>
                <a:t>13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Avenir Book" panose="02000503020000020003" pitchFamily="2" charset="0"/>
                </a:rPr>
                <a:t>C-CO</a:t>
              </a:r>
              <a:r>
                <a:rPr lang="en-US" sz="3200" b="0" i="0" baseline="-25000" dirty="0">
                  <a:solidFill>
                    <a:srgbClr val="202124"/>
                  </a:solidFill>
                  <a:effectLst/>
                  <a:latin typeface="Avenir Book" panose="02000503020000020003" pitchFamily="2" charset="0"/>
                </a:rPr>
                <a:t>2 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Avenir Book" panose="02000503020000020003" pitchFamily="2" charset="0"/>
                </a:rPr>
                <a:t>and </a:t>
              </a:r>
              <a:r>
                <a:rPr lang="el-GR" sz="3200" b="0" i="0" dirty="0">
                  <a:solidFill>
                    <a:srgbClr val="202124"/>
                  </a:solidFill>
                  <a:effectLst/>
                  <a:latin typeface="Avenir Book" panose="02000503020000020003" pitchFamily="2" charset="0"/>
                </a:rPr>
                <a:t>δ</a:t>
              </a:r>
              <a:r>
                <a:rPr lang="en-US" sz="3200" b="0" i="0" baseline="30000" dirty="0">
                  <a:solidFill>
                    <a:srgbClr val="202124"/>
                  </a:solidFill>
                  <a:effectLst/>
                  <a:latin typeface="Avenir Book" panose="02000503020000020003" pitchFamily="2" charset="0"/>
                </a:rPr>
                <a:t>13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Avenir Book" panose="02000503020000020003" pitchFamily="2" charset="0"/>
                </a:rPr>
                <a:t>C-CH</a:t>
              </a:r>
              <a:r>
                <a:rPr lang="en-US" sz="3200" baseline="-25000" dirty="0">
                  <a:solidFill>
                    <a:srgbClr val="202124"/>
                  </a:solidFill>
                  <a:latin typeface="Avenir Book" panose="02000503020000020003" pitchFamily="2" charset="0"/>
                </a:rPr>
                <a:t>4</a:t>
              </a:r>
              <a:r>
                <a:rPr lang="en-US" sz="3200" dirty="0">
                  <a:latin typeface="Avenir Book" panose="02000503020000020003" pitchFamily="2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venir Book" panose="02000503020000020003" pitchFamily="2" charset="0"/>
                </a:rPr>
                <a:t>Palsas</a:t>
              </a:r>
              <a:r>
                <a:rPr lang="en-US" sz="3200" dirty="0">
                  <a:latin typeface="Avenir Book" panose="02000503020000020003" pitchFamily="2" charset="0"/>
                </a:rPr>
                <a:t>: permafrost peat mounds, bogs: peatlands without groundwater inputs, fens: peatlands with groundwater inputs</a:t>
              </a:r>
            </a:p>
          </p:txBody>
        </p:sp>
        <p:pic>
          <p:nvPicPr>
            <p:cNvPr id="33" name="Picture 32" descr="A grassy field with blue sky&#10;&#10;Description automatically generated">
              <a:extLst>
                <a:ext uri="{FF2B5EF4-FFF2-40B4-BE49-F238E27FC236}">
                  <a16:creationId xmlns:a16="http://schemas.microsoft.com/office/drawing/2014/main" id="{CDE42761-8EC9-2732-57CE-9D017BB61DF9}"/>
                </a:ext>
              </a:extLst>
            </p:cNvPr>
            <p:cNvPicPr>
              <a:picLocks/>
            </p:cNvPicPr>
            <p:nvPr/>
          </p:nvPicPr>
          <p:blipFill rotWithShape="1">
            <a:blip r:embed="rId19"/>
            <a:srcRect l="16282" t="28791" r="26642" b="1703"/>
            <a:stretch/>
          </p:blipFill>
          <p:spPr>
            <a:xfrm>
              <a:off x="286368" y="23371105"/>
              <a:ext cx="4078224" cy="40599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A88F976-E159-22C3-C9D9-C4DF0C486264}"/>
                </a:ext>
              </a:extLst>
            </p:cNvPr>
            <p:cNvCxnSpPr>
              <a:cxnSpLocks/>
            </p:cNvCxnSpPr>
            <p:nvPr/>
          </p:nvCxnSpPr>
          <p:spPr>
            <a:xfrm>
              <a:off x="362894" y="30504510"/>
              <a:ext cx="12327769" cy="0"/>
            </a:xfrm>
            <a:prstGeom prst="line">
              <a:avLst/>
            </a:prstGeom>
            <a:ln w="1270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E36F6B-D6E9-89A4-18B1-71920EE1FD79}"/>
                </a:ext>
              </a:extLst>
            </p:cNvPr>
            <p:cNvSpPr txBox="1"/>
            <p:nvPr/>
          </p:nvSpPr>
          <p:spPr>
            <a:xfrm>
              <a:off x="4652258" y="22689632"/>
              <a:ext cx="20202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Tundra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290714-982F-761C-EBB4-D2B5E9A00CDD}"/>
                </a:ext>
              </a:extLst>
            </p:cNvPr>
            <p:cNvSpPr txBox="1"/>
            <p:nvPr/>
          </p:nvSpPr>
          <p:spPr>
            <a:xfrm>
              <a:off x="8958436" y="22644993"/>
              <a:ext cx="2292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Birch Forest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A2B0B5-6A10-DCDB-D152-91CC0394629D}"/>
                </a:ext>
              </a:extLst>
            </p:cNvPr>
            <p:cNvSpPr txBox="1"/>
            <p:nvPr/>
          </p:nvSpPr>
          <p:spPr>
            <a:xfrm>
              <a:off x="363780" y="26904367"/>
              <a:ext cx="2292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Palsa/Bog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BC9488-CD63-72D3-73D6-13DB021EF666}"/>
                </a:ext>
              </a:extLst>
            </p:cNvPr>
            <p:cNvSpPr txBox="1"/>
            <p:nvPr/>
          </p:nvSpPr>
          <p:spPr>
            <a:xfrm>
              <a:off x="4639709" y="26875900"/>
              <a:ext cx="2292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Fen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E7F6CA-8660-F6A5-8AFC-FF7538DE46C3}"/>
                </a:ext>
              </a:extLst>
            </p:cNvPr>
            <p:cNvSpPr txBox="1"/>
            <p:nvPr/>
          </p:nvSpPr>
          <p:spPr>
            <a:xfrm>
              <a:off x="8936728" y="26906685"/>
              <a:ext cx="22925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Avenir Book" panose="02000503020000020003" pitchFamily="2" charset="0"/>
                </a:rPr>
                <a:t>Lake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6D031D4-D5F3-77F0-94B2-CBFD2D508167}"/>
              </a:ext>
            </a:extLst>
          </p:cNvPr>
          <p:cNvSpPr txBox="1"/>
          <p:nvPr/>
        </p:nvSpPr>
        <p:spPr>
          <a:xfrm>
            <a:off x="13422260" y="26685271"/>
            <a:ext cx="12552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venir Book" panose="02000503020000020003" pitchFamily="2" charset="0"/>
              </a:rPr>
              <a:t>Biogenic Sourcing in Lakes and Palsa/Bogs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119112B-308A-3869-FA82-FF39A91C1C11}"/>
              </a:ext>
            </a:extLst>
          </p:cNvPr>
          <p:cNvSpPr txBox="1"/>
          <p:nvPr/>
        </p:nvSpPr>
        <p:spPr>
          <a:xfrm>
            <a:off x="94459" y="23394212"/>
            <a:ext cx="1310217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venir Book" panose="02000503020000020003" pitchFamily="2" charset="0"/>
              </a:rPr>
              <a:t>Main Conclusion</a:t>
            </a:r>
          </a:p>
          <a:p>
            <a:pPr algn="ctr"/>
            <a:r>
              <a:rPr lang="en-US" sz="4800" dirty="0">
                <a:latin typeface="Avenir Book" panose="02000503020000020003" pitchFamily="2" charset="0"/>
              </a:rPr>
              <a:t>DOC and CO</a:t>
            </a:r>
            <a:r>
              <a:rPr lang="en-US" sz="4800" baseline="-25000" dirty="0">
                <a:latin typeface="Avenir Book" panose="02000503020000020003" pitchFamily="2" charset="0"/>
              </a:rPr>
              <a:t>2</a:t>
            </a:r>
            <a:r>
              <a:rPr lang="en-US" sz="4800" dirty="0">
                <a:latin typeface="Avenir Book" panose="02000503020000020003" pitchFamily="2" charset="0"/>
              </a:rPr>
              <a:t> concentrations are highest in palsa/bog reaches, driven by evasion and more biogenic sources. Increasing DOC concentrations from shifting flow paths could shift the fate of C and the magnitude of CO</a:t>
            </a:r>
            <a:r>
              <a:rPr lang="en-US" sz="4800" baseline="-25000" dirty="0">
                <a:latin typeface="Avenir Book" panose="02000503020000020003" pitchFamily="2" charset="0"/>
              </a:rPr>
              <a:t>2</a:t>
            </a:r>
            <a:r>
              <a:rPr lang="en-US" sz="4800" dirty="0">
                <a:latin typeface="Avenir Book" panose="02000503020000020003" pitchFamily="2" charset="0"/>
              </a:rPr>
              <a:t> emissions in Arctic catchments. 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7C9ACFA-381E-8D23-8BD7-AA70AAA699E1}"/>
              </a:ext>
            </a:extLst>
          </p:cNvPr>
          <p:cNvCxnSpPr>
            <a:cxnSpLocks/>
          </p:cNvCxnSpPr>
          <p:nvPr/>
        </p:nvCxnSpPr>
        <p:spPr>
          <a:xfrm>
            <a:off x="552547" y="28864200"/>
            <a:ext cx="12327769" cy="0"/>
          </a:xfrm>
          <a:prstGeom prst="line">
            <a:avLst/>
          </a:prstGeom>
          <a:ln w="1270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A91061D8-FC0C-828A-C60C-FD0DEC7E9CA5}"/>
              </a:ext>
            </a:extLst>
          </p:cNvPr>
          <p:cNvSpPr txBox="1"/>
          <p:nvPr/>
        </p:nvSpPr>
        <p:spPr>
          <a:xfrm>
            <a:off x="13376970" y="33362205"/>
            <a:ext cx="299981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venir Book" panose="02000503020000020003" pitchFamily="2" charset="0"/>
              </a:rPr>
              <a:t>Fig. 4. a) </a:t>
            </a:r>
            <a:r>
              <a:rPr lang="en-US" sz="2800" dirty="0">
                <a:latin typeface="Avenir Book" panose="02000503020000020003" pitchFamily="2" charset="0"/>
              </a:rPr>
              <a:t>Relationship between in-stream dissolved </a:t>
            </a:r>
            <a:r>
              <a:rPr lang="el-GR" sz="2800" i="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δ</a:t>
            </a:r>
            <a:r>
              <a:rPr lang="en-US" sz="2800" b="0" i="0" baseline="3000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13</a:t>
            </a:r>
            <a:r>
              <a:rPr lang="en-US" sz="2800" b="0" i="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C-CO</a:t>
            </a:r>
            <a:r>
              <a:rPr lang="en-US" sz="2800" b="0" i="0" baseline="-2500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2  </a:t>
            </a:r>
            <a:r>
              <a:rPr lang="en-US" sz="2800" b="0" i="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(‰)</a:t>
            </a:r>
            <a:r>
              <a:rPr lang="en-US" sz="2800" b="0" i="0" baseline="-2500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800" dirty="0">
                <a:latin typeface="Avenir Book" panose="02000503020000020003" pitchFamily="2" charset="0"/>
              </a:rPr>
              <a:t>and DOC (mg L</a:t>
            </a:r>
            <a:r>
              <a:rPr lang="en-US" sz="2800" baseline="30000" dirty="0">
                <a:latin typeface="Avenir Book" panose="02000503020000020003" pitchFamily="2" charset="0"/>
              </a:rPr>
              <a:t> -1</a:t>
            </a:r>
            <a:r>
              <a:rPr lang="en-US" sz="2800" dirty="0">
                <a:latin typeface="Avenir Book" panose="02000503020000020003" pitchFamily="2" charset="0"/>
              </a:rPr>
              <a:t>). Linear regressions drawn and noted for significant relationships (p&lt;0.05). A</a:t>
            </a:r>
            <a:r>
              <a:rPr lang="en-US" sz="2800" b="1" dirty="0">
                <a:latin typeface="Avenir Book" panose="02000503020000020003" pitchFamily="2" charset="0"/>
              </a:rPr>
              <a:t> strong correlation indicates biogenic sources (</a:t>
            </a:r>
            <a:r>
              <a:rPr lang="en-US" sz="2800" b="1" dirty="0" err="1">
                <a:latin typeface="Avenir Book" panose="02000503020000020003" pitchFamily="2" charset="0"/>
              </a:rPr>
              <a:t>i.e</a:t>
            </a:r>
            <a:r>
              <a:rPr lang="en-US" sz="2800" b="1" dirty="0">
                <a:latin typeface="Avenir Book" panose="02000503020000020003" pitchFamily="2" charset="0"/>
              </a:rPr>
              <a:t>, soil CO</a:t>
            </a:r>
            <a:r>
              <a:rPr lang="en-US" sz="2800" b="1" baseline="-25000" dirty="0">
                <a:latin typeface="Avenir Book" panose="02000503020000020003" pitchFamily="2" charset="0"/>
              </a:rPr>
              <a:t>2</a:t>
            </a:r>
            <a:r>
              <a:rPr lang="en-US" sz="2800" b="1" dirty="0">
                <a:latin typeface="Avenir Book" panose="02000503020000020003" pitchFamily="2" charset="0"/>
              </a:rPr>
              <a:t>, organic matter) are important for CO</a:t>
            </a:r>
            <a:r>
              <a:rPr lang="en-US" sz="2800" b="1" baseline="-25000" dirty="0">
                <a:latin typeface="Avenir Book" panose="02000503020000020003" pitchFamily="2" charset="0"/>
              </a:rPr>
              <a:t>2</a:t>
            </a:r>
            <a:r>
              <a:rPr lang="en-US" sz="2800" b="1" dirty="0">
                <a:latin typeface="Avenir Book" panose="02000503020000020003" pitchFamily="2" charset="0"/>
              </a:rPr>
              <a:t> concentrations</a:t>
            </a:r>
            <a:r>
              <a:rPr lang="en-US" sz="2800" baseline="30000" dirty="0">
                <a:latin typeface="Avenir Book" panose="02000503020000020003" pitchFamily="2" charset="0"/>
              </a:rPr>
              <a:t>5</a:t>
            </a:r>
            <a:r>
              <a:rPr lang="en-US" sz="2800" dirty="0">
                <a:latin typeface="Avenir Book" panose="02000503020000020003" pitchFamily="2" charset="0"/>
              </a:rPr>
              <a:t>. </a:t>
            </a:r>
            <a:r>
              <a:rPr lang="en-US" sz="2800" b="1" dirty="0">
                <a:latin typeface="Avenir Book" panose="02000503020000020003" pitchFamily="2" charset="0"/>
              </a:rPr>
              <a:t>b) </a:t>
            </a:r>
            <a:r>
              <a:rPr lang="en-US" sz="2800" dirty="0">
                <a:latin typeface="Avenir Book" panose="02000503020000020003" pitchFamily="2" charset="0"/>
              </a:rPr>
              <a:t>Relationship between in-stream dissolved </a:t>
            </a:r>
            <a:r>
              <a:rPr lang="el-GR" sz="2800" i="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δ</a:t>
            </a:r>
            <a:r>
              <a:rPr lang="en-US" sz="2800" b="0" i="0" baseline="3000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13</a:t>
            </a:r>
            <a:r>
              <a:rPr lang="en-US" sz="2800" b="0" i="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C-CO</a:t>
            </a:r>
            <a:r>
              <a:rPr lang="en-US" sz="2800" b="0" i="0" baseline="-2500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2  </a:t>
            </a:r>
            <a:r>
              <a:rPr lang="en-US" sz="2800" b="0" i="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(‰)</a:t>
            </a:r>
            <a:r>
              <a:rPr lang="en-US" sz="2800" b="0" i="0" baseline="-2500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 </a:t>
            </a:r>
            <a:r>
              <a:rPr lang="en-US" sz="2800" dirty="0">
                <a:latin typeface="Avenir Book" panose="02000503020000020003" pitchFamily="2" charset="0"/>
              </a:rPr>
              <a:t>and hillslope porewater </a:t>
            </a:r>
            <a:r>
              <a:rPr lang="el-GR" sz="2800" i="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δ</a:t>
            </a:r>
            <a:r>
              <a:rPr lang="en-US" sz="2800" b="0" i="0" baseline="3000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13</a:t>
            </a:r>
            <a:r>
              <a:rPr lang="en-US" sz="2800" b="0" i="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C-CO</a:t>
            </a:r>
            <a:r>
              <a:rPr lang="en-US" sz="2800" b="0" i="0" baseline="-2500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2  </a:t>
            </a:r>
            <a:r>
              <a:rPr lang="en-US" sz="2800" b="0" i="0" dirty="0">
                <a:solidFill>
                  <a:srgbClr val="202124"/>
                </a:solidFill>
                <a:effectLst/>
                <a:latin typeface="Avenir Book" panose="02000503020000020003" pitchFamily="2" charset="0"/>
              </a:rPr>
              <a:t>(‰). Significant relationships are noted.</a:t>
            </a:r>
            <a:r>
              <a:rPr lang="en-US" sz="2800" baseline="-25000" dirty="0">
                <a:solidFill>
                  <a:srgbClr val="202124"/>
                </a:solidFill>
                <a:latin typeface="Avenir Book" panose="02000503020000020003" pitchFamily="2" charset="0"/>
              </a:rPr>
              <a:t> </a:t>
            </a:r>
            <a:r>
              <a:rPr lang="en-US" sz="2800" b="1" dirty="0">
                <a:latin typeface="Avenir Book" panose="02000503020000020003" pitchFamily="2" charset="0"/>
              </a:rPr>
              <a:t>Values near the 1:1 line indicates terrestrially derived CO</a:t>
            </a:r>
            <a:r>
              <a:rPr lang="en-US" sz="2800" b="1" baseline="-25000" dirty="0">
                <a:latin typeface="Avenir Book" panose="02000503020000020003" pitchFamily="2" charset="0"/>
              </a:rPr>
              <a:t>2</a:t>
            </a:r>
            <a:r>
              <a:rPr lang="en-US" sz="2800" baseline="30000" dirty="0">
                <a:latin typeface="Avenir Book" panose="02000503020000020003" pitchFamily="2" charset="0"/>
              </a:rPr>
              <a:t>6</a:t>
            </a:r>
            <a:r>
              <a:rPr lang="en-US" sz="2800" dirty="0">
                <a:latin typeface="Avenir Book" panose="02000503020000020003" pitchFamily="2" charset="0"/>
              </a:rPr>
              <a:t>. Point color indicates dominant cover type.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5B7653FA-2DEA-ABF7-1C73-08D47361131E}"/>
              </a:ext>
            </a:extLst>
          </p:cNvPr>
          <p:cNvSpPr/>
          <p:nvPr/>
        </p:nvSpPr>
        <p:spPr>
          <a:xfrm>
            <a:off x="17394533" y="27208310"/>
            <a:ext cx="2776064" cy="76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" pitchFamily="2" charset="0"/>
              </a:rPr>
              <a:t>a)</a:t>
            </a:r>
            <a:endParaRPr lang="en-US" sz="2400" baseline="30000" dirty="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05E43641-3499-06AF-5DCF-9A0CB849BF25}"/>
              </a:ext>
            </a:extLst>
          </p:cNvPr>
          <p:cNvSpPr/>
          <p:nvPr/>
        </p:nvSpPr>
        <p:spPr>
          <a:xfrm>
            <a:off x="28372147" y="27054461"/>
            <a:ext cx="2776064" cy="764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Helvetica" pitchFamily="2" charset="0"/>
              </a:rPr>
              <a:t>b)</a:t>
            </a:r>
            <a:endParaRPr lang="en-US" sz="2400" baseline="30000" dirty="0">
              <a:solidFill>
                <a:schemeClr val="tx1"/>
              </a:solidFill>
              <a:latin typeface="Helvetica" pitchFamily="2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B2932B4B-E7F6-06B6-9B3E-B52D99EE8C79}"/>
              </a:ext>
            </a:extLst>
          </p:cNvPr>
          <p:cNvGrpSpPr/>
          <p:nvPr/>
        </p:nvGrpSpPr>
        <p:grpSpPr>
          <a:xfrm>
            <a:off x="13371160" y="18626938"/>
            <a:ext cx="29668259" cy="8091262"/>
            <a:chOff x="13371160" y="18398336"/>
            <a:chExt cx="30193854" cy="8234603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B34C554-0C45-B660-CBAB-BBC264CB14BE}"/>
                </a:ext>
              </a:extLst>
            </p:cNvPr>
            <p:cNvGrpSpPr/>
            <p:nvPr/>
          </p:nvGrpSpPr>
          <p:grpSpPr>
            <a:xfrm>
              <a:off x="13371160" y="18398336"/>
              <a:ext cx="30193854" cy="8234603"/>
              <a:chOff x="13457742" y="18529835"/>
              <a:chExt cx="30193854" cy="823460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1FDB69D-BDC3-9691-BEBC-E6DB4D3CB927}"/>
                  </a:ext>
                </a:extLst>
              </p:cNvPr>
              <p:cNvGrpSpPr/>
              <p:nvPr/>
            </p:nvGrpSpPr>
            <p:grpSpPr>
              <a:xfrm>
                <a:off x="33407457" y="18590804"/>
                <a:ext cx="3839851" cy="6905661"/>
                <a:chOff x="31576989" y="26521571"/>
                <a:chExt cx="2312656" cy="4159124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0612F50D-C3B9-D2D4-C5ED-BB3B7EF2EE96}"/>
                    </a:ext>
                  </a:extLst>
                </p:cNvPr>
                <p:cNvSpPr/>
                <p:nvPr/>
              </p:nvSpPr>
              <p:spPr>
                <a:xfrm rot="17413498">
                  <a:off x="32589925" y="29380974"/>
                  <a:ext cx="2037974" cy="56146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2000" i="0" dirty="0">
                      <a:solidFill>
                        <a:srgbClr val="202124"/>
                      </a:solidFill>
                      <a:effectLst/>
                      <a:latin typeface="Helvetica" pitchFamily="2" charset="0"/>
                    </a:rPr>
                    <a:t>α</a:t>
                  </a:r>
                  <a:r>
                    <a:rPr lang="en-US" sz="2000" i="0" dirty="0">
                      <a:solidFill>
                        <a:srgbClr val="202124"/>
                      </a:solidFill>
                      <a:effectLst/>
                      <a:latin typeface="Helvetica" pitchFamily="2" charset="0"/>
                    </a:rPr>
                    <a:t>= 1.04</a:t>
                  </a:r>
                  <a:endParaRPr lang="en-US" sz="2000" baseline="30000" dirty="0">
                    <a:solidFill>
                      <a:schemeClr val="tx1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2EB3B9A-4777-2132-FE03-8D86C30C9050}"/>
                    </a:ext>
                  </a:extLst>
                </p:cNvPr>
                <p:cNvSpPr/>
                <p:nvPr/>
              </p:nvSpPr>
              <p:spPr>
                <a:xfrm rot="17413498">
                  <a:off x="32038246" y="28558647"/>
                  <a:ext cx="2037974" cy="56146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2000" i="0" dirty="0">
                      <a:solidFill>
                        <a:srgbClr val="202124"/>
                      </a:solidFill>
                      <a:effectLst/>
                      <a:latin typeface="Helvetica" pitchFamily="2" charset="0"/>
                    </a:rPr>
                    <a:t>α</a:t>
                  </a:r>
                  <a:r>
                    <a:rPr lang="en-US" sz="2000" i="0" dirty="0">
                      <a:solidFill>
                        <a:srgbClr val="202124"/>
                      </a:solidFill>
                      <a:effectLst/>
                      <a:latin typeface="Helvetica" pitchFamily="2" charset="0"/>
                    </a:rPr>
                    <a:t>= 1.05</a:t>
                  </a:r>
                  <a:endParaRPr lang="en-US" sz="2000" baseline="30000" dirty="0">
                    <a:solidFill>
                      <a:schemeClr val="tx1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05F896A7-20B4-352C-EB00-94D24609808B}"/>
                    </a:ext>
                  </a:extLst>
                </p:cNvPr>
                <p:cNvSpPr/>
                <p:nvPr/>
              </p:nvSpPr>
              <p:spPr>
                <a:xfrm rot="17499813">
                  <a:off x="31381872" y="28110771"/>
                  <a:ext cx="2037974" cy="56146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2000" i="0" dirty="0">
                      <a:solidFill>
                        <a:srgbClr val="202124"/>
                      </a:solidFill>
                      <a:effectLst/>
                      <a:latin typeface="Helvetica" pitchFamily="2" charset="0"/>
                    </a:rPr>
                    <a:t>α</a:t>
                  </a:r>
                  <a:r>
                    <a:rPr lang="en-US" sz="2000" i="0" dirty="0">
                      <a:solidFill>
                        <a:srgbClr val="202124"/>
                      </a:solidFill>
                      <a:effectLst/>
                      <a:latin typeface="Helvetica" pitchFamily="2" charset="0"/>
                    </a:rPr>
                    <a:t>= 1.06</a:t>
                  </a:r>
                  <a:endParaRPr lang="en-US" sz="2000" baseline="30000" dirty="0">
                    <a:solidFill>
                      <a:schemeClr val="tx1"/>
                    </a:solidFill>
                    <a:latin typeface="Helvetica" pitchFamily="2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8074AA6-98E9-C79E-4123-45B5AEDB3252}"/>
                    </a:ext>
                  </a:extLst>
                </p:cNvPr>
                <p:cNvSpPr/>
                <p:nvPr/>
              </p:nvSpPr>
              <p:spPr>
                <a:xfrm rot="17499813">
                  <a:off x="30838736" y="27259824"/>
                  <a:ext cx="2037974" cy="561467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l-GR" sz="2000" i="0" dirty="0">
                      <a:solidFill>
                        <a:srgbClr val="202124"/>
                      </a:solidFill>
                      <a:effectLst/>
                      <a:latin typeface="Helvetica" pitchFamily="2" charset="0"/>
                    </a:rPr>
                    <a:t>α</a:t>
                  </a:r>
                  <a:r>
                    <a:rPr lang="en-US" sz="2000" i="0" dirty="0">
                      <a:solidFill>
                        <a:srgbClr val="202124"/>
                      </a:solidFill>
                      <a:effectLst/>
                      <a:latin typeface="Helvetica" pitchFamily="2" charset="0"/>
                    </a:rPr>
                    <a:t>= 1.07</a:t>
                  </a:r>
                  <a:endParaRPr lang="en-US" sz="2000" baseline="30000" dirty="0">
                    <a:solidFill>
                      <a:schemeClr val="tx1"/>
                    </a:solidFill>
                    <a:latin typeface="Helvetica" pitchFamily="2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E7AD851-79EC-7411-9F72-1A289DEB659C}"/>
                  </a:ext>
                </a:extLst>
              </p:cNvPr>
              <p:cNvSpPr txBox="1"/>
              <p:nvPr/>
            </p:nvSpPr>
            <p:spPr>
              <a:xfrm>
                <a:off x="13560675" y="18529835"/>
                <a:ext cx="15151345" cy="845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latin typeface="Avenir Book" panose="02000503020000020003" pitchFamily="2" charset="0"/>
                  </a:rPr>
                  <a:t>Evasion is a Strong Control of CO</a:t>
                </a:r>
                <a:r>
                  <a:rPr lang="en-US" sz="4800" b="1" baseline="-25000" dirty="0">
                    <a:latin typeface="Avenir Book" panose="02000503020000020003" pitchFamily="2" charset="0"/>
                  </a:rPr>
                  <a:t>2</a:t>
                </a:r>
                <a:r>
                  <a:rPr lang="en-US" sz="4800" b="1" dirty="0">
                    <a:latin typeface="Avenir Book" panose="02000503020000020003" pitchFamily="2" charset="0"/>
                  </a:rPr>
                  <a:t> Concentrations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D0F8404-B916-0FAD-9BF5-852E9939E975}"/>
                  </a:ext>
                </a:extLst>
              </p:cNvPr>
              <p:cNvSpPr txBox="1"/>
              <p:nvPr/>
            </p:nvSpPr>
            <p:spPr>
              <a:xfrm>
                <a:off x="13457742" y="25354907"/>
                <a:ext cx="30193854" cy="1409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venir Book" panose="02000503020000020003" pitchFamily="2" charset="0"/>
                  </a:rPr>
                  <a:t>Fig. 3. a) </a:t>
                </a:r>
                <a:r>
                  <a:rPr lang="en-US" sz="2800" dirty="0">
                    <a:latin typeface="Avenir Book" panose="02000503020000020003" pitchFamily="2" charset="0"/>
                  </a:rPr>
                  <a:t>Keeling plot showing the relationship between in-stream dissolved </a:t>
                </a:r>
                <a:r>
                  <a:rPr lang="el-GR" sz="2800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δ</a:t>
                </a:r>
                <a:r>
                  <a:rPr lang="en-US" sz="2800" b="0" i="0" baseline="30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13</a:t>
                </a:r>
                <a:r>
                  <a:rPr lang="en-US" sz="2800" b="0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C-CO</a:t>
                </a:r>
                <a:r>
                  <a:rPr lang="en-US" sz="2800" b="0" i="0" baseline="-25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2  </a:t>
                </a:r>
                <a:r>
                  <a:rPr lang="en-US" sz="2800" b="0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(‰)</a:t>
                </a:r>
                <a:r>
                  <a:rPr lang="en-US" sz="2800" b="0" i="0" baseline="-25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 </a:t>
                </a:r>
                <a:r>
                  <a:rPr lang="en-US" sz="2800" dirty="0">
                    <a:latin typeface="Avenir Book" panose="02000503020000020003" pitchFamily="2" charset="0"/>
                  </a:rPr>
                  <a:t>and 1/CO</a:t>
                </a:r>
                <a:r>
                  <a:rPr lang="en-US" sz="2800" baseline="-25000" dirty="0">
                    <a:latin typeface="Avenir Book" panose="02000503020000020003" pitchFamily="2" charset="0"/>
                  </a:rPr>
                  <a:t>2 </a:t>
                </a:r>
                <a:r>
                  <a:rPr lang="en-US" sz="2800" dirty="0">
                    <a:latin typeface="Avenir Book" panose="02000503020000020003" pitchFamily="2" charset="0"/>
                  </a:rPr>
                  <a:t>(mg L</a:t>
                </a:r>
                <a:r>
                  <a:rPr lang="en-US" sz="2800" baseline="30000" dirty="0">
                    <a:latin typeface="Avenir Book" panose="02000503020000020003" pitchFamily="2" charset="0"/>
                  </a:rPr>
                  <a:t> -1</a:t>
                </a:r>
                <a:r>
                  <a:rPr lang="en-US" sz="2800" dirty="0">
                    <a:latin typeface="Avenir Book" panose="02000503020000020003" pitchFamily="2" charset="0"/>
                  </a:rPr>
                  <a:t>) Linear regressions drawn and noted for significant relationships (p&lt;0.05). A </a:t>
                </a:r>
                <a:r>
                  <a:rPr lang="en-US" sz="2800" b="1" dirty="0">
                    <a:latin typeface="Avenir Book" panose="02000503020000020003" pitchFamily="2" charset="0"/>
                  </a:rPr>
                  <a:t>positive relationship indicates evasion as a strong control of CO</a:t>
                </a:r>
                <a:r>
                  <a:rPr lang="en-US" sz="2800" b="1" baseline="-25000" dirty="0">
                    <a:latin typeface="Avenir Book" panose="02000503020000020003" pitchFamily="2" charset="0"/>
                  </a:rPr>
                  <a:t>2</a:t>
                </a:r>
                <a:r>
                  <a:rPr lang="en-US" sz="2800" b="1" dirty="0">
                    <a:latin typeface="Avenir Book" panose="02000503020000020003" pitchFamily="2" charset="0"/>
                  </a:rPr>
                  <a:t> concentrations</a:t>
                </a:r>
                <a:r>
                  <a:rPr lang="en-US" sz="2800" baseline="30000" dirty="0">
                    <a:latin typeface="Avenir Book" panose="02000503020000020003" pitchFamily="2" charset="0"/>
                  </a:rPr>
                  <a:t>4</a:t>
                </a:r>
                <a:r>
                  <a:rPr lang="en-US" sz="2800" b="1" dirty="0">
                    <a:latin typeface="Avenir Book" panose="02000503020000020003" pitchFamily="2" charset="0"/>
                  </a:rPr>
                  <a:t>. b) </a:t>
                </a:r>
                <a:r>
                  <a:rPr lang="en-US" sz="2800" dirty="0">
                    <a:latin typeface="Avenir Book" panose="02000503020000020003" pitchFamily="2" charset="0"/>
                  </a:rPr>
                  <a:t>in-stream</a:t>
                </a:r>
                <a:r>
                  <a:rPr lang="en-US" sz="2800" b="1" dirty="0">
                    <a:latin typeface="Avenir Book" panose="02000503020000020003" pitchFamily="2" charset="0"/>
                  </a:rPr>
                  <a:t> </a:t>
                </a:r>
                <a:r>
                  <a:rPr lang="en-US" sz="2800" dirty="0">
                    <a:latin typeface="Avenir Book" panose="02000503020000020003" pitchFamily="2" charset="0"/>
                  </a:rPr>
                  <a:t>dissolved </a:t>
                </a:r>
                <a:r>
                  <a:rPr lang="el-GR" sz="2800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δ</a:t>
                </a:r>
                <a:r>
                  <a:rPr lang="en-US" sz="2800" b="0" i="0" baseline="30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13</a:t>
                </a:r>
                <a:r>
                  <a:rPr lang="en-US" sz="2800" b="0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C-CO</a:t>
                </a:r>
                <a:r>
                  <a:rPr lang="en-US" sz="2800" b="0" i="0" baseline="-25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2  </a:t>
                </a:r>
                <a:r>
                  <a:rPr lang="en-US" sz="2800" b="0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(‰)</a:t>
                </a:r>
                <a:r>
                  <a:rPr lang="en-US" sz="2800" b="0" i="0" baseline="-25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 </a:t>
                </a:r>
                <a:r>
                  <a:rPr lang="en-US" sz="2800" dirty="0">
                    <a:latin typeface="Avenir Book" panose="02000503020000020003" pitchFamily="2" charset="0"/>
                  </a:rPr>
                  <a:t>and in-stream dissolved </a:t>
                </a:r>
                <a:r>
                  <a:rPr lang="el-GR" sz="2800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δ</a:t>
                </a:r>
                <a:r>
                  <a:rPr lang="en-US" sz="2800" b="0" i="0" baseline="30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13</a:t>
                </a:r>
                <a:r>
                  <a:rPr lang="en-US" sz="2800" b="0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C-CH</a:t>
                </a:r>
                <a:r>
                  <a:rPr lang="en-US" sz="2800" baseline="-25000" dirty="0">
                    <a:solidFill>
                      <a:srgbClr val="202124"/>
                    </a:solidFill>
                    <a:latin typeface="Avenir Book" panose="02000503020000020003" pitchFamily="2" charset="0"/>
                  </a:rPr>
                  <a:t>4</a:t>
                </a:r>
                <a:r>
                  <a:rPr lang="en-US" sz="2800" b="0" i="0" baseline="-25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  </a:t>
                </a:r>
                <a:r>
                  <a:rPr lang="en-US" sz="2800" b="0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(‰). </a:t>
                </a:r>
                <a:r>
                  <a:rPr lang="en-US" sz="2800" b="1" dirty="0">
                    <a:solidFill>
                      <a:srgbClr val="202124"/>
                    </a:solidFill>
                    <a:latin typeface="Avenir Book" panose="02000503020000020003" pitchFamily="2" charset="0"/>
                  </a:rPr>
                  <a:t>More negative </a:t>
                </a:r>
                <a:r>
                  <a:rPr lang="el-GR" sz="2800" b="1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δ</a:t>
                </a:r>
                <a:r>
                  <a:rPr lang="en-US" sz="2800" b="1" i="0" baseline="30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13</a:t>
                </a:r>
                <a:r>
                  <a:rPr lang="en-US" sz="2800" b="1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C-CO</a:t>
                </a:r>
                <a:r>
                  <a:rPr lang="en-US" sz="2800" b="1" i="0" baseline="-25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2  </a:t>
                </a:r>
                <a:r>
                  <a:rPr lang="en-US" sz="2800" b="1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and more positive </a:t>
                </a:r>
                <a:r>
                  <a:rPr lang="el-GR" sz="2800" b="1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δ</a:t>
                </a:r>
                <a:r>
                  <a:rPr lang="en-US" sz="2800" b="1" i="0" baseline="30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13</a:t>
                </a:r>
                <a:r>
                  <a:rPr lang="en-US" sz="2800" b="1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C-CH</a:t>
                </a:r>
                <a:r>
                  <a:rPr lang="en-US" sz="2800" b="1" baseline="-25000" dirty="0">
                    <a:solidFill>
                      <a:srgbClr val="202124"/>
                    </a:solidFill>
                    <a:latin typeface="Avenir Book" panose="02000503020000020003" pitchFamily="2" charset="0"/>
                  </a:rPr>
                  <a:t>4</a:t>
                </a:r>
                <a:r>
                  <a:rPr lang="en-US" sz="2800" b="1" i="0" baseline="-2500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  </a:t>
                </a:r>
                <a:r>
                  <a:rPr lang="en-US" sz="2800" b="1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could indicate oxidation. </a:t>
                </a:r>
                <a:r>
                  <a:rPr lang="en-US" sz="2800" i="0" dirty="0">
                    <a:solidFill>
                      <a:srgbClr val="202124"/>
                    </a:solidFill>
                    <a:effectLst/>
                    <a:latin typeface="Avenir Book" panose="02000503020000020003" pitchFamily="2" charset="0"/>
                  </a:rPr>
                  <a:t>Point color indicates color type. </a:t>
                </a:r>
                <a:endParaRPr lang="en-US" sz="2800" dirty="0">
                  <a:latin typeface="Avenir Book" panose="02000503020000020003" pitchFamily="2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AE403D4-F7CF-0C1C-DD8F-7BC325FA6C7F}"/>
                  </a:ext>
                </a:extLst>
              </p:cNvPr>
              <p:cNvSpPr/>
              <p:nvPr/>
            </p:nvSpPr>
            <p:spPr>
              <a:xfrm>
                <a:off x="17427567" y="19153177"/>
                <a:ext cx="2825243" cy="7783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a)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923BC02F-002A-B29C-41CF-90F897701DB9}"/>
                  </a:ext>
                </a:extLst>
              </p:cNvPr>
              <p:cNvSpPr/>
              <p:nvPr/>
            </p:nvSpPr>
            <p:spPr>
              <a:xfrm>
                <a:off x="28410380" y="19124736"/>
                <a:ext cx="2825243" cy="7783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b)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</p:grp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EDF8039-9AD8-8B48-0C7A-0A068DDDABBE}"/>
                </a:ext>
              </a:extLst>
            </p:cNvPr>
            <p:cNvSpPr txBox="1"/>
            <p:nvPr/>
          </p:nvSpPr>
          <p:spPr>
            <a:xfrm>
              <a:off x="24742816" y="19607619"/>
              <a:ext cx="13154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4F6008"/>
                  </a:solidFill>
                  <a:latin typeface="Helvetica" pitchFamily="2" charset="0"/>
                </a:rPr>
                <a:t>R</a:t>
              </a:r>
              <a:r>
                <a:rPr lang="en-US" sz="2000" baseline="30000" dirty="0">
                  <a:solidFill>
                    <a:srgbClr val="4F6008"/>
                  </a:solidFill>
                  <a:latin typeface="Helvetica" pitchFamily="2" charset="0"/>
                </a:rPr>
                <a:t>2 </a:t>
              </a:r>
              <a:r>
                <a:rPr lang="en-US" sz="2000" dirty="0">
                  <a:solidFill>
                    <a:srgbClr val="4F6008"/>
                  </a:solidFill>
                  <a:latin typeface="Helvetica" pitchFamily="2" charset="0"/>
                </a:rPr>
                <a:t>= 0.52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42A58A8-0027-646D-6841-FCE9056A369B}"/>
                </a:ext>
              </a:extLst>
            </p:cNvPr>
            <p:cNvSpPr txBox="1"/>
            <p:nvPr/>
          </p:nvSpPr>
          <p:spPr>
            <a:xfrm>
              <a:off x="24734697" y="19903722"/>
              <a:ext cx="13154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A25933"/>
                  </a:solidFill>
                  <a:latin typeface="Helvetica" pitchFamily="2" charset="0"/>
                </a:rPr>
                <a:t>R</a:t>
              </a:r>
              <a:r>
                <a:rPr lang="en-US" sz="2000" baseline="30000" dirty="0">
                  <a:solidFill>
                    <a:srgbClr val="A25933"/>
                  </a:solidFill>
                  <a:latin typeface="Helvetica" pitchFamily="2" charset="0"/>
                </a:rPr>
                <a:t>2 </a:t>
              </a:r>
              <a:r>
                <a:rPr lang="en-US" sz="2000" dirty="0">
                  <a:solidFill>
                    <a:srgbClr val="A25933"/>
                  </a:solidFill>
                  <a:latin typeface="Helvetica" pitchFamily="2" charset="0"/>
                </a:rPr>
                <a:t>= 0.91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EDB91EC2-3054-05AD-FCAD-247722618D5F}"/>
                </a:ext>
              </a:extLst>
            </p:cNvPr>
            <p:cNvSpPr txBox="1"/>
            <p:nvPr/>
          </p:nvSpPr>
          <p:spPr>
            <a:xfrm>
              <a:off x="24742815" y="20231055"/>
              <a:ext cx="13154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B7A7A6"/>
                  </a:solidFill>
                  <a:latin typeface="Helvetica" pitchFamily="2" charset="0"/>
                </a:rPr>
                <a:t>R</a:t>
              </a:r>
              <a:r>
                <a:rPr lang="en-US" sz="2000" baseline="30000" dirty="0">
                  <a:solidFill>
                    <a:srgbClr val="B7A7A6"/>
                  </a:solidFill>
                  <a:latin typeface="Helvetica" pitchFamily="2" charset="0"/>
                </a:rPr>
                <a:t>2 </a:t>
              </a:r>
              <a:r>
                <a:rPr lang="en-US" sz="2000" dirty="0">
                  <a:solidFill>
                    <a:srgbClr val="B7A7A6"/>
                  </a:solidFill>
                  <a:latin typeface="Helvetica" pitchFamily="2" charset="0"/>
                </a:rPr>
                <a:t>= 0.92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372DB8A-0335-6867-301E-4F88CE575191}"/>
                </a:ext>
              </a:extLst>
            </p:cNvPr>
            <p:cNvSpPr txBox="1"/>
            <p:nvPr/>
          </p:nvSpPr>
          <p:spPr>
            <a:xfrm>
              <a:off x="24734696" y="20558833"/>
              <a:ext cx="13154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1F78B4"/>
                  </a:solidFill>
                  <a:latin typeface="Helvetica" pitchFamily="2" charset="0"/>
                </a:rPr>
                <a:t>R</a:t>
              </a:r>
              <a:r>
                <a:rPr lang="en-US" sz="2000" baseline="30000" dirty="0">
                  <a:solidFill>
                    <a:srgbClr val="1F78B4"/>
                  </a:solidFill>
                  <a:latin typeface="Helvetica" pitchFamily="2" charset="0"/>
                </a:rPr>
                <a:t>2 </a:t>
              </a:r>
              <a:r>
                <a:rPr lang="en-US" sz="2000" dirty="0">
                  <a:solidFill>
                    <a:srgbClr val="1F78B4"/>
                  </a:solidFill>
                  <a:latin typeface="Helvetica" pitchFamily="2" charset="0"/>
                </a:rPr>
                <a:t>= 0.68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19F81AA5-D006-F6E3-7F39-EA8F1B2C27D8}"/>
              </a:ext>
            </a:extLst>
          </p:cNvPr>
          <p:cNvSpPr txBox="1"/>
          <p:nvPr/>
        </p:nvSpPr>
        <p:spPr>
          <a:xfrm>
            <a:off x="24671536" y="27819274"/>
            <a:ext cx="1292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25933"/>
                </a:solidFill>
                <a:latin typeface="Helvetica" pitchFamily="2" charset="0"/>
              </a:rPr>
              <a:t>R</a:t>
            </a:r>
            <a:r>
              <a:rPr lang="en-US" sz="2000" baseline="30000" dirty="0">
                <a:solidFill>
                  <a:srgbClr val="A25933"/>
                </a:solidFill>
                <a:latin typeface="Helvetica" pitchFamily="2" charset="0"/>
              </a:rPr>
              <a:t>2 </a:t>
            </a:r>
            <a:r>
              <a:rPr lang="en-US" sz="2000" dirty="0">
                <a:solidFill>
                  <a:srgbClr val="A25933"/>
                </a:solidFill>
                <a:latin typeface="Helvetica" pitchFamily="2" charset="0"/>
              </a:rPr>
              <a:t>= 0.99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2D37B8E-37F2-ED0C-5BDD-F32B6E723029}"/>
              </a:ext>
            </a:extLst>
          </p:cNvPr>
          <p:cNvSpPr txBox="1"/>
          <p:nvPr/>
        </p:nvSpPr>
        <p:spPr>
          <a:xfrm>
            <a:off x="24671535" y="28113952"/>
            <a:ext cx="1292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F78B4"/>
                </a:solidFill>
                <a:latin typeface="Helvetica" pitchFamily="2" charset="0"/>
              </a:rPr>
              <a:t>R</a:t>
            </a:r>
            <a:r>
              <a:rPr lang="en-US" sz="2000" baseline="30000" dirty="0">
                <a:solidFill>
                  <a:srgbClr val="1F78B4"/>
                </a:solidFill>
                <a:latin typeface="Helvetica" pitchFamily="2" charset="0"/>
              </a:rPr>
              <a:t>2 </a:t>
            </a:r>
            <a:r>
              <a:rPr lang="en-US" sz="2000" dirty="0">
                <a:solidFill>
                  <a:srgbClr val="1F78B4"/>
                </a:solidFill>
                <a:latin typeface="Helvetica" pitchFamily="2" charset="0"/>
              </a:rPr>
              <a:t>= 0.55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692F7EA-8628-0EC7-2D49-44346B68C2A5}"/>
              </a:ext>
            </a:extLst>
          </p:cNvPr>
          <p:cNvSpPr txBox="1"/>
          <p:nvPr/>
        </p:nvSpPr>
        <p:spPr>
          <a:xfrm>
            <a:off x="35561825" y="28664145"/>
            <a:ext cx="1292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A25933"/>
                </a:solidFill>
                <a:latin typeface="Helvetica" pitchFamily="2" charset="0"/>
              </a:rPr>
              <a:t>R</a:t>
            </a:r>
            <a:r>
              <a:rPr lang="en-US" sz="2000" baseline="30000" dirty="0">
                <a:solidFill>
                  <a:srgbClr val="A25933"/>
                </a:solidFill>
                <a:latin typeface="Helvetica" pitchFamily="2" charset="0"/>
              </a:rPr>
              <a:t>2 </a:t>
            </a:r>
            <a:r>
              <a:rPr lang="en-US" sz="2000" dirty="0">
                <a:solidFill>
                  <a:srgbClr val="A25933"/>
                </a:solidFill>
                <a:latin typeface="Helvetica" pitchFamily="2" charset="0"/>
              </a:rPr>
              <a:t>= 0.70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FBEE2A1-178F-CE6D-1FCE-CE1E75D4BF08}"/>
              </a:ext>
            </a:extLst>
          </p:cNvPr>
          <p:cNvSpPr txBox="1"/>
          <p:nvPr/>
        </p:nvSpPr>
        <p:spPr>
          <a:xfrm>
            <a:off x="39958749" y="67260"/>
            <a:ext cx="43545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AGU 2023: B41G- 2534</a:t>
            </a:r>
          </a:p>
          <a:p>
            <a:r>
              <a:rPr lang="en-US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cheristy.jones@unh.edu</a:t>
            </a: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@</a:t>
            </a:r>
            <a:r>
              <a:rPr lang="en-US" sz="2800" dirty="0" err="1">
                <a:solidFill>
                  <a:schemeClr val="bg1"/>
                </a:solidFill>
                <a:latin typeface="Avenir Book" panose="02000503020000020003" pitchFamily="2" charset="0"/>
              </a:rPr>
              <a:t>cheristy.jones</a:t>
            </a:r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en-US" sz="28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2BFA52C2-F28E-1D34-FB96-E5C7F4A7D06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76788" y="1866266"/>
            <a:ext cx="2125738" cy="1947569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EEE8AD7B-24A1-CD46-3CE4-3283A513749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4913"/>
          <a:stretch/>
        </p:blipFill>
        <p:spPr>
          <a:xfrm>
            <a:off x="456892" y="3528427"/>
            <a:ext cx="3207270" cy="949916"/>
          </a:xfrm>
          <a:prstGeom prst="rect">
            <a:avLst/>
          </a:prstGeom>
        </p:spPr>
      </p:pic>
      <p:sp>
        <p:nvSpPr>
          <p:cNvPr id="48" name="Right Arrow 47">
            <a:extLst>
              <a:ext uri="{FF2B5EF4-FFF2-40B4-BE49-F238E27FC236}">
                <a16:creationId xmlns:a16="http://schemas.microsoft.com/office/drawing/2014/main" id="{302EA891-3126-38A7-A160-11854F8DF425}"/>
              </a:ext>
            </a:extLst>
          </p:cNvPr>
          <p:cNvSpPr/>
          <p:nvPr/>
        </p:nvSpPr>
        <p:spPr>
          <a:xfrm rot="2129488">
            <a:off x="30751119" y="20622858"/>
            <a:ext cx="1602116" cy="723281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0ED980F-9D6B-73DD-EEAD-6C1A73288771}"/>
              </a:ext>
            </a:extLst>
          </p:cNvPr>
          <p:cNvSpPr/>
          <p:nvPr/>
        </p:nvSpPr>
        <p:spPr>
          <a:xfrm rot="2151558">
            <a:off x="29756887" y="20426225"/>
            <a:ext cx="3324877" cy="916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0" dirty="0">
                <a:solidFill>
                  <a:srgbClr val="202124"/>
                </a:solidFill>
                <a:effectLst/>
                <a:latin typeface="Helvetica" pitchFamily="2" charset="0"/>
              </a:rPr>
              <a:t>Oxidation</a:t>
            </a:r>
            <a:endParaRPr lang="en-US" sz="2000" baseline="30000" dirty="0">
              <a:solidFill>
                <a:schemeClr val="tx1"/>
              </a:solidFill>
              <a:latin typeface="Helvetica" pitchFamily="2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78AEC145-2442-527D-25C6-077B603D6DE1}"/>
              </a:ext>
            </a:extLst>
          </p:cNvPr>
          <p:cNvGrpSpPr/>
          <p:nvPr/>
        </p:nvGrpSpPr>
        <p:grpSpPr>
          <a:xfrm>
            <a:off x="13571231" y="13284965"/>
            <a:ext cx="29998186" cy="5327273"/>
            <a:chOff x="13571231" y="13518880"/>
            <a:chExt cx="29998186" cy="5327273"/>
          </a:xfrm>
        </p:grpSpPr>
        <p:pic>
          <p:nvPicPr>
            <p:cNvPr id="79" name="Picture 78" descr="A chart of different colored squares&#10;&#10;Description automatically generated with medium confidence">
              <a:extLst>
                <a:ext uri="{FF2B5EF4-FFF2-40B4-BE49-F238E27FC236}">
                  <a16:creationId xmlns:a16="http://schemas.microsoft.com/office/drawing/2014/main" id="{1C18FCCA-DFAE-AA42-0776-F9F98674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653314" y="13661873"/>
              <a:ext cx="7304750" cy="426110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7F849F5-CB4B-CD69-66A4-C3B88750C5C9}"/>
                </a:ext>
              </a:extLst>
            </p:cNvPr>
            <p:cNvGrpSpPr/>
            <p:nvPr/>
          </p:nvGrpSpPr>
          <p:grpSpPr>
            <a:xfrm>
              <a:off x="13571231" y="13518880"/>
              <a:ext cx="29998186" cy="5327273"/>
              <a:chOff x="17096292" y="17064611"/>
              <a:chExt cx="24940593" cy="4429113"/>
            </a:xfrm>
          </p:grpSpPr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24E2467B-B33B-2395-864B-780A8C99B1F3}"/>
                  </a:ext>
                </a:extLst>
              </p:cNvPr>
              <p:cNvSpPr/>
              <p:nvPr/>
            </p:nvSpPr>
            <p:spPr>
              <a:xfrm>
                <a:off x="17379834" y="18319438"/>
                <a:ext cx="2037974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a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83839E21-C5D3-CF89-CE29-C3F082854D63}"/>
                  </a:ext>
                </a:extLst>
              </p:cNvPr>
              <p:cNvSpPr/>
              <p:nvPr/>
            </p:nvSpPr>
            <p:spPr>
              <a:xfrm>
                <a:off x="18424508" y="17574304"/>
                <a:ext cx="2037974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ab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F614E2E2-57EF-8AF9-321F-9BF1F1A97548}"/>
                  </a:ext>
                </a:extLst>
              </p:cNvPr>
              <p:cNvSpPr/>
              <p:nvPr/>
            </p:nvSpPr>
            <p:spPr>
              <a:xfrm>
                <a:off x="20484545" y="17920543"/>
                <a:ext cx="2037974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  <a:latin typeface="Helvetica" pitchFamily="2" charset="0"/>
                  </a:rPr>
                  <a:t>bc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10B568D7-B15F-FAFE-CF42-0E8D989494F3}"/>
                  </a:ext>
                </a:extLst>
              </p:cNvPr>
              <p:cNvSpPr/>
              <p:nvPr/>
            </p:nvSpPr>
            <p:spPr>
              <a:xfrm>
                <a:off x="21536037" y="18184970"/>
                <a:ext cx="2037974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  <a:latin typeface="Helvetica" pitchFamily="2" charset="0"/>
                  </a:rPr>
                  <a:t>bc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2AA020D2-8B05-5F23-D202-9DEB62C9332A}"/>
                  </a:ext>
                </a:extLst>
              </p:cNvPr>
              <p:cNvSpPr/>
              <p:nvPr/>
            </p:nvSpPr>
            <p:spPr>
              <a:xfrm>
                <a:off x="19451763" y="17064611"/>
                <a:ext cx="2037974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c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8C3FC420-206A-8E16-D515-92D1C473ACF1}"/>
                  </a:ext>
                </a:extLst>
              </p:cNvPr>
              <p:cNvSpPr/>
              <p:nvPr/>
            </p:nvSpPr>
            <p:spPr>
              <a:xfrm>
                <a:off x="30423367" y="17925039"/>
                <a:ext cx="1069603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a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2E6EABA9-A989-61C0-D3EB-EC59A2B9280F}"/>
                  </a:ext>
                </a:extLst>
              </p:cNvPr>
              <p:cNvSpPr/>
              <p:nvPr/>
            </p:nvSpPr>
            <p:spPr>
              <a:xfrm>
                <a:off x="31400456" y="17278989"/>
                <a:ext cx="1069603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  <a:latin typeface="Helvetica" pitchFamily="2" charset="0"/>
                  </a:rPr>
                  <a:t>bc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CECC5542-3A95-BB5E-B28B-462C57D058EE}"/>
                  </a:ext>
                </a:extLst>
              </p:cNvPr>
              <p:cNvSpPr/>
              <p:nvPr/>
            </p:nvSpPr>
            <p:spPr>
              <a:xfrm>
                <a:off x="32493339" y="17730089"/>
                <a:ext cx="1069603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b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1F5123B6-6EF1-94B7-96DD-E5E2A0FC6A64}"/>
                  </a:ext>
                </a:extLst>
              </p:cNvPr>
              <p:cNvSpPr/>
              <p:nvPr/>
            </p:nvSpPr>
            <p:spPr>
              <a:xfrm>
                <a:off x="33474857" y="17780726"/>
                <a:ext cx="1187132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b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23F7DED-64BD-8F88-371D-43D74BFF575F}"/>
                  </a:ext>
                </a:extLst>
              </p:cNvPr>
              <p:cNvSpPr/>
              <p:nvPr/>
            </p:nvSpPr>
            <p:spPr>
              <a:xfrm>
                <a:off x="34494079" y="17838249"/>
                <a:ext cx="1187132" cy="56146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Helvetica" pitchFamily="2" charset="0"/>
                  </a:rPr>
                  <a:t>ac</a:t>
                </a:r>
                <a:endParaRPr lang="en-US" sz="2400" baseline="30000" dirty="0">
                  <a:solidFill>
                    <a:schemeClr val="tx1"/>
                  </a:solidFill>
                  <a:latin typeface="Helvetica" pitchFamily="2" charset="0"/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CB807CC4-70AC-DB0A-B00B-04333A6504E8}"/>
                  </a:ext>
                </a:extLst>
              </p:cNvPr>
              <p:cNvSpPr txBox="1"/>
              <p:nvPr/>
            </p:nvSpPr>
            <p:spPr>
              <a:xfrm>
                <a:off x="17096292" y="20700476"/>
                <a:ext cx="24940593" cy="79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Avenir Book" panose="02000503020000020003" pitchFamily="2" charset="0"/>
                  </a:rPr>
                  <a:t>Fig. 2. </a:t>
                </a:r>
                <a:r>
                  <a:rPr lang="en-US" sz="2800" dirty="0">
                    <a:latin typeface="Avenir Book" panose="02000503020000020003" pitchFamily="2" charset="0"/>
                  </a:rPr>
                  <a:t>In-stream</a:t>
                </a:r>
                <a:r>
                  <a:rPr lang="en-US" sz="2800" b="1" dirty="0">
                    <a:latin typeface="Avenir Book" panose="02000503020000020003" pitchFamily="2" charset="0"/>
                  </a:rPr>
                  <a:t> a) </a:t>
                </a:r>
                <a:r>
                  <a:rPr lang="en-US" sz="2800" dirty="0">
                    <a:latin typeface="Avenir Book" panose="02000503020000020003" pitchFamily="2" charset="0"/>
                  </a:rPr>
                  <a:t>DOC (mg L</a:t>
                </a:r>
                <a:r>
                  <a:rPr lang="en-US" sz="2800" baseline="30000" dirty="0">
                    <a:latin typeface="Avenir Book" panose="02000503020000020003" pitchFamily="2" charset="0"/>
                  </a:rPr>
                  <a:t>-1</a:t>
                </a:r>
                <a:r>
                  <a:rPr lang="en-US" sz="2800" dirty="0">
                    <a:latin typeface="Avenir Book" panose="02000503020000020003" pitchFamily="2" charset="0"/>
                  </a:rPr>
                  <a:t>), </a:t>
                </a:r>
                <a:r>
                  <a:rPr lang="en-US" sz="2800" b="1" dirty="0">
                    <a:latin typeface="Avenir Book" panose="02000503020000020003" pitchFamily="2" charset="0"/>
                  </a:rPr>
                  <a:t>b) </a:t>
                </a:r>
                <a:r>
                  <a:rPr lang="en-US" sz="2800" dirty="0">
                    <a:latin typeface="Avenir Book" panose="02000503020000020003" pitchFamily="2" charset="0"/>
                  </a:rPr>
                  <a:t>TDN (mg L</a:t>
                </a:r>
                <a:r>
                  <a:rPr lang="en-US" sz="2800" baseline="30000" dirty="0">
                    <a:latin typeface="Avenir Book" panose="02000503020000020003" pitchFamily="2" charset="0"/>
                  </a:rPr>
                  <a:t>-1</a:t>
                </a:r>
                <a:r>
                  <a:rPr lang="en-US" sz="2800" dirty="0">
                    <a:latin typeface="Avenir Book" panose="02000503020000020003" pitchFamily="2" charset="0"/>
                  </a:rPr>
                  <a:t>), </a:t>
                </a:r>
                <a:r>
                  <a:rPr lang="en-US" sz="2800" b="1" dirty="0">
                    <a:latin typeface="Avenir Book" panose="02000503020000020003" pitchFamily="2" charset="0"/>
                  </a:rPr>
                  <a:t>c) </a:t>
                </a:r>
                <a:r>
                  <a:rPr lang="en-US" sz="2800" dirty="0">
                    <a:latin typeface="Avenir Book" panose="02000503020000020003" pitchFamily="2" charset="0"/>
                  </a:rPr>
                  <a:t>pCO</a:t>
                </a:r>
                <a:r>
                  <a:rPr lang="en-US" sz="2800" baseline="-25000" dirty="0">
                    <a:latin typeface="Avenir Book" panose="02000503020000020003" pitchFamily="2" charset="0"/>
                  </a:rPr>
                  <a:t>2</a:t>
                </a:r>
                <a:r>
                  <a:rPr lang="en-US" sz="2800" dirty="0">
                    <a:latin typeface="Avenir Book" panose="02000503020000020003" pitchFamily="2" charset="0"/>
                  </a:rPr>
                  <a:t> (mM), and </a:t>
                </a:r>
                <a:r>
                  <a:rPr lang="en-US" sz="2800" b="1" dirty="0">
                    <a:latin typeface="Avenir Book" panose="02000503020000020003" pitchFamily="2" charset="0"/>
                  </a:rPr>
                  <a:t>d) </a:t>
                </a:r>
                <a:r>
                  <a:rPr lang="en-US" sz="2800" dirty="0">
                    <a:latin typeface="Avenir Book" panose="02000503020000020003" pitchFamily="2" charset="0"/>
                  </a:rPr>
                  <a:t>pCH</a:t>
                </a:r>
                <a:r>
                  <a:rPr lang="en-US" sz="2800" baseline="-25000" dirty="0">
                    <a:latin typeface="Avenir Book" panose="02000503020000020003" pitchFamily="2" charset="0"/>
                  </a:rPr>
                  <a:t>4</a:t>
                </a:r>
                <a:r>
                  <a:rPr lang="en-US" sz="2800" dirty="0">
                    <a:latin typeface="Avenir Book" panose="02000503020000020003" pitchFamily="2" charset="0"/>
                  </a:rPr>
                  <a:t> (mM) concentrations across dominant stream reach cover types. Different letters indicate statistical significance (p&lt;0.05). </a:t>
                </a:r>
              </a:p>
            </p:txBody>
          </p:sp>
        </p:grpSp>
        <p:pic>
          <p:nvPicPr>
            <p:cNvPr id="87" name="Picture 86" descr="A chart of different colored squares&#10;&#10;Description automatically generated">
              <a:extLst>
                <a:ext uri="{FF2B5EF4-FFF2-40B4-BE49-F238E27FC236}">
                  <a16:creationId xmlns:a16="http://schemas.microsoft.com/office/drawing/2014/main" id="{CECD7C25-59EA-BD5E-6A18-3B26A8FDA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1075670" y="13661873"/>
              <a:ext cx="7304750" cy="4261104"/>
            </a:xfrm>
            <a:prstGeom prst="rect">
              <a:avLst/>
            </a:prstGeom>
          </p:spPr>
        </p:pic>
      </p:grpSp>
      <p:pic>
        <p:nvPicPr>
          <p:cNvPr id="101" name="Picture 100" descr="A graph with different colored rectangles&#10;&#10;Description automatically generated">
            <a:extLst>
              <a:ext uri="{FF2B5EF4-FFF2-40B4-BE49-F238E27FC236}">
                <a16:creationId xmlns:a16="http://schemas.microsoft.com/office/drawing/2014/main" id="{EED8B6A1-E6B6-F4E8-A88A-E045C79E439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739880" y="13489288"/>
            <a:ext cx="7304750" cy="4261104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23C9E1C2-2535-6442-BBE6-BC5D27D6105C}"/>
              </a:ext>
            </a:extLst>
          </p:cNvPr>
          <p:cNvSpPr/>
          <p:nvPr/>
        </p:nvSpPr>
        <p:spPr>
          <a:xfrm rot="19532220">
            <a:off x="34382191" y="27515116"/>
            <a:ext cx="3324877" cy="916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202124"/>
                </a:solidFill>
                <a:latin typeface="Helvetica" pitchFamily="2" charset="0"/>
              </a:rPr>
              <a:t>1:1</a:t>
            </a:r>
            <a:r>
              <a:rPr lang="en-US" sz="2000" i="0" dirty="0">
                <a:solidFill>
                  <a:srgbClr val="202124"/>
                </a:solidFill>
                <a:effectLst/>
                <a:latin typeface="Helvetica" pitchFamily="2" charset="0"/>
              </a:rPr>
              <a:t> </a:t>
            </a:r>
            <a:endParaRPr lang="en-US" sz="2000" baseline="30000" dirty="0">
              <a:solidFill>
                <a:schemeClr val="tx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037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13039</TotalTime>
  <Words>922</Words>
  <Application>Microsoft Macintosh PowerPoint</Application>
  <PresentationFormat>Custom</PresentationFormat>
  <Paragraphs>69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Avenir Book</vt:lpstr>
      <vt:lpstr>Calibri</vt:lpstr>
      <vt:lpstr>Calibri Light</vt:lpstr>
      <vt:lpstr>Helvetica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Cheristy Jones</dc:creator>
  <cp:lastModifiedBy>Cheristy Jones</cp:lastModifiedBy>
  <cp:revision>40</cp:revision>
  <dcterms:created xsi:type="dcterms:W3CDTF">2023-11-27T19:27:08Z</dcterms:created>
  <dcterms:modified xsi:type="dcterms:W3CDTF">2023-12-08T20:10:53Z</dcterms:modified>
</cp:coreProperties>
</file>