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66" r:id="rId7"/>
  </p:sldIdLst>
  <p:sldSz cx="43891200" cy="32918400"/>
  <p:notesSz cx="9144000" cy="6858000"/>
  <p:defaultTextStyle>
    <a:defPPr>
      <a:defRPr lang="en-US"/>
    </a:defPPr>
    <a:lvl1pPr marL="0" algn="l" defTabSz="3686466" rtl="0" eaLnBrk="1" latinLnBrk="0" hangingPunct="1">
      <a:defRPr sz="7285" kern="1200">
        <a:solidFill>
          <a:schemeClr val="tx1"/>
        </a:solidFill>
        <a:latin typeface="+mn-lt"/>
        <a:ea typeface="+mn-ea"/>
        <a:cs typeface="+mn-cs"/>
      </a:defRPr>
    </a:lvl1pPr>
    <a:lvl2pPr marL="1843232" algn="l" defTabSz="3686466" rtl="0" eaLnBrk="1" latinLnBrk="0" hangingPunct="1">
      <a:defRPr sz="7285" kern="1200">
        <a:solidFill>
          <a:schemeClr val="tx1"/>
        </a:solidFill>
        <a:latin typeface="+mn-lt"/>
        <a:ea typeface="+mn-ea"/>
        <a:cs typeface="+mn-cs"/>
      </a:defRPr>
    </a:lvl2pPr>
    <a:lvl3pPr marL="3686466" algn="l" defTabSz="3686466" rtl="0" eaLnBrk="1" latinLnBrk="0" hangingPunct="1">
      <a:defRPr sz="7285" kern="1200">
        <a:solidFill>
          <a:schemeClr val="tx1"/>
        </a:solidFill>
        <a:latin typeface="+mn-lt"/>
        <a:ea typeface="+mn-ea"/>
        <a:cs typeface="+mn-cs"/>
      </a:defRPr>
    </a:lvl3pPr>
    <a:lvl4pPr marL="5529698" algn="l" defTabSz="3686466" rtl="0" eaLnBrk="1" latinLnBrk="0" hangingPunct="1">
      <a:defRPr sz="7285" kern="1200">
        <a:solidFill>
          <a:schemeClr val="tx1"/>
        </a:solidFill>
        <a:latin typeface="+mn-lt"/>
        <a:ea typeface="+mn-ea"/>
        <a:cs typeface="+mn-cs"/>
      </a:defRPr>
    </a:lvl4pPr>
    <a:lvl5pPr marL="7372932" algn="l" defTabSz="3686466" rtl="0" eaLnBrk="1" latinLnBrk="0" hangingPunct="1">
      <a:defRPr sz="7285" kern="1200">
        <a:solidFill>
          <a:schemeClr val="tx1"/>
        </a:solidFill>
        <a:latin typeface="+mn-lt"/>
        <a:ea typeface="+mn-ea"/>
        <a:cs typeface="+mn-cs"/>
      </a:defRPr>
    </a:lvl5pPr>
    <a:lvl6pPr marL="9216165" algn="l" defTabSz="3686466" rtl="0" eaLnBrk="1" latinLnBrk="0" hangingPunct="1">
      <a:defRPr sz="7285" kern="1200">
        <a:solidFill>
          <a:schemeClr val="tx1"/>
        </a:solidFill>
        <a:latin typeface="+mn-lt"/>
        <a:ea typeface="+mn-ea"/>
        <a:cs typeface="+mn-cs"/>
      </a:defRPr>
    </a:lvl6pPr>
    <a:lvl7pPr marL="11059397" algn="l" defTabSz="3686466" rtl="0" eaLnBrk="1" latinLnBrk="0" hangingPunct="1">
      <a:defRPr sz="7285" kern="1200">
        <a:solidFill>
          <a:schemeClr val="tx1"/>
        </a:solidFill>
        <a:latin typeface="+mn-lt"/>
        <a:ea typeface="+mn-ea"/>
        <a:cs typeface="+mn-cs"/>
      </a:defRPr>
    </a:lvl7pPr>
    <a:lvl8pPr marL="12902631" algn="l" defTabSz="3686466" rtl="0" eaLnBrk="1" latinLnBrk="0" hangingPunct="1">
      <a:defRPr sz="7285" kern="1200">
        <a:solidFill>
          <a:schemeClr val="tx1"/>
        </a:solidFill>
        <a:latin typeface="+mn-lt"/>
        <a:ea typeface="+mn-ea"/>
        <a:cs typeface="+mn-cs"/>
      </a:defRPr>
    </a:lvl8pPr>
    <a:lvl9pPr marL="14745863" algn="l" defTabSz="3686466" rtl="0" eaLnBrk="1" latinLnBrk="0" hangingPunct="1">
      <a:defRPr sz="728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 id="2" name="Heidi Cloutier" initials="HC" lastIdx="9" clrIdx="1">
    <p:extLst>
      <p:ext uri="{19B8F6BF-5375-455C-9EA6-DF929625EA0E}">
        <p15:presenceInfo xmlns:p15="http://schemas.microsoft.com/office/powerpoint/2012/main" userId="S::heidic@usnh.edu::b34c5a4e-795e-4dab-9d88-9f8afb5c61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9F"/>
    <a:srgbClr val="0044BB"/>
    <a:srgbClr val="000000"/>
    <a:srgbClr val="003591"/>
    <a:srgbClr val="2E0957"/>
    <a:srgbClr val="002060"/>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72A9B0-CE90-3946-8751-1077EA7065BF}" v="37" dt="2023-04-23T00:23:47.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40" autoAdjust="0"/>
    <p:restoredTop sz="94402" autoAdjust="0"/>
  </p:normalViewPr>
  <p:slideViewPr>
    <p:cSldViewPr snapToGrid="0">
      <p:cViewPr>
        <p:scale>
          <a:sx n="20" d="100"/>
          <a:sy n="20" d="100"/>
        </p:scale>
        <p:origin x="1046" y="1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77B1D42-A65D-49D4-BD83-F646B952BCF1}" type="datetimeFigureOut">
              <a:rPr lang="en-US" smtClean="0"/>
              <a:t>1/30/2024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E3A5A33-B5AA-4810-9B13-C1F7DD047D19}" type="slidenum">
              <a:rPr lang="en-US" smtClean="0"/>
              <a:t>‹#›</a:t>
            </a:fld>
            <a:endParaRPr lang="en-US"/>
          </a:p>
        </p:txBody>
      </p:sp>
    </p:spTree>
    <p:extLst>
      <p:ext uri="{BB962C8B-B14F-4D97-AF65-F5344CB8AC3E}">
        <p14:creationId xmlns:p14="http://schemas.microsoft.com/office/powerpoint/2010/main" val="1658667553"/>
      </p:ext>
    </p:extLst>
  </p:cSld>
  <p:clrMap bg1="lt1" tx1="dk1" bg2="lt2" tx2="dk2" accent1="accent1" accent2="accent2" accent3="accent3" accent4="accent4" accent5="accent5" accent6="accent6" hlink="hlink" folHlink="folHlink"/>
  <p:notesStyle>
    <a:lvl1pPr marL="0" algn="l" defTabSz="783732" rtl="0" eaLnBrk="1" latinLnBrk="0" hangingPunct="1">
      <a:defRPr sz="1029" kern="1200">
        <a:solidFill>
          <a:schemeClr val="tx1"/>
        </a:solidFill>
        <a:latin typeface="+mn-lt"/>
        <a:ea typeface="+mn-ea"/>
        <a:cs typeface="+mn-cs"/>
      </a:defRPr>
    </a:lvl1pPr>
    <a:lvl2pPr marL="391866" algn="l" defTabSz="783732" rtl="0" eaLnBrk="1" latinLnBrk="0" hangingPunct="1">
      <a:defRPr sz="1029" kern="1200">
        <a:solidFill>
          <a:schemeClr val="tx1"/>
        </a:solidFill>
        <a:latin typeface="+mn-lt"/>
        <a:ea typeface="+mn-ea"/>
        <a:cs typeface="+mn-cs"/>
      </a:defRPr>
    </a:lvl2pPr>
    <a:lvl3pPr marL="783732" algn="l" defTabSz="783732" rtl="0" eaLnBrk="1" latinLnBrk="0" hangingPunct="1">
      <a:defRPr sz="1029" kern="1200">
        <a:solidFill>
          <a:schemeClr val="tx1"/>
        </a:solidFill>
        <a:latin typeface="+mn-lt"/>
        <a:ea typeface="+mn-ea"/>
        <a:cs typeface="+mn-cs"/>
      </a:defRPr>
    </a:lvl3pPr>
    <a:lvl4pPr marL="1175598" algn="l" defTabSz="783732" rtl="0" eaLnBrk="1" latinLnBrk="0" hangingPunct="1">
      <a:defRPr sz="1029" kern="1200">
        <a:solidFill>
          <a:schemeClr val="tx1"/>
        </a:solidFill>
        <a:latin typeface="+mn-lt"/>
        <a:ea typeface="+mn-ea"/>
        <a:cs typeface="+mn-cs"/>
      </a:defRPr>
    </a:lvl4pPr>
    <a:lvl5pPr marL="1567464" algn="l" defTabSz="783732" rtl="0" eaLnBrk="1" latinLnBrk="0" hangingPunct="1">
      <a:defRPr sz="1029" kern="1200">
        <a:solidFill>
          <a:schemeClr val="tx1"/>
        </a:solidFill>
        <a:latin typeface="+mn-lt"/>
        <a:ea typeface="+mn-ea"/>
        <a:cs typeface="+mn-cs"/>
      </a:defRPr>
    </a:lvl5pPr>
    <a:lvl6pPr marL="1959331" algn="l" defTabSz="783732" rtl="0" eaLnBrk="1" latinLnBrk="0" hangingPunct="1">
      <a:defRPr sz="1029" kern="1200">
        <a:solidFill>
          <a:schemeClr val="tx1"/>
        </a:solidFill>
        <a:latin typeface="+mn-lt"/>
        <a:ea typeface="+mn-ea"/>
        <a:cs typeface="+mn-cs"/>
      </a:defRPr>
    </a:lvl6pPr>
    <a:lvl7pPr marL="2351197" algn="l" defTabSz="783732" rtl="0" eaLnBrk="1" latinLnBrk="0" hangingPunct="1">
      <a:defRPr sz="1029" kern="1200">
        <a:solidFill>
          <a:schemeClr val="tx1"/>
        </a:solidFill>
        <a:latin typeface="+mn-lt"/>
        <a:ea typeface="+mn-ea"/>
        <a:cs typeface="+mn-cs"/>
      </a:defRPr>
    </a:lvl7pPr>
    <a:lvl8pPr marL="2743063" algn="l" defTabSz="783732" rtl="0" eaLnBrk="1" latinLnBrk="0" hangingPunct="1">
      <a:defRPr sz="1029" kern="1200">
        <a:solidFill>
          <a:schemeClr val="tx1"/>
        </a:solidFill>
        <a:latin typeface="+mn-lt"/>
        <a:ea typeface="+mn-ea"/>
        <a:cs typeface="+mn-cs"/>
      </a:defRPr>
    </a:lvl8pPr>
    <a:lvl9pPr marL="3134929" algn="l" defTabSz="783732" rtl="0" eaLnBrk="1" latinLnBrk="0" hangingPunct="1">
      <a:defRPr sz="10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a:t>
            </a:r>
          </a:p>
          <a:p>
            <a:endParaRPr lang="en-US" dirty="0"/>
          </a:p>
          <a:p>
            <a:r>
              <a:rPr lang="en-US" dirty="0"/>
              <a:t>I would love to see something about the partnerships at UNH to establish the SRCC. </a:t>
            </a:r>
          </a:p>
          <a:p>
            <a:endParaRPr lang="en-US" dirty="0"/>
          </a:p>
          <a:p>
            <a:r>
              <a:rPr lang="en-US" dirty="0"/>
              <a:t>you may also want to check out some of these resources:</a:t>
            </a:r>
          </a:p>
          <a:p>
            <a:endParaRPr lang="en-US" dirty="0"/>
          </a:p>
          <a:p>
            <a:r>
              <a:rPr lang="en-US" dirty="0"/>
              <a:t>NH statistics: ( source: </a:t>
            </a:r>
            <a:r>
              <a:rPr lang="en-US" b="0" i="0" dirty="0">
                <a:solidFill>
                  <a:srgbClr val="212529"/>
                </a:solidFill>
                <a:effectLst/>
                <a:latin typeface="LucidaGrande"/>
              </a:rPr>
              <a:t>National Center for</a:t>
            </a:r>
            <a:br>
              <a:rPr lang="en-US" b="0" i="0" dirty="0">
                <a:solidFill>
                  <a:srgbClr val="212529"/>
                </a:solidFill>
                <a:effectLst/>
                <a:latin typeface="LucidaGrande"/>
              </a:rPr>
            </a:br>
            <a:r>
              <a:rPr lang="en-US" b="1" i="0" dirty="0">
                <a:solidFill>
                  <a:srgbClr val="212529"/>
                </a:solidFill>
                <a:effectLst/>
                <a:latin typeface="LucidaGrande-Bold"/>
              </a:rPr>
              <a:t>Drug Abuse Statistics </a:t>
            </a:r>
            <a:r>
              <a:rPr lang="en-US" dirty="0"/>
              <a:t>https://drugabusestatistics.org/teen-drug-use/#new-Hampshire)</a:t>
            </a:r>
          </a:p>
          <a:p>
            <a:pPr marL="171450" indent="-171450">
              <a:buFont typeface="Arial" panose="020B0604020202020204" pitchFamily="34" charset="0"/>
              <a:buChar char="•"/>
            </a:pPr>
            <a:r>
              <a:rPr lang="en-US" b="0" i="0" dirty="0">
                <a:solidFill>
                  <a:srgbClr val="2A2A2C"/>
                </a:solidFill>
                <a:effectLst/>
                <a:latin typeface="Georgia" panose="02040502050405020303" pitchFamily="18" charset="0"/>
              </a:rPr>
              <a:t>Teenagers in New Hampshire are 27.56% more likely to have used drugs in the last month than the average American teen.</a:t>
            </a:r>
            <a:endParaRPr lang="en-US" dirty="0"/>
          </a:p>
          <a:p>
            <a:pPr algn="l">
              <a:buFont typeface="Arial" panose="020B0604020202020204" pitchFamily="34" charset="0"/>
              <a:buChar char="•"/>
            </a:pPr>
            <a:r>
              <a:rPr lang="en-US" b="0" i="0" dirty="0">
                <a:solidFill>
                  <a:srgbClr val="2A2A2C"/>
                </a:solidFill>
                <a:effectLst/>
                <a:latin typeface="Georgia" panose="02040502050405020303" pitchFamily="18" charset="0"/>
              </a:rPr>
              <a:t>64,000 adults aged 18- to 25-years-old used drugs in the last month.</a:t>
            </a:r>
          </a:p>
          <a:p>
            <a:pPr algn="l">
              <a:buFont typeface="Arial" panose="020B0604020202020204" pitchFamily="34" charset="0"/>
              <a:buChar char="•"/>
            </a:pPr>
            <a:r>
              <a:rPr lang="en-US" b="0" i="0" dirty="0">
                <a:solidFill>
                  <a:srgbClr val="2A2A2C"/>
                </a:solidFill>
                <a:effectLst/>
                <a:latin typeface="Georgia" panose="02040502050405020303" pitchFamily="18" charset="0"/>
              </a:rPr>
              <a:t>18- to 25-year-olds in New Hampshire are 24.35% more likely to use drugs than the average American in the same age group.</a:t>
            </a:r>
          </a:p>
          <a:p>
            <a:endParaRPr lang="en-US" dirty="0"/>
          </a:p>
          <a:p>
            <a:endParaRPr lang="en-US" dirty="0"/>
          </a:p>
          <a:p>
            <a:r>
              <a:rPr lang="en-US" dirty="0"/>
              <a:t>DRUG ADDICTION AND FEDERAL DISABILITY RIGHTS LAWS: https://www.hhs.gov/sites/default/files/drug-addiction-aand-federal-disability-rights-laws-fact-sheet.pdf</a:t>
            </a:r>
          </a:p>
          <a:p>
            <a:endParaRPr lang="en-US" b="0" i="0" dirty="0">
              <a:solidFill>
                <a:srgbClr val="1C1C1C"/>
              </a:solidFill>
              <a:effectLst/>
              <a:latin typeface="circular"/>
            </a:endParaRPr>
          </a:p>
          <a:p>
            <a:r>
              <a:rPr lang="en-US" b="0" i="0" dirty="0">
                <a:solidFill>
                  <a:srgbClr val="1C1C1C"/>
                </a:solidFill>
                <a:effectLst/>
                <a:latin typeface="circular"/>
              </a:rPr>
              <a:t>To protect people with addiction from discrimination, the Justice Dept. turns to a long-overlooked tool: the ADA: </a:t>
            </a:r>
            <a:r>
              <a:rPr lang="en-US" dirty="0"/>
              <a:t>https://www.statnews.com/2022/06/22/to-protect-people-with-addiction-from-discrimination-the-justice-dept-turns-to-a-long-overlooked-tool-the-ada/</a:t>
            </a:r>
          </a:p>
          <a:p>
            <a:endParaRPr lang="en-US" dirty="0"/>
          </a:p>
          <a:p>
            <a:endParaRPr lang="en-US" dirty="0"/>
          </a:p>
          <a:p>
            <a:pPr marL="0" marR="0" lvl="0" indent="0" algn="l" defTabSz="783732" rtl="0" eaLnBrk="1" fontAlgn="auto" latinLnBrk="0" hangingPunct="1">
              <a:lnSpc>
                <a:spcPct val="100000"/>
              </a:lnSpc>
              <a:spcBef>
                <a:spcPts val="0"/>
              </a:spcBef>
              <a:spcAft>
                <a:spcPts val="0"/>
              </a:spcAft>
              <a:buClrTx/>
              <a:buSzTx/>
              <a:buFontTx/>
              <a:buNone/>
              <a:tabLst/>
              <a:defRPr/>
            </a:pPr>
            <a:r>
              <a:rPr lang="en-US" b="0" i="0" dirty="0">
                <a:solidFill>
                  <a:srgbClr val="3C3C3B"/>
                </a:solidFill>
                <a:effectLst/>
                <a:latin typeface="Roboto Slab" panose="020B0604020202020204" pitchFamily="2" charset="0"/>
              </a:rPr>
              <a:t>Discrimination Against Patients With Substance Use Disorders Remains Prevalent And Harmful: The Case For 42 CFR Part 2: https://www.healthaffairs.org/do/10.1377/forefront.20170413.059618/</a:t>
            </a:r>
          </a:p>
          <a:p>
            <a:endParaRPr lang="en-US" dirty="0"/>
          </a:p>
        </p:txBody>
      </p:sp>
      <p:sp>
        <p:nvSpPr>
          <p:cNvPr id="4" name="Slide Number Placeholder 3"/>
          <p:cNvSpPr>
            <a:spLocks noGrp="1"/>
          </p:cNvSpPr>
          <p:nvPr>
            <p:ph type="sldNum" sz="quarter" idx="5"/>
          </p:nvPr>
        </p:nvSpPr>
        <p:spPr/>
        <p:txBody>
          <a:bodyPr/>
          <a:lstStyle/>
          <a:p>
            <a:fld id="{FE3A5A33-B5AA-4810-9B13-C1F7DD047D19}" type="slidenum">
              <a:rPr lang="en-US" smtClean="0"/>
              <a:t>1</a:t>
            </a:fld>
            <a:endParaRPr lang="en-US"/>
          </a:p>
        </p:txBody>
      </p:sp>
    </p:spTree>
    <p:extLst>
      <p:ext uri="{BB962C8B-B14F-4D97-AF65-F5344CB8AC3E}">
        <p14:creationId xmlns:p14="http://schemas.microsoft.com/office/powerpoint/2010/main" val="2756263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5022285" y="8395350"/>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5022285" y="749755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5022285" y="16422471"/>
            <a:ext cx="13076464" cy="6688714"/>
          </a:xfrm>
        </p:spPr>
        <p:txBody>
          <a:bodyPr>
            <a:normAutofit/>
          </a:bodyPr>
          <a:lstStyle>
            <a:lvl1pPr marL="0" indent="0">
              <a:buNone/>
              <a:defRPr sz="4114">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5022285" y="15524670"/>
            <a:ext cx="13076464" cy="379354"/>
          </a:xfrm>
        </p:spPr>
        <p:txBody>
          <a:bodyPr>
            <a:noAutofit/>
          </a:bodyPr>
          <a:lstStyle>
            <a:lvl1pPr marL="0" indent="0" algn="ctr">
              <a:buNone/>
              <a:defRPr sz="3771" b="0">
                <a:solidFill>
                  <a:srgbClr val="000000"/>
                </a:solidFill>
                <a:latin typeface="+mj-lt"/>
              </a:defRPr>
            </a:lvl1pPr>
            <a:lvl2pPr marL="2507833" indent="-587799" algn="l">
              <a:buFont typeface="Arial" panose="020B0604020202020204" pitchFamily="34" charset="0"/>
              <a:buChar char="•"/>
              <a:defRPr sz="4628">
                <a:solidFill>
                  <a:srgbClr val="000000"/>
                </a:solidFill>
                <a:latin typeface="+mj-lt"/>
              </a:defRPr>
            </a:lvl2pPr>
            <a:lvl3pPr marL="4427868" indent="-587799" algn="l">
              <a:buFont typeface="Arial" panose="020B0604020202020204" pitchFamily="34" charset="0"/>
              <a:buChar char="•"/>
              <a:defRPr sz="4114">
                <a:solidFill>
                  <a:srgbClr val="000000"/>
                </a:solidFill>
                <a:latin typeface="+mj-lt"/>
              </a:defRPr>
            </a:lvl3pPr>
            <a:lvl4pPr marL="6249935" indent="-489833" algn="l">
              <a:buFont typeface="Arial" panose="020B0604020202020204" pitchFamily="34" charset="0"/>
              <a:buChar char="•"/>
              <a:defRPr sz="3428">
                <a:solidFill>
                  <a:srgbClr val="000000"/>
                </a:solidFill>
                <a:latin typeface="+mj-lt"/>
              </a:defRPr>
            </a:lvl4pPr>
            <a:lvl5pPr marL="8169970" indent="-489833" algn="l">
              <a:buFont typeface="Arial" panose="020B0604020202020204" pitchFamily="34" charset="0"/>
              <a:buChar char="•"/>
              <a:defRPr sz="3428">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29652686" y="13571764"/>
            <a:ext cx="13076465" cy="8203747"/>
          </a:xfrm>
        </p:spPr>
        <p:txBody>
          <a:bodyPr>
            <a:normAutofit/>
          </a:bodyPr>
          <a:lstStyle>
            <a:lvl1pPr marL="0" indent="0">
              <a:buNone/>
              <a:defRPr sz="3771"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46304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29260800" y="5682343"/>
            <a:ext cx="0" cy="25394194"/>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979714" y="6112873"/>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979714" y="13571765"/>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50222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29652685" y="611287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5022285" y="23629632"/>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29600434" y="22872518"/>
            <a:ext cx="7328263" cy="666750"/>
          </a:xfrm>
        </p:spPr>
        <p:txBody>
          <a:bodyPr>
            <a:noAutofit/>
          </a:bodyPr>
          <a:lstStyle>
            <a:lvl1pPr marL="0" indent="0">
              <a:buNone/>
              <a:defRPr sz="5143" b="1">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966108" y="7445828"/>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29652685" y="7445828"/>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29600435" y="24043054"/>
            <a:ext cx="13076464" cy="520529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5022285" y="24814827"/>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966107" y="14956455"/>
            <a:ext cx="13076464" cy="5205290"/>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979714" y="20879687"/>
            <a:ext cx="7328263" cy="666750"/>
          </a:xfrm>
        </p:spPr>
        <p:txBody>
          <a:bodyPr>
            <a:noAutofit/>
          </a:bodyPr>
          <a:lstStyle>
            <a:lvl1pPr marL="0" indent="0">
              <a:buNone/>
              <a:defRPr sz="3771" b="0">
                <a:solidFill>
                  <a:srgbClr val="000000"/>
                </a:solidFill>
                <a:latin typeface="+mj-lt"/>
              </a:defRPr>
            </a:lvl1pPr>
            <a:lvl2pPr marL="1920034" indent="0">
              <a:buNone/>
              <a:defRPr/>
            </a:lvl2pPr>
            <a:lvl3pPr marL="3840069" indent="0">
              <a:buNone/>
              <a:defRPr/>
            </a:lvl3pPr>
            <a:lvl4pPr marL="5760103" indent="0">
              <a:buNone/>
              <a:defRPr/>
            </a:lvl4pPr>
            <a:lvl5pPr marL="7680137"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966107" y="21775812"/>
            <a:ext cx="13161645" cy="4245400"/>
          </a:xfrm>
        </p:spPr>
        <p:txBody>
          <a:bodyPr>
            <a:normAutofit/>
          </a:bodyPr>
          <a:lstStyle>
            <a:lvl1pPr marL="587799" indent="-587799" algn="l">
              <a:lnSpc>
                <a:spcPct val="100000"/>
              </a:lnSpc>
              <a:buFont typeface="Arial" panose="020B0604020202020204" pitchFamily="34" charset="0"/>
              <a:buChar char="•"/>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979715" y="26806072"/>
            <a:ext cx="13076464" cy="3718593"/>
          </a:xfrm>
        </p:spPr>
        <p:txBody>
          <a:bodyPr>
            <a:normAutofit/>
          </a:bodyPr>
          <a:lstStyle>
            <a:lvl1pPr marL="0" indent="0">
              <a:buNone/>
              <a:defRPr sz="4114"/>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5045661" y="7497549"/>
            <a:ext cx="13076464" cy="14329983"/>
          </a:xfrm>
        </p:spPr>
        <p:txBody>
          <a:bodyPr>
            <a:normAutofit/>
          </a:bodyPr>
          <a:lstStyle>
            <a:lvl1pPr marL="0" indent="0" algn="l">
              <a:lnSpc>
                <a:spcPct val="100000"/>
              </a:lnSpc>
              <a:buNone/>
              <a:defRPr sz="3428">
                <a:solidFill>
                  <a:srgbClr val="000000"/>
                </a:solidFill>
                <a:latin typeface="+mj-lt"/>
              </a:defRPr>
            </a:lvl1pPr>
            <a:lvl2pPr marL="2507833" indent="-587799" algn="l">
              <a:lnSpc>
                <a:spcPct val="100000"/>
              </a:lnSpc>
              <a:buFont typeface="Arial" panose="020B0604020202020204" pitchFamily="34" charset="0"/>
              <a:buChar char="•"/>
              <a:defRPr sz="3428">
                <a:solidFill>
                  <a:srgbClr val="000000"/>
                </a:solidFill>
                <a:latin typeface="+mj-lt"/>
              </a:defRPr>
            </a:lvl2pPr>
            <a:lvl3pPr marL="4427868" indent="-587799" algn="l">
              <a:lnSpc>
                <a:spcPct val="100000"/>
              </a:lnSpc>
              <a:buFont typeface="Arial" panose="020B0604020202020204" pitchFamily="34" charset="0"/>
              <a:buChar char="•"/>
              <a:defRPr sz="3428">
                <a:solidFill>
                  <a:srgbClr val="000000"/>
                </a:solidFill>
                <a:latin typeface="+mj-lt"/>
              </a:defRPr>
            </a:lvl3pPr>
            <a:lvl4pPr marL="6249935" indent="-489833" algn="l">
              <a:lnSpc>
                <a:spcPct val="100000"/>
              </a:lnSpc>
              <a:buFont typeface="Arial" panose="020B0604020202020204" pitchFamily="34" charset="0"/>
              <a:buChar char="•"/>
              <a:defRPr sz="3428">
                <a:solidFill>
                  <a:srgbClr val="000000"/>
                </a:solidFill>
                <a:latin typeface="+mj-lt"/>
              </a:defRPr>
            </a:lvl4pPr>
            <a:lvl5pPr marL="8169970" indent="-489833" algn="l">
              <a:lnSpc>
                <a:spcPct val="100000"/>
              </a:lnSpc>
              <a:buFont typeface="Arial" panose="020B0604020202020204" pitchFamily="34" charset="0"/>
              <a:buChar char="•"/>
              <a:defRPr sz="3428">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31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979714" y="1155360"/>
            <a:ext cx="37856160" cy="666477"/>
          </a:xfrm>
        </p:spPr>
        <p:txBody>
          <a:bodyPr>
            <a:noAutofit/>
          </a:bodyPr>
          <a:lstStyle>
            <a:lvl1pPr>
              <a:defRPr sz="10714">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979715" y="2210030"/>
            <a:ext cx="20103193" cy="666477"/>
          </a:xfrm>
        </p:spPr>
        <p:txBody>
          <a:bodyPr>
            <a:noAutofit/>
          </a:bodyPr>
          <a:lstStyle>
            <a:lvl1pPr marL="0" indent="0">
              <a:buNone/>
              <a:defRPr sz="5657">
                <a:solidFill>
                  <a:schemeClr val="bg1"/>
                </a:solidFill>
              </a:defRPr>
            </a:lvl1pPr>
            <a:lvl2pPr marL="1920034" indent="0">
              <a:buNone/>
              <a:defRPr sz="6171">
                <a:solidFill>
                  <a:schemeClr val="bg1"/>
                </a:solidFill>
              </a:defRPr>
            </a:lvl2pPr>
            <a:lvl3pPr marL="3840069" indent="0">
              <a:buNone/>
              <a:defRPr sz="5657">
                <a:solidFill>
                  <a:schemeClr val="bg1"/>
                </a:solidFill>
              </a:defRPr>
            </a:lvl3pPr>
            <a:lvl4pPr marL="5760103" indent="0">
              <a:buNone/>
              <a:defRPr sz="4628">
                <a:solidFill>
                  <a:schemeClr val="bg1"/>
                </a:solidFill>
              </a:defRPr>
            </a:lvl4pPr>
            <a:lvl5pPr marL="7680137" indent="0">
              <a:buNone/>
              <a:defRPr sz="4628">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979715" y="3153013"/>
            <a:ext cx="20103193" cy="666750"/>
          </a:xfrm>
        </p:spPr>
        <p:txBody>
          <a:bodyPr>
            <a:noAutofit/>
          </a:bodyPr>
          <a:lstStyle>
            <a:lvl1pPr marL="0" indent="0">
              <a:buNone/>
              <a:defRPr sz="5143">
                <a:solidFill>
                  <a:schemeClr val="bg1"/>
                </a:solidFill>
              </a:defRPr>
            </a:lvl1pPr>
            <a:lvl2pPr marL="1920034" indent="0">
              <a:buNone/>
              <a:defRPr sz="5143">
                <a:solidFill>
                  <a:schemeClr val="bg1"/>
                </a:solidFill>
              </a:defRPr>
            </a:lvl2pPr>
            <a:lvl3pPr marL="3840069" indent="0">
              <a:buNone/>
              <a:defRPr sz="4628">
                <a:solidFill>
                  <a:schemeClr val="bg1"/>
                </a:solidFill>
              </a:defRPr>
            </a:lvl3pPr>
            <a:lvl4pPr marL="5760103" indent="0">
              <a:buNone/>
              <a:defRPr sz="3771">
                <a:solidFill>
                  <a:schemeClr val="bg1"/>
                </a:solidFill>
              </a:defRPr>
            </a:lvl4pPr>
            <a:lvl5pPr marL="7680137" indent="0">
              <a:buNone/>
              <a:defRPr sz="3771">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2644297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nam12.safelinks.protection.outlook.com/?url=https%3A%2F%2Fiod.unh.edu%2Fnh-me-lend&amp;data=05%7C01%7CStacy.Driscoll%40unh.edu%7C813c8ad812784ac4959f08db3f7e11c6%7Cd6241893512d46dc8d2bbe47e25f5666%7C0%7C0%7C638173582911737324%7CUnknown%7CTWFpbGZsb3d8eyJWIjoiMC4wLjAwMDAiLCJQIjoiV2luMzIiLCJBTiI6Ik1haWwiLCJXVCI6Mn0%3D%7C3000%7C%7C%7C&amp;sdata=6qPYCabnT6A4S6cyQLIhTEpl2IoW6lfy63%2FvHM0ITfA%3D&amp;reserved=0" TargetMode="Externa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7520" y="5568903"/>
            <a:ext cx="37856160" cy="24067103"/>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2" y="0"/>
            <a:ext cx="43891201" cy="4663441"/>
          </a:xfrm>
          <a:prstGeom prst="rect">
            <a:avLst/>
          </a:prstGeom>
          <a:gradFill flip="none" rotWithShape="1">
            <a:gsLst>
              <a:gs pos="0">
                <a:srgbClr val="29729F">
                  <a:shade val="30000"/>
                  <a:satMod val="115000"/>
                </a:srgbClr>
              </a:gs>
              <a:gs pos="50000">
                <a:srgbClr val="29729F">
                  <a:shade val="67500"/>
                  <a:satMod val="115000"/>
                </a:srgbClr>
              </a:gs>
              <a:gs pos="100000">
                <a:srgbClr val="29729F">
                  <a:shade val="100000"/>
                  <a:satMod val="115000"/>
                </a:srgbClr>
              </a:gs>
            </a:gsLst>
            <a:path path="circle">
              <a:fillToRect l="100000" b="100000"/>
            </a:path>
            <a:tileRect t="-100000" r="-100000"/>
          </a:gra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971" i="1" dirty="0">
                <a:solidFill>
                  <a:schemeClr val="bg1"/>
                </a:solidFill>
                <a:latin typeface="Myriad Pro" panose="020B0503030403020204" pitchFamily="34" charset="0"/>
                <a:cs typeface="Arial" panose="020B0604020202020204" pitchFamily="34" charset="0"/>
              </a:rPr>
              <a:t> </a:t>
            </a:r>
          </a:p>
        </p:txBody>
      </p:sp>
      <p:sp>
        <p:nvSpPr>
          <p:cNvPr id="2" name="Title Placeholder 1"/>
          <p:cNvSpPr>
            <a:spLocks noGrp="1"/>
          </p:cNvSpPr>
          <p:nvPr>
            <p:ph type="title"/>
          </p:nvPr>
        </p:nvSpPr>
        <p:spPr>
          <a:xfrm>
            <a:off x="2765594" y="1573536"/>
            <a:ext cx="37856160" cy="1516366"/>
          </a:xfrm>
          <a:prstGeom prst="rect">
            <a:avLst/>
          </a:prstGeom>
        </p:spPr>
        <p:txBody>
          <a:bodyPr vert="horz" lIns="106674" tIns="53337" rIns="106674" bIns="53337" rtlCol="0" anchor="ctr">
            <a:normAutofit/>
          </a:bodyPr>
          <a:lstStyle/>
          <a:p>
            <a:r>
              <a:rPr lang="en-US" dirty="0"/>
              <a:t>Click to edit Master title style</a:t>
            </a:r>
          </a:p>
        </p:txBody>
      </p:sp>
      <p:pic>
        <p:nvPicPr>
          <p:cNvPr id="5" name="Picture 4" descr="A picture containing text, clipart&#10;&#10;Description automatically generated">
            <a:extLst>
              <a:ext uri="{FF2B5EF4-FFF2-40B4-BE49-F238E27FC236}">
                <a16:creationId xmlns:a16="http://schemas.microsoft.com/office/drawing/2014/main" id="{5A391117-3EA6-4513-9731-6DF815FFED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068127" y="1484840"/>
            <a:ext cx="8188350" cy="1810117"/>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ACE23306-672C-4E04-8DD6-0CE8E019D76C}"/>
              </a:ext>
            </a:extLst>
          </p:cNvPr>
          <p:cNvSpPr txBox="1"/>
          <p:nvPr userDrawn="1"/>
        </p:nvSpPr>
        <p:spPr>
          <a:xfrm>
            <a:off x="1162051" y="30646841"/>
            <a:ext cx="41094426" cy="1675843"/>
          </a:xfrm>
          <a:prstGeom prst="rect">
            <a:avLst/>
          </a:prstGeom>
          <a:noFill/>
        </p:spPr>
        <p:txBody>
          <a:bodyPr wrap="square">
            <a:spAutoFit/>
          </a:bodyPr>
          <a:lstStyle/>
          <a:p>
            <a:pPr marL="0" marR="0" lvl="0" indent="0" algn="l" defTabSz="3686466" rtl="0" eaLnBrk="1" fontAlgn="auto" latinLnBrk="0" hangingPunct="1">
              <a:lnSpc>
                <a:spcPct val="100000"/>
              </a:lnSpc>
              <a:spcBef>
                <a:spcPts val="0"/>
              </a:spcBef>
              <a:spcAft>
                <a:spcPts val="0"/>
              </a:spcAft>
              <a:buClrTx/>
              <a:buSzTx/>
              <a:buFontTx/>
              <a:buNone/>
              <a:tabLst/>
              <a:defRPr/>
            </a:pPr>
            <a:r>
              <a:rPr lang="en-US" sz="3430" dirty="0">
                <a:effectLst/>
                <a:latin typeface="Source Sans Pro" panose="020B0503030403020204" pitchFamily="34" charset="0"/>
                <a:ea typeface="Source Sans Pro" panose="020B0503030403020204" pitchFamily="34" charset="0"/>
              </a:rPr>
              <a:t>          </a:t>
            </a:r>
            <a:r>
              <a:rPr lang="en-US" sz="3430" i="1" dirty="0">
                <a:effectLst/>
                <a:latin typeface="Source Sans Pro" panose="020B0503030403020204" pitchFamily="34" charset="0"/>
                <a:ea typeface="Source Sans Pro" panose="020B0503030403020204" pitchFamily="34" charset="0"/>
              </a:rPr>
              <a:t>NH-ME LEND is a collaboration between the University of New Hampshire Institute on Disability, the University of Maine Center for Community Inclusion and Disability Studies, and the Dartmouth Geisel School of Medicine. It is supported by a grant (#</a:t>
            </a:r>
            <a:r>
              <a:rPr lang="en-US" sz="3430" dirty="0">
                <a:effectLst/>
                <a:latin typeface="Source Sans Pro" panose="020B0503030403020204" pitchFamily="34" charset="0"/>
                <a:ea typeface="Source Sans Pro" panose="020B0503030403020204" pitchFamily="34" charset="0"/>
              </a:rPr>
              <a:t>T73MC33246</a:t>
            </a:r>
            <a:r>
              <a:rPr lang="en-US" sz="3430" i="1" dirty="0">
                <a:effectLst/>
                <a:latin typeface="Source Sans Pro" panose="020B0503030403020204" pitchFamily="34" charset="0"/>
                <a:ea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r>
              <a:rPr lang="en-US" sz="3430" i="1" u="sng" dirty="0">
                <a:solidFill>
                  <a:srgbClr val="0000FF"/>
                </a:solidFill>
                <a:effectLst/>
                <a:latin typeface="Source Sans Pro" panose="020B0503030403020204" pitchFamily="34" charset="0"/>
                <a:ea typeface="Source Sans Pro" panose="020B0503030403020204" pitchFamily="34" charset="0"/>
                <a:hlinkClick r:id="rId6"/>
              </a:rPr>
              <a:t>https://iod.unh.edu/nh-me-lend</a:t>
            </a:r>
            <a:r>
              <a:rPr lang="en-US" sz="3430" i="1" dirty="0">
                <a:effectLst/>
                <a:latin typeface="Source Sans Pro" panose="020B0503030403020204" pitchFamily="34" charset="0"/>
                <a:ea typeface="Source Sans Pro" panose="020B0503030403020204" pitchFamily="34" charset="0"/>
              </a:rPr>
              <a:t> </a:t>
            </a:r>
            <a:endParaRPr lang="en-US" sz="3430" dirty="0">
              <a:effectLst/>
              <a:latin typeface="Source Sans Pro" panose="020B0503030403020204" pitchFamily="34" charset="0"/>
              <a:ea typeface="Source Sans Pro" panose="020B0503030403020204" pitchFamily="34" charset="0"/>
            </a:endParaRPr>
          </a:p>
        </p:txBody>
      </p:sp>
      <p:sp>
        <p:nvSpPr>
          <p:cNvPr id="33" name="Rectangle 32">
            <a:extLst>
              <a:ext uri="{FF2B5EF4-FFF2-40B4-BE49-F238E27FC236}">
                <a16:creationId xmlns:a16="http://schemas.microsoft.com/office/drawing/2014/main" id="{678745B8-23AD-43BF-9E49-92EE5731737F}"/>
              </a:ext>
            </a:extLst>
          </p:cNvPr>
          <p:cNvSpPr/>
          <p:nvPr userDrawn="1"/>
        </p:nvSpPr>
        <p:spPr>
          <a:xfrm>
            <a:off x="-1" y="4200419"/>
            <a:ext cx="43891201" cy="57937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44"/>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7" r:id="rId2"/>
    <p:sldLayoutId id="2147483711" r:id="rId3"/>
  </p:sldLayoutIdLst>
  <p:txStyles>
    <p:titleStyle>
      <a:lvl1pPr algn="l" defTabSz="3840069" rtl="0" eaLnBrk="1" latinLnBrk="0" hangingPunct="1">
        <a:lnSpc>
          <a:spcPct val="90000"/>
        </a:lnSpc>
        <a:spcBef>
          <a:spcPct val="0"/>
        </a:spcBef>
        <a:buNone/>
        <a:defRPr sz="18513" kern="1200">
          <a:solidFill>
            <a:schemeClr val="bg1"/>
          </a:solidFill>
          <a:latin typeface="+mj-lt"/>
          <a:ea typeface="+mj-ea"/>
          <a:cs typeface="+mj-cs"/>
        </a:defRPr>
      </a:lvl1pPr>
    </p:titleStyle>
    <p:bodyStyle>
      <a:lvl1pPr marL="960017" indent="-960017" algn="l" defTabSz="3840069" rtl="0" eaLnBrk="1" latinLnBrk="0" hangingPunct="1">
        <a:lnSpc>
          <a:spcPct val="100000"/>
        </a:lnSpc>
        <a:spcBef>
          <a:spcPts val="4200"/>
        </a:spcBef>
        <a:buFont typeface="Arial" panose="020B0604020202020204" pitchFamily="34" charset="0"/>
        <a:buChar char="•"/>
        <a:defRPr sz="6171" kern="1200">
          <a:solidFill>
            <a:srgbClr val="000000"/>
          </a:solidFill>
          <a:latin typeface="+mj-lt"/>
          <a:ea typeface="+mn-ea"/>
          <a:cs typeface="+mn-cs"/>
        </a:defRPr>
      </a:lvl1pPr>
      <a:lvl2pPr marL="2880051" indent="-960017" algn="l" defTabSz="3840069" rtl="0" eaLnBrk="1" latinLnBrk="0" hangingPunct="1">
        <a:lnSpc>
          <a:spcPct val="100000"/>
        </a:lnSpc>
        <a:spcBef>
          <a:spcPts val="2100"/>
        </a:spcBef>
        <a:buFont typeface="Arial" panose="020B0604020202020204" pitchFamily="34" charset="0"/>
        <a:buChar char="•"/>
        <a:defRPr sz="6171" kern="1200">
          <a:solidFill>
            <a:srgbClr val="000000"/>
          </a:solidFill>
          <a:latin typeface="+mj-lt"/>
          <a:ea typeface="+mn-ea"/>
          <a:cs typeface="+mn-cs"/>
        </a:defRPr>
      </a:lvl2pPr>
      <a:lvl3pPr marL="4800086" indent="-960017" algn="l" defTabSz="3840069" rtl="0" eaLnBrk="1" latinLnBrk="0" hangingPunct="1">
        <a:lnSpc>
          <a:spcPct val="100000"/>
        </a:lnSpc>
        <a:spcBef>
          <a:spcPts val="2100"/>
        </a:spcBef>
        <a:buFont typeface="Arial" panose="020B0604020202020204" pitchFamily="34" charset="0"/>
        <a:buChar char="•"/>
        <a:defRPr sz="5657" kern="1200">
          <a:solidFill>
            <a:srgbClr val="000000"/>
          </a:solidFill>
          <a:latin typeface="+mj-lt"/>
          <a:ea typeface="+mn-ea"/>
          <a:cs typeface="+mn-cs"/>
        </a:defRPr>
      </a:lvl3pPr>
      <a:lvl4pPr marL="6720120"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4pPr>
      <a:lvl5pPr marL="8640154" indent="-960017" algn="l" defTabSz="3840069" rtl="0" eaLnBrk="1" latinLnBrk="0" hangingPunct="1">
        <a:lnSpc>
          <a:spcPct val="100000"/>
        </a:lnSpc>
        <a:spcBef>
          <a:spcPts val="2100"/>
        </a:spcBef>
        <a:buFont typeface="Arial" panose="020B0604020202020204" pitchFamily="34" charset="0"/>
        <a:buChar char="•"/>
        <a:defRPr sz="4628" kern="1200">
          <a:solidFill>
            <a:srgbClr val="000000"/>
          </a:solidFill>
          <a:latin typeface="+mj-lt"/>
          <a:ea typeface="+mn-ea"/>
          <a:cs typeface="+mn-cs"/>
        </a:defRPr>
      </a:lvl5pPr>
      <a:lvl6pPr marL="10560189"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6pPr>
      <a:lvl7pPr marL="12480223"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7pPr>
      <a:lvl8pPr marL="14400257"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8pPr>
      <a:lvl9pPr marL="16320291" indent="-960017" algn="l" defTabSz="3840069" rtl="0" eaLnBrk="1" latinLnBrk="0" hangingPunct="1">
        <a:lnSpc>
          <a:spcPct val="90000"/>
        </a:lnSpc>
        <a:spcBef>
          <a:spcPts val="2100"/>
        </a:spcBef>
        <a:buFont typeface="Arial" panose="020B0604020202020204" pitchFamily="34" charset="0"/>
        <a:buChar char="•"/>
        <a:defRPr sz="7542" kern="1200">
          <a:solidFill>
            <a:schemeClr val="tx1"/>
          </a:solidFill>
          <a:latin typeface="+mn-lt"/>
          <a:ea typeface="+mn-ea"/>
          <a:cs typeface="+mn-cs"/>
        </a:defRPr>
      </a:lvl9pPr>
    </p:bodyStyle>
    <p:otherStyle>
      <a:defPPr>
        <a:defRPr lang="en-US"/>
      </a:defPPr>
      <a:lvl1pPr marL="0" algn="l" defTabSz="3840069" rtl="0" eaLnBrk="1" latinLnBrk="0" hangingPunct="1">
        <a:defRPr sz="7542" kern="1200">
          <a:solidFill>
            <a:schemeClr val="tx1"/>
          </a:solidFill>
          <a:latin typeface="+mn-lt"/>
          <a:ea typeface="+mn-ea"/>
          <a:cs typeface="+mn-cs"/>
        </a:defRPr>
      </a:lvl1pPr>
      <a:lvl2pPr marL="1920034" algn="l" defTabSz="3840069" rtl="0" eaLnBrk="1" latinLnBrk="0" hangingPunct="1">
        <a:defRPr sz="7542" kern="1200">
          <a:solidFill>
            <a:schemeClr val="tx1"/>
          </a:solidFill>
          <a:latin typeface="+mn-lt"/>
          <a:ea typeface="+mn-ea"/>
          <a:cs typeface="+mn-cs"/>
        </a:defRPr>
      </a:lvl2pPr>
      <a:lvl3pPr marL="3840069" algn="l" defTabSz="3840069" rtl="0" eaLnBrk="1" latinLnBrk="0" hangingPunct="1">
        <a:defRPr sz="7542" kern="1200">
          <a:solidFill>
            <a:schemeClr val="tx1"/>
          </a:solidFill>
          <a:latin typeface="+mn-lt"/>
          <a:ea typeface="+mn-ea"/>
          <a:cs typeface="+mn-cs"/>
        </a:defRPr>
      </a:lvl3pPr>
      <a:lvl4pPr marL="5760103" algn="l" defTabSz="3840069" rtl="0" eaLnBrk="1" latinLnBrk="0" hangingPunct="1">
        <a:defRPr sz="7542" kern="1200">
          <a:solidFill>
            <a:schemeClr val="tx1"/>
          </a:solidFill>
          <a:latin typeface="+mn-lt"/>
          <a:ea typeface="+mn-ea"/>
          <a:cs typeface="+mn-cs"/>
        </a:defRPr>
      </a:lvl4pPr>
      <a:lvl5pPr marL="7680137" algn="l" defTabSz="3840069" rtl="0" eaLnBrk="1" latinLnBrk="0" hangingPunct="1">
        <a:defRPr sz="7542" kern="1200">
          <a:solidFill>
            <a:schemeClr val="tx1"/>
          </a:solidFill>
          <a:latin typeface="+mn-lt"/>
          <a:ea typeface="+mn-ea"/>
          <a:cs typeface="+mn-cs"/>
        </a:defRPr>
      </a:lvl5pPr>
      <a:lvl6pPr marL="9600171" algn="l" defTabSz="3840069" rtl="0" eaLnBrk="1" latinLnBrk="0" hangingPunct="1">
        <a:defRPr sz="7542" kern="1200">
          <a:solidFill>
            <a:schemeClr val="tx1"/>
          </a:solidFill>
          <a:latin typeface="+mn-lt"/>
          <a:ea typeface="+mn-ea"/>
          <a:cs typeface="+mn-cs"/>
        </a:defRPr>
      </a:lvl6pPr>
      <a:lvl7pPr marL="11520206" algn="l" defTabSz="3840069" rtl="0" eaLnBrk="1" latinLnBrk="0" hangingPunct="1">
        <a:defRPr sz="7542" kern="1200">
          <a:solidFill>
            <a:schemeClr val="tx1"/>
          </a:solidFill>
          <a:latin typeface="+mn-lt"/>
          <a:ea typeface="+mn-ea"/>
          <a:cs typeface="+mn-cs"/>
        </a:defRPr>
      </a:lvl7pPr>
      <a:lvl8pPr marL="13440240" algn="l" defTabSz="3840069" rtl="0" eaLnBrk="1" latinLnBrk="0" hangingPunct="1">
        <a:defRPr sz="7542" kern="1200">
          <a:solidFill>
            <a:schemeClr val="tx1"/>
          </a:solidFill>
          <a:latin typeface="+mn-lt"/>
          <a:ea typeface="+mn-ea"/>
          <a:cs typeface="+mn-cs"/>
        </a:defRPr>
      </a:lvl8pPr>
      <a:lvl9pPr marL="15360274" algn="l" defTabSz="3840069" rtl="0" eaLnBrk="1" latinLnBrk="0" hangingPunct="1">
        <a:defRPr sz="75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hhs.gov/sites/default/files/drug-addiction-and-federal-disability-rights-laws-fact-sheet.pdf" TargetMode="External"/><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1007/s10803-016-2914-2" TargetMode="External"/><Relationship Id="rId11"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Shape, arrow&#10;&#10;Description automatically generated">
            <a:extLst>
              <a:ext uri="{FF2B5EF4-FFF2-40B4-BE49-F238E27FC236}">
                <a16:creationId xmlns:a16="http://schemas.microsoft.com/office/drawing/2014/main" id="{6D209B89-727E-7ADC-A046-B9216C745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1671" y="23623062"/>
            <a:ext cx="8648146" cy="6863863"/>
          </a:xfrm>
          <a:prstGeom prst="rect">
            <a:avLst/>
          </a:prstGeom>
        </p:spPr>
      </p:pic>
      <p:pic>
        <p:nvPicPr>
          <p:cNvPr id="42" name="Picture 41" descr="Icon&#10;&#10;Description automatically generated">
            <a:extLst>
              <a:ext uri="{FF2B5EF4-FFF2-40B4-BE49-F238E27FC236}">
                <a16:creationId xmlns:a16="http://schemas.microsoft.com/office/drawing/2014/main" id="{81B5886D-AE3E-2691-3B9C-FDEE148E9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012012" y="23842812"/>
            <a:ext cx="7766363" cy="6375144"/>
          </a:xfrm>
          <a:prstGeom prst="rect">
            <a:avLst/>
          </a:prstGeom>
        </p:spPr>
      </p:pic>
      <p:pic>
        <p:nvPicPr>
          <p:cNvPr id="37" name="Picture 36" descr="A drawing of a basketball&#10;&#10;Description automatically generated with low confidence">
            <a:extLst>
              <a:ext uri="{FF2B5EF4-FFF2-40B4-BE49-F238E27FC236}">
                <a16:creationId xmlns:a16="http://schemas.microsoft.com/office/drawing/2014/main" id="{1A70109F-AECF-3D28-1EE7-B0F4A1C5A8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55802">
            <a:off x="22017419" y="5853688"/>
            <a:ext cx="6517352" cy="5130395"/>
          </a:xfrm>
          <a:prstGeom prst="rect">
            <a:avLst/>
          </a:prstGeom>
        </p:spPr>
      </p:pic>
      <p:sp>
        <p:nvSpPr>
          <p:cNvPr id="199" name="Title 198">
            <a:extLst>
              <a:ext uri="{FF2B5EF4-FFF2-40B4-BE49-F238E27FC236}">
                <a16:creationId xmlns:a16="http://schemas.microsoft.com/office/drawing/2014/main" id="{63382D41-649E-49B9-B327-E3F3E16B9688}"/>
              </a:ext>
            </a:extLst>
          </p:cNvPr>
          <p:cNvSpPr>
            <a:spLocks noGrp="1"/>
          </p:cNvSpPr>
          <p:nvPr>
            <p:ph type="title"/>
          </p:nvPr>
        </p:nvSpPr>
        <p:spPr>
          <a:xfrm>
            <a:off x="966107" y="951092"/>
            <a:ext cx="37856160" cy="666477"/>
          </a:xfrm>
        </p:spPr>
        <p:txBody>
          <a:bodyPr/>
          <a:lstStyle/>
          <a:p>
            <a:r>
              <a:rPr lang="en-US" dirty="0"/>
              <a:t>SUBSTANCE USE DISORDER AND DISABILTY </a:t>
            </a:r>
          </a:p>
        </p:txBody>
      </p:sp>
      <p:sp>
        <p:nvSpPr>
          <p:cNvPr id="200" name="Text Placeholder 199">
            <a:extLst>
              <a:ext uri="{FF2B5EF4-FFF2-40B4-BE49-F238E27FC236}">
                <a16:creationId xmlns:a16="http://schemas.microsoft.com/office/drawing/2014/main" id="{8CB46A4B-C555-492F-8E38-37BE37156160}"/>
              </a:ext>
            </a:extLst>
          </p:cNvPr>
          <p:cNvSpPr>
            <a:spLocks noGrp="1"/>
          </p:cNvSpPr>
          <p:nvPr>
            <p:ph type="body" sz="quarter" idx="13"/>
          </p:nvPr>
        </p:nvSpPr>
        <p:spPr>
          <a:xfrm>
            <a:off x="909051" y="2207669"/>
            <a:ext cx="22027923" cy="676375"/>
          </a:xfrm>
        </p:spPr>
        <p:txBody>
          <a:bodyPr/>
          <a:lstStyle/>
          <a:p>
            <a:r>
              <a:rPr lang="en-US" dirty="0"/>
              <a:t>Samantha Barb, Master of Social Work Student; Heidi Cloutier, MSW</a:t>
            </a:r>
          </a:p>
        </p:txBody>
      </p:sp>
      <p:sp>
        <p:nvSpPr>
          <p:cNvPr id="43" name="Text Placeholder 42">
            <a:extLst>
              <a:ext uri="{FF2B5EF4-FFF2-40B4-BE49-F238E27FC236}">
                <a16:creationId xmlns:a16="http://schemas.microsoft.com/office/drawing/2014/main" id="{DD7C38A2-0240-4278-AED7-12FBA24D1799}"/>
              </a:ext>
            </a:extLst>
          </p:cNvPr>
          <p:cNvSpPr>
            <a:spLocks noGrp="1"/>
          </p:cNvSpPr>
          <p:nvPr>
            <p:ph type="body" sz="quarter" idx="14"/>
          </p:nvPr>
        </p:nvSpPr>
        <p:spPr>
          <a:xfrm>
            <a:off x="979715" y="3153013"/>
            <a:ext cx="20103193" cy="666750"/>
          </a:xfrm>
        </p:spPr>
        <p:txBody>
          <a:bodyPr/>
          <a:lstStyle/>
          <a:p>
            <a:r>
              <a:rPr lang="en-US" dirty="0"/>
              <a:t>Institute on Disability at the University of New Hampshire</a:t>
            </a:r>
          </a:p>
        </p:txBody>
      </p:sp>
      <p:sp>
        <p:nvSpPr>
          <p:cNvPr id="201" name="Text Placeholder 200">
            <a:extLst>
              <a:ext uri="{FF2B5EF4-FFF2-40B4-BE49-F238E27FC236}">
                <a16:creationId xmlns:a16="http://schemas.microsoft.com/office/drawing/2014/main" id="{45822D45-C6CB-4893-B55E-0596B4FB9033}"/>
              </a:ext>
            </a:extLst>
          </p:cNvPr>
          <p:cNvSpPr>
            <a:spLocks noGrp="1"/>
          </p:cNvSpPr>
          <p:nvPr>
            <p:ph type="body" sz="quarter" idx="16"/>
          </p:nvPr>
        </p:nvSpPr>
        <p:spPr>
          <a:xfrm>
            <a:off x="409204" y="5752365"/>
            <a:ext cx="7328263" cy="666750"/>
          </a:xfrm>
        </p:spPr>
        <p:txBody>
          <a:bodyPr/>
          <a:lstStyle/>
          <a:p>
            <a:pPr algn="ctr"/>
            <a:r>
              <a:rPr lang="en-US" dirty="0">
                <a:solidFill>
                  <a:schemeClr val="accent3">
                    <a:lumMod val="50000"/>
                  </a:schemeClr>
                </a:solidFill>
              </a:rPr>
              <a:t>The Institute on Disability (IOD)</a:t>
            </a:r>
          </a:p>
        </p:txBody>
      </p:sp>
      <p:sp>
        <p:nvSpPr>
          <p:cNvPr id="203" name="Text Placeholder 202">
            <a:extLst>
              <a:ext uri="{FF2B5EF4-FFF2-40B4-BE49-F238E27FC236}">
                <a16:creationId xmlns:a16="http://schemas.microsoft.com/office/drawing/2014/main" id="{348DB9DB-7B73-442D-867A-F55839C2C799}"/>
              </a:ext>
            </a:extLst>
          </p:cNvPr>
          <p:cNvSpPr>
            <a:spLocks noGrp="1"/>
          </p:cNvSpPr>
          <p:nvPr>
            <p:ph type="body" sz="quarter" idx="18"/>
          </p:nvPr>
        </p:nvSpPr>
        <p:spPr>
          <a:xfrm>
            <a:off x="16075227" y="5781616"/>
            <a:ext cx="7328263" cy="666750"/>
          </a:xfrm>
        </p:spPr>
        <p:txBody>
          <a:bodyPr/>
          <a:lstStyle/>
          <a:p>
            <a:pPr algn="ctr"/>
            <a:r>
              <a:rPr lang="en-US" dirty="0">
                <a:solidFill>
                  <a:schemeClr val="accent3">
                    <a:lumMod val="50000"/>
                  </a:schemeClr>
                </a:solidFill>
              </a:rPr>
              <a:t>The Elephant in the Room Project</a:t>
            </a:r>
          </a:p>
        </p:txBody>
      </p:sp>
      <p:sp>
        <p:nvSpPr>
          <p:cNvPr id="204" name="Text Placeholder 203">
            <a:extLst>
              <a:ext uri="{FF2B5EF4-FFF2-40B4-BE49-F238E27FC236}">
                <a16:creationId xmlns:a16="http://schemas.microsoft.com/office/drawing/2014/main" id="{77602B09-C864-471A-A076-98EAF6966590}"/>
              </a:ext>
            </a:extLst>
          </p:cNvPr>
          <p:cNvSpPr>
            <a:spLocks noGrp="1"/>
          </p:cNvSpPr>
          <p:nvPr>
            <p:ph type="body" sz="quarter" idx="19"/>
          </p:nvPr>
        </p:nvSpPr>
        <p:spPr>
          <a:xfrm>
            <a:off x="32776573" y="5918786"/>
            <a:ext cx="8679848" cy="1008116"/>
          </a:xfrm>
        </p:spPr>
        <p:txBody>
          <a:bodyPr/>
          <a:lstStyle/>
          <a:p>
            <a:pPr algn="ctr"/>
            <a:r>
              <a:rPr lang="en-US" dirty="0">
                <a:solidFill>
                  <a:schemeClr val="accent3">
                    <a:lumMod val="50000"/>
                  </a:schemeClr>
                </a:solidFill>
              </a:rPr>
              <a:t>Addressing Comorbidities &amp; Intersections</a:t>
            </a:r>
          </a:p>
        </p:txBody>
      </p:sp>
      <p:sp>
        <p:nvSpPr>
          <p:cNvPr id="206" name="Text Placeholder 205">
            <a:extLst>
              <a:ext uri="{FF2B5EF4-FFF2-40B4-BE49-F238E27FC236}">
                <a16:creationId xmlns:a16="http://schemas.microsoft.com/office/drawing/2014/main" id="{A83C474C-2CD4-43CA-AC86-BE0CD6EF835C}"/>
              </a:ext>
            </a:extLst>
          </p:cNvPr>
          <p:cNvSpPr>
            <a:spLocks noGrp="1"/>
          </p:cNvSpPr>
          <p:nvPr>
            <p:ph type="body" sz="quarter" idx="21"/>
          </p:nvPr>
        </p:nvSpPr>
        <p:spPr>
          <a:xfrm>
            <a:off x="34672740" y="26808378"/>
            <a:ext cx="7328263" cy="666750"/>
          </a:xfrm>
        </p:spPr>
        <p:txBody>
          <a:bodyPr/>
          <a:lstStyle/>
          <a:p>
            <a:r>
              <a:rPr lang="en-US" dirty="0">
                <a:solidFill>
                  <a:schemeClr val="accent3">
                    <a:lumMod val="50000"/>
                  </a:schemeClr>
                </a:solidFill>
              </a:rPr>
              <a:t>References</a:t>
            </a:r>
          </a:p>
        </p:txBody>
      </p:sp>
      <p:sp>
        <p:nvSpPr>
          <p:cNvPr id="208" name="Text Placeholder 207">
            <a:extLst>
              <a:ext uri="{FF2B5EF4-FFF2-40B4-BE49-F238E27FC236}">
                <a16:creationId xmlns:a16="http://schemas.microsoft.com/office/drawing/2014/main" id="{BB082622-33C8-45AA-AD6B-2FABFEA9FF03}"/>
              </a:ext>
            </a:extLst>
          </p:cNvPr>
          <p:cNvSpPr>
            <a:spLocks noGrp="1"/>
          </p:cNvSpPr>
          <p:nvPr>
            <p:ph type="body" sz="quarter" idx="23"/>
          </p:nvPr>
        </p:nvSpPr>
        <p:spPr>
          <a:xfrm>
            <a:off x="30588728" y="7640816"/>
            <a:ext cx="13076464" cy="6588718"/>
          </a:xfrm>
        </p:spPr>
        <p:txBody>
          <a:bodyPr>
            <a:normAutofit/>
          </a:bodyPr>
          <a:lstStyle/>
          <a:p>
            <a:pPr algn="ctr">
              <a:lnSpc>
                <a:spcPct val="100000"/>
              </a:lnSpc>
            </a:pPr>
            <a:r>
              <a:rPr lang="en-US" sz="4000" dirty="0">
                <a:solidFill>
                  <a:schemeClr val="accent3">
                    <a:lumMod val="50000"/>
                  </a:schemeClr>
                </a:solidFill>
              </a:rPr>
              <a:t>Individuals with Neurodevelopmental Disabilities, namely Autism Spectrum Disorder (ASD) and Attention Deficit Hyperactivity Disorder (ADHD) display high risk factors for Substance Use Disorder (SUD) comorbidities (</a:t>
            </a:r>
            <a:r>
              <a:rPr lang="en-US" sz="4000" dirty="0" err="1">
                <a:solidFill>
                  <a:schemeClr val="accent3">
                    <a:lumMod val="50000"/>
                  </a:schemeClr>
                </a:solidFill>
              </a:rPr>
              <a:t>Butwicka</a:t>
            </a:r>
            <a:r>
              <a:rPr lang="en-US" sz="4000" dirty="0">
                <a:solidFill>
                  <a:schemeClr val="accent3">
                    <a:lumMod val="50000"/>
                  </a:schemeClr>
                </a:solidFill>
              </a:rPr>
              <a:t> et al., 2017). </a:t>
            </a:r>
          </a:p>
          <a:p>
            <a:pPr algn="ctr">
              <a:lnSpc>
                <a:spcPct val="100000"/>
              </a:lnSpc>
            </a:pPr>
            <a:endParaRPr lang="en-US" sz="4000" dirty="0">
              <a:solidFill>
                <a:schemeClr val="accent3">
                  <a:lumMod val="50000"/>
                </a:schemeClr>
              </a:solidFill>
            </a:endParaRPr>
          </a:p>
          <a:p>
            <a:pPr algn="ctr">
              <a:lnSpc>
                <a:spcPct val="100000"/>
              </a:lnSpc>
            </a:pPr>
            <a:endParaRPr lang="en-US" sz="4000" dirty="0">
              <a:solidFill>
                <a:schemeClr val="accent3">
                  <a:lumMod val="50000"/>
                </a:schemeClr>
              </a:solidFill>
            </a:endParaRPr>
          </a:p>
        </p:txBody>
      </p:sp>
      <p:sp>
        <p:nvSpPr>
          <p:cNvPr id="211" name="Text Placeholder 210">
            <a:extLst>
              <a:ext uri="{FF2B5EF4-FFF2-40B4-BE49-F238E27FC236}">
                <a16:creationId xmlns:a16="http://schemas.microsoft.com/office/drawing/2014/main" id="{365CFDFC-5E78-4284-8515-B3D65DE73001}"/>
              </a:ext>
            </a:extLst>
          </p:cNvPr>
          <p:cNvSpPr>
            <a:spLocks noGrp="1"/>
          </p:cNvSpPr>
          <p:nvPr>
            <p:ph type="body" sz="quarter" idx="29"/>
          </p:nvPr>
        </p:nvSpPr>
        <p:spPr>
          <a:xfrm>
            <a:off x="29825530" y="27660452"/>
            <a:ext cx="12766259" cy="4273276"/>
          </a:xfrm>
        </p:spPr>
        <p:txBody>
          <a:bodyPr>
            <a:noAutofit/>
          </a:bodyPr>
          <a:lstStyle/>
          <a:p>
            <a:pPr>
              <a:spcBef>
                <a:spcPts val="0"/>
              </a:spcBef>
            </a:pPr>
            <a:r>
              <a:rPr lang="en-US" sz="1800" b="0" i="0" dirty="0">
                <a:solidFill>
                  <a:schemeClr val="accent3">
                    <a:lumMod val="50000"/>
                  </a:schemeClr>
                </a:solidFill>
                <a:effectLst/>
                <a:latin typeface="+mn-lt"/>
              </a:rPr>
              <a:t>American College Health Association. (2021). </a:t>
            </a:r>
            <a:r>
              <a:rPr lang="en-US" sz="1800" b="0" i="1" dirty="0">
                <a:solidFill>
                  <a:schemeClr val="accent3">
                    <a:lumMod val="50000"/>
                  </a:schemeClr>
                </a:solidFill>
                <a:effectLst/>
                <a:latin typeface="+mn-lt"/>
              </a:rPr>
              <a:t>Reference Group Executive Summary, Fall 2021</a:t>
            </a:r>
            <a:r>
              <a:rPr lang="en-US" sz="1800" b="0" i="0" dirty="0">
                <a:solidFill>
                  <a:schemeClr val="accent3">
                    <a:lumMod val="50000"/>
                  </a:schemeClr>
                </a:solidFill>
                <a:effectLst/>
                <a:latin typeface="+mn-lt"/>
              </a:rPr>
              <a:t> [Data set]. https://</a:t>
            </a:r>
            <a:r>
              <a:rPr lang="en-US" sz="1800" b="0" i="0" dirty="0" err="1">
                <a:solidFill>
                  <a:schemeClr val="accent3">
                    <a:lumMod val="50000"/>
                  </a:schemeClr>
                </a:solidFill>
                <a:effectLst/>
                <a:latin typeface="+mn-lt"/>
              </a:rPr>
              <a:t>www.acha.org</a:t>
            </a:r>
            <a:r>
              <a:rPr lang="en-US" sz="1800" b="0" i="0" dirty="0">
                <a:solidFill>
                  <a:schemeClr val="accent3">
                    <a:lumMod val="50000"/>
                  </a:schemeClr>
                </a:solidFill>
                <a:effectLst/>
                <a:latin typeface="+mn-lt"/>
              </a:rPr>
              <a:t>/NCHA/ACHA-</a:t>
            </a:r>
            <a:r>
              <a:rPr lang="en-US" sz="1800" b="0" i="0" dirty="0" err="1">
                <a:solidFill>
                  <a:schemeClr val="accent3">
                    <a:lumMod val="50000"/>
                  </a:schemeClr>
                </a:solidFill>
                <a:effectLst/>
                <a:latin typeface="+mn-lt"/>
              </a:rPr>
              <a:t>NCHA_Data</a:t>
            </a:r>
            <a:r>
              <a:rPr lang="en-US" sz="1800" b="0" i="0" dirty="0">
                <a:solidFill>
                  <a:schemeClr val="accent3">
                    <a:lumMod val="50000"/>
                  </a:schemeClr>
                </a:solidFill>
                <a:effectLst/>
                <a:latin typeface="+mn-lt"/>
              </a:rPr>
              <a:t>/</a:t>
            </a:r>
            <a:r>
              <a:rPr lang="en-US" sz="1800" b="0" i="0" dirty="0" err="1">
                <a:solidFill>
                  <a:schemeClr val="accent3">
                    <a:lumMod val="50000"/>
                  </a:schemeClr>
                </a:solidFill>
                <a:effectLst/>
                <a:latin typeface="+mn-lt"/>
              </a:rPr>
              <a:t>Publications_and_Reports</a:t>
            </a:r>
            <a:r>
              <a:rPr lang="en-US" sz="1800" b="0" i="0" dirty="0">
                <a:solidFill>
                  <a:schemeClr val="accent3">
                    <a:lumMod val="50000"/>
                  </a:schemeClr>
                </a:solidFill>
                <a:effectLst/>
                <a:latin typeface="+mn-lt"/>
              </a:rPr>
              <a:t>/NCHA/Data/</a:t>
            </a:r>
            <a:r>
              <a:rPr lang="en-US" sz="1800" b="0" i="0" dirty="0" err="1">
                <a:solidFill>
                  <a:schemeClr val="accent3">
                    <a:lumMod val="50000"/>
                  </a:schemeClr>
                </a:solidFill>
                <a:effectLst/>
                <a:latin typeface="+mn-lt"/>
              </a:rPr>
              <a:t>Reports_ACHA-NCHAIII.aspx</a:t>
            </a:r>
            <a:endParaRPr lang="en-US" sz="1800" b="0" i="0" dirty="0">
              <a:solidFill>
                <a:schemeClr val="accent3">
                  <a:lumMod val="50000"/>
                </a:schemeClr>
              </a:solidFill>
              <a:effectLst/>
              <a:latin typeface="+mn-lt"/>
            </a:endParaRPr>
          </a:p>
          <a:p>
            <a:pPr>
              <a:spcBef>
                <a:spcPts val="0"/>
              </a:spcBef>
            </a:pPr>
            <a:r>
              <a:rPr lang="en-US" sz="1800" b="0" i="0" dirty="0" err="1">
                <a:solidFill>
                  <a:schemeClr val="accent3">
                    <a:lumMod val="50000"/>
                  </a:schemeClr>
                </a:solidFill>
                <a:effectLst/>
                <a:latin typeface="+mn-lt"/>
              </a:rPr>
              <a:t>Butwicka</a:t>
            </a:r>
            <a:r>
              <a:rPr lang="en-US" sz="1800" b="0" i="0" dirty="0">
                <a:solidFill>
                  <a:schemeClr val="accent3">
                    <a:lumMod val="50000"/>
                  </a:schemeClr>
                </a:solidFill>
                <a:effectLst/>
                <a:latin typeface="+mn-lt"/>
              </a:rPr>
              <a:t>, A., </a:t>
            </a:r>
            <a:r>
              <a:rPr lang="en-US" sz="1800" b="0" i="0" dirty="0" err="1">
                <a:solidFill>
                  <a:schemeClr val="accent3">
                    <a:lumMod val="50000"/>
                  </a:schemeClr>
                </a:solidFill>
                <a:effectLst/>
                <a:latin typeface="+mn-lt"/>
              </a:rPr>
              <a:t>Långström</a:t>
            </a:r>
            <a:r>
              <a:rPr lang="en-US" sz="1800" b="0" i="0" dirty="0">
                <a:solidFill>
                  <a:schemeClr val="accent3">
                    <a:lumMod val="50000"/>
                  </a:schemeClr>
                </a:solidFill>
                <a:effectLst/>
                <a:latin typeface="+mn-lt"/>
              </a:rPr>
              <a:t>, N., Larsson, H., Lundström, S., </a:t>
            </a:r>
            <a:r>
              <a:rPr lang="en-US" sz="1800" b="0" i="0" dirty="0" err="1">
                <a:solidFill>
                  <a:schemeClr val="accent3">
                    <a:lumMod val="50000"/>
                  </a:schemeClr>
                </a:solidFill>
                <a:effectLst/>
                <a:latin typeface="+mn-lt"/>
              </a:rPr>
              <a:t>Serlachius</a:t>
            </a:r>
            <a:r>
              <a:rPr lang="en-US" sz="1800" b="0" i="0" dirty="0">
                <a:solidFill>
                  <a:schemeClr val="accent3">
                    <a:lumMod val="50000"/>
                  </a:schemeClr>
                </a:solidFill>
                <a:effectLst/>
                <a:latin typeface="+mn-lt"/>
              </a:rPr>
              <a:t>, E., Almqvist, C., </a:t>
            </a:r>
            <a:r>
              <a:rPr lang="en-US" sz="1800" b="0" i="0" dirty="0" err="1">
                <a:solidFill>
                  <a:schemeClr val="accent3">
                    <a:lumMod val="50000"/>
                  </a:schemeClr>
                </a:solidFill>
                <a:effectLst/>
                <a:latin typeface="+mn-lt"/>
              </a:rPr>
              <a:t>Frisén</a:t>
            </a:r>
            <a:r>
              <a:rPr lang="en-US" sz="1800" b="0" i="0" dirty="0">
                <a:solidFill>
                  <a:schemeClr val="accent3">
                    <a:lumMod val="50000"/>
                  </a:schemeClr>
                </a:solidFill>
                <a:effectLst/>
                <a:latin typeface="+mn-lt"/>
              </a:rPr>
              <a:t>, L., &amp; Lichtenstein, P. (2017). Increased risk for substance use-related problems in autism spectrum disorders: A population-based cohort study. </a:t>
            </a:r>
            <a:r>
              <a:rPr lang="en-US" sz="1800" b="0" i="1" dirty="0">
                <a:solidFill>
                  <a:schemeClr val="accent3">
                    <a:lumMod val="50000"/>
                  </a:schemeClr>
                </a:solidFill>
                <a:effectLst/>
                <a:latin typeface="+mn-lt"/>
              </a:rPr>
              <a:t>Journal of Autism and Developmental Disorders</a:t>
            </a:r>
            <a:r>
              <a:rPr lang="en-US" sz="1800" b="0" i="0" dirty="0">
                <a:solidFill>
                  <a:schemeClr val="accent3">
                    <a:lumMod val="50000"/>
                  </a:schemeClr>
                </a:solidFill>
                <a:effectLst/>
                <a:latin typeface="+mn-lt"/>
              </a:rPr>
              <a:t>, </a:t>
            </a:r>
            <a:r>
              <a:rPr lang="en-US" sz="1800" b="0" i="1" dirty="0">
                <a:solidFill>
                  <a:schemeClr val="accent3">
                    <a:lumMod val="50000"/>
                  </a:schemeClr>
                </a:solidFill>
                <a:effectLst/>
                <a:latin typeface="+mn-lt"/>
              </a:rPr>
              <a:t>47</a:t>
            </a:r>
            <a:r>
              <a:rPr lang="en-US" sz="1800" b="0" i="0" dirty="0">
                <a:solidFill>
                  <a:schemeClr val="accent3">
                    <a:lumMod val="50000"/>
                  </a:schemeClr>
                </a:solidFill>
                <a:effectLst/>
                <a:latin typeface="+mn-lt"/>
              </a:rPr>
              <a:t>(1), 80–89. </a:t>
            </a:r>
            <a:r>
              <a:rPr lang="en-US" sz="1800" b="0" i="0" dirty="0">
                <a:solidFill>
                  <a:schemeClr val="accent3">
                    <a:lumMod val="50000"/>
                  </a:schemeClr>
                </a:solidFill>
                <a:effectLst/>
                <a:latin typeface="+mn-lt"/>
                <a:hlinkClick r:id="rId6">
                  <a:extLst>
                    <a:ext uri="{A12FA001-AC4F-418D-AE19-62706E023703}">
                      <ahyp:hlinkClr xmlns:ahyp="http://schemas.microsoft.com/office/drawing/2018/hyperlinkcolor" val="tx"/>
                    </a:ext>
                  </a:extLst>
                </a:hlinkClick>
              </a:rPr>
              <a:t>https://doi.org/10.1007/s10803-016-2914-2</a:t>
            </a:r>
            <a:r>
              <a:rPr lang="en-US" sz="1800" dirty="0">
                <a:solidFill>
                  <a:schemeClr val="accent3">
                    <a:lumMod val="50000"/>
                  </a:schemeClr>
                </a:solidFill>
                <a:latin typeface="+mn-lt"/>
              </a:rPr>
              <a:t>                                                                                                                                             </a:t>
            </a:r>
          </a:p>
          <a:p>
            <a:pPr>
              <a:spcBef>
                <a:spcPts val="0"/>
              </a:spcBef>
            </a:pPr>
            <a:r>
              <a:rPr lang="en-US" sz="1800" b="0" i="0" dirty="0">
                <a:solidFill>
                  <a:schemeClr val="accent3">
                    <a:lumMod val="50000"/>
                  </a:schemeClr>
                </a:solidFill>
                <a:effectLst/>
                <a:latin typeface="+mn-lt"/>
              </a:rPr>
              <a:t>Department of Health and Human Services. (2018). </a:t>
            </a:r>
            <a:r>
              <a:rPr lang="en-US" sz="1800" b="0" i="1" dirty="0">
                <a:solidFill>
                  <a:schemeClr val="accent3">
                    <a:lumMod val="50000"/>
                  </a:schemeClr>
                </a:solidFill>
                <a:effectLst/>
                <a:latin typeface="+mn-lt"/>
              </a:rPr>
              <a:t>Drug Addiction and Federal Disability Rights Laws Fact Sheet</a:t>
            </a:r>
            <a:r>
              <a:rPr lang="en-US" sz="1800" b="0" i="0" dirty="0">
                <a:solidFill>
                  <a:schemeClr val="accent3">
                    <a:lumMod val="50000"/>
                  </a:schemeClr>
                </a:solidFill>
                <a:effectLst/>
                <a:latin typeface="+mn-lt"/>
              </a:rPr>
              <a:t>. </a:t>
            </a:r>
            <a:r>
              <a:rPr lang="en-US" sz="1800" b="0" i="0" dirty="0">
                <a:solidFill>
                  <a:srgbClr val="0563C1"/>
                </a:solidFill>
                <a:effectLst/>
                <a:latin typeface="+mn-lt"/>
                <a:hlinkClick r:id="rId7">
                  <a:extLst>
                    <a:ext uri="{A12FA001-AC4F-418D-AE19-62706E023703}">
                      <ahyp:hlinkClr xmlns:ahyp="http://schemas.microsoft.com/office/drawing/2018/hyperlinkcolor" val="tx"/>
                    </a:ext>
                  </a:extLst>
                </a:hlinkClick>
              </a:rPr>
              <a:t>https://www.hhs.gov/sites/default/files/drug-addiction-and-federal-disability-rights-laws-fact-sheet.</a:t>
            </a:r>
            <a:r>
              <a:rPr lang="en-US" sz="1800" b="0" i="0" dirty="0">
                <a:solidFill>
                  <a:schemeClr val="accent3">
                    <a:lumMod val="50000"/>
                  </a:schemeClr>
                </a:solidFill>
                <a:effectLst/>
                <a:latin typeface="+mn-lt"/>
                <a:hlinkClick r:id="rId7">
                  <a:extLst>
                    <a:ext uri="{A12FA001-AC4F-418D-AE19-62706E023703}">
                      <ahyp:hlinkClr xmlns:ahyp="http://schemas.microsoft.com/office/drawing/2018/hyperlinkcolor" val="tx"/>
                    </a:ext>
                  </a:extLst>
                </a:hlinkClick>
              </a:rPr>
              <a:t>pdf</a:t>
            </a:r>
            <a:endParaRPr lang="en-US" sz="1800" b="0" i="0" dirty="0">
              <a:solidFill>
                <a:schemeClr val="accent3">
                  <a:lumMod val="50000"/>
                </a:schemeClr>
              </a:solidFill>
              <a:effectLst/>
              <a:latin typeface="+mn-lt"/>
            </a:endParaRPr>
          </a:p>
          <a:p>
            <a:pPr>
              <a:spcBef>
                <a:spcPts val="0"/>
              </a:spcBef>
            </a:pPr>
            <a:r>
              <a:rPr lang="en-US" sz="1800" b="0" i="0" dirty="0">
                <a:solidFill>
                  <a:schemeClr val="accent3">
                    <a:lumMod val="50000"/>
                  </a:schemeClr>
                </a:solidFill>
                <a:effectLst/>
                <a:latin typeface="+mn-lt"/>
              </a:rPr>
              <a:t>Institute on Disability. (2021). </a:t>
            </a:r>
            <a:r>
              <a:rPr lang="en-US" sz="1800" b="0" i="1" dirty="0">
                <a:solidFill>
                  <a:schemeClr val="accent3">
                    <a:lumMod val="50000"/>
                  </a:schemeClr>
                </a:solidFill>
                <a:effectLst/>
                <a:latin typeface="+mn-lt"/>
              </a:rPr>
              <a:t>Facts &amp; Figures: The 2021 Report on Disability in New Hampshire</a:t>
            </a:r>
            <a:r>
              <a:rPr lang="en-US" sz="1800" b="0" i="0" dirty="0">
                <a:solidFill>
                  <a:schemeClr val="accent3">
                    <a:lumMod val="50000"/>
                  </a:schemeClr>
                </a:solidFill>
                <a:effectLst/>
                <a:latin typeface="+mn-lt"/>
              </a:rPr>
              <a:t>. https://</a:t>
            </a:r>
            <a:r>
              <a:rPr lang="en-US" sz="1800" b="0" i="0" dirty="0" err="1">
                <a:solidFill>
                  <a:schemeClr val="accent3">
                    <a:lumMod val="50000"/>
                  </a:schemeClr>
                </a:solidFill>
                <a:effectLst/>
                <a:latin typeface="+mn-lt"/>
              </a:rPr>
              <a:t>iod.unh.edu</a:t>
            </a:r>
            <a:r>
              <a:rPr lang="en-US" sz="1800" b="0" i="0" dirty="0">
                <a:solidFill>
                  <a:schemeClr val="accent3">
                    <a:lumMod val="50000"/>
                  </a:schemeClr>
                </a:solidFill>
                <a:effectLst/>
                <a:latin typeface="+mn-lt"/>
              </a:rPr>
              <a:t>/research/new-</a:t>
            </a:r>
            <a:r>
              <a:rPr lang="en-US" sz="1800" b="0" i="0" dirty="0" err="1">
                <a:solidFill>
                  <a:schemeClr val="accent3">
                    <a:lumMod val="50000"/>
                  </a:schemeClr>
                </a:solidFill>
                <a:effectLst/>
                <a:latin typeface="+mn-lt"/>
              </a:rPr>
              <a:t>hampshire</a:t>
            </a:r>
            <a:r>
              <a:rPr lang="en-US" sz="1800" b="0" i="0" dirty="0">
                <a:solidFill>
                  <a:schemeClr val="accent3">
                    <a:lumMod val="50000"/>
                  </a:schemeClr>
                </a:solidFill>
                <a:effectLst/>
                <a:latin typeface="+mn-lt"/>
              </a:rPr>
              <a:t>-disability-statistics</a:t>
            </a:r>
          </a:p>
          <a:p>
            <a:pPr>
              <a:spcBef>
                <a:spcPts val="0"/>
              </a:spcBef>
            </a:pPr>
            <a:endParaRPr lang="en-US" sz="1800" b="0" i="0" dirty="0">
              <a:solidFill>
                <a:srgbClr val="002060"/>
              </a:solidFill>
              <a:effectLst/>
              <a:latin typeface="American Typewriter" panose="02090604020004020304" pitchFamily="18" charset="77"/>
            </a:endParaRPr>
          </a:p>
          <a:p>
            <a:endParaRPr lang="en-US" sz="4000" b="0" i="0" dirty="0">
              <a:solidFill>
                <a:srgbClr val="002060"/>
              </a:solidFill>
              <a:effectLst/>
              <a:latin typeface="American Typewriter" panose="02090604020004020304" pitchFamily="18" charset="77"/>
            </a:endParaRPr>
          </a:p>
          <a:p>
            <a:endParaRPr lang="en-US" sz="4000" dirty="0"/>
          </a:p>
        </p:txBody>
      </p:sp>
      <p:sp>
        <p:nvSpPr>
          <p:cNvPr id="47" name="Text Placeholder 207">
            <a:extLst>
              <a:ext uri="{FF2B5EF4-FFF2-40B4-BE49-F238E27FC236}">
                <a16:creationId xmlns:a16="http://schemas.microsoft.com/office/drawing/2014/main" id="{D8C0CEB1-5562-4843-BE9D-4F9AC261E771}"/>
              </a:ext>
            </a:extLst>
          </p:cNvPr>
          <p:cNvSpPr txBox="1">
            <a:spLocks/>
          </p:cNvSpPr>
          <p:nvPr/>
        </p:nvSpPr>
        <p:spPr>
          <a:xfrm>
            <a:off x="30390465" y="13373399"/>
            <a:ext cx="13076464" cy="3518250"/>
          </a:xfrm>
          <a:prstGeom prst="rect">
            <a:avLst/>
          </a:prstGeom>
        </p:spPr>
        <p:txBody>
          <a:bodyPr vert="horz" lIns="91435" tIns="45717" rIns="91435" bIns="45717" rtlCol="0">
            <a:normAutofit/>
          </a:bodyPr>
          <a:lstStyle>
            <a:lvl1pPr marL="0" indent="0" algn="l" defTabSz="4480304" rtl="0" eaLnBrk="1" latinLnBrk="0" hangingPunct="1">
              <a:lnSpc>
                <a:spcPct val="90000"/>
              </a:lnSpc>
              <a:spcBef>
                <a:spcPts val="4900"/>
              </a:spcBef>
              <a:buFont typeface="Arial" panose="020B0604020202020204" pitchFamily="34" charset="0"/>
              <a:buNone/>
              <a:defRPr sz="4000" kern="1200">
                <a:solidFill>
                  <a:srgbClr val="000000"/>
                </a:solidFill>
                <a:latin typeface="+mj-lt"/>
                <a:ea typeface="+mn-ea"/>
                <a:cs typeface="+mn-cs"/>
              </a:defRPr>
            </a:lvl1pPr>
            <a:lvl2pPr marL="2925952" indent="-6858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2pPr>
            <a:lvl3pPr marL="5166104" indent="-6858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3pPr>
            <a:lvl4pPr marL="7291956"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4pPr>
            <a:lvl5pPr marL="9532108"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endParaRPr lang="en-US" sz="5100" dirty="0"/>
          </a:p>
        </p:txBody>
      </p:sp>
      <p:sp>
        <p:nvSpPr>
          <p:cNvPr id="15" name="TextBox 14">
            <a:extLst>
              <a:ext uri="{FF2B5EF4-FFF2-40B4-BE49-F238E27FC236}">
                <a16:creationId xmlns:a16="http://schemas.microsoft.com/office/drawing/2014/main" id="{446EBE22-C84A-B36C-0710-EBFE11A429ED}"/>
              </a:ext>
            </a:extLst>
          </p:cNvPr>
          <p:cNvSpPr txBox="1"/>
          <p:nvPr/>
        </p:nvSpPr>
        <p:spPr>
          <a:xfrm>
            <a:off x="15708793" y="7420639"/>
            <a:ext cx="8088705" cy="3785652"/>
          </a:xfrm>
          <a:prstGeom prst="rect">
            <a:avLst/>
          </a:prstGeom>
          <a:noFill/>
        </p:spPr>
        <p:txBody>
          <a:bodyPr wrap="square" rtlCol="0">
            <a:spAutoFit/>
          </a:bodyPr>
          <a:lstStyle/>
          <a:p>
            <a:pPr algn="ctr"/>
            <a:r>
              <a:rPr lang="en-US" sz="4000" dirty="0">
                <a:solidFill>
                  <a:schemeClr val="accent3">
                    <a:lumMod val="50000"/>
                  </a:schemeClr>
                </a:solidFill>
                <a:latin typeface="+mj-lt"/>
              </a:rPr>
              <a:t>The Elephant in the Room </a:t>
            </a:r>
            <a:br>
              <a:rPr lang="en-US" sz="4000" dirty="0">
                <a:solidFill>
                  <a:schemeClr val="accent3">
                    <a:lumMod val="50000"/>
                  </a:schemeClr>
                </a:solidFill>
                <a:latin typeface="+mj-lt"/>
              </a:rPr>
            </a:br>
            <a:r>
              <a:rPr lang="en-US" sz="4000" dirty="0">
                <a:solidFill>
                  <a:schemeClr val="accent3">
                    <a:lumMod val="50000"/>
                  </a:schemeClr>
                </a:solidFill>
                <a:latin typeface="+mj-lt"/>
              </a:rPr>
              <a:t>Project, a community collaboration</a:t>
            </a:r>
          </a:p>
          <a:p>
            <a:pPr algn="ctr"/>
            <a:r>
              <a:rPr lang="en-US" sz="4000" dirty="0">
                <a:solidFill>
                  <a:schemeClr val="accent3">
                    <a:lumMod val="50000"/>
                  </a:schemeClr>
                </a:solidFill>
                <a:latin typeface="+mj-lt"/>
              </a:rPr>
              <a:t> initiative led by the SRCC Work Group, gathered qualitative data on student experiences relating to substance use &amp; recovery.</a:t>
            </a:r>
          </a:p>
        </p:txBody>
      </p:sp>
      <p:pic>
        <p:nvPicPr>
          <p:cNvPr id="20" name="Picture 19" descr="A group of people standing and sitting&#10;&#10;Description automatically generated with medium confidence">
            <a:extLst>
              <a:ext uri="{FF2B5EF4-FFF2-40B4-BE49-F238E27FC236}">
                <a16:creationId xmlns:a16="http://schemas.microsoft.com/office/drawing/2014/main" id="{DDE57940-1248-5453-AE01-E999ED3993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92184" y="11868910"/>
            <a:ext cx="9852139" cy="2923018"/>
          </a:xfrm>
          <a:prstGeom prst="rect">
            <a:avLst/>
          </a:prstGeom>
        </p:spPr>
      </p:pic>
      <p:pic>
        <p:nvPicPr>
          <p:cNvPr id="32" name="Picture 31" descr="Chart, icon&#10;&#10;Description automatically generated">
            <a:extLst>
              <a:ext uri="{FF2B5EF4-FFF2-40B4-BE49-F238E27FC236}">
                <a16:creationId xmlns:a16="http://schemas.microsoft.com/office/drawing/2014/main" id="{090F493D-53A0-3515-700A-BB5933A7C1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168597">
            <a:off x="9236973" y="20178644"/>
            <a:ext cx="4413062" cy="4472537"/>
          </a:xfrm>
          <a:prstGeom prst="rect">
            <a:avLst/>
          </a:prstGeom>
        </p:spPr>
      </p:pic>
      <p:sp>
        <p:nvSpPr>
          <p:cNvPr id="215" name="Text Placeholder 214">
            <a:extLst>
              <a:ext uri="{FF2B5EF4-FFF2-40B4-BE49-F238E27FC236}">
                <a16:creationId xmlns:a16="http://schemas.microsoft.com/office/drawing/2014/main" id="{B38AB5EB-AF03-4AAB-BACA-3583F66E806C}"/>
              </a:ext>
            </a:extLst>
          </p:cNvPr>
          <p:cNvSpPr>
            <a:spLocks noGrp="1"/>
          </p:cNvSpPr>
          <p:nvPr>
            <p:ph type="body" sz="quarter" idx="33"/>
          </p:nvPr>
        </p:nvSpPr>
        <p:spPr>
          <a:xfrm>
            <a:off x="531729" y="20919850"/>
            <a:ext cx="9900190" cy="1241402"/>
          </a:xfrm>
        </p:spPr>
        <p:txBody>
          <a:bodyPr>
            <a:normAutofit/>
          </a:bodyPr>
          <a:lstStyle/>
          <a:p>
            <a:pPr algn="ctr"/>
            <a:r>
              <a:rPr lang="en-US" sz="4300" b="1" dirty="0">
                <a:solidFill>
                  <a:schemeClr val="accent3">
                    <a:lumMod val="50000"/>
                  </a:schemeClr>
                </a:solidFill>
              </a:rPr>
              <a:t>1 in 8 </a:t>
            </a:r>
            <a:r>
              <a:rPr lang="en-US" sz="4300" dirty="0">
                <a:solidFill>
                  <a:schemeClr val="accent3">
                    <a:lumMod val="50000"/>
                  </a:schemeClr>
                </a:solidFill>
              </a:rPr>
              <a:t>NH residents has a disability </a:t>
            </a:r>
          </a:p>
          <a:p>
            <a:pPr marL="0" indent="0">
              <a:buNone/>
            </a:pPr>
            <a:endParaRPr lang="en-US" dirty="0"/>
          </a:p>
          <a:p>
            <a:pPr marL="0" indent="0">
              <a:buNone/>
            </a:pPr>
            <a:endParaRPr lang="en-US" dirty="0"/>
          </a:p>
        </p:txBody>
      </p:sp>
      <p:pic>
        <p:nvPicPr>
          <p:cNvPr id="34" name="Picture 33" descr="A picture containing text, vector graphics&#10;&#10;Description automatically generated">
            <a:extLst>
              <a:ext uri="{FF2B5EF4-FFF2-40B4-BE49-F238E27FC236}">
                <a16:creationId xmlns:a16="http://schemas.microsoft.com/office/drawing/2014/main" id="{BA5ED075-56F8-B29E-7E8C-B4C28B3018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02842" y="24746192"/>
            <a:ext cx="5626243" cy="2802597"/>
          </a:xfrm>
          <a:prstGeom prst="rect">
            <a:avLst/>
          </a:prstGeom>
        </p:spPr>
      </p:pic>
      <p:sp>
        <p:nvSpPr>
          <p:cNvPr id="35" name="TextBox 34">
            <a:extLst>
              <a:ext uri="{FF2B5EF4-FFF2-40B4-BE49-F238E27FC236}">
                <a16:creationId xmlns:a16="http://schemas.microsoft.com/office/drawing/2014/main" id="{962A807C-87E0-783E-876C-FCC735B7CB62}"/>
              </a:ext>
            </a:extLst>
          </p:cNvPr>
          <p:cNvSpPr txBox="1"/>
          <p:nvPr/>
        </p:nvSpPr>
        <p:spPr>
          <a:xfrm>
            <a:off x="1538343" y="19110779"/>
            <a:ext cx="8090867" cy="1674305"/>
          </a:xfrm>
          <a:prstGeom prst="rect">
            <a:avLst/>
          </a:prstGeom>
          <a:noFill/>
        </p:spPr>
        <p:txBody>
          <a:bodyPr wrap="square" rtlCol="0">
            <a:spAutoFit/>
          </a:bodyPr>
          <a:lstStyle/>
          <a:p>
            <a:pPr algn="ctr"/>
            <a:r>
              <a:rPr lang="en-US" sz="5140" b="1" dirty="0">
                <a:solidFill>
                  <a:schemeClr val="accent3">
                    <a:lumMod val="50000"/>
                  </a:schemeClr>
                </a:solidFill>
                <a:latin typeface="+mj-lt"/>
              </a:rPr>
              <a:t>Disability and Substance Use Disorder in NH</a:t>
            </a:r>
          </a:p>
        </p:txBody>
      </p:sp>
      <p:sp>
        <p:nvSpPr>
          <p:cNvPr id="207" name="Text Placeholder 206">
            <a:extLst>
              <a:ext uri="{FF2B5EF4-FFF2-40B4-BE49-F238E27FC236}">
                <a16:creationId xmlns:a16="http://schemas.microsoft.com/office/drawing/2014/main" id="{0146B0C7-CD2D-42B8-9F22-ABF3F16EDA98}"/>
              </a:ext>
            </a:extLst>
          </p:cNvPr>
          <p:cNvSpPr>
            <a:spLocks noGrp="1"/>
          </p:cNvSpPr>
          <p:nvPr>
            <p:ph type="body" sz="quarter" idx="22"/>
          </p:nvPr>
        </p:nvSpPr>
        <p:spPr>
          <a:xfrm>
            <a:off x="979715" y="7873195"/>
            <a:ext cx="13076464" cy="5205290"/>
          </a:xfrm>
        </p:spPr>
        <p:txBody>
          <a:bodyPr>
            <a:noAutofit/>
          </a:bodyPr>
          <a:lstStyle/>
          <a:p>
            <a:pPr algn="ctr"/>
            <a:r>
              <a:rPr lang="en-US" sz="4000" dirty="0">
                <a:solidFill>
                  <a:schemeClr val="accent3">
                    <a:lumMod val="50000"/>
                  </a:schemeClr>
                </a:solidFill>
              </a:rPr>
              <a:t>The IOD leads UNH in establishing strong accessibility policies informed by research and emerging evidence- based practice. The IOD’s mission is to “</a:t>
            </a:r>
            <a:r>
              <a:rPr lang="en-US" sz="4000" b="0" i="0" dirty="0">
                <a:solidFill>
                  <a:schemeClr val="accent3">
                    <a:lumMod val="50000"/>
                  </a:schemeClr>
                </a:solidFill>
                <a:effectLst/>
              </a:rPr>
              <a:t>promote full access, equal opportunities, and participation for all persons by strengthening communities and advancing policy and systems change, promising practices, education, and research”. </a:t>
            </a:r>
          </a:p>
        </p:txBody>
      </p:sp>
      <p:sp>
        <p:nvSpPr>
          <p:cNvPr id="212" name="Text Placeholder 211">
            <a:extLst>
              <a:ext uri="{FF2B5EF4-FFF2-40B4-BE49-F238E27FC236}">
                <a16:creationId xmlns:a16="http://schemas.microsoft.com/office/drawing/2014/main" id="{5D17F8EC-3BC7-49D0-83A8-B5F02B98DB11}"/>
              </a:ext>
            </a:extLst>
          </p:cNvPr>
          <p:cNvSpPr>
            <a:spLocks noGrp="1"/>
          </p:cNvSpPr>
          <p:nvPr>
            <p:ph type="body" sz="quarter" idx="30"/>
          </p:nvPr>
        </p:nvSpPr>
        <p:spPr>
          <a:xfrm>
            <a:off x="15022285" y="21600239"/>
            <a:ext cx="13076464" cy="8924665"/>
          </a:xfrm>
        </p:spPr>
        <p:txBody>
          <a:bodyPr>
            <a:normAutofit/>
          </a:bodyPr>
          <a:lstStyle/>
          <a:p>
            <a:endParaRPr lang="en-US" dirty="0"/>
          </a:p>
          <a:p>
            <a:endParaRPr lang="en-US" dirty="0"/>
          </a:p>
        </p:txBody>
      </p:sp>
      <p:sp>
        <p:nvSpPr>
          <p:cNvPr id="27" name="TextBox 26">
            <a:extLst>
              <a:ext uri="{FF2B5EF4-FFF2-40B4-BE49-F238E27FC236}">
                <a16:creationId xmlns:a16="http://schemas.microsoft.com/office/drawing/2014/main" id="{19CC7FF9-214C-7B09-5D0B-6A6C122D9588}"/>
              </a:ext>
            </a:extLst>
          </p:cNvPr>
          <p:cNvSpPr txBox="1"/>
          <p:nvPr/>
        </p:nvSpPr>
        <p:spPr>
          <a:xfrm>
            <a:off x="911915" y="21857276"/>
            <a:ext cx="9016904" cy="2739211"/>
          </a:xfrm>
          <a:prstGeom prst="rect">
            <a:avLst/>
          </a:prstGeom>
          <a:noFill/>
        </p:spPr>
        <p:txBody>
          <a:bodyPr wrap="square" rtlCol="0">
            <a:spAutoFit/>
          </a:bodyPr>
          <a:lstStyle/>
          <a:p>
            <a:pPr marL="571500" indent="-571500">
              <a:buFont typeface="Arial" panose="020B0604020202020204" pitchFamily="34" charset="0"/>
              <a:buChar char="•"/>
            </a:pPr>
            <a:r>
              <a:rPr lang="en-US" sz="4300" dirty="0">
                <a:solidFill>
                  <a:schemeClr val="accent3">
                    <a:lumMod val="50000"/>
                  </a:schemeClr>
                </a:solidFill>
              </a:rPr>
              <a:t>Over 100,000 people in NH are reported to be </a:t>
            </a:r>
            <a:r>
              <a:rPr lang="en-US" sz="4300" b="1" dirty="0">
                <a:solidFill>
                  <a:schemeClr val="accent3">
                    <a:lumMod val="50000"/>
                  </a:schemeClr>
                </a:solidFill>
              </a:rPr>
              <a:t>in need of treatment </a:t>
            </a:r>
            <a:r>
              <a:rPr lang="en-US" sz="4300" dirty="0">
                <a:solidFill>
                  <a:schemeClr val="accent3">
                    <a:lumMod val="50000"/>
                  </a:schemeClr>
                </a:solidFill>
              </a:rPr>
              <a:t>for a Substance Use Disorder (IOD, 2021)</a:t>
            </a:r>
          </a:p>
        </p:txBody>
      </p:sp>
      <p:sp>
        <p:nvSpPr>
          <p:cNvPr id="38" name="TextBox 37">
            <a:extLst>
              <a:ext uri="{FF2B5EF4-FFF2-40B4-BE49-F238E27FC236}">
                <a16:creationId xmlns:a16="http://schemas.microsoft.com/office/drawing/2014/main" id="{98AD5D81-B29C-4549-6C5B-7A23141B2AAC}"/>
              </a:ext>
            </a:extLst>
          </p:cNvPr>
          <p:cNvSpPr txBox="1"/>
          <p:nvPr/>
        </p:nvSpPr>
        <p:spPr>
          <a:xfrm>
            <a:off x="7785155" y="24865536"/>
            <a:ext cx="7237130" cy="2077492"/>
          </a:xfrm>
          <a:prstGeom prst="rect">
            <a:avLst/>
          </a:prstGeom>
          <a:noFill/>
        </p:spPr>
        <p:txBody>
          <a:bodyPr wrap="square" rtlCol="0">
            <a:spAutoFit/>
          </a:bodyPr>
          <a:lstStyle/>
          <a:p>
            <a:pPr marL="571500" indent="-571500">
              <a:buFont typeface="Arial" panose="020B0604020202020204" pitchFamily="34" charset="0"/>
              <a:buChar char="•"/>
            </a:pPr>
            <a:r>
              <a:rPr lang="en-US" sz="4300" dirty="0">
                <a:solidFill>
                  <a:schemeClr val="accent3">
                    <a:lumMod val="50000"/>
                  </a:schemeClr>
                </a:solidFill>
              </a:rPr>
              <a:t>Of that 100,000, only </a:t>
            </a:r>
          </a:p>
          <a:p>
            <a:r>
              <a:rPr lang="en-US" sz="4300" b="1" dirty="0">
                <a:solidFill>
                  <a:schemeClr val="accent3">
                    <a:lumMod val="50000"/>
                  </a:schemeClr>
                </a:solidFill>
              </a:rPr>
              <a:t>     4-6%</a:t>
            </a:r>
            <a:r>
              <a:rPr lang="en-US" sz="4300" dirty="0">
                <a:solidFill>
                  <a:schemeClr val="accent3">
                    <a:lumMod val="50000"/>
                  </a:schemeClr>
                </a:solidFill>
              </a:rPr>
              <a:t> receive necessary.        </a:t>
            </a:r>
          </a:p>
          <a:p>
            <a:r>
              <a:rPr lang="en-US" sz="4300" dirty="0">
                <a:solidFill>
                  <a:schemeClr val="accent3">
                    <a:lumMod val="50000"/>
                  </a:schemeClr>
                </a:solidFill>
              </a:rPr>
              <a:t>     treatment (IOD, 2021)  </a:t>
            </a:r>
          </a:p>
        </p:txBody>
      </p:sp>
      <p:sp>
        <p:nvSpPr>
          <p:cNvPr id="49" name="TextBox 48">
            <a:extLst>
              <a:ext uri="{FF2B5EF4-FFF2-40B4-BE49-F238E27FC236}">
                <a16:creationId xmlns:a16="http://schemas.microsoft.com/office/drawing/2014/main" id="{8A21FA30-A60F-FD26-020E-1DFA47E4AEFA}"/>
              </a:ext>
            </a:extLst>
          </p:cNvPr>
          <p:cNvSpPr txBox="1"/>
          <p:nvPr/>
        </p:nvSpPr>
        <p:spPr>
          <a:xfrm>
            <a:off x="15239097" y="24865536"/>
            <a:ext cx="4803438" cy="2739211"/>
          </a:xfrm>
          <a:prstGeom prst="rect">
            <a:avLst/>
          </a:prstGeom>
          <a:noFill/>
        </p:spPr>
        <p:txBody>
          <a:bodyPr wrap="square" rtlCol="0">
            <a:spAutoFit/>
          </a:bodyPr>
          <a:lstStyle/>
          <a:p>
            <a:pPr algn="ctr"/>
            <a:r>
              <a:rPr lang="en-US" sz="4300" b="1" i="0" dirty="0">
                <a:solidFill>
                  <a:schemeClr val="accent1">
                    <a:lumMod val="75000"/>
                  </a:schemeClr>
                </a:solidFill>
                <a:effectLst/>
                <a:latin typeface="Calibri" panose="020F0502020204030204" pitchFamily="34" charset="0"/>
              </a:rPr>
              <a:t>“Recovery is acceptance. You can change your past mistakes.” </a:t>
            </a:r>
            <a:endParaRPr lang="en-US" sz="4300" b="1" dirty="0">
              <a:solidFill>
                <a:schemeClr val="accent1">
                  <a:lumMod val="75000"/>
                </a:schemeClr>
              </a:solidFill>
            </a:endParaRPr>
          </a:p>
        </p:txBody>
      </p:sp>
      <p:sp>
        <p:nvSpPr>
          <p:cNvPr id="50" name="TextBox 49">
            <a:extLst>
              <a:ext uri="{FF2B5EF4-FFF2-40B4-BE49-F238E27FC236}">
                <a16:creationId xmlns:a16="http://schemas.microsoft.com/office/drawing/2014/main" id="{CF4AC357-1A67-3CE4-927C-CA8DA48AADD1}"/>
              </a:ext>
            </a:extLst>
          </p:cNvPr>
          <p:cNvSpPr txBox="1"/>
          <p:nvPr/>
        </p:nvSpPr>
        <p:spPr>
          <a:xfrm>
            <a:off x="22666043" y="24919441"/>
            <a:ext cx="5311678" cy="2739211"/>
          </a:xfrm>
          <a:prstGeom prst="rect">
            <a:avLst/>
          </a:prstGeom>
          <a:noFill/>
        </p:spPr>
        <p:txBody>
          <a:bodyPr wrap="square" lIns="91440" tIns="45720" rIns="91440" bIns="45720" rtlCol="0" anchor="t">
            <a:spAutoFit/>
          </a:bodyPr>
          <a:lstStyle/>
          <a:p>
            <a:pPr algn="ctr"/>
            <a:r>
              <a:rPr lang="en-US" sz="4300" b="1" i="0" dirty="0">
                <a:solidFill>
                  <a:srgbClr val="346875"/>
                </a:solidFill>
                <a:effectLst/>
                <a:latin typeface="Calibri" panose="020F0502020204030204" pitchFamily="34" charset="0"/>
              </a:rPr>
              <a:t>“Recovery is</a:t>
            </a:r>
          </a:p>
          <a:p>
            <a:pPr algn="ctr"/>
            <a:r>
              <a:rPr lang="en-US" sz="4300" b="1" dirty="0">
                <a:solidFill>
                  <a:srgbClr val="346875"/>
                </a:solidFill>
                <a:latin typeface="Calibri"/>
                <a:cs typeface="Calibri"/>
              </a:rPr>
              <a:t> </a:t>
            </a:r>
            <a:r>
              <a:rPr lang="en-US" sz="4300" b="1" i="0" dirty="0">
                <a:solidFill>
                  <a:srgbClr val="346875"/>
                </a:solidFill>
                <a:effectLst/>
                <a:latin typeface="Calibri"/>
                <a:cs typeface="Calibri"/>
              </a:rPr>
              <a:t>holding on to what I know </a:t>
            </a:r>
            <a:r>
              <a:rPr lang="en-US" sz="4300" b="1" dirty="0">
                <a:solidFill>
                  <a:srgbClr val="346875"/>
                </a:solidFill>
                <a:latin typeface="Calibri"/>
                <a:cs typeface="Calibri"/>
              </a:rPr>
              <a:t>I'll</a:t>
            </a:r>
            <a:r>
              <a:rPr lang="en-US" sz="4300" b="1" i="0" dirty="0">
                <a:solidFill>
                  <a:srgbClr val="346875"/>
                </a:solidFill>
                <a:effectLst/>
                <a:latin typeface="Calibri"/>
                <a:cs typeface="Calibri"/>
              </a:rPr>
              <a:t> lose if I don’t succeed.”</a:t>
            </a:r>
            <a:endParaRPr lang="en-US" sz="4300" b="1" dirty="0">
              <a:solidFill>
                <a:srgbClr val="346875"/>
              </a:solidFill>
              <a:latin typeface="Calibri"/>
              <a:cs typeface="Calibri"/>
            </a:endParaRPr>
          </a:p>
        </p:txBody>
      </p:sp>
      <p:sp>
        <p:nvSpPr>
          <p:cNvPr id="51" name="TextBox 50">
            <a:extLst>
              <a:ext uri="{FF2B5EF4-FFF2-40B4-BE49-F238E27FC236}">
                <a16:creationId xmlns:a16="http://schemas.microsoft.com/office/drawing/2014/main" id="{884A64D0-C4E7-09FA-C1C1-20C4B6971C53}"/>
              </a:ext>
            </a:extLst>
          </p:cNvPr>
          <p:cNvSpPr txBox="1"/>
          <p:nvPr/>
        </p:nvSpPr>
        <p:spPr>
          <a:xfrm>
            <a:off x="16101024" y="22498549"/>
            <a:ext cx="11405937" cy="1674305"/>
          </a:xfrm>
          <a:prstGeom prst="rect">
            <a:avLst/>
          </a:prstGeom>
          <a:noFill/>
        </p:spPr>
        <p:txBody>
          <a:bodyPr wrap="square" rtlCol="0">
            <a:spAutoFit/>
          </a:bodyPr>
          <a:lstStyle/>
          <a:p>
            <a:pPr algn="ctr"/>
            <a:r>
              <a:rPr lang="en-US" sz="5140" b="1" dirty="0">
                <a:solidFill>
                  <a:schemeClr val="accent3">
                    <a:lumMod val="50000"/>
                  </a:schemeClr>
                </a:solidFill>
                <a:latin typeface="+mj-lt"/>
              </a:rPr>
              <a:t>UNH Students’ Definitions of Recovery:</a:t>
            </a:r>
          </a:p>
        </p:txBody>
      </p:sp>
      <p:sp>
        <p:nvSpPr>
          <p:cNvPr id="57" name="TextBox 56">
            <a:extLst>
              <a:ext uri="{FF2B5EF4-FFF2-40B4-BE49-F238E27FC236}">
                <a16:creationId xmlns:a16="http://schemas.microsoft.com/office/drawing/2014/main" id="{D0C551CA-8CBF-3C4F-B75E-BDE28A550716}"/>
              </a:ext>
            </a:extLst>
          </p:cNvPr>
          <p:cNvSpPr txBox="1"/>
          <p:nvPr/>
        </p:nvSpPr>
        <p:spPr>
          <a:xfrm>
            <a:off x="29725017" y="12512363"/>
            <a:ext cx="7328262" cy="5016758"/>
          </a:xfrm>
          <a:prstGeom prst="rect">
            <a:avLst/>
          </a:prstGeom>
          <a:noFill/>
        </p:spPr>
        <p:txBody>
          <a:bodyPr wrap="square">
            <a:spAutoFit/>
          </a:bodyPr>
          <a:lstStyle/>
          <a:p>
            <a:pPr algn="ctr"/>
            <a:endParaRPr lang="en-US" sz="4000" dirty="0">
              <a:solidFill>
                <a:schemeClr val="accent3">
                  <a:lumMod val="50000"/>
                </a:schemeClr>
              </a:solidFill>
              <a:latin typeface="+mj-lt"/>
            </a:endParaRPr>
          </a:p>
          <a:p>
            <a:pPr marL="571500" indent="-571500">
              <a:buFont typeface="Arial" panose="020B0604020202020204" pitchFamily="34" charset="0"/>
              <a:buChar char="•"/>
            </a:pPr>
            <a:r>
              <a:rPr lang="en-US" sz="4000" dirty="0">
                <a:solidFill>
                  <a:schemeClr val="accent3">
                    <a:lumMod val="50000"/>
                  </a:schemeClr>
                </a:solidFill>
                <a:latin typeface="+mj-lt"/>
              </a:rPr>
              <a:t>Individuals may self-medicate to cope with the sensory issues, social anxieties, and difficulty with executive functioning and self-regulation associated with ADHD and ASD </a:t>
            </a:r>
          </a:p>
        </p:txBody>
      </p:sp>
      <p:sp>
        <p:nvSpPr>
          <p:cNvPr id="60" name="TextBox 59">
            <a:extLst>
              <a:ext uri="{FF2B5EF4-FFF2-40B4-BE49-F238E27FC236}">
                <a16:creationId xmlns:a16="http://schemas.microsoft.com/office/drawing/2014/main" id="{E5C9B2A4-FCED-9387-6F23-7C30E1B0F379}"/>
              </a:ext>
            </a:extLst>
          </p:cNvPr>
          <p:cNvSpPr txBox="1"/>
          <p:nvPr/>
        </p:nvSpPr>
        <p:spPr>
          <a:xfrm>
            <a:off x="36523063" y="13077119"/>
            <a:ext cx="6745602" cy="6137834"/>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chemeClr val="accent3">
                    <a:lumMod val="50000"/>
                  </a:schemeClr>
                </a:solidFill>
                <a:latin typeface="+mj-lt"/>
              </a:rPr>
              <a:t>The common use of stimulants prescribed to individuals with ADHD can be habit forming and result in reliance on and abuse of the substance</a:t>
            </a:r>
          </a:p>
          <a:p>
            <a:r>
              <a:rPr lang="en-US" sz="4000" dirty="0">
                <a:solidFill>
                  <a:schemeClr val="accent3">
                    <a:lumMod val="50000"/>
                  </a:schemeClr>
                </a:solidFill>
              </a:rPr>
              <a:t>     (</a:t>
            </a:r>
            <a:r>
              <a:rPr lang="en-US" sz="4000" dirty="0" err="1">
                <a:solidFill>
                  <a:schemeClr val="accent3">
                    <a:lumMod val="50000"/>
                  </a:schemeClr>
                </a:solidFill>
              </a:rPr>
              <a:t>Butwicka</a:t>
            </a:r>
            <a:r>
              <a:rPr lang="en-US" sz="4000" dirty="0">
                <a:solidFill>
                  <a:schemeClr val="accent3">
                    <a:lumMod val="50000"/>
                  </a:schemeClr>
                </a:solidFill>
              </a:rPr>
              <a:t> et al., 2017)</a:t>
            </a:r>
          </a:p>
          <a:p>
            <a:endParaRPr lang="en-US" sz="4000" dirty="0">
              <a:solidFill>
                <a:schemeClr val="accent3">
                  <a:lumMod val="50000"/>
                </a:schemeClr>
              </a:solidFill>
              <a:latin typeface="+mj-lt"/>
            </a:endParaRPr>
          </a:p>
          <a:p>
            <a:pPr algn="ctr"/>
            <a:endParaRPr lang="en-US" dirty="0"/>
          </a:p>
        </p:txBody>
      </p:sp>
      <p:sp>
        <p:nvSpPr>
          <p:cNvPr id="69" name="TextBox 68">
            <a:extLst>
              <a:ext uri="{FF2B5EF4-FFF2-40B4-BE49-F238E27FC236}">
                <a16:creationId xmlns:a16="http://schemas.microsoft.com/office/drawing/2014/main" id="{F7A83553-C0F7-7E91-4AA0-8F331D740FB5}"/>
              </a:ext>
            </a:extLst>
          </p:cNvPr>
          <p:cNvSpPr txBox="1"/>
          <p:nvPr/>
        </p:nvSpPr>
        <p:spPr>
          <a:xfrm>
            <a:off x="31581996" y="11609317"/>
            <a:ext cx="10693401" cy="2567626"/>
          </a:xfrm>
          <a:prstGeom prst="rect">
            <a:avLst/>
          </a:prstGeom>
          <a:noFill/>
        </p:spPr>
        <p:txBody>
          <a:bodyPr wrap="square" rtlCol="0">
            <a:spAutoFit/>
          </a:bodyPr>
          <a:lstStyle/>
          <a:p>
            <a:r>
              <a:rPr lang="en-US" sz="4400" dirty="0">
                <a:solidFill>
                  <a:schemeClr val="accent3">
                    <a:lumMod val="50000"/>
                  </a:schemeClr>
                </a:solidFill>
                <a:latin typeface="+mj-lt"/>
              </a:rPr>
              <a:t>This comorbidity is tied to the following factors that may </a:t>
            </a:r>
            <a:r>
              <a:rPr lang="en-US" sz="4400" b="1" dirty="0">
                <a:solidFill>
                  <a:schemeClr val="accent3">
                    <a:lumMod val="50000"/>
                  </a:schemeClr>
                </a:solidFill>
                <a:latin typeface="+mj-lt"/>
              </a:rPr>
              <a:t>increase risk of an SUD</a:t>
            </a:r>
            <a:r>
              <a:rPr lang="en-US" sz="4400" dirty="0">
                <a:solidFill>
                  <a:schemeClr val="accent3">
                    <a:lumMod val="50000"/>
                  </a:schemeClr>
                </a:solidFill>
                <a:latin typeface="+mj-lt"/>
              </a:rPr>
              <a:t>: </a:t>
            </a:r>
          </a:p>
          <a:p>
            <a:endParaRPr lang="en-US" dirty="0"/>
          </a:p>
        </p:txBody>
      </p:sp>
      <p:sp>
        <p:nvSpPr>
          <p:cNvPr id="70" name="TextBox 69">
            <a:extLst>
              <a:ext uri="{FF2B5EF4-FFF2-40B4-BE49-F238E27FC236}">
                <a16:creationId xmlns:a16="http://schemas.microsoft.com/office/drawing/2014/main" id="{3F3E560D-8EA8-8943-7DE0-2680DD465F01}"/>
              </a:ext>
            </a:extLst>
          </p:cNvPr>
          <p:cNvSpPr txBox="1"/>
          <p:nvPr/>
        </p:nvSpPr>
        <p:spPr>
          <a:xfrm>
            <a:off x="30525509" y="18460738"/>
            <a:ext cx="13055539" cy="1674305"/>
          </a:xfrm>
          <a:prstGeom prst="rect">
            <a:avLst/>
          </a:prstGeom>
          <a:noFill/>
        </p:spPr>
        <p:txBody>
          <a:bodyPr wrap="square" rtlCol="0">
            <a:spAutoFit/>
          </a:bodyPr>
          <a:lstStyle/>
          <a:p>
            <a:pPr algn="ctr"/>
            <a:r>
              <a:rPr lang="en-US" sz="5140" b="1" dirty="0">
                <a:solidFill>
                  <a:schemeClr val="accent3">
                    <a:lumMod val="50000"/>
                  </a:schemeClr>
                </a:solidFill>
                <a:latin typeface="+mj-lt"/>
              </a:rPr>
              <a:t>Substance Use Disorder Classified as a Disability: Changing the Narrative</a:t>
            </a:r>
          </a:p>
        </p:txBody>
      </p:sp>
      <p:sp>
        <p:nvSpPr>
          <p:cNvPr id="71" name="TextBox 70">
            <a:extLst>
              <a:ext uri="{FF2B5EF4-FFF2-40B4-BE49-F238E27FC236}">
                <a16:creationId xmlns:a16="http://schemas.microsoft.com/office/drawing/2014/main" id="{B95012A7-5336-AAA3-A9C6-C7F2E1ACAEE3}"/>
              </a:ext>
            </a:extLst>
          </p:cNvPr>
          <p:cNvSpPr txBox="1"/>
          <p:nvPr/>
        </p:nvSpPr>
        <p:spPr>
          <a:xfrm>
            <a:off x="37867287" y="20346990"/>
            <a:ext cx="5962516" cy="5493812"/>
          </a:xfrm>
          <a:prstGeom prst="rect">
            <a:avLst/>
          </a:prstGeom>
          <a:noFill/>
        </p:spPr>
        <p:txBody>
          <a:bodyPr wrap="square" rtlCol="0">
            <a:spAutoFit/>
          </a:bodyPr>
          <a:lstStyle/>
          <a:p>
            <a:pPr marL="571500" indent="-571500">
              <a:buFont typeface="Arial" panose="020B0604020202020204" pitchFamily="34" charset="0"/>
              <a:buChar char="•"/>
            </a:pPr>
            <a:r>
              <a:rPr lang="en-US" sz="4300" dirty="0">
                <a:solidFill>
                  <a:schemeClr val="accent3">
                    <a:lumMod val="50000"/>
                  </a:schemeClr>
                </a:solidFill>
              </a:rPr>
              <a:t>Considering your disciplinary perspective, do you believe Substance Use Disorder is considered a Disability? </a:t>
            </a:r>
          </a:p>
          <a:p>
            <a:endParaRPr lang="en-US" sz="4300" dirty="0">
              <a:solidFill>
                <a:schemeClr val="accent3">
                  <a:lumMod val="50000"/>
                </a:schemeClr>
              </a:solidFill>
            </a:endParaRPr>
          </a:p>
          <a:p>
            <a:r>
              <a:rPr lang="en-US" sz="4300" b="1" dirty="0">
                <a:solidFill>
                  <a:schemeClr val="accent3">
                    <a:lumMod val="50000"/>
                  </a:schemeClr>
                </a:solidFill>
              </a:rPr>
              <a:t>     </a:t>
            </a:r>
            <a:r>
              <a:rPr lang="en-US" sz="5000" b="1" dirty="0">
                <a:solidFill>
                  <a:schemeClr val="accent3">
                    <a:lumMod val="50000"/>
                  </a:schemeClr>
                </a:solidFill>
              </a:rPr>
              <a:t>Let’s discuss!</a:t>
            </a:r>
          </a:p>
        </p:txBody>
      </p:sp>
      <p:cxnSp>
        <p:nvCxnSpPr>
          <p:cNvPr id="73" name="Elbow Connector 72">
            <a:extLst>
              <a:ext uri="{FF2B5EF4-FFF2-40B4-BE49-F238E27FC236}">
                <a16:creationId xmlns:a16="http://schemas.microsoft.com/office/drawing/2014/main" id="{A2425D3B-C0C0-6FEE-57C0-4A0BF6A10893}"/>
              </a:ext>
            </a:extLst>
          </p:cNvPr>
          <p:cNvCxnSpPr/>
          <p:nvPr/>
        </p:nvCxnSpPr>
        <p:spPr>
          <a:xfrm>
            <a:off x="30153602" y="11349846"/>
            <a:ext cx="13080540"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429B9B4F-EB9D-971A-3475-9B26AF9E9B4E}"/>
              </a:ext>
            </a:extLst>
          </p:cNvPr>
          <p:cNvCxnSpPr/>
          <p:nvPr/>
        </p:nvCxnSpPr>
        <p:spPr>
          <a:xfrm>
            <a:off x="30390465" y="18006012"/>
            <a:ext cx="13080540" cy="1270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B07572BD-1890-178F-CF8A-DA6C4024BE51}"/>
              </a:ext>
            </a:extLst>
          </p:cNvPr>
          <p:cNvSpPr txBox="1"/>
          <p:nvPr/>
        </p:nvSpPr>
        <p:spPr>
          <a:xfrm>
            <a:off x="15141058" y="19717271"/>
            <a:ext cx="13798711" cy="1938992"/>
          </a:xfrm>
          <a:prstGeom prst="rect">
            <a:avLst/>
          </a:prstGeom>
          <a:noFill/>
        </p:spPr>
        <p:txBody>
          <a:bodyPr wrap="square" rtlCol="0">
            <a:spAutoFit/>
          </a:bodyPr>
          <a:lstStyle/>
          <a:p>
            <a:pPr algn="ctr"/>
            <a:r>
              <a:rPr lang="en-US" sz="4000" dirty="0">
                <a:solidFill>
                  <a:schemeClr val="accent3">
                    <a:lumMod val="50000"/>
                  </a:schemeClr>
                </a:solidFill>
                <a:latin typeface="+mj-lt"/>
              </a:rPr>
              <a:t>The results revealed and expressed </a:t>
            </a:r>
            <a:r>
              <a:rPr lang="en-US" sz="4000" b="1" dirty="0">
                <a:solidFill>
                  <a:schemeClr val="accent3">
                    <a:lumMod val="50000"/>
                  </a:schemeClr>
                </a:solidFill>
                <a:latin typeface="+mj-lt"/>
              </a:rPr>
              <a:t>need for support </a:t>
            </a:r>
            <a:r>
              <a:rPr lang="en-US" sz="4000" dirty="0">
                <a:solidFill>
                  <a:schemeClr val="accent3">
                    <a:lumMod val="50000"/>
                  </a:schemeClr>
                </a:solidFill>
                <a:latin typeface="+mj-lt"/>
              </a:rPr>
              <a:t>for students struggling with SUD’s, including </a:t>
            </a:r>
            <a:r>
              <a:rPr lang="en-US" sz="4000" b="1" dirty="0">
                <a:solidFill>
                  <a:schemeClr val="accent3">
                    <a:lumMod val="50000"/>
                  </a:schemeClr>
                </a:solidFill>
                <a:latin typeface="+mj-lt"/>
              </a:rPr>
              <a:t>peer support opportunities </a:t>
            </a:r>
            <a:r>
              <a:rPr lang="en-US" sz="4000" dirty="0">
                <a:solidFill>
                  <a:schemeClr val="accent3">
                    <a:lumMod val="50000"/>
                  </a:schemeClr>
                </a:solidFill>
                <a:latin typeface="+mj-lt"/>
              </a:rPr>
              <a:t>and </a:t>
            </a:r>
            <a:r>
              <a:rPr lang="en-US" sz="4000" b="1" dirty="0">
                <a:solidFill>
                  <a:schemeClr val="accent3">
                    <a:lumMod val="50000"/>
                  </a:schemeClr>
                </a:solidFill>
                <a:latin typeface="+mj-lt"/>
              </a:rPr>
              <a:t>addressing stigma </a:t>
            </a:r>
            <a:r>
              <a:rPr lang="en-US" sz="4000" dirty="0">
                <a:solidFill>
                  <a:schemeClr val="accent3">
                    <a:lumMod val="50000"/>
                  </a:schemeClr>
                </a:solidFill>
                <a:latin typeface="+mj-lt"/>
              </a:rPr>
              <a:t>on the UNH campus. </a:t>
            </a:r>
          </a:p>
        </p:txBody>
      </p:sp>
      <p:sp>
        <p:nvSpPr>
          <p:cNvPr id="7" name="Rectangle 6">
            <a:extLst>
              <a:ext uri="{FF2B5EF4-FFF2-40B4-BE49-F238E27FC236}">
                <a16:creationId xmlns:a16="http://schemas.microsoft.com/office/drawing/2014/main" id="{9573D065-B180-EF7A-FB28-BF4BFAB629CB}"/>
              </a:ext>
            </a:extLst>
          </p:cNvPr>
          <p:cNvSpPr/>
          <p:nvPr/>
        </p:nvSpPr>
        <p:spPr>
          <a:xfrm>
            <a:off x="6936239" y="5480610"/>
            <a:ext cx="6538232" cy="2160206"/>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A186A81E-E163-F5CE-C9FF-E2F73328C1B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9151" y="4832186"/>
            <a:ext cx="9110593" cy="35043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4D6629A-C583-A46B-AF1E-22828DD754A3}"/>
              </a:ext>
            </a:extLst>
          </p:cNvPr>
          <p:cNvSpPr txBox="1"/>
          <p:nvPr/>
        </p:nvSpPr>
        <p:spPr>
          <a:xfrm>
            <a:off x="909051" y="27698495"/>
            <a:ext cx="13851262" cy="2739211"/>
          </a:xfrm>
          <a:prstGeom prst="rect">
            <a:avLst/>
          </a:prstGeom>
          <a:noFill/>
        </p:spPr>
        <p:txBody>
          <a:bodyPr wrap="square" rtlCol="0">
            <a:spAutoFit/>
          </a:bodyPr>
          <a:lstStyle/>
          <a:p>
            <a:pPr marL="571500" indent="-571500" rtl="0" fontAlgn="base">
              <a:buFont typeface="Arial" panose="020B0604020202020204" pitchFamily="34" charset="0"/>
              <a:buChar char="•"/>
            </a:pPr>
            <a:r>
              <a:rPr lang="en-US" sz="4300" b="0" i="0" u="none" strike="noStrike" dirty="0">
                <a:solidFill>
                  <a:schemeClr val="tx2">
                    <a:lumMod val="50000"/>
                  </a:schemeClr>
                </a:solidFill>
                <a:effectLst/>
              </a:rPr>
              <a:t>Roughly 20% of college students nationally meet the criteria of Alcohol Use Disorder, meaning</a:t>
            </a:r>
            <a:r>
              <a:rPr lang="en-US" sz="4300" b="0" i="0" dirty="0">
                <a:solidFill>
                  <a:schemeClr val="tx2">
                    <a:lumMod val="50000"/>
                  </a:schemeClr>
                </a:solidFill>
                <a:effectLst/>
              </a:rPr>
              <a:t>​ </a:t>
            </a:r>
            <a:r>
              <a:rPr lang="en-US" sz="4300" b="0" i="0" u="none" strike="noStrike" dirty="0">
                <a:solidFill>
                  <a:schemeClr val="tx2">
                    <a:lumMod val="50000"/>
                  </a:schemeClr>
                </a:solidFill>
                <a:effectLst/>
              </a:rPr>
              <a:t>approximately </a:t>
            </a:r>
            <a:r>
              <a:rPr lang="en-US" sz="4300" b="1" i="0" u="none" strike="noStrike" dirty="0">
                <a:solidFill>
                  <a:schemeClr val="tx2">
                    <a:lumMod val="50000"/>
                  </a:schemeClr>
                </a:solidFill>
                <a:effectLst/>
              </a:rPr>
              <a:t>2756 UNH students may need recovery support</a:t>
            </a:r>
            <a:r>
              <a:rPr lang="en-US" sz="4300" u="none" strike="noStrike" dirty="0">
                <a:solidFill>
                  <a:schemeClr val="tx2">
                    <a:lumMod val="50000"/>
                  </a:schemeClr>
                </a:solidFill>
              </a:rPr>
              <a:t> </a:t>
            </a:r>
            <a:r>
              <a:rPr lang="en-US" sz="4300" dirty="0">
                <a:solidFill>
                  <a:schemeClr val="tx2">
                    <a:lumMod val="50000"/>
                  </a:schemeClr>
                </a:solidFill>
              </a:rPr>
              <a:t>(American College Health Association, 2021)</a:t>
            </a:r>
          </a:p>
        </p:txBody>
      </p:sp>
      <p:sp>
        <p:nvSpPr>
          <p:cNvPr id="10" name="TextBox 9">
            <a:extLst>
              <a:ext uri="{FF2B5EF4-FFF2-40B4-BE49-F238E27FC236}">
                <a16:creationId xmlns:a16="http://schemas.microsoft.com/office/drawing/2014/main" id="{8DE88C7E-B32B-5900-2079-B5E72DF3E8D1}"/>
              </a:ext>
            </a:extLst>
          </p:cNvPr>
          <p:cNvSpPr txBox="1"/>
          <p:nvPr/>
        </p:nvSpPr>
        <p:spPr>
          <a:xfrm>
            <a:off x="830758" y="13379406"/>
            <a:ext cx="13076464" cy="5632311"/>
          </a:xfrm>
          <a:prstGeom prst="rect">
            <a:avLst/>
          </a:prstGeom>
          <a:noFill/>
        </p:spPr>
        <p:txBody>
          <a:bodyPr wrap="square" rtlCol="0">
            <a:spAutoFit/>
          </a:bodyPr>
          <a:lstStyle/>
          <a:p>
            <a:pPr algn="ctr"/>
            <a:endParaRPr lang="en-US" sz="8000" dirty="0">
              <a:solidFill>
                <a:schemeClr val="accent3">
                  <a:lumMod val="50000"/>
                </a:schemeClr>
              </a:solidFill>
              <a:latin typeface="+mj-lt"/>
            </a:endParaRPr>
          </a:p>
          <a:p>
            <a:pPr algn="ctr"/>
            <a:r>
              <a:rPr lang="en-US" sz="4000" dirty="0">
                <a:solidFill>
                  <a:schemeClr val="accent3">
                    <a:lumMod val="50000"/>
                  </a:schemeClr>
                </a:solidFill>
                <a:latin typeface="+mj-lt"/>
              </a:rPr>
              <a:t>Amongst the diverse collection of programs supported by the IOD is a </a:t>
            </a:r>
            <a:r>
              <a:rPr lang="en-US" sz="4000" b="1" dirty="0">
                <a:solidFill>
                  <a:schemeClr val="accent3">
                    <a:lumMod val="50000"/>
                  </a:schemeClr>
                </a:solidFill>
                <a:latin typeface="+mj-lt"/>
              </a:rPr>
              <a:t>Supportive Recovery Campus Community (SRCC)</a:t>
            </a:r>
            <a:r>
              <a:rPr lang="en-US" sz="4000" dirty="0">
                <a:solidFill>
                  <a:schemeClr val="accent3">
                    <a:lumMod val="50000"/>
                  </a:schemeClr>
                </a:solidFill>
                <a:latin typeface="+mj-lt"/>
              </a:rPr>
              <a:t>, which is UNH’s initiative to develop a Collegiate Recovery Community built on the principles of inclusion and resilience. Fifteen additional UNH programs involved in the initiative, including Student Life and Health &amp; Wellness. </a:t>
            </a:r>
            <a:endParaRPr lang="en-US" sz="4000" dirty="0">
              <a:latin typeface="+mj-lt"/>
            </a:endParaRPr>
          </a:p>
        </p:txBody>
      </p:sp>
      <p:sp>
        <p:nvSpPr>
          <p:cNvPr id="11" name="TextBox 10">
            <a:extLst>
              <a:ext uri="{FF2B5EF4-FFF2-40B4-BE49-F238E27FC236}">
                <a16:creationId xmlns:a16="http://schemas.microsoft.com/office/drawing/2014/main" id="{55B68098-7AC7-1F32-4356-3771F0BA485F}"/>
              </a:ext>
            </a:extLst>
          </p:cNvPr>
          <p:cNvSpPr txBox="1"/>
          <p:nvPr/>
        </p:nvSpPr>
        <p:spPr>
          <a:xfrm>
            <a:off x="30269095" y="20346990"/>
            <a:ext cx="8067776" cy="6709529"/>
          </a:xfrm>
          <a:prstGeom prst="rect">
            <a:avLst/>
          </a:prstGeom>
          <a:noFill/>
        </p:spPr>
        <p:txBody>
          <a:bodyPr wrap="square" rtlCol="0">
            <a:spAutoFit/>
          </a:bodyPr>
          <a:lstStyle/>
          <a:p>
            <a:pPr marL="571500" indent="-571500">
              <a:buFont typeface="Arial" panose="020B0604020202020204" pitchFamily="34" charset="0"/>
              <a:buChar char="•"/>
            </a:pPr>
            <a:r>
              <a:rPr lang="en-US" sz="4300" dirty="0">
                <a:solidFill>
                  <a:schemeClr val="tx2">
                    <a:lumMod val="50000"/>
                  </a:schemeClr>
                </a:solidFill>
              </a:rPr>
              <a:t>"Drug addiction, including an addiction to opioids, is a disability under Section 504 of the Rehabilitation Act, the Americans with Disabilities Act, and Section 1557 of the Affordable Care Act, when the drug addiction substantially limits a major life activity” (US DHHS, 2018)</a:t>
            </a:r>
          </a:p>
        </p:txBody>
      </p:sp>
      <p:sp>
        <p:nvSpPr>
          <p:cNvPr id="8" name="TextBox 7">
            <a:extLst>
              <a:ext uri="{FF2B5EF4-FFF2-40B4-BE49-F238E27FC236}">
                <a16:creationId xmlns:a16="http://schemas.microsoft.com/office/drawing/2014/main" id="{39D7B2B4-5824-4587-E0A1-A856B851BB1F}"/>
              </a:ext>
            </a:extLst>
          </p:cNvPr>
          <p:cNvSpPr txBox="1"/>
          <p:nvPr/>
        </p:nvSpPr>
        <p:spPr>
          <a:xfrm>
            <a:off x="18733330" y="18524476"/>
            <a:ext cx="8793402" cy="553998"/>
          </a:xfrm>
          <a:prstGeom prst="rect">
            <a:avLst/>
          </a:prstGeom>
          <a:noFill/>
        </p:spPr>
        <p:txBody>
          <a:bodyPr wrap="square" rtlCol="0">
            <a:spAutoFit/>
          </a:bodyPr>
          <a:lstStyle/>
          <a:p>
            <a:r>
              <a:rPr lang="en-US" sz="3000" dirty="0">
                <a:solidFill>
                  <a:schemeClr val="tx2">
                    <a:lumMod val="50000"/>
                  </a:schemeClr>
                </a:solidFill>
                <a:latin typeface="+mj-lt"/>
              </a:rPr>
              <a:t>Example of a table setup for the project  </a:t>
            </a:r>
          </a:p>
        </p:txBody>
      </p:sp>
      <p:pic>
        <p:nvPicPr>
          <p:cNvPr id="5" name="Picture 4" descr="A picture containing text, indoor, items, several&#10;&#10;Description automatically generated">
            <a:extLst>
              <a:ext uri="{FF2B5EF4-FFF2-40B4-BE49-F238E27FC236}">
                <a16:creationId xmlns:a16="http://schemas.microsoft.com/office/drawing/2014/main" id="{694AE12A-81FA-A821-B694-61D7ABCBA905}"/>
              </a:ext>
            </a:extLst>
          </p:cNvPr>
          <p:cNvPicPr>
            <a:picLocks noChangeAspect="1"/>
          </p:cNvPicPr>
          <p:nvPr/>
        </p:nvPicPr>
        <p:blipFill rotWithShape="1">
          <a:blip r:embed="rId12">
            <a:extLst>
              <a:ext uri="{28A0092B-C50C-407E-A947-70E740481C1C}">
                <a14:useLocalDpi xmlns:a14="http://schemas.microsoft.com/office/drawing/2010/main" val="0"/>
              </a:ext>
            </a:extLst>
          </a:blip>
          <a:srcRect l="5324" t="14887" r="-179" b="8977"/>
          <a:stretch/>
        </p:blipFill>
        <p:spPr>
          <a:xfrm>
            <a:off x="16595387" y="11778205"/>
            <a:ext cx="10796301" cy="6575929"/>
          </a:xfrm>
          <a:prstGeom prst="rect">
            <a:avLst/>
          </a:prstGeom>
          <a:ln w="130175">
            <a:solidFill>
              <a:schemeClr val="accent3">
                <a:lumMod val="50000"/>
              </a:schemeClr>
            </a:solidFill>
          </a:ln>
        </p:spPr>
      </p:pic>
    </p:spTree>
    <p:extLst>
      <p:ext uri="{BB962C8B-B14F-4D97-AF65-F5344CB8AC3E}">
        <p14:creationId xmlns:p14="http://schemas.microsoft.com/office/powerpoint/2010/main" val="1516436984"/>
      </p:ext>
    </p:extLst>
  </p:cSld>
  <p:clrMapOvr>
    <a:masterClrMapping/>
  </p:clrMapOvr>
</p:sld>
</file>

<file path=ppt/theme/theme1.xml><?xml version="1.0" encoding="utf-8"?>
<a:theme xmlns:a="http://schemas.openxmlformats.org/drawingml/2006/main" name="Office Theme">
  <a:themeElements>
    <a:clrScheme name="Custom 2">
      <a:dk1>
        <a:srgbClr val="000000"/>
      </a:dk1>
      <a:lt1>
        <a:sysClr val="window" lastClr="FFFFFF"/>
      </a:lt1>
      <a:dk2>
        <a:srgbClr val="013591"/>
      </a:dk2>
      <a:lt2>
        <a:srgbClr val="FFFFFF"/>
      </a:lt2>
      <a:accent1>
        <a:srgbClr val="C55A11"/>
      </a:accent1>
      <a:accent2>
        <a:srgbClr val="70AD47"/>
      </a:accent2>
      <a:accent3>
        <a:srgbClr val="013591"/>
      </a:accent3>
      <a:accent4>
        <a:srgbClr val="FFC000"/>
      </a:accent4>
      <a:accent5>
        <a:srgbClr val="0563C1"/>
      </a:accent5>
      <a:accent6>
        <a:srgbClr val="98A4AD"/>
      </a:accent6>
      <a:hlink>
        <a:srgbClr val="0563C1"/>
      </a:hlink>
      <a:folHlink>
        <a:srgbClr val="0563C1"/>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28501215-2B6E-4598-8CF6-AE42CB94BF9F}" vid="{547A93A2-4794-4327-B1F7-85B2EF97B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64891b-fa03-4fb1-a092-31ef8f540ecb">
      <Terms xmlns="http://schemas.microsoft.com/office/infopath/2007/PartnerControls"/>
    </lcf76f155ced4ddcb4097134ff3c332f>
    <TaxCatchAll xmlns="5550a5bc-a596-4b67-9c99-647c66ecfdd3" xsi:nil="true"/>
  </documentManagement>
</p:properties>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45E6CC1808C4BD42BF29501F7CA1A6AC" ma:contentTypeVersion="17" ma:contentTypeDescription="Create a new document." ma:contentTypeScope="" ma:versionID="b7935ccfc802262aa04d0ff358ae4c13">
  <xsd:schema xmlns:xsd="http://www.w3.org/2001/XMLSchema" xmlns:xs="http://www.w3.org/2001/XMLSchema" xmlns:p="http://schemas.microsoft.com/office/2006/metadata/properties" xmlns:ns2="2a64891b-fa03-4fb1-a092-31ef8f540ecb" xmlns:ns3="5550a5bc-a596-4b67-9c99-647c66ecfdd3" targetNamespace="http://schemas.microsoft.com/office/2006/metadata/properties" ma:root="true" ma:fieldsID="98095d0e0fe0cfd784260c44d5c15c3d" ns2:_="" ns3:_="">
    <xsd:import namespace="2a64891b-fa03-4fb1-a092-31ef8f540ecb"/>
    <xsd:import namespace="5550a5bc-a596-4b67-9c99-647c66ecfd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64891b-fa03-4fb1-a092-31ef8f540e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50a5bc-a596-4b67-9c99-647c66ecfd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a7f11fd-9c00-45d8-bb38-4a8cecd4f2c3}" ma:internalName="TaxCatchAll" ma:showField="CatchAllData" ma:web="5550a5bc-a596-4b67-9c99-647c66ecfdd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DF2F8-3439-4E47-8B4D-9D6FCF655A54}">
  <ds:schemaRefs>
    <ds:schemaRef ds:uri="http://schemas.microsoft.com/office/2006/metadata/properties"/>
    <ds:schemaRef ds:uri="http://purl.org/dc/terms/"/>
    <ds:schemaRef ds:uri="http://schemas.microsoft.com/office/2006/documentManagement/types"/>
    <ds:schemaRef ds:uri="5550a5bc-a596-4b67-9c99-647c66ecfdd3"/>
    <ds:schemaRef ds:uri="http://purl.org/dc/elements/1.1/"/>
    <ds:schemaRef ds:uri="http://schemas.microsoft.com/office/infopath/2007/PartnerControls"/>
    <ds:schemaRef ds:uri="http://schemas.openxmlformats.org/package/2006/metadata/core-properties"/>
    <ds:schemaRef ds:uri="2a64891b-fa03-4fb1-a092-31ef8f540ecb"/>
    <ds:schemaRef ds:uri="http://www.w3.org/XML/1998/namespace"/>
    <ds:schemaRef ds:uri="http://purl.org/dc/dcmitype/"/>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3.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4.xml><?xml version="1.0" encoding="utf-8"?>
<ds:datastoreItem xmlns:ds="http://schemas.openxmlformats.org/officeDocument/2006/customXml" ds:itemID="{6DB99753-47DB-49F7-A90E-382E2831BDF1}">
  <ds:schemaRefs>
    <ds:schemaRef ds:uri="http://schemas.microsoft.com/sharepoint/v3/contenttype/forms"/>
  </ds:schemaRefs>
</ds:datastoreItem>
</file>

<file path=customXml/itemProps5.xml><?xml version="1.0" encoding="utf-8"?>
<ds:datastoreItem xmlns:ds="http://schemas.openxmlformats.org/officeDocument/2006/customXml" ds:itemID="{1F5F1971-566B-43D5-A503-19CCAE2B9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64891b-fa03-4fb1-a092-31ef8f540ecb"/>
    <ds:schemaRef ds:uri="5550a5bc-a596-4b67-9c99-647c66ecf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4100</TotalTime>
  <Words>937</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American Typewriter</vt:lpstr>
      <vt:lpstr>Arial</vt:lpstr>
      <vt:lpstr>Calibri</vt:lpstr>
      <vt:lpstr>circular</vt:lpstr>
      <vt:lpstr>Georgia</vt:lpstr>
      <vt:lpstr>LucidaGrande</vt:lpstr>
      <vt:lpstr>LucidaGrande-Bold</vt:lpstr>
      <vt:lpstr>Minion Pro</vt:lpstr>
      <vt:lpstr>Myriad Pro</vt:lpstr>
      <vt:lpstr>Roboto Slab</vt:lpstr>
      <vt:lpstr>Source Sans Pro</vt:lpstr>
      <vt:lpstr>Office Theme</vt:lpstr>
      <vt:lpstr>SUBSTANCE USE DISORDER AND DISABILTY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Foster</cp:lastModifiedBy>
  <cp:revision>200</cp:revision>
  <dcterms:created xsi:type="dcterms:W3CDTF">2016-03-05T16:55:12Z</dcterms:created>
  <dcterms:modified xsi:type="dcterms:W3CDTF">2024-01-30T13:46:11Z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0x01010045E6CC1808C4BD42BF29501F7CA1A6AC</vt:lpwstr>
  </property>
</Properties>
</file>