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6"/>
  </p:sldMasterIdLst>
  <p:notesMasterIdLst>
    <p:notesMasterId r:id="rId8"/>
  </p:notesMasterIdLst>
  <p:sldIdLst>
    <p:sldId id="264" r:id="rId7"/>
  </p:sldIdLst>
  <p:sldSz cx="43891200" cy="32918400"/>
  <p:notesSz cx="9144000" cy="6858000"/>
  <p:defaultTextStyle>
    <a:defPPr>
      <a:defRPr lang="en-US"/>
    </a:defPPr>
    <a:lvl1pPr marL="0" algn="l" defTabSz="3686466" rtl="0" eaLnBrk="1" latinLnBrk="0" hangingPunct="1">
      <a:defRPr sz="7285" kern="1200">
        <a:solidFill>
          <a:schemeClr val="tx1"/>
        </a:solidFill>
        <a:latin typeface="+mn-lt"/>
        <a:ea typeface="+mn-ea"/>
        <a:cs typeface="+mn-cs"/>
      </a:defRPr>
    </a:lvl1pPr>
    <a:lvl2pPr marL="1843232" algn="l" defTabSz="3686466" rtl="0" eaLnBrk="1" latinLnBrk="0" hangingPunct="1">
      <a:defRPr sz="7285" kern="1200">
        <a:solidFill>
          <a:schemeClr val="tx1"/>
        </a:solidFill>
        <a:latin typeface="+mn-lt"/>
        <a:ea typeface="+mn-ea"/>
        <a:cs typeface="+mn-cs"/>
      </a:defRPr>
    </a:lvl2pPr>
    <a:lvl3pPr marL="3686466" algn="l" defTabSz="3686466" rtl="0" eaLnBrk="1" latinLnBrk="0" hangingPunct="1">
      <a:defRPr sz="7285" kern="1200">
        <a:solidFill>
          <a:schemeClr val="tx1"/>
        </a:solidFill>
        <a:latin typeface="+mn-lt"/>
        <a:ea typeface="+mn-ea"/>
        <a:cs typeface="+mn-cs"/>
      </a:defRPr>
    </a:lvl3pPr>
    <a:lvl4pPr marL="5529698" algn="l" defTabSz="3686466" rtl="0" eaLnBrk="1" latinLnBrk="0" hangingPunct="1">
      <a:defRPr sz="7285" kern="1200">
        <a:solidFill>
          <a:schemeClr val="tx1"/>
        </a:solidFill>
        <a:latin typeface="+mn-lt"/>
        <a:ea typeface="+mn-ea"/>
        <a:cs typeface="+mn-cs"/>
      </a:defRPr>
    </a:lvl4pPr>
    <a:lvl5pPr marL="7372932" algn="l" defTabSz="3686466" rtl="0" eaLnBrk="1" latinLnBrk="0" hangingPunct="1">
      <a:defRPr sz="7285" kern="1200">
        <a:solidFill>
          <a:schemeClr val="tx1"/>
        </a:solidFill>
        <a:latin typeface="+mn-lt"/>
        <a:ea typeface="+mn-ea"/>
        <a:cs typeface="+mn-cs"/>
      </a:defRPr>
    </a:lvl5pPr>
    <a:lvl6pPr marL="9216165" algn="l" defTabSz="3686466" rtl="0" eaLnBrk="1" latinLnBrk="0" hangingPunct="1">
      <a:defRPr sz="7285" kern="1200">
        <a:solidFill>
          <a:schemeClr val="tx1"/>
        </a:solidFill>
        <a:latin typeface="+mn-lt"/>
        <a:ea typeface="+mn-ea"/>
        <a:cs typeface="+mn-cs"/>
      </a:defRPr>
    </a:lvl6pPr>
    <a:lvl7pPr marL="11059397" algn="l" defTabSz="3686466" rtl="0" eaLnBrk="1" latinLnBrk="0" hangingPunct="1">
      <a:defRPr sz="7285" kern="1200">
        <a:solidFill>
          <a:schemeClr val="tx1"/>
        </a:solidFill>
        <a:latin typeface="+mn-lt"/>
        <a:ea typeface="+mn-ea"/>
        <a:cs typeface="+mn-cs"/>
      </a:defRPr>
    </a:lvl7pPr>
    <a:lvl8pPr marL="12902631" algn="l" defTabSz="3686466" rtl="0" eaLnBrk="1" latinLnBrk="0" hangingPunct="1">
      <a:defRPr sz="7285" kern="1200">
        <a:solidFill>
          <a:schemeClr val="tx1"/>
        </a:solidFill>
        <a:latin typeface="+mn-lt"/>
        <a:ea typeface="+mn-ea"/>
        <a:cs typeface="+mn-cs"/>
      </a:defRPr>
    </a:lvl8pPr>
    <a:lvl9pPr marL="14745863" algn="l" defTabSz="3686466" rtl="0" eaLnBrk="1" latinLnBrk="0" hangingPunct="1">
      <a:defRPr sz="728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C8EE"/>
    <a:srgbClr val="000000"/>
    <a:srgbClr val="29729F"/>
    <a:srgbClr val="0044BB"/>
    <a:srgbClr val="003591"/>
    <a:srgbClr val="2E0957"/>
    <a:srgbClr val="002060"/>
    <a:srgbClr val="FFC9C9"/>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38" autoAdjust="0"/>
    <p:restoredTop sz="94434" autoAdjust="0"/>
  </p:normalViewPr>
  <p:slideViewPr>
    <p:cSldViewPr snapToGrid="0">
      <p:cViewPr varScale="1">
        <p:scale>
          <a:sx n="17" d="100"/>
          <a:sy n="17" d="100"/>
        </p:scale>
        <p:origin x="1632" y="110"/>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77B1D42-A65D-49D4-BD83-F646B952BCF1}" type="datetimeFigureOut">
              <a:rPr lang="en-US" smtClean="0"/>
              <a:t>1/30/2024</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E3A5A33-B5AA-4810-9B13-C1F7DD047D19}" type="slidenum">
              <a:rPr lang="en-US" smtClean="0"/>
              <a:t>‹#›</a:t>
            </a:fld>
            <a:endParaRPr lang="en-US"/>
          </a:p>
        </p:txBody>
      </p:sp>
    </p:spTree>
    <p:extLst>
      <p:ext uri="{BB962C8B-B14F-4D97-AF65-F5344CB8AC3E}">
        <p14:creationId xmlns:p14="http://schemas.microsoft.com/office/powerpoint/2010/main" val="1658667553"/>
      </p:ext>
    </p:extLst>
  </p:cSld>
  <p:clrMap bg1="lt1" tx1="dk1" bg2="lt2" tx2="dk2" accent1="accent1" accent2="accent2" accent3="accent3" accent4="accent4" accent5="accent5" accent6="accent6" hlink="hlink" folHlink="folHlink"/>
  <p:notesStyle>
    <a:lvl1pPr marL="0" algn="l" defTabSz="783732" rtl="0" eaLnBrk="1" latinLnBrk="0" hangingPunct="1">
      <a:defRPr sz="1029" kern="1200">
        <a:solidFill>
          <a:schemeClr val="tx1"/>
        </a:solidFill>
        <a:latin typeface="+mn-lt"/>
        <a:ea typeface="+mn-ea"/>
        <a:cs typeface="+mn-cs"/>
      </a:defRPr>
    </a:lvl1pPr>
    <a:lvl2pPr marL="391866" algn="l" defTabSz="783732" rtl="0" eaLnBrk="1" latinLnBrk="0" hangingPunct="1">
      <a:defRPr sz="1029" kern="1200">
        <a:solidFill>
          <a:schemeClr val="tx1"/>
        </a:solidFill>
        <a:latin typeface="+mn-lt"/>
        <a:ea typeface="+mn-ea"/>
        <a:cs typeface="+mn-cs"/>
      </a:defRPr>
    </a:lvl2pPr>
    <a:lvl3pPr marL="783732" algn="l" defTabSz="783732" rtl="0" eaLnBrk="1" latinLnBrk="0" hangingPunct="1">
      <a:defRPr sz="1029" kern="1200">
        <a:solidFill>
          <a:schemeClr val="tx1"/>
        </a:solidFill>
        <a:latin typeface="+mn-lt"/>
        <a:ea typeface="+mn-ea"/>
        <a:cs typeface="+mn-cs"/>
      </a:defRPr>
    </a:lvl3pPr>
    <a:lvl4pPr marL="1175598" algn="l" defTabSz="783732" rtl="0" eaLnBrk="1" latinLnBrk="0" hangingPunct="1">
      <a:defRPr sz="1029" kern="1200">
        <a:solidFill>
          <a:schemeClr val="tx1"/>
        </a:solidFill>
        <a:latin typeface="+mn-lt"/>
        <a:ea typeface="+mn-ea"/>
        <a:cs typeface="+mn-cs"/>
      </a:defRPr>
    </a:lvl4pPr>
    <a:lvl5pPr marL="1567464" algn="l" defTabSz="783732" rtl="0" eaLnBrk="1" latinLnBrk="0" hangingPunct="1">
      <a:defRPr sz="1029" kern="1200">
        <a:solidFill>
          <a:schemeClr val="tx1"/>
        </a:solidFill>
        <a:latin typeface="+mn-lt"/>
        <a:ea typeface="+mn-ea"/>
        <a:cs typeface="+mn-cs"/>
      </a:defRPr>
    </a:lvl5pPr>
    <a:lvl6pPr marL="1959331" algn="l" defTabSz="783732" rtl="0" eaLnBrk="1" latinLnBrk="0" hangingPunct="1">
      <a:defRPr sz="1029" kern="1200">
        <a:solidFill>
          <a:schemeClr val="tx1"/>
        </a:solidFill>
        <a:latin typeface="+mn-lt"/>
        <a:ea typeface="+mn-ea"/>
        <a:cs typeface="+mn-cs"/>
      </a:defRPr>
    </a:lvl6pPr>
    <a:lvl7pPr marL="2351197" algn="l" defTabSz="783732" rtl="0" eaLnBrk="1" latinLnBrk="0" hangingPunct="1">
      <a:defRPr sz="1029" kern="1200">
        <a:solidFill>
          <a:schemeClr val="tx1"/>
        </a:solidFill>
        <a:latin typeface="+mn-lt"/>
        <a:ea typeface="+mn-ea"/>
        <a:cs typeface="+mn-cs"/>
      </a:defRPr>
    </a:lvl7pPr>
    <a:lvl8pPr marL="2743063" algn="l" defTabSz="783732" rtl="0" eaLnBrk="1" latinLnBrk="0" hangingPunct="1">
      <a:defRPr sz="1029" kern="1200">
        <a:solidFill>
          <a:schemeClr val="tx1"/>
        </a:solidFill>
        <a:latin typeface="+mn-lt"/>
        <a:ea typeface="+mn-ea"/>
        <a:cs typeface="+mn-cs"/>
      </a:defRPr>
    </a:lvl8pPr>
    <a:lvl9pPr marL="3134929" algn="l" defTabSz="783732" rtl="0" eaLnBrk="1" latinLnBrk="0" hangingPunct="1">
      <a:defRPr sz="102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6112873"/>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79714" y="1357176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5" y="2362963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4" y="228725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66108" y="744582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52685" y="744582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5022285" y="8395350"/>
            <a:ext cx="13076464" cy="6688714"/>
          </a:xfrm>
        </p:spPr>
        <p:txBody>
          <a:bodyPr>
            <a:normAutofit/>
          </a:bodyPr>
          <a:lstStyle>
            <a:lvl1pPr marL="0" indent="0">
              <a:buNone/>
              <a:defRPr sz="4114">
                <a:solidFill>
                  <a:srgbClr val="000000"/>
                </a:solidFill>
                <a:latin typeface="+mn-lt"/>
              </a:defRPr>
            </a:lvl1pPr>
          </a:lstStyle>
          <a:p>
            <a:endParaRPr lang="en-US"/>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5022285" y="7497550"/>
            <a:ext cx="13076464" cy="379354"/>
          </a:xfrm>
        </p:spPr>
        <p:txBody>
          <a:bodyPr>
            <a:noAutofit/>
          </a:bodyPr>
          <a:lstStyle>
            <a:lvl1pPr marL="0" indent="0" algn="ctr">
              <a:buNone/>
              <a:defRPr sz="3771" b="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CHART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5022285" y="16422471"/>
            <a:ext cx="13076464" cy="6688714"/>
          </a:xfrm>
        </p:spPr>
        <p:txBody>
          <a:bodyPr>
            <a:normAutofit/>
          </a:bodyPr>
          <a:lstStyle>
            <a:lvl1pPr marL="0" indent="0">
              <a:buNone/>
              <a:defRPr sz="4114">
                <a:solidFill>
                  <a:srgbClr val="000000"/>
                </a:solidFill>
                <a:latin typeface="+mn-lt"/>
              </a:defRPr>
            </a:lvl1pPr>
          </a:lstStyle>
          <a:p>
            <a:endParaRPr lang="en-US"/>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5022285" y="15524670"/>
            <a:ext cx="13076464" cy="379354"/>
          </a:xfrm>
        </p:spPr>
        <p:txBody>
          <a:bodyPr>
            <a:noAutofit/>
          </a:bodyPr>
          <a:lstStyle>
            <a:lvl1pPr marL="0" indent="0" algn="ctr">
              <a:buNone/>
              <a:defRPr sz="3771" b="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4043054"/>
            <a:ext cx="13076464" cy="520529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4814827"/>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4956455"/>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20879687"/>
            <a:ext cx="7328263" cy="666750"/>
          </a:xfrm>
        </p:spPr>
        <p:txBody>
          <a:bodyPr>
            <a:noAutofit/>
          </a:bodyPr>
          <a:lstStyle>
            <a:lvl1pPr marL="0" indent="0">
              <a:buNone/>
              <a:defRPr sz="3771" b="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1775812"/>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29652686" y="13571764"/>
            <a:ext cx="13076465" cy="8203747"/>
          </a:xfrm>
        </p:spPr>
        <p:txBody>
          <a:bodyPr>
            <a:normAutofit/>
          </a:bodyPr>
          <a:lstStyle>
            <a:lvl1pPr marL="0" indent="0">
              <a:buNone/>
              <a:defRPr sz="3771" b="0">
                <a:solidFill>
                  <a:srgbClr val="000000"/>
                </a:solidFill>
              </a:defRPr>
            </a:lvl1pPr>
          </a:lstStyle>
          <a:p>
            <a:r>
              <a:rPr lang="en-US"/>
              <a:t>Table Graphic</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979715" y="26806072"/>
            <a:ext cx="13076464" cy="3718593"/>
          </a:xfrm>
        </p:spPr>
        <p:txBody>
          <a:bodyPr>
            <a:normAutofit/>
          </a:bodyPr>
          <a:lstStyle>
            <a:lvl1pPr marL="0" indent="0">
              <a:buNone/>
              <a:defRPr sz="4114"/>
            </a:lvl1pPr>
          </a:lstStyle>
          <a:p>
            <a:endParaRPr lang="en-US"/>
          </a:p>
        </p:txBody>
      </p:sp>
    </p:spTree>
    <p:extLst>
      <p:ext uri="{BB962C8B-B14F-4D97-AF65-F5344CB8AC3E}">
        <p14:creationId xmlns:p14="http://schemas.microsoft.com/office/powerpoint/2010/main" val="395523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6112873"/>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79714" y="1357176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5" y="2362963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4" y="228725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66108" y="744582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52685" y="7445828"/>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4043054"/>
            <a:ext cx="13076464" cy="520529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4814827"/>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4956455"/>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20879687"/>
            <a:ext cx="7328263" cy="666750"/>
          </a:xfrm>
        </p:spPr>
        <p:txBody>
          <a:bodyPr>
            <a:noAutofit/>
          </a:bodyPr>
          <a:lstStyle>
            <a:lvl1pPr marL="0" indent="0">
              <a:buNone/>
              <a:defRPr sz="3771" b="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1775812"/>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979715" y="26806072"/>
            <a:ext cx="13076464" cy="3718593"/>
          </a:xfrm>
        </p:spPr>
        <p:txBody>
          <a:bodyPr>
            <a:normAutofit/>
          </a:bodyPr>
          <a:lstStyle>
            <a:lvl1pPr marL="0" indent="0">
              <a:buNone/>
              <a:defRPr sz="4114"/>
            </a:lvl1pPr>
          </a:lstStyle>
          <a:p>
            <a:endParaRPr lang="en-US"/>
          </a:p>
        </p:txBody>
      </p:sp>
      <p:sp>
        <p:nvSpPr>
          <p:cNvPr id="32" name="Text Placeholder 32">
            <a:extLst>
              <a:ext uri="{FF2B5EF4-FFF2-40B4-BE49-F238E27FC236}">
                <a16:creationId xmlns:a16="http://schemas.microsoft.com/office/drawing/2014/main" id="{9C60D2B8-A23E-4047-A79D-2EC5ECDF044A}"/>
              </a:ext>
            </a:extLst>
          </p:cNvPr>
          <p:cNvSpPr>
            <a:spLocks noGrp="1"/>
          </p:cNvSpPr>
          <p:nvPr>
            <p:ph type="body" sz="quarter" idx="36"/>
          </p:nvPr>
        </p:nvSpPr>
        <p:spPr>
          <a:xfrm>
            <a:off x="15045661" y="7497549"/>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431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spTree>
    <p:extLst>
      <p:ext uri="{BB962C8B-B14F-4D97-AF65-F5344CB8AC3E}">
        <p14:creationId xmlns:p14="http://schemas.microsoft.com/office/powerpoint/2010/main" val="2644297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17520" y="5568903"/>
            <a:ext cx="37856160" cy="24067103"/>
          </a:xfrm>
          <a:prstGeom prst="rect">
            <a:avLst/>
          </a:prstGeom>
        </p:spPr>
        <p:txBody>
          <a:bodyPr vert="horz" lIns="106674" tIns="53337" rIns="106674" bIns="5333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2" y="0"/>
            <a:ext cx="43891201" cy="4663441"/>
          </a:xfrm>
          <a:prstGeom prst="rect">
            <a:avLst/>
          </a:prstGeom>
          <a:gradFill flip="none" rotWithShape="1">
            <a:gsLst>
              <a:gs pos="0">
                <a:srgbClr val="29729F">
                  <a:shade val="30000"/>
                  <a:satMod val="115000"/>
                </a:srgbClr>
              </a:gs>
              <a:gs pos="50000">
                <a:srgbClr val="29729F">
                  <a:shade val="67500"/>
                  <a:satMod val="115000"/>
                </a:srgbClr>
              </a:gs>
              <a:gs pos="100000">
                <a:srgbClr val="29729F">
                  <a:shade val="100000"/>
                  <a:satMod val="115000"/>
                </a:srgbClr>
              </a:gs>
            </a:gsLst>
            <a:path path="circle">
              <a:fillToRect l="100000" b="100000"/>
            </a:path>
            <a:tileRect t="-100000" r="-100000"/>
          </a:gradFill>
          <a:ln w="101600" cap="flat" cmpd="sng" algn="ctr">
            <a:solidFill>
              <a:srgbClr val="002060"/>
            </a:solid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7971" i="1">
                <a:solidFill>
                  <a:schemeClr val="bg1"/>
                </a:solidFill>
                <a:latin typeface="Myriad Pro" panose="020B0503030403020204" pitchFamily="34" charset="0"/>
                <a:cs typeface="Arial" panose="020B0604020202020204" pitchFamily="34" charset="0"/>
              </a:rPr>
              <a:t> </a:t>
            </a:r>
          </a:p>
        </p:txBody>
      </p:sp>
      <p:sp>
        <p:nvSpPr>
          <p:cNvPr id="2" name="Title Placeholder 1"/>
          <p:cNvSpPr>
            <a:spLocks noGrp="1"/>
          </p:cNvSpPr>
          <p:nvPr>
            <p:ph type="title"/>
          </p:nvPr>
        </p:nvSpPr>
        <p:spPr>
          <a:xfrm>
            <a:off x="2765594" y="1573536"/>
            <a:ext cx="37856160" cy="1516366"/>
          </a:xfrm>
          <a:prstGeom prst="rect">
            <a:avLst/>
          </a:prstGeom>
        </p:spPr>
        <p:txBody>
          <a:bodyPr vert="horz" lIns="106674" tIns="53337" rIns="106674" bIns="53337" rtlCol="0" anchor="ctr">
            <a:normAutofit/>
          </a:bodyPr>
          <a:lstStyle/>
          <a:p>
            <a:r>
              <a:rPr lang="en-US" dirty="0"/>
              <a:t>Click to edit Master title style</a:t>
            </a:r>
          </a:p>
        </p:txBody>
      </p:sp>
      <p:sp>
        <p:nvSpPr>
          <p:cNvPr id="19" name="Text Placeholder 24">
            <a:extLst>
              <a:ext uri="{FF2B5EF4-FFF2-40B4-BE49-F238E27FC236}">
                <a16:creationId xmlns:a16="http://schemas.microsoft.com/office/drawing/2014/main" id="{492FD484-5575-48BF-84BB-F07426EDE705}"/>
              </a:ext>
            </a:extLst>
          </p:cNvPr>
          <p:cNvSpPr txBox="1">
            <a:spLocks/>
          </p:cNvSpPr>
          <p:nvPr userDrawn="1"/>
        </p:nvSpPr>
        <p:spPr>
          <a:xfrm>
            <a:off x="29127762" y="31446924"/>
            <a:ext cx="13128715" cy="666750"/>
          </a:xfrm>
          <a:prstGeom prst="rect">
            <a:avLst/>
          </a:prstGeom>
        </p:spPr>
        <p:txBody>
          <a:bodyPr>
            <a:noAutofit/>
          </a:bodyPr>
          <a:lstStyle>
            <a:lvl1pPr marL="0" indent="0" algn="r" defTabSz="4480304" rtl="0" eaLnBrk="1" latinLnBrk="0" hangingPunct="1">
              <a:lnSpc>
                <a:spcPct val="90000"/>
              </a:lnSpc>
              <a:spcBef>
                <a:spcPts val="4900"/>
              </a:spcBef>
              <a:buFont typeface="Arial" panose="020B0604020202020204" pitchFamily="34" charset="0"/>
              <a:buNone/>
              <a:defRPr sz="4800" b="0" kern="1200">
                <a:solidFill>
                  <a:srgbClr val="000000"/>
                </a:solidFill>
                <a:latin typeface="+mn-lt"/>
                <a:ea typeface="+mn-ea"/>
                <a:cs typeface="+mn-cs"/>
              </a:defRPr>
            </a:lvl1pPr>
            <a:lvl2pPr marL="2240152" indent="0" algn="l" defTabSz="4480304" rtl="0" eaLnBrk="1" latinLnBrk="0" hangingPunct="1">
              <a:lnSpc>
                <a:spcPct val="90000"/>
              </a:lnSpc>
              <a:spcBef>
                <a:spcPts val="2450"/>
              </a:spcBef>
              <a:buFont typeface="Arial" panose="020B0604020202020204" pitchFamily="34" charset="0"/>
              <a:buNone/>
              <a:defRPr sz="7200" kern="1200">
                <a:solidFill>
                  <a:srgbClr val="000000"/>
                </a:solidFill>
                <a:latin typeface="+mj-lt"/>
                <a:ea typeface="+mn-ea"/>
                <a:cs typeface="+mn-cs"/>
              </a:defRPr>
            </a:lvl2pPr>
            <a:lvl3pPr marL="4480304" indent="0" algn="l" defTabSz="4480304" rtl="0" eaLnBrk="1" latinLnBrk="0" hangingPunct="1">
              <a:lnSpc>
                <a:spcPct val="90000"/>
              </a:lnSpc>
              <a:spcBef>
                <a:spcPts val="2450"/>
              </a:spcBef>
              <a:buFont typeface="Arial" panose="020B0604020202020204" pitchFamily="34" charset="0"/>
              <a:buNone/>
              <a:defRPr sz="6600" kern="1200">
                <a:solidFill>
                  <a:srgbClr val="000000"/>
                </a:solidFill>
                <a:latin typeface="+mj-lt"/>
                <a:ea typeface="+mn-ea"/>
                <a:cs typeface="+mn-cs"/>
              </a:defRPr>
            </a:lvl3pPr>
            <a:lvl4pPr marL="6720456"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4pPr>
            <a:lvl5pPr marL="8960608"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a:lstStyle>
          <a:p>
            <a:r>
              <a:rPr lang="en-US" sz="4114"/>
              <a:t>iod.unh.edu/nh-me-lend</a:t>
            </a:r>
          </a:p>
        </p:txBody>
      </p:sp>
      <p:pic>
        <p:nvPicPr>
          <p:cNvPr id="5" name="Picture 4" descr="A picture containing text, clipart&#10;&#10;Description automatically generated">
            <a:extLst>
              <a:ext uri="{FF2B5EF4-FFF2-40B4-BE49-F238E27FC236}">
                <a16:creationId xmlns:a16="http://schemas.microsoft.com/office/drawing/2014/main" id="{5A391117-3EA6-4513-9731-6DF815FFED1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4068127" y="1484840"/>
            <a:ext cx="8188350" cy="1810117"/>
          </a:xfrm>
          <a:prstGeom prst="rect">
            <a:avLst/>
          </a:prstGeom>
          <a:effectLst>
            <a:outerShdw blurRad="50800" dist="38100" dir="2700000" algn="tl" rotWithShape="0">
              <a:prstClr val="black">
                <a:alpha val="40000"/>
              </a:prstClr>
            </a:outerShdw>
          </a:effectLst>
        </p:spPr>
      </p:pic>
      <p:sp>
        <p:nvSpPr>
          <p:cNvPr id="12" name="TextBox 11">
            <a:extLst>
              <a:ext uri="{FF2B5EF4-FFF2-40B4-BE49-F238E27FC236}">
                <a16:creationId xmlns:a16="http://schemas.microsoft.com/office/drawing/2014/main" id="{ACE23306-672C-4E04-8DD6-0CE8E019D76C}"/>
              </a:ext>
            </a:extLst>
          </p:cNvPr>
          <p:cNvSpPr txBox="1"/>
          <p:nvPr userDrawn="1"/>
        </p:nvSpPr>
        <p:spPr>
          <a:xfrm>
            <a:off x="1162051" y="31209545"/>
            <a:ext cx="27823885" cy="1147365"/>
          </a:xfrm>
          <a:prstGeom prst="rect">
            <a:avLst/>
          </a:prstGeom>
          <a:noFill/>
        </p:spPr>
        <p:txBody>
          <a:bodyPr wrap="square">
            <a:spAutoFit/>
          </a:bodyPr>
          <a:lstStyle/>
          <a:p>
            <a:r>
              <a:rPr lang="en-US" sz="3428" b="0" i="1">
                <a:solidFill>
                  <a:srgbClr val="333333"/>
                </a:solidFill>
                <a:effectLst/>
                <a:latin typeface="Source Sans Pro" panose="020B0503030403020204" pitchFamily="34" charset="0"/>
              </a:rPr>
              <a:t>NH-ME LEND is supported by a grant (#</a:t>
            </a:r>
            <a:r>
              <a:rPr lang="en-US" sz="3428" b="0" i="0">
                <a:solidFill>
                  <a:srgbClr val="333333"/>
                </a:solidFill>
                <a:effectLst/>
                <a:latin typeface="Source Sans Pro" panose="020B0503030403020204" pitchFamily="34" charset="0"/>
              </a:rPr>
              <a:t>T73MC33246</a:t>
            </a:r>
            <a:r>
              <a:rPr lang="en-US" sz="3428" b="0" i="1">
                <a:solidFill>
                  <a:srgbClr val="333333"/>
                </a:solidFill>
                <a:effectLst/>
                <a:latin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a:t>
            </a:r>
            <a:endParaRPr lang="en-US" sz="3428"/>
          </a:p>
        </p:txBody>
      </p:sp>
      <p:sp>
        <p:nvSpPr>
          <p:cNvPr id="33" name="Rectangle 32">
            <a:extLst>
              <a:ext uri="{FF2B5EF4-FFF2-40B4-BE49-F238E27FC236}">
                <a16:creationId xmlns:a16="http://schemas.microsoft.com/office/drawing/2014/main" id="{678745B8-23AD-43BF-9E49-92EE5731737F}"/>
              </a:ext>
            </a:extLst>
          </p:cNvPr>
          <p:cNvSpPr/>
          <p:nvPr userDrawn="1"/>
        </p:nvSpPr>
        <p:spPr>
          <a:xfrm>
            <a:off x="-1" y="4200419"/>
            <a:ext cx="43891201" cy="57937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44"/>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7" r:id="rId2"/>
    <p:sldLayoutId id="2147483711" r:id="rId3"/>
  </p:sldLayoutIdLst>
  <p:txStyles>
    <p:titleStyle>
      <a:lvl1pPr algn="l" defTabSz="3840069" rtl="0" eaLnBrk="1" latinLnBrk="0" hangingPunct="1">
        <a:lnSpc>
          <a:spcPct val="90000"/>
        </a:lnSpc>
        <a:spcBef>
          <a:spcPct val="0"/>
        </a:spcBef>
        <a:buNone/>
        <a:defRPr sz="18513" kern="1200">
          <a:solidFill>
            <a:schemeClr val="bg1"/>
          </a:solidFill>
          <a:latin typeface="+mj-lt"/>
          <a:ea typeface="+mj-ea"/>
          <a:cs typeface="+mj-cs"/>
        </a:defRPr>
      </a:lvl1pPr>
    </p:titleStyle>
    <p:bodyStyle>
      <a:lvl1pPr marL="960017" indent="-960017" algn="l" defTabSz="3840069" rtl="0" eaLnBrk="1" latinLnBrk="0" hangingPunct="1">
        <a:lnSpc>
          <a:spcPct val="100000"/>
        </a:lnSpc>
        <a:spcBef>
          <a:spcPts val="4200"/>
        </a:spcBef>
        <a:buFont typeface="Arial" panose="020B0604020202020204" pitchFamily="34" charset="0"/>
        <a:buChar char="•"/>
        <a:defRPr sz="6171" kern="1200">
          <a:solidFill>
            <a:srgbClr val="000000"/>
          </a:solidFill>
          <a:latin typeface="+mj-lt"/>
          <a:ea typeface="+mn-ea"/>
          <a:cs typeface="+mn-cs"/>
        </a:defRPr>
      </a:lvl1pPr>
      <a:lvl2pPr marL="2880051" indent="-960017" algn="l" defTabSz="3840069" rtl="0" eaLnBrk="1" latinLnBrk="0" hangingPunct="1">
        <a:lnSpc>
          <a:spcPct val="100000"/>
        </a:lnSpc>
        <a:spcBef>
          <a:spcPts val="2100"/>
        </a:spcBef>
        <a:buFont typeface="Arial" panose="020B0604020202020204" pitchFamily="34" charset="0"/>
        <a:buChar char="•"/>
        <a:defRPr sz="6171" kern="1200">
          <a:solidFill>
            <a:srgbClr val="000000"/>
          </a:solidFill>
          <a:latin typeface="+mj-lt"/>
          <a:ea typeface="+mn-ea"/>
          <a:cs typeface="+mn-cs"/>
        </a:defRPr>
      </a:lvl2pPr>
      <a:lvl3pPr marL="4800086" indent="-960017" algn="l" defTabSz="3840069" rtl="0" eaLnBrk="1" latinLnBrk="0" hangingPunct="1">
        <a:lnSpc>
          <a:spcPct val="100000"/>
        </a:lnSpc>
        <a:spcBef>
          <a:spcPts val="2100"/>
        </a:spcBef>
        <a:buFont typeface="Arial" panose="020B0604020202020204" pitchFamily="34" charset="0"/>
        <a:buChar char="•"/>
        <a:defRPr sz="5657" kern="1200">
          <a:solidFill>
            <a:srgbClr val="000000"/>
          </a:solidFill>
          <a:latin typeface="+mj-lt"/>
          <a:ea typeface="+mn-ea"/>
          <a:cs typeface="+mn-cs"/>
        </a:defRPr>
      </a:lvl3pPr>
      <a:lvl4pPr marL="6720120"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4pPr>
      <a:lvl5pPr marL="8640154"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p:bodyStyle>
    <p:otherStyle>
      <a:defPPr>
        <a:defRPr lang="en-US"/>
      </a:defPPr>
      <a:lvl1pPr marL="0" algn="l" defTabSz="3840069" rtl="0" eaLnBrk="1" latinLnBrk="0" hangingPunct="1">
        <a:defRPr sz="7542" kern="1200">
          <a:solidFill>
            <a:schemeClr val="tx1"/>
          </a:solidFill>
          <a:latin typeface="+mn-lt"/>
          <a:ea typeface="+mn-ea"/>
          <a:cs typeface="+mn-cs"/>
        </a:defRPr>
      </a:lvl1pPr>
      <a:lvl2pPr marL="1920034" algn="l" defTabSz="3840069" rtl="0" eaLnBrk="1" latinLnBrk="0" hangingPunct="1">
        <a:defRPr sz="7542" kern="1200">
          <a:solidFill>
            <a:schemeClr val="tx1"/>
          </a:solidFill>
          <a:latin typeface="+mn-lt"/>
          <a:ea typeface="+mn-ea"/>
          <a:cs typeface="+mn-cs"/>
        </a:defRPr>
      </a:lvl2pPr>
      <a:lvl3pPr marL="3840069" algn="l" defTabSz="3840069" rtl="0" eaLnBrk="1" latinLnBrk="0" hangingPunct="1">
        <a:defRPr sz="7542" kern="1200">
          <a:solidFill>
            <a:schemeClr val="tx1"/>
          </a:solidFill>
          <a:latin typeface="+mn-lt"/>
          <a:ea typeface="+mn-ea"/>
          <a:cs typeface="+mn-cs"/>
        </a:defRPr>
      </a:lvl3pPr>
      <a:lvl4pPr marL="5760103" algn="l" defTabSz="3840069" rtl="0" eaLnBrk="1" latinLnBrk="0" hangingPunct="1">
        <a:defRPr sz="7542" kern="1200">
          <a:solidFill>
            <a:schemeClr val="tx1"/>
          </a:solidFill>
          <a:latin typeface="+mn-lt"/>
          <a:ea typeface="+mn-ea"/>
          <a:cs typeface="+mn-cs"/>
        </a:defRPr>
      </a:lvl4pPr>
      <a:lvl5pPr marL="7680137" algn="l" defTabSz="3840069" rtl="0" eaLnBrk="1" latinLnBrk="0" hangingPunct="1">
        <a:defRPr sz="7542" kern="1200">
          <a:solidFill>
            <a:schemeClr val="tx1"/>
          </a:solidFill>
          <a:latin typeface="+mn-lt"/>
          <a:ea typeface="+mn-ea"/>
          <a:cs typeface="+mn-cs"/>
        </a:defRPr>
      </a:lvl5pPr>
      <a:lvl6pPr marL="9600171" algn="l" defTabSz="3840069" rtl="0" eaLnBrk="1" latinLnBrk="0" hangingPunct="1">
        <a:defRPr sz="7542" kern="1200">
          <a:solidFill>
            <a:schemeClr val="tx1"/>
          </a:solidFill>
          <a:latin typeface="+mn-lt"/>
          <a:ea typeface="+mn-ea"/>
          <a:cs typeface="+mn-cs"/>
        </a:defRPr>
      </a:lvl6pPr>
      <a:lvl7pPr marL="11520206" algn="l" defTabSz="3840069" rtl="0" eaLnBrk="1" latinLnBrk="0" hangingPunct="1">
        <a:defRPr sz="7542" kern="1200">
          <a:solidFill>
            <a:schemeClr val="tx1"/>
          </a:solidFill>
          <a:latin typeface="+mn-lt"/>
          <a:ea typeface="+mn-ea"/>
          <a:cs typeface="+mn-cs"/>
        </a:defRPr>
      </a:lvl7pPr>
      <a:lvl8pPr marL="13440240" algn="l" defTabSz="3840069" rtl="0" eaLnBrk="1" latinLnBrk="0" hangingPunct="1">
        <a:defRPr sz="7542" kern="1200">
          <a:solidFill>
            <a:schemeClr val="tx1"/>
          </a:solidFill>
          <a:latin typeface="+mn-lt"/>
          <a:ea typeface="+mn-ea"/>
          <a:cs typeface="+mn-cs"/>
        </a:defRPr>
      </a:lvl8pPr>
      <a:lvl9pPr marL="15360274" algn="l" defTabSz="3840069" rtl="0" eaLnBrk="1" latinLnBrk="0" hangingPunct="1">
        <a:defRPr sz="75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13" Type="http://schemas.openxmlformats.org/officeDocument/2006/relationships/image" Target="../media/image11.png"/><Relationship Id="rId3" Type="http://schemas.openxmlformats.org/officeDocument/2006/relationships/hyperlink" Target="https://www.nationalcivicleague.org/maki" TargetMode="External"/><Relationship Id="rId7" Type="http://schemas.openxmlformats.org/officeDocument/2006/relationships/image" Target="../media/image5.jpeg"/><Relationship Id="rId12" Type="http://schemas.openxmlformats.org/officeDocument/2006/relationships/image" Target="../media/image10.jpg"/><Relationship Id="rId2" Type="http://schemas.openxmlformats.org/officeDocument/2006/relationships/hyperlink" Target="https://www.cdc.gov/ncbddd/disabilityandhealth/infographic-disability-impacts-all.html" TargetMode="External"/><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jpg"/><Relationship Id="rId10" Type="http://schemas.openxmlformats.org/officeDocument/2006/relationships/image" Target="../media/image8.jp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6FF9C-1446-48F2-980A-39D91CB9BC05}"/>
              </a:ext>
            </a:extLst>
          </p:cNvPr>
          <p:cNvSpPr>
            <a:spLocks noGrp="1"/>
          </p:cNvSpPr>
          <p:nvPr>
            <p:ph type="title"/>
          </p:nvPr>
        </p:nvSpPr>
        <p:spPr>
          <a:xfrm>
            <a:off x="835478" y="1343198"/>
            <a:ext cx="37856160" cy="666477"/>
          </a:xfrm>
        </p:spPr>
        <p:txBody>
          <a:bodyPr/>
          <a:lstStyle/>
          <a:p>
            <a:r>
              <a:rPr lang="en-US" sz="8000" dirty="0">
                <a:latin typeface="Georgia" panose="02040502050405020303" pitchFamily="18" charset="0"/>
              </a:rPr>
              <a:t>Reducing Barriers to Civic Engagement for People with Disabilities</a:t>
            </a:r>
          </a:p>
        </p:txBody>
      </p:sp>
      <p:sp>
        <p:nvSpPr>
          <p:cNvPr id="3" name="Text Placeholder 2">
            <a:extLst>
              <a:ext uri="{FF2B5EF4-FFF2-40B4-BE49-F238E27FC236}">
                <a16:creationId xmlns:a16="http://schemas.microsoft.com/office/drawing/2014/main" id="{69090E1F-8A45-4E91-872D-EFC196EF15FD}"/>
              </a:ext>
            </a:extLst>
          </p:cNvPr>
          <p:cNvSpPr>
            <a:spLocks noGrp="1"/>
          </p:cNvSpPr>
          <p:nvPr>
            <p:ph type="body" sz="quarter" idx="13"/>
          </p:nvPr>
        </p:nvSpPr>
        <p:spPr/>
        <p:txBody>
          <a:bodyPr/>
          <a:lstStyle/>
          <a:p>
            <a:r>
              <a:rPr lang="en-US">
                <a:latin typeface="Georgia" panose="02040502050405020303" pitchFamily="18" charset="0"/>
              </a:rPr>
              <a:t>Victoria Muñoz</a:t>
            </a:r>
          </a:p>
        </p:txBody>
      </p:sp>
      <p:sp>
        <p:nvSpPr>
          <p:cNvPr id="4" name="Text Placeholder 3">
            <a:extLst>
              <a:ext uri="{FF2B5EF4-FFF2-40B4-BE49-F238E27FC236}">
                <a16:creationId xmlns:a16="http://schemas.microsoft.com/office/drawing/2014/main" id="{ECF144F1-EEEA-4427-AA53-AFD9C9EEFF52}"/>
              </a:ext>
            </a:extLst>
          </p:cNvPr>
          <p:cNvSpPr>
            <a:spLocks noGrp="1"/>
          </p:cNvSpPr>
          <p:nvPr>
            <p:ph type="body" sz="quarter" idx="14"/>
          </p:nvPr>
        </p:nvSpPr>
        <p:spPr/>
        <p:txBody>
          <a:bodyPr/>
          <a:lstStyle/>
          <a:p>
            <a:r>
              <a:rPr lang="en-US" dirty="0">
                <a:latin typeface="Georgia" panose="02040502050405020303" pitchFamily="18" charset="0"/>
              </a:rPr>
              <a:t>MSW Student, University of New Hampshire</a:t>
            </a:r>
          </a:p>
          <a:p>
            <a:endParaRPr lang="en-US" dirty="0"/>
          </a:p>
        </p:txBody>
      </p:sp>
      <p:sp>
        <p:nvSpPr>
          <p:cNvPr id="5" name="Text Placeholder 4">
            <a:extLst>
              <a:ext uri="{FF2B5EF4-FFF2-40B4-BE49-F238E27FC236}">
                <a16:creationId xmlns:a16="http://schemas.microsoft.com/office/drawing/2014/main" id="{064325E2-EED7-4273-B135-46B97FE1552F}"/>
              </a:ext>
            </a:extLst>
          </p:cNvPr>
          <p:cNvSpPr>
            <a:spLocks noGrp="1"/>
          </p:cNvSpPr>
          <p:nvPr>
            <p:ph type="body" sz="quarter" idx="16"/>
          </p:nvPr>
        </p:nvSpPr>
        <p:spPr>
          <a:xfrm>
            <a:off x="3583155" y="6123417"/>
            <a:ext cx="7328263" cy="666750"/>
          </a:xfrm>
        </p:spPr>
        <p:txBody>
          <a:bodyPr/>
          <a:lstStyle/>
          <a:p>
            <a:pPr algn="ctr"/>
            <a:r>
              <a:rPr lang="en-US" sz="5400" dirty="0">
                <a:solidFill>
                  <a:schemeClr val="accent2">
                    <a:lumMod val="50000"/>
                  </a:schemeClr>
                </a:solidFill>
                <a:latin typeface="Georgia" panose="02040502050405020303" pitchFamily="18" charset="0"/>
              </a:rPr>
              <a:t>Introduction</a:t>
            </a:r>
          </a:p>
        </p:txBody>
      </p:sp>
      <p:sp>
        <p:nvSpPr>
          <p:cNvPr id="6" name="Text Placeholder 5">
            <a:extLst>
              <a:ext uri="{FF2B5EF4-FFF2-40B4-BE49-F238E27FC236}">
                <a16:creationId xmlns:a16="http://schemas.microsoft.com/office/drawing/2014/main" id="{A7C4A657-1AF3-4041-AF11-87E5A19A7801}"/>
              </a:ext>
            </a:extLst>
          </p:cNvPr>
          <p:cNvSpPr>
            <a:spLocks noGrp="1"/>
          </p:cNvSpPr>
          <p:nvPr>
            <p:ph type="body" sz="quarter" idx="17"/>
          </p:nvPr>
        </p:nvSpPr>
        <p:spPr>
          <a:xfrm>
            <a:off x="1204761" y="16273758"/>
            <a:ext cx="12085049" cy="1128850"/>
          </a:xfrm>
        </p:spPr>
        <p:txBody>
          <a:bodyPr/>
          <a:lstStyle/>
          <a:p>
            <a:r>
              <a:rPr lang="en-US" sz="5400" dirty="0">
                <a:solidFill>
                  <a:schemeClr val="accent2">
                    <a:lumMod val="50000"/>
                  </a:schemeClr>
                </a:solidFill>
                <a:latin typeface="Georgia" panose="02040502050405020303" pitchFamily="18" charset="0"/>
              </a:rPr>
              <a:t>Conceptualizing the Issue</a:t>
            </a:r>
          </a:p>
        </p:txBody>
      </p:sp>
      <p:sp>
        <p:nvSpPr>
          <p:cNvPr id="7" name="Text Placeholder 6">
            <a:extLst>
              <a:ext uri="{FF2B5EF4-FFF2-40B4-BE49-F238E27FC236}">
                <a16:creationId xmlns:a16="http://schemas.microsoft.com/office/drawing/2014/main" id="{544D43F5-A36E-4723-84A6-A891FC4C9B79}"/>
              </a:ext>
            </a:extLst>
          </p:cNvPr>
          <p:cNvSpPr>
            <a:spLocks noGrp="1"/>
          </p:cNvSpPr>
          <p:nvPr>
            <p:ph type="body" sz="quarter" idx="18"/>
          </p:nvPr>
        </p:nvSpPr>
        <p:spPr>
          <a:xfrm>
            <a:off x="15946126" y="17405040"/>
            <a:ext cx="11135593" cy="1336617"/>
          </a:xfrm>
        </p:spPr>
        <p:txBody>
          <a:bodyPr/>
          <a:lstStyle/>
          <a:p>
            <a:pPr algn="ctr"/>
            <a:r>
              <a:rPr lang="en-US" sz="5400" dirty="0">
                <a:solidFill>
                  <a:schemeClr val="accent2">
                    <a:lumMod val="50000"/>
                  </a:schemeClr>
                </a:solidFill>
                <a:latin typeface="Georgia" panose="02040502050405020303" pitchFamily="18" charset="0"/>
              </a:rPr>
              <a:t>New Hampshire Legislation </a:t>
            </a:r>
          </a:p>
        </p:txBody>
      </p:sp>
      <p:sp>
        <p:nvSpPr>
          <p:cNvPr id="8" name="Text Placeholder 7">
            <a:extLst>
              <a:ext uri="{FF2B5EF4-FFF2-40B4-BE49-F238E27FC236}">
                <a16:creationId xmlns:a16="http://schemas.microsoft.com/office/drawing/2014/main" id="{FBF2A4E3-466D-40C9-8493-9B9269F6F1AB}"/>
              </a:ext>
            </a:extLst>
          </p:cNvPr>
          <p:cNvSpPr>
            <a:spLocks noGrp="1"/>
          </p:cNvSpPr>
          <p:nvPr>
            <p:ph type="body" sz="quarter" idx="19"/>
          </p:nvPr>
        </p:nvSpPr>
        <p:spPr>
          <a:xfrm>
            <a:off x="29835021" y="6123417"/>
            <a:ext cx="13076464" cy="1115243"/>
          </a:xfrm>
        </p:spPr>
        <p:txBody>
          <a:bodyPr/>
          <a:lstStyle/>
          <a:p>
            <a:pPr algn="ctr"/>
            <a:r>
              <a:rPr lang="en-US" sz="5400" dirty="0">
                <a:solidFill>
                  <a:schemeClr val="accent2">
                    <a:lumMod val="50000"/>
                  </a:schemeClr>
                </a:solidFill>
                <a:latin typeface="Georgia" panose="02040502050405020303" pitchFamily="18" charset="0"/>
              </a:rPr>
              <a:t>Moving Forward</a:t>
            </a:r>
          </a:p>
        </p:txBody>
      </p:sp>
      <p:sp>
        <p:nvSpPr>
          <p:cNvPr id="10" name="Text Placeholder 9">
            <a:extLst>
              <a:ext uri="{FF2B5EF4-FFF2-40B4-BE49-F238E27FC236}">
                <a16:creationId xmlns:a16="http://schemas.microsoft.com/office/drawing/2014/main" id="{9EA1E3D3-5797-434B-B405-E372033A2554}"/>
              </a:ext>
            </a:extLst>
          </p:cNvPr>
          <p:cNvSpPr>
            <a:spLocks noGrp="1"/>
          </p:cNvSpPr>
          <p:nvPr>
            <p:ph type="body" sz="quarter" idx="21"/>
          </p:nvPr>
        </p:nvSpPr>
        <p:spPr>
          <a:xfrm>
            <a:off x="29600435" y="26281172"/>
            <a:ext cx="7328263" cy="666750"/>
          </a:xfrm>
        </p:spPr>
        <p:txBody>
          <a:bodyPr/>
          <a:lstStyle/>
          <a:p>
            <a:r>
              <a:rPr lang="en-US" sz="5000" dirty="0">
                <a:solidFill>
                  <a:schemeClr val="accent2">
                    <a:lumMod val="50000"/>
                  </a:schemeClr>
                </a:solidFill>
                <a:latin typeface="Georgia" panose="02040502050405020303" pitchFamily="18" charset="0"/>
              </a:rPr>
              <a:t>References</a:t>
            </a:r>
          </a:p>
        </p:txBody>
      </p:sp>
      <p:sp>
        <p:nvSpPr>
          <p:cNvPr id="11" name="Text Placeholder 10">
            <a:extLst>
              <a:ext uri="{FF2B5EF4-FFF2-40B4-BE49-F238E27FC236}">
                <a16:creationId xmlns:a16="http://schemas.microsoft.com/office/drawing/2014/main" id="{D9059AC0-C742-4E04-ADB1-BF27FC5F6673}"/>
              </a:ext>
            </a:extLst>
          </p:cNvPr>
          <p:cNvSpPr>
            <a:spLocks noGrp="1"/>
          </p:cNvSpPr>
          <p:nvPr>
            <p:ph type="body" sz="quarter" idx="22"/>
          </p:nvPr>
        </p:nvSpPr>
        <p:spPr>
          <a:xfrm>
            <a:off x="880927" y="7371811"/>
            <a:ext cx="13716815" cy="5996353"/>
          </a:xfrm>
        </p:spPr>
        <p:txBody>
          <a:bodyPr>
            <a:normAutofit/>
          </a:bodyPr>
          <a:lstStyle/>
          <a:p>
            <a:r>
              <a:rPr lang="en-US" sz="3200" b="0" i="0" dirty="0">
                <a:effectLst/>
                <a:latin typeface="Georgia" panose="02040502050405020303" pitchFamily="18" charset="0"/>
              </a:rPr>
              <a:t>The New Hampshire Council on Developmental Disabilities is a federally- funded state agency that supports public policies and initiatives that remove barriers and promote opportunities in all areas of life for people with  disabilities. </a:t>
            </a:r>
          </a:p>
          <a:p>
            <a:r>
              <a:rPr lang="en-US" sz="3200" dirty="0">
                <a:effectLst/>
                <a:latin typeface="Georgia" panose="02040502050405020303" pitchFamily="18" charset="0"/>
                <a:ea typeface="Calibri" panose="020F0502020204030204" pitchFamily="34" charset="0"/>
                <a:cs typeface="Times New Roman" panose="02020603050405020304" pitchFamily="18" charset="0"/>
              </a:rPr>
              <a:t>The DD Council engages in advocacy, capacity building, and systemic change activities consistent with the purpose of the federal Developmental Disabilities Assistance and Bill of Rights Act (DD Act). </a:t>
            </a:r>
            <a:r>
              <a:rPr lang="en-US" sz="3200" b="0" i="0" dirty="0">
                <a:effectLst/>
                <a:latin typeface="Georgia" panose="02040502050405020303" pitchFamily="18" charset="0"/>
              </a:rPr>
              <a:t>My LEND leadership placement was focused on the New Hampshire policy process. </a:t>
            </a:r>
            <a:endParaRPr lang="en-US" sz="3200" dirty="0">
              <a:latin typeface="Georgia" panose="02040502050405020303" pitchFamily="18" charset="0"/>
            </a:endParaRPr>
          </a:p>
        </p:txBody>
      </p:sp>
      <p:sp>
        <p:nvSpPr>
          <p:cNvPr id="17" name="Text Placeholder 16">
            <a:extLst>
              <a:ext uri="{FF2B5EF4-FFF2-40B4-BE49-F238E27FC236}">
                <a16:creationId xmlns:a16="http://schemas.microsoft.com/office/drawing/2014/main" id="{49BEB5E3-700A-409F-9F17-818B99012A90}"/>
              </a:ext>
            </a:extLst>
          </p:cNvPr>
          <p:cNvSpPr>
            <a:spLocks noGrp="1"/>
          </p:cNvSpPr>
          <p:nvPr>
            <p:ph type="body" sz="quarter" idx="29"/>
          </p:nvPr>
        </p:nvSpPr>
        <p:spPr>
          <a:xfrm>
            <a:off x="29600434" y="27258903"/>
            <a:ext cx="13579565" cy="4096512"/>
          </a:xfrm>
        </p:spPr>
        <p:txBody>
          <a:bodyPr lIns="109728">
            <a:noAutofit/>
          </a:bodyPr>
          <a:lstStyle/>
          <a:p>
            <a:pPr marL="0" indent="0">
              <a:spcBef>
                <a:spcPts val="0"/>
              </a:spcBef>
              <a:buNone/>
            </a:pPr>
            <a:r>
              <a:rPr lang="en-US" sz="1800" dirty="0">
                <a:latin typeface="Georgia" panose="02040502050405020303" pitchFamily="18" charset="0"/>
              </a:rPr>
              <a:t>Centers for Disease Control. (2019). Disability Impacts All of Us. </a:t>
            </a:r>
            <a:r>
              <a:rPr lang="en-US" sz="1800" i="0" dirty="0">
                <a:solidFill>
                  <a:schemeClr val="tx1"/>
                </a:solidFill>
                <a:effectLst/>
                <a:latin typeface="Georgia" panose="02040502050405020303" pitchFamily="18" charset="0"/>
                <a:hlinkClick r:id="rId2"/>
              </a:rPr>
              <a:t>https://www.cdc.gov/ncbddd/disabilityandhealth/infographic-disability-impacts-all.html</a:t>
            </a:r>
            <a:endParaRPr lang="en-US" sz="1800" i="0" dirty="0">
              <a:solidFill>
                <a:schemeClr val="tx1"/>
              </a:solidFill>
              <a:effectLst/>
              <a:latin typeface="Georgia" panose="02040502050405020303" pitchFamily="18" charset="0"/>
            </a:endParaRPr>
          </a:p>
          <a:p>
            <a:pPr marL="0" indent="0">
              <a:spcBef>
                <a:spcPts val="0"/>
              </a:spcBef>
              <a:buNone/>
            </a:pPr>
            <a:endParaRPr lang="en-US" sz="1800" dirty="0">
              <a:solidFill>
                <a:schemeClr val="tx1"/>
              </a:solidFill>
              <a:latin typeface="Georgia" panose="02040502050405020303" pitchFamily="18" charset="0"/>
            </a:endParaRPr>
          </a:p>
          <a:p>
            <a:pPr marL="0" indent="0">
              <a:spcBef>
                <a:spcPts val="0"/>
              </a:spcBef>
              <a:buNone/>
            </a:pPr>
            <a:r>
              <a:rPr lang="en-US" sz="1800" dirty="0">
                <a:latin typeface="Georgia" panose="02040502050405020303" pitchFamily="18" charset="0"/>
              </a:rPr>
              <a:t>Dewitt, E. (2022, January 31). NH lawmakers take on the next remote access political debate: local government. </a:t>
            </a:r>
            <a:r>
              <a:rPr lang="en-US" sz="1800" i="1" dirty="0">
                <a:latin typeface="Georgia" panose="02040502050405020303" pitchFamily="18" charset="0"/>
              </a:rPr>
              <a:t>NHPR.</a:t>
            </a:r>
          </a:p>
          <a:p>
            <a:pPr marL="0" indent="0">
              <a:spcBef>
                <a:spcPts val="0"/>
              </a:spcBef>
              <a:buNone/>
            </a:pPr>
            <a:endParaRPr lang="en-US" sz="1800" i="1" dirty="0">
              <a:latin typeface="Georgia" panose="02040502050405020303" pitchFamily="18" charset="0"/>
            </a:endParaRPr>
          </a:p>
          <a:p>
            <a:pPr marL="0" indent="0">
              <a:spcBef>
                <a:spcPts val="0"/>
              </a:spcBef>
              <a:buNone/>
            </a:pPr>
            <a:r>
              <a:rPr lang="en-US" sz="1800" dirty="0">
                <a:latin typeface="Georgia" panose="02040502050405020303" pitchFamily="18" charset="0"/>
              </a:rPr>
              <a:t>Ho, S., Easton, S., Mitra, M. (2020). Civic Engagement and People with Disabilities: A Way Forward through Cross-Movement Building. </a:t>
            </a:r>
            <a:r>
              <a:rPr lang="en-US" sz="1800" i="1" dirty="0">
                <a:solidFill>
                  <a:schemeClr val="tx1"/>
                </a:solidFill>
                <a:effectLst/>
                <a:latin typeface="Georgia" panose="02040502050405020303" pitchFamily="18" charset="0"/>
              </a:rPr>
              <a:t>The Lurie Institute for Disability Policy</a:t>
            </a:r>
            <a:r>
              <a:rPr lang="en-US" sz="1800" i="0" dirty="0">
                <a:solidFill>
                  <a:schemeClr val="tx1"/>
                </a:solidFill>
                <a:effectLst/>
                <a:latin typeface="Georgia" panose="02040502050405020303" pitchFamily="18" charset="0"/>
              </a:rPr>
              <a:t>, Brandeis University/New York, NY: Ford Foundation Civic Engagement and Government Program.</a:t>
            </a:r>
          </a:p>
          <a:p>
            <a:pPr marL="0" indent="0">
              <a:spcBef>
                <a:spcPts val="0"/>
              </a:spcBef>
              <a:buNone/>
            </a:pPr>
            <a:endParaRPr lang="en-US" sz="1800" i="0" dirty="0">
              <a:solidFill>
                <a:schemeClr val="tx1"/>
              </a:solidFill>
              <a:effectLst/>
              <a:latin typeface="Georgia" panose="02040502050405020303" pitchFamily="18" charset="0"/>
            </a:endParaRPr>
          </a:p>
          <a:p>
            <a:pPr marL="0" indent="0">
              <a:spcBef>
                <a:spcPts val="0"/>
              </a:spcBef>
              <a:buNone/>
            </a:pPr>
            <a:r>
              <a:rPr lang="en-US" sz="1800" dirty="0">
                <a:solidFill>
                  <a:schemeClr val="tx1"/>
                </a:solidFill>
                <a:latin typeface="Georgia" panose="02040502050405020303" pitchFamily="18" charset="0"/>
              </a:rPr>
              <a:t>National Civic League. (2022). Making Civic Engagement Easier for People with Disabilities. </a:t>
            </a:r>
            <a:r>
              <a:rPr lang="en-US" sz="1800" dirty="0">
                <a:solidFill>
                  <a:schemeClr val="tx1"/>
                </a:solidFill>
                <a:latin typeface="Georgia" panose="02040502050405020303" pitchFamily="18" charset="0"/>
                <a:hlinkClick r:id="rId3"/>
              </a:rPr>
              <a:t>https://www.nationalcivicleague.org/maki</a:t>
            </a:r>
            <a:r>
              <a:rPr lang="en-US" sz="1800" dirty="0">
                <a:solidFill>
                  <a:schemeClr val="tx1"/>
                </a:solidFill>
                <a:latin typeface="Georgia" panose="02040502050405020303" pitchFamily="18" charset="0"/>
              </a:rPr>
              <a:t>ng-civic-engagement-easier-for-people-with-disabilities/ </a:t>
            </a:r>
          </a:p>
          <a:p>
            <a:pPr marL="0" indent="0">
              <a:spcBef>
                <a:spcPts val="0"/>
              </a:spcBef>
              <a:buNone/>
            </a:pPr>
            <a:br>
              <a:rPr lang="en-US" sz="1800" dirty="0">
                <a:solidFill>
                  <a:schemeClr val="tx1"/>
                </a:solidFill>
                <a:latin typeface="Georgia" panose="02040502050405020303" pitchFamily="18" charset="0"/>
              </a:rPr>
            </a:br>
            <a:r>
              <a:rPr lang="en-US" sz="1800" dirty="0">
                <a:solidFill>
                  <a:schemeClr val="tx1"/>
                </a:solidFill>
                <a:latin typeface="Georgia" panose="02040502050405020303" pitchFamily="18" charset="0"/>
              </a:rPr>
              <a:t>New Hampshire Council on Developmental Disabilities. (2021). 5 Year Plan: What’s next for the DD Council. https://</a:t>
            </a:r>
            <a:r>
              <a:rPr lang="en-US" sz="1800" dirty="0" err="1">
                <a:solidFill>
                  <a:schemeClr val="tx1"/>
                </a:solidFill>
                <a:latin typeface="Georgia" panose="02040502050405020303" pitchFamily="18" charset="0"/>
              </a:rPr>
              <a:t>www.nhcdd.nh.gov</a:t>
            </a:r>
            <a:r>
              <a:rPr lang="en-US" sz="1800" dirty="0">
                <a:solidFill>
                  <a:schemeClr val="tx1"/>
                </a:solidFill>
                <a:latin typeface="Georgia" panose="02040502050405020303" pitchFamily="18" charset="0"/>
              </a:rPr>
              <a:t>/sites/g/files/ehbemt411/files/inline-documents/</a:t>
            </a:r>
            <a:r>
              <a:rPr lang="en-US" sz="1800" dirty="0" err="1">
                <a:solidFill>
                  <a:schemeClr val="tx1"/>
                </a:solidFill>
                <a:latin typeface="Georgia" panose="02040502050405020303" pitchFamily="18" charset="0"/>
              </a:rPr>
              <a:t>sonh</a:t>
            </a:r>
            <a:r>
              <a:rPr lang="en-US" sz="1800" dirty="0">
                <a:solidFill>
                  <a:schemeClr val="tx1"/>
                </a:solidFill>
                <a:latin typeface="Georgia" panose="02040502050405020303" pitchFamily="18" charset="0"/>
              </a:rPr>
              <a:t>/5-year-plan.pdf</a:t>
            </a:r>
          </a:p>
        </p:txBody>
      </p:sp>
      <p:sp>
        <p:nvSpPr>
          <p:cNvPr id="39" name="TextBox 38">
            <a:extLst>
              <a:ext uri="{FF2B5EF4-FFF2-40B4-BE49-F238E27FC236}">
                <a16:creationId xmlns:a16="http://schemas.microsoft.com/office/drawing/2014/main" id="{2E0988D0-CC39-DC40-A0C0-0E20A52F19F0}"/>
              </a:ext>
            </a:extLst>
          </p:cNvPr>
          <p:cNvSpPr txBox="1"/>
          <p:nvPr/>
        </p:nvSpPr>
        <p:spPr>
          <a:xfrm>
            <a:off x="21279006" y="11137974"/>
            <a:ext cx="6857092" cy="4216539"/>
          </a:xfrm>
          <a:prstGeom prst="rect">
            <a:avLst/>
          </a:prstGeom>
          <a:noFill/>
        </p:spPr>
        <p:txBody>
          <a:bodyPr wrap="square">
            <a:spAutoFit/>
          </a:bodyPr>
          <a:lstStyle/>
          <a:p>
            <a:r>
              <a:rPr lang="en-US" sz="8800" b="1" i="0" u="none" strike="noStrike" dirty="0">
                <a:solidFill>
                  <a:srgbClr val="DEC8EE"/>
                </a:solidFill>
                <a:effectLst/>
                <a:latin typeface="Georgia" panose="02040502050405020303" pitchFamily="18" charset="0"/>
              </a:rPr>
              <a:t>“</a:t>
            </a:r>
            <a:r>
              <a:rPr lang="en-US" sz="3600" b="0" i="0" u="none" strike="noStrike" dirty="0">
                <a:effectLst/>
                <a:latin typeface="Georgia" panose="02040502050405020303" pitchFamily="18" charset="0"/>
              </a:rPr>
              <a:t>As a disabled person, I face stereotypes and bigotry about people with disabilities. My credibility is always in question. </a:t>
            </a:r>
            <a:r>
              <a:rPr lang="en-US" sz="3600" b="1" i="0" u="none" strike="noStrike" dirty="0">
                <a:solidFill>
                  <a:schemeClr val="accent2">
                    <a:lumMod val="50000"/>
                  </a:schemeClr>
                </a:solidFill>
                <a:effectLst/>
                <a:latin typeface="Georgia" panose="02040502050405020303" pitchFamily="18" charset="0"/>
              </a:rPr>
              <a:t>No one presumes my competence.</a:t>
            </a:r>
            <a:r>
              <a:rPr lang="en-US" sz="3600" b="0" i="0" u="none" strike="noStrike" dirty="0">
                <a:effectLst/>
                <a:latin typeface="Georgia" panose="02040502050405020303" pitchFamily="18" charset="0"/>
              </a:rPr>
              <a:t>” (Ho et al, 2020). </a:t>
            </a:r>
            <a:endParaRPr lang="en-US" sz="3600" dirty="0">
              <a:latin typeface="Georgia" panose="02040502050405020303" pitchFamily="18" charset="0"/>
            </a:endParaRPr>
          </a:p>
        </p:txBody>
      </p:sp>
      <p:pic>
        <p:nvPicPr>
          <p:cNvPr id="43" name="Picture 42" descr="Text&#10;&#10;Description automatically generated with low confidence">
            <a:extLst>
              <a:ext uri="{FF2B5EF4-FFF2-40B4-BE49-F238E27FC236}">
                <a16:creationId xmlns:a16="http://schemas.microsoft.com/office/drawing/2014/main" id="{EDD0AAF2-5FE1-B883-FC8F-C5F0446FC2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6107" y="12456880"/>
            <a:ext cx="12183836" cy="2525283"/>
          </a:xfrm>
          <a:prstGeom prst="rect">
            <a:avLst/>
          </a:prstGeom>
        </p:spPr>
      </p:pic>
      <p:pic>
        <p:nvPicPr>
          <p:cNvPr id="50" name="Picture 49" descr="Logo&#10;&#10;Description automatically generated with low confidence">
            <a:extLst>
              <a:ext uri="{FF2B5EF4-FFF2-40B4-BE49-F238E27FC236}">
                <a16:creationId xmlns:a16="http://schemas.microsoft.com/office/drawing/2014/main" id="{46FEF673-DC81-B377-99A7-8CDBB54F5664}"/>
              </a:ext>
            </a:extLst>
          </p:cNvPr>
          <p:cNvPicPr>
            <a:picLocks noChangeAspect="1"/>
          </p:cNvPicPr>
          <p:nvPr/>
        </p:nvPicPr>
        <p:blipFill rotWithShape="1">
          <a:blip r:embed="rId5">
            <a:extLst>
              <a:ext uri="{28A0092B-C50C-407E-A947-70E740481C1C}">
                <a14:useLocalDpi xmlns:a14="http://schemas.microsoft.com/office/drawing/2010/main" val="0"/>
              </a:ext>
            </a:extLst>
          </a:blip>
          <a:srcRect l="17853" t="27877" r="18629" b="22506"/>
          <a:stretch/>
        </p:blipFill>
        <p:spPr>
          <a:xfrm>
            <a:off x="1708851" y="27825622"/>
            <a:ext cx="4591436" cy="2639200"/>
          </a:xfrm>
          <a:prstGeom prst="rect">
            <a:avLst/>
          </a:prstGeom>
        </p:spPr>
      </p:pic>
      <p:pic>
        <p:nvPicPr>
          <p:cNvPr id="52" name="Picture 51" descr="Shape, arrow&#10;&#10;Description automatically generated">
            <a:extLst>
              <a:ext uri="{FF2B5EF4-FFF2-40B4-BE49-F238E27FC236}">
                <a16:creationId xmlns:a16="http://schemas.microsoft.com/office/drawing/2014/main" id="{EF4D996A-2D8E-3BB1-5F65-69AD946269C1}"/>
              </a:ext>
            </a:extLst>
          </p:cNvPr>
          <p:cNvPicPr>
            <a:picLocks noChangeAspect="1"/>
          </p:cNvPicPr>
          <p:nvPr/>
        </p:nvPicPr>
        <p:blipFill rotWithShape="1">
          <a:blip r:embed="rId6">
            <a:extLst>
              <a:ext uri="{28A0092B-C50C-407E-A947-70E740481C1C}">
                <a14:useLocalDpi xmlns:a14="http://schemas.microsoft.com/office/drawing/2010/main" val="0"/>
              </a:ext>
            </a:extLst>
          </a:blip>
          <a:srcRect l="21009" t="21039" r="20155" b="24976"/>
          <a:stretch/>
        </p:blipFill>
        <p:spPr>
          <a:xfrm>
            <a:off x="8691506" y="24007546"/>
            <a:ext cx="3902187" cy="2996819"/>
          </a:xfrm>
          <a:prstGeom prst="rect">
            <a:avLst/>
          </a:prstGeom>
        </p:spPr>
      </p:pic>
      <p:sp>
        <p:nvSpPr>
          <p:cNvPr id="18" name="TextBox 17">
            <a:extLst>
              <a:ext uri="{FF2B5EF4-FFF2-40B4-BE49-F238E27FC236}">
                <a16:creationId xmlns:a16="http://schemas.microsoft.com/office/drawing/2014/main" id="{956A6473-3DD5-E37E-08F9-2C3C4FF33B60}"/>
              </a:ext>
            </a:extLst>
          </p:cNvPr>
          <p:cNvSpPr txBox="1"/>
          <p:nvPr/>
        </p:nvSpPr>
        <p:spPr>
          <a:xfrm>
            <a:off x="16051049" y="18504911"/>
            <a:ext cx="12085049" cy="4031873"/>
          </a:xfrm>
          <a:prstGeom prst="rect">
            <a:avLst/>
          </a:prstGeom>
          <a:noFill/>
        </p:spPr>
        <p:txBody>
          <a:bodyPr wrap="square" rtlCol="0">
            <a:spAutoFit/>
          </a:bodyPr>
          <a:lstStyle/>
          <a:p>
            <a:r>
              <a:rPr lang="en-US" sz="3200" dirty="0">
                <a:latin typeface="Georgia" panose="02040502050405020303" pitchFamily="18" charset="0"/>
              </a:rPr>
              <a:t>Two relevant bills introduced in the 2023 session.</a:t>
            </a:r>
          </a:p>
          <a:p>
            <a:pPr marL="457200" indent="-457200">
              <a:buFont typeface="Arial" panose="020B0604020202020204" pitchFamily="34" charset="0"/>
              <a:buChar char="•"/>
            </a:pPr>
            <a:r>
              <a:rPr lang="en-US" sz="2800" dirty="0">
                <a:latin typeface="Georgia" panose="02040502050405020303" pitchFamily="18" charset="0"/>
              </a:rPr>
              <a:t>SB 250: </a:t>
            </a:r>
            <a:r>
              <a:rPr lang="en-US" sz="2800" u="none" strike="noStrike" dirty="0">
                <a:solidFill>
                  <a:srgbClr val="000000"/>
                </a:solidFill>
                <a:effectLst/>
                <a:latin typeface="Georgia" panose="02040502050405020303" pitchFamily="18" charset="0"/>
              </a:rPr>
              <a:t>Relative to remote participation in government meetings.</a:t>
            </a:r>
          </a:p>
          <a:p>
            <a:pPr marL="457200" indent="-457200">
              <a:buFont typeface="Arial" panose="020B0604020202020204" pitchFamily="34" charset="0"/>
              <a:buChar char="•"/>
            </a:pPr>
            <a:r>
              <a:rPr lang="en-US" sz="2800" dirty="0">
                <a:solidFill>
                  <a:srgbClr val="000000"/>
                </a:solidFill>
                <a:latin typeface="Georgia" panose="02040502050405020303" pitchFamily="18" charset="0"/>
              </a:rPr>
              <a:t>HB 308: R</a:t>
            </a:r>
            <a:r>
              <a:rPr lang="en-US" sz="2800" b="0" dirty="0">
                <a:solidFill>
                  <a:srgbClr val="000000"/>
                </a:solidFill>
                <a:effectLst/>
                <a:latin typeface="Georgia" panose="02040502050405020303" pitchFamily="18" charset="0"/>
              </a:rPr>
              <a:t>elative to a quorum for meetings open to the public to include remote presence.</a:t>
            </a:r>
            <a:endParaRPr lang="en-US" sz="2800" dirty="0">
              <a:solidFill>
                <a:srgbClr val="000000"/>
              </a:solidFill>
              <a:latin typeface="Georgia" panose="02040502050405020303" pitchFamily="18" charset="0"/>
            </a:endParaRPr>
          </a:p>
          <a:p>
            <a:endParaRPr lang="en-US" sz="2800" dirty="0">
              <a:latin typeface="Georgia" panose="02040502050405020303" pitchFamily="18" charset="0"/>
            </a:endParaRPr>
          </a:p>
          <a:p>
            <a:r>
              <a:rPr lang="en-US" sz="2800" dirty="0">
                <a:latin typeface="Georgia" panose="02040502050405020303" pitchFamily="18" charset="0"/>
              </a:rPr>
              <a:t>New Hampshire is an </a:t>
            </a:r>
            <a:r>
              <a:rPr lang="en-US" sz="2800" i="1" dirty="0">
                <a:latin typeface="Georgia" panose="02040502050405020303" pitchFamily="18" charset="0"/>
              </a:rPr>
              <a:t>outlier</a:t>
            </a:r>
            <a:r>
              <a:rPr lang="en-US" sz="2800" dirty="0">
                <a:latin typeface="Georgia" panose="02040502050405020303" pitchFamily="18" charset="0"/>
              </a:rPr>
              <a:t> in this region. Massachusetts, Vermont, and Maine have passed laws since the COVID-19 pandemic allowing for remote and hybrid participation in government meetings in an effort to increase access and engagement. </a:t>
            </a:r>
          </a:p>
        </p:txBody>
      </p:sp>
      <p:pic>
        <p:nvPicPr>
          <p:cNvPr id="27" name="Picture 26" descr="Two people holding a book and standing next to a table&#10;&#10;Description automatically generated with low confidence">
            <a:extLst>
              <a:ext uri="{FF2B5EF4-FFF2-40B4-BE49-F238E27FC236}">
                <a16:creationId xmlns:a16="http://schemas.microsoft.com/office/drawing/2014/main" id="{89DAEA89-9EEC-A227-406A-50483142DBB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6934208" y="25948440"/>
            <a:ext cx="5757742" cy="4189619"/>
          </a:xfrm>
          <a:prstGeom prst="rect">
            <a:avLst/>
          </a:prstGeom>
        </p:spPr>
      </p:pic>
      <p:sp>
        <p:nvSpPr>
          <p:cNvPr id="28" name="TextBox 27">
            <a:extLst>
              <a:ext uri="{FF2B5EF4-FFF2-40B4-BE49-F238E27FC236}">
                <a16:creationId xmlns:a16="http://schemas.microsoft.com/office/drawing/2014/main" id="{25E86278-2051-D777-3C3B-C34103455550}"/>
              </a:ext>
            </a:extLst>
          </p:cNvPr>
          <p:cNvSpPr txBox="1"/>
          <p:nvPr/>
        </p:nvSpPr>
        <p:spPr>
          <a:xfrm>
            <a:off x="23014528" y="26187820"/>
            <a:ext cx="3902492" cy="4124206"/>
          </a:xfrm>
          <a:prstGeom prst="rect">
            <a:avLst/>
          </a:prstGeom>
          <a:noFill/>
        </p:spPr>
        <p:txBody>
          <a:bodyPr wrap="square" rtlCol="0">
            <a:spAutoFit/>
          </a:bodyPr>
          <a:lstStyle/>
          <a:p>
            <a:pPr algn="ctr"/>
            <a:r>
              <a:rPr lang="en-US" sz="2600" dirty="0">
                <a:latin typeface="Georgia" panose="02040502050405020303" pitchFamily="18" charset="0"/>
              </a:rPr>
              <a:t>Photo from the </a:t>
            </a:r>
            <a:r>
              <a:rPr lang="en-US" sz="2600" b="1" dirty="0">
                <a:solidFill>
                  <a:schemeClr val="accent2">
                    <a:lumMod val="50000"/>
                  </a:schemeClr>
                </a:solidFill>
                <a:latin typeface="Georgia" panose="02040502050405020303" pitchFamily="18" charset="0"/>
              </a:rPr>
              <a:t>NH Disability Organizations Meet and Greet </a:t>
            </a:r>
            <a:r>
              <a:rPr lang="en-US" sz="2600" dirty="0">
                <a:latin typeface="Georgia" panose="02040502050405020303" pitchFamily="18" charset="0"/>
              </a:rPr>
              <a:t>at the State House Cafeteria in February 2023. This event was for legislators to learn about how policy can impact the lives of people with disabilities</a:t>
            </a:r>
            <a:r>
              <a:rPr lang="en-US" sz="2800" dirty="0">
                <a:latin typeface="Georgia" panose="02040502050405020303" pitchFamily="18" charset="0"/>
              </a:rPr>
              <a:t>.</a:t>
            </a:r>
          </a:p>
        </p:txBody>
      </p:sp>
      <p:sp>
        <p:nvSpPr>
          <p:cNvPr id="34" name="TextBox 33">
            <a:extLst>
              <a:ext uri="{FF2B5EF4-FFF2-40B4-BE49-F238E27FC236}">
                <a16:creationId xmlns:a16="http://schemas.microsoft.com/office/drawing/2014/main" id="{701181E7-B09D-138C-EA91-4CF260BE4CC7}"/>
              </a:ext>
            </a:extLst>
          </p:cNvPr>
          <p:cNvSpPr txBox="1"/>
          <p:nvPr/>
        </p:nvSpPr>
        <p:spPr>
          <a:xfrm>
            <a:off x="6490326" y="28145783"/>
            <a:ext cx="7489158" cy="2062103"/>
          </a:xfrm>
          <a:prstGeom prst="rect">
            <a:avLst/>
          </a:prstGeom>
          <a:noFill/>
        </p:spPr>
        <p:txBody>
          <a:bodyPr wrap="square" rtlCol="0">
            <a:spAutoFit/>
          </a:bodyPr>
          <a:lstStyle/>
          <a:p>
            <a:pPr algn="ctr"/>
            <a:r>
              <a:rPr lang="en-US" sz="3200" dirty="0">
                <a:latin typeface="Georgia" panose="02040502050405020303" pitchFamily="18" charset="0"/>
              </a:rPr>
              <a:t>More than 20% of respondents report that </a:t>
            </a:r>
            <a:r>
              <a:rPr lang="en-US" sz="3200" b="1" dirty="0">
                <a:solidFill>
                  <a:schemeClr val="accent2">
                    <a:lumMod val="50000"/>
                  </a:schemeClr>
                </a:solidFill>
                <a:latin typeface="Georgia" panose="02040502050405020303" pitchFamily="18" charset="0"/>
              </a:rPr>
              <a:t>inaccessibility</a:t>
            </a:r>
            <a:r>
              <a:rPr lang="en-US" sz="3200" dirty="0">
                <a:solidFill>
                  <a:schemeClr val="accent2">
                    <a:lumMod val="50000"/>
                  </a:schemeClr>
                </a:solidFill>
                <a:latin typeface="Georgia" panose="02040502050405020303" pitchFamily="18" charset="0"/>
              </a:rPr>
              <a:t> </a:t>
            </a:r>
            <a:r>
              <a:rPr lang="en-US" sz="3200" dirty="0">
                <a:latin typeface="Georgia" panose="02040502050405020303" pitchFamily="18" charset="0"/>
              </a:rPr>
              <a:t>is a barrier to civic engagement (Ho et al, 2020; NCL, 2022). </a:t>
            </a:r>
          </a:p>
        </p:txBody>
      </p:sp>
      <p:sp>
        <p:nvSpPr>
          <p:cNvPr id="37" name="TextBox 36">
            <a:extLst>
              <a:ext uri="{FF2B5EF4-FFF2-40B4-BE49-F238E27FC236}">
                <a16:creationId xmlns:a16="http://schemas.microsoft.com/office/drawing/2014/main" id="{90533510-20C0-4B9B-BD61-9407DA084430}"/>
              </a:ext>
            </a:extLst>
          </p:cNvPr>
          <p:cNvSpPr txBox="1"/>
          <p:nvPr/>
        </p:nvSpPr>
        <p:spPr>
          <a:xfrm>
            <a:off x="1676838" y="24859840"/>
            <a:ext cx="6489569" cy="1569660"/>
          </a:xfrm>
          <a:prstGeom prst="rect">
            <a:avLst/>
          </a:prstGeom>
          <a:noFill/>
        </p:spPr>
        <p:txBody>
          <a:bodyPr wrap="square" rtlCol="0">
            <a:spAutoFit/>
          </a:bodyPr>
          <a:lstStyle/>
          <a:p>
            <a:pPr algn="ctr"/>
            <a:r>
              <a:rPr lang="en-US" sz="3200" dirty="0">
                <a:latin typeface="Georgia" panose="02040502050405020303" pitchFamily="18" charset="0"/>
              </a:rPr>
              <a:t>57% of respondents report experiencing barriers to </a:t>
            </a:r>
            <a:r>
              <a:rPr lang="en-US" sz="3200" b="1" dirty="0">
                <a:solidFill>
                  <a:schemeClr val="accent2">
                    <a:lumMod val="50000"/>
                  </a:schemeClr>
                </a:solidFill>
                <a:latin typeface="Georgia" panose="02040502050405020303" pitchFamily="18" charset="0"/>
              </a:rPr>
              <a:t>civic engagement</a:t>
            </a:r>
            <a:r>
              <a:rPr lang="en-US" sz="3200" dirty="0">
                <a:latin typeface="Georgia" panose="02040502050405020303" pitchFamily="18" charset="0"/>
              </a:rPr>
              <a:t> (Ho et al, 2020).  </a:t>
            </a:r>
          </a:p>
        </p:txBody>
      </p:sp>
      <p:sp>
        <p:nvSpPr>
          <p:cNvPr id="38" name="TextBox 37">
            <a:extLst>
              <a:ext uri="{FF2B5EF4-FFF2-40B4-BE49-F238E27FC236}">
                <a16:creationId xmlns:a16="http://schemas.microsoft.com/office/drawing/2014/main" id="{FF8FD362-0C69-2D0B-DD5F-B89E525E0C73}"/>
              </a:ext>
            </a:extLst>
          </p:cNvPr>
          <p:cNvSpPr txBox="1"/>
          <p:nvPr/>
        </p:nvSpPr>
        <p:spPr>
          <a:xfrm>
            <a:off x="5905759" y="21838424"/>
            <a:ext cx="7859720" cy="1077218"/>
          </a:xfrm>
          <a:prstGeom prst="rect">
            <a:avLst/>
          </a:prstGeom>
          <a:noFill/>
        </p:spPr>
        <p:txBody>
          <a:bodyPr wrap="square" rtlCol="0">
            <a:spAutoFit/>
          </a:bodyPr>
          <a:lstStyle/>
          <a:p>
            <a:pPr algn="ctr"/>
            <a:r>
              <a:rPr lang="en-US" sz="3200" b="1" dirty="0">
                <a:solidFill>
                  <a:schemeClr val="accent2">
                    <a:lumMod val="50000"/>
                  </a:schemeClr>
                </a:solidFill>
                <a:latin typeface="Georgia" panose="02040502050405020303" pitchFamily="18" charset="0"/>
              </a:rPr>
              <a:t>26% </a:t>
            </a:r>
            <a:r>
              <a:rPr lang="en-US" sz="3200" dirty="0">
                <a:latin typeface="Georgia" panose="02040502050405020303" pitchFamily="18" charset="0"/>
              </a:rPr>
              <a:t>people in the US experience a </a:t>
            </a:r>
            <a:r>
              <a:rPr lang="en-US" sz="3200" b="1" dirty="0">
                <a:solidFill>
                  <a:schemeClr val="accent2">
                    <a:lumMod val="50000"/>
                  </a:schemeClr>
                </a:solidFill>
                <a:latin typeface="Georgia" panose="02040502050405020303" pitchFamily="18" charset="0"/>
              </a:rPr>
              <a:t>disability </a:t>
            </a:r>
            <a:r>
              <a:rPr lang="en-US" sz="3200" dirty="0">
                <a:latin typeface="Georgia" panose="02040502050405020303" pitchFamily="18" charset="0"/>
              </a:rPr>
              <a:t>(CDC, 2019).</a:t>
            </a:r>
          </a:p>
        </p:txBody>
      </p:sp>
      <p:sp>
        <p:nvSpPr>
          <p:cNvPr id="40" name="TextBox 39">
            <a:extLst>
              <a:ext uri="{FF2B5EF4-FFF2-40B4-BE49-F238E27FC236}">
                <a16:creationId xmlns:a16="http://schemas.microsoft.com/office/drawing/2014/main" id="{65B13F58-C6F5-BCFA-8121-878F321C08B8}"/>
              </a:ext>
            </a:extLst>
          </p:cNvPr>
          <p:cNvSpPr txBox="1"/>
          <p:nvPr/>
        </p:nvSpPr>
        <p:spPr>
          <a:xfrm>
            <a:off x="17297400" y="30414022"/>
            <a:ext cx="4494838" cy="523220"/>
          </a:xfrm>
          <a:prstGeom prst="rect">
            <a:avLst/>
          </a:prstGeom>
          <a:noFill/>
        </p:spPr>
        <p:txBody>
          <a:bodyPr wrap="square" rtlCol="0">
            <a:spAutoFit/>
          </a:bodyPr>
          <a:lstStyle/>
          <a:p>
            <a:pPr algn="ctr"/>
            <a:r>
              <a:rPr lang="en-US" sz="1400" dirty="0">
                <a:latin typeface="Georgia" panose="02040502050405020303" pitchFamily="18" charset="0"/>
              </a:rPr>
              <a:t>Representing the DD Council: Chase </a:t>
            </a:r>
            <a:r>
              <a:rPr lang="en-US" sz="1400" dirty="0" err="1">
                <a:latin typeface="Georgia" panose="02040502050405020303" pitchFamily="18" charset="0"/>
              </a:rPr>
              <a:t>Eagleson</a:t>
            </a:r>
            <a:r>
              <a:rPr lang="en-US" sz="1400" dirty="0">
                <a:latin typeface="Georgia" panose="02040502050405020303" pitchFamily="18" charset="0"/>
              </a:rPr>
              <a:t>, Policy Assistant and Victoria Muñoz, LEND Trainee</a:t>
            </a:r>
          </a:p>
        </p:txBody>
      </p:sp>
      <p:pic>
        <p:nvPicPr>
          <p:cNvPr id="46" name="Picture 45" descr="A picture containing application&#10;&#10;Description automatically generated">
            <a:extLst>
              <a:ext uri="{FF2B5EF4-FFF2-40B4-BE49-F238E27FC236}">
                <a16:creationId xmlns:a16="http://schemas.microsoft.com/office/drawing/2014/main" id="{5B71C3E4-78F4-CDB7-540E-6581F43896CB}"/>
              </a:ext>
            </a:extLst>
          </p:cNvPr>
          <p:cNvPicPr>
            <a:picLocks noChangeAspect="1"/>
          </p:cNvPicPr>
          <p:nvPr/>
        </p:nvPicPr>
        <p:blipFill rotWithShape="1">
          <a:blip r:embed="rId8">
            <a:extLst>
              <a:ext uri="{28A0092B-C50C-407E-A947-70E740481C1C}">
                <a14:useLocalDpi xmlns:a14="http://schemas.microsoft.com/office/drawing/2010/main" val="0"/>
              </a:ext>
            </a:extLst>
          </a:blip>
          <a:srcRect l="12591" t="27288" r="71169" b="27582"/>
          <a:stretch/>
        </p:blipFill>
        <p:spPr>
          <a:xfrm>
            <a:off x="11159665" y="16223259"/>
            <a:ext cx="2868056" cy="3736768"/>
          </a:xfrm>
          <a:prstGeom prst="rect">
            <a:avLst/>
          </a:prstGeom>
        </p:spPr>
      </p:pic>
      <p:pic>
        <p:nvPicPr>
          <p:cNvPr id="53" name="Picture 52" descr="Icon&#10;&#10;Description automatically generated">
            <a:extLst>
              <a:ext uri="{FF2B5EF4-FFF2-40B4-BE49-F238E27FC236}">
                <a16:creationId xmlns:a16="http://schemas.microsoft.com/office/drawing/2014/main" id="{E3CFF387-D921-A026-A47C-29C188CDA681}"/>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b="33453"/>
          <a:stretch/>
        </p:blipFill>
        <p:spPr>
          <a:xfrm rot="5400000">
            <a:off x="3063581" y="20556014"/>
            <a:ext cx="2199851" cy="3659837"/>
          </a:xfrm>
          <a:prstGeom prst="rect">
            <a:avLst/>
          </a:prstGeom>
        </p:spPr>
      </p:pic>
      <p:sp>
        <p:nvSpPr>
          <p:cNvPr id="59" name="TextBox 58">
            <a:extLst>
              <a:ext uri="{FF2B5EF4-FFF2-40B4-BE49-F238E27FC236}">
                <a16:creationId xmlns:a16="http://schemas.microsoft.com/office/drawing/2014/main" id="{0E5A2A5C-C50D-A9C2-03A7-7832E78B8285}"/>
              </a:ext>
            </a:extLst>
          </p:cNvPr>
          <p:cNvSpPr txBox="1"/>
          <p:nvPr/>
        </p:nvSpPr>
        <p:spPr>
          <a:xfrm>
            <a:off x="16458706" y="7522137"/>
            <a:ext cx="10266152" cy="2062103"/>
          </a:xfrm>
          <a:prstGeom prst="rect">
            <a:avLst/>
          </a:prstGeom>
          <a:noFill/>
        </p:spPr>
        <p:txBody>
          <a:bodyPr wrap="square">
            <a:spAutoFit/>
          </a:bodyPr>
          <a:lstStyle/>
          <a:p>
            <a:pPr algn="ctr"/>
            <a:r>
              <a:rPr lang="en-US" sz="3200" dirty="0">
                <a:solidFill>
                  <a:srgbClr val="000000"/>
                </a:solidFill>
                <a:latin typeface="Georgia" panose="02040502050405020303" pitchFamily="18" charset="0"/>
              </a:rPr>
              <a:t>People with disabilities </a:t>
            </a:r>
            <a:r>
              <a:rPr lang="en-US" sz="3200" b="0" i="0" u="none" strike="noStrike" dirty="0">
                <a:solidFill>
                  <a:srgbClr val="000000"/>
                </a:solidFill>
                <a:effectLst/>
                <a:latin typeface="Georgia" panose="02040502050405020303" pitchFamily="18" charset="0"/>
              </a:rPr>
              <a:t>were quoted as experiencing participation in American democracy as </a:t>
            </a:r>
            <a:r>
              <a:rPr lang="en-US" sz="3200" b="1" i="0" u="none" strike="noStrike" dirty="0">
                <a:solidFill>
                  <a:schemeClr val="accent2">
                    <a:lumMod val="50000"/>
                  </a:schemeClr>
                </a:solidFill>
                <a:effectLst/>
                <a:latin typeface="Georgia" panose="02040502050405020303" pitchFamily="18" charset="0"/>
              </a:rPr>
              <a:t>fragmented</a:t>
            </a:r>
            <a:r>
              <a:rPr lang="en-US" sz="3200" b="0" i="0" u="none" strike="noStrike" dirty="0">
                <a:solidFill>
                  <a:srgbClr val="000000"/>
                </a:solidFill>
                <a:effectLst/>
                <a:latin typeface="Georgia" panose="02040502050405020303" pitchFamily="18" charset="0"/>
              </a:rPr>
              <a:t>, </a:t>
            </a:r>
            <a:r>
              <a:rPr lang="en-US" sz="3200" b="1" i="0" u="none" strike="noStrike" dirty="0">
                <a:solidFill>
                  <a:schemeClr val="accent2">
                    <a:lumMod val="50000"/>
                  </a:schemeClr>
                </a:solidFill>
                <a:effectLst/>
                <a:latin typeface="Georgia" panose="02040502050405020303" pitchFamily="18" charset="0"/>
              </a:rPr>
              <a:t>inaccessible</a:t>
            </a:r>
            <a:r>
              <a:rPr lang="en-US" sz="3200" b="0" i="0" u="none" strike="noStrike" dirty="0">
                <a:solidFill>
                  <a:srgbClr val="000000"/>
                </a:solidFill>
                <a:effectLst/>
                <a:latin typeface="Georgia" panose="02040502050405020303" pitchFamily="18" charset="0"/>
              </a:rPr>
              <a:t>, and </a:t>
            </a:r>
            <a:r>
              <a:rPr lang="en-US" sz="3200" b="1" i="0" u="none" strike="noStrike" dirty="0">
                <a:solidFill>
                  <a:schemeClr val="accent2">
                    <a:lumMod val="50000"/>
                  </a:schemeClr>
                </a:solidFill>
                <a:effectLst/>
                <a:latin typeface="Georgia" panose="02040502050405020303" pitchFamily="18" charset="0"/>
              </a:rPr>
              <a:t>ableist </a:t>
            </a:r>
            <a:r>
              <a:rPr lang="en-US" sz="3200" b="0" i="0" u="none" strike="noStrike" dirty="0">
                <a:solidFill>
                  <a:srgbClr val="000000"/>
                </a:solidFill>
                <a:effectLst/>
                <a:latin typeface="Georgia" panose="02040502050405020303" pitchFamily="18" charset="0"/>
              </a:rPr>
              <a:t>(Ho et al, 2020, NCL, 2022). </a:t>
            </a:r>
            <a:endParaRPr lang="en-US" sz="3200" dirty="0">
              <a:latin typeface="Georgia" panose="02040502050405020303" pitchFamily="18" charset="0"/>
            </a:endParaRPr>
          </a:p>
        </p:txBody>
      </p:sp>
      <p:pic>
        <p:nvPicPr>
          <p:cNvPr id="61" name="Picture 60" descr="A picture containing clipart&#10;&#10;Description automatically generated">
            <a:extLst>
              <a:ext uri="{FF2B5EF4-FFF2-40B4-BE49-F238E27FC236}">
                <a16:creationId xmlns:a16="http://schemas.microsoft.com/office/drawing/2014/main" id="{FE547844-4D8D-1BEE-AC1C-53FB29DAE931}"/>
              </a:ext>
            </a:extLst>
          </p:cNvPr>
          <p:cNvPicPr>
            <a:picLocks noChangeAspect="1"/>
          </p:cNvPicPr>
          <p:nvPr/>
        </p:nvPicPr>
        <p:blipFill rotWithShape="1">
          <a:blip r:embed="rId10">
            <a:extLst>
              <a:ext uri="{28A0092B-C50C-407E-A947-70E740481C1C}">
                <a14:useLocalDpi xmlns:a14="http://schemas.microsoft.com/office/drawing/2010/main" val="0"/>
              </a:ext>
            </a:extLst>
          </a:blip>
          <a:srcRect l="1" t="20359" r="-2072" b="21890"/>
          <a:stretch/>
        </p:blipFill>
        <p:spPr>
          <a:xfrm>
            <a:off x="16051049" y="9751347"/>
            <a:ext cx="4820080" cy="6817911"/>
          </a:xfrm>
          <a:prstGeom prst="rect">
            <a:avLst/>
          </a:prstGeom>
        </p:spPr>
      </p:pic>
      <p:sp>
        <p:nvSpPr>
          <p:cNvPr id="64" name="TextBox 63">
            <a:extLst>
              <a:ext uri="{FF2B5EF4-FFF2-40B4-BE49-F238E27FC236}">
                <a16:creationId xmlns:a16="http://schemas.microsoft.com/office/drawing/2014/main" id="{73D4C025-7E4C-D0DB-D4DD-5FDCC0FC71C4}"/>
              </a:ext>
            </a:extLst>
          </p:cNvPr>
          <p:cNvSpPr txBox="1"/>
          <p:nvPr/>
        </p:nvSpPr>
        <p:spPr>
          <a:xfrm>
            <a:off x="1168918" y="17887757"/>
            <a:ext cx="9742500" cy="2062103"/>
          </a:xfrm>
          <a:prstGeom prst="rect">
            <a:avLst/>
          </a:prstGeom>
          <a:noFill/>
        </p:spPr>
        <p:txBody>
          <a:bodyPr wrap="square">
            <a:spAutoFit/>
          </a:bodyPr>
          <a:lstStyle/>
          <a:p>
            <a:pPr algn="ctr"/>
            <a:r>
              <a:rPr lang="en-US" sz="3200" b="0" i="0" u="none" strike="noStrike" dirty="0">
                <a:solidFill>
                  <a:srgbClr val="000000"/>
                </a:solidFill>
                <a:effectLst/>
                <a:latin typeface="Georgia" panose="02040502050405020303" pitchFamily="18" charset="0"/>
              </a:rPr>
              <a:t>In a study by Brandeis University and the Lurie Institute for Disability Policy, </a:t>
            </a:r>
            <a:r>
              <a:rPr lang="en-US" sz="3200" dirty="0">
                <a:solidFill>
                  <a:srgbClr val="000000"/>
                </a:solidFill>
                <a:latin typeface="Georgia" panose="02040502050405020303" pitchFamily="18" charset="0"/>
              </a:rPr>
              <a:t>researchers set out to understand the </a:t>
            </a:r>
            <a:r>
              <a:rPr lang="en-US" sz="3200" b="1" dirty="0">
                <a:solidFill>
                  <a:schemeClr val="accent2">
                    <a:lumMod val="50000"/>
                  </a:schemeClr>
                </a:solidFill>
                <a:latin typeface="Georgia" panose="02040502050405020303" pitchFamily="18" charset="0"/>
              </a:rPr>
              <a:t>barriers</a:t>
            </a:r>
            <a:r>
              <a:rPr lang="en-US" sz="3200" dirty="0">
                <a:solidFill>
                  <a:srgbClr val="000000"/>
                </a:solidFill>
                <a:latin typeface="Georgia" panose="02040502050405020303" pitchFamily="18" charset="0"/>
              </a:rPr>
              <a:t> that people with disabilities face (Ho et al, 2022). </a:t>
            </a:r>
            <a:endParaRPr lang="en-US" sz="3200" dirty="0">
              <a:latin typeface="Georgia" panose="02040502050405020303" pitchFamily="18" charset="0"/>
            </a:endParaRPr>
          </a:p>
        </p:txBody>
      </p:sp>
      <p:sp>
        <p:nvSpPr>
          <p:cNvPr id="66" name="Text Placeholder 5">
            <a:extLst>
              <a:ext uri="{FF2B5EF4-FFF2-40B4-BE49-F238E27FC236}">
                <a16:creationId xmlns:a16="http://schemas.microsoft.com/office/drawing/2014/main" id="{A28B3197-24EF-EB2A-9F0F-7B04F5240661}"/>
              </a:ext>
            </a:extLst>
          </p:cNvPr>
          <p:cNvSpPr txBox="1">
            <a:spLocks/>
          </p:cNvSpPr>
          <p:nvPr/>
        </p:nvSpPr>
        <p:spPr>
          <a:xfrm>
            <a:off x="16441869" y="6182666"/>
            <a:ext cx="12085049" cy="1128850"/>
          </a:xfrm>
          <a:prstGeom prst="rect">
            <a:avLst/>
          </a:prstGeom>
        </p:spPr>
        <p:txBody>
          <a:bodyPr vert="horz" lIns="106674" tIns="53337" rIns="106674" bIns="53337" rtlCol="0">
            <a:noAutofit/>
          </a:bodyPr>
          <a:lstStyle>
            <a:lvl1pPr marL="0" indent="0" algn="l" defTabSz="3840069" rtl="0" eaLnBrk="1" latinLnBrk="0" hangingPunct="1">
              <a:lnSpc>
                <a:spcPct val="100000"/>
              </a:lnSpc>
              <a:spcBef>
                <a:spcPts val="4200"/>
              </a:spcBef>
              <a:buFont typeface="Arial" panose="020B0604020202020204" pitchFamily="34" charset="0"/>
              <a:buNone/>
              <a:defRPr sz="5143" b="1" kern="1200">
                <a:solidFill>
                  <a:srgbClr val="000000"/>
                </a:solidFill>
                <a:latin typeface="+mj-lt"/>
                <a:ea typeface="+mn-ea"/>
                <a:cs typeface="+mn-cs"/>
              </a:defRPr>
            </a:lvl1pPr>
            <a:lvl2pPr marL="1920034" indent="0" algn="l" defTabSz="3840069" rtl="0" eaLnBrk="1" latinLnBrk="0" hangingPunct="1">
              <a:lnSpc>
                <a:spcPct val="100000"/>
              </a:lnSpc>
              <a:spcBef>
                <a:spcPts val="2100"/>
              </a:spcBef>
              <a:buFont typeface="Arial" panose="020B0604020202020204" pitchFamily="34" charset="0"/>
              <a:buNone/>
              <a:defRPr sz="6171" kern="1200">
                <a:solidFill>
                  <a:srgbClr val="000000"/>
                </a:solidFill>
                <a:latin typeface="+mj-lt"/>
                <a:ea typeface="+mn-ea"/>
                <a:cs typeface="+mn-cs"/>
              </a:defRPr>
            </a:lvl2pPr>
            <a:lvl3pPr marL="3840069" indent="0" algn="l" defTabSz="3840069" rtl="0" eaLnBrk="1" latinLnBrk="0" hangingPunct="1">
              <a:lnSpc>
                <a:spcPct val="100000"/>
              </a:lnSpc>
              <a:spcBef>
                <a:spcPts val="2100"/>
              </a:spcBef>
              <a:buFont typeface="Arial" panose="020B0604020202020204" pitchFamily="34" charset="0"/>
              <a:buNone/>
              <a:defRPr sz="5657" kern="1200">
                <a:solidFill>
                  <a:srgbClr val="000000"/>
                </a:solidFill>
                <a:latin typeface="+mj-lt"/>
                <a:ea typeface="+mn-ea"/>
                <a:cs typeface="+mn-cs"/>
              </a:defRPr>
            </a:lvl3pPr>
            <a:lvl4pPr marL="5760103"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4pPr>
            <a:lvl5pPr marL="7680137"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r>
              <a:rPr lang="en-US" sz="5400" dirty="0">
                <a:solidFill>
                  <a:schemeClr val="accent2">
                    <a:lumMod val="50000"/>
                  </a:schemeClr>
                </a:solidFill>
                <a:latin typeface="Georgia" panose="02040502050405020303" pitchFamily="18" charset="0"/>
              </a:rPr>
              <a:t>Barriers to Civic Engagement</a:t>
            </a:r>
          </a:p>
        </p:txBody>
      </p:sp>
      <p:sp>
        <p:nvSpPr>
          <p:cNvPr id="67" name="TextBox 66">
            <a:extLst>
              <a:ext uri="{FF2B5EF4-FFF2-40B4-BE49-F238E27FC236}">
                <a16:creationId xmlns:a16="http://schemas.microsoft.com/office/drawing/2014/main" id="{CDB7727A-CD97-4C08-9A73-42824993DFB9}"/>
              </a:ext>
            </a:extLst>
          </p:cNvPr>
          <p:cNvSpPr txBox="1"/>
          <p:nvPr/>
        </p:nvSpPr>
        <p:spPr>
          <a:xfrm>
            <a:off x="31753446" y="7522137"/>
            <a:ext cx="9239614" cy="1569660"/>
          </a:xfrm>
          <a:prstGeom prst="rect">
            <a:avLst/>
          </a:prstGeom>
          <a:noFill/>
        </p:spPr>
        <p:txBody>
          <a:bodyPr wrap="square" rtlCol="0">
            <a:spAutoFit/>
          </a:bodyPr>
          <a:lstStyle/>
          <a:p>
            <a:pPr algn="ctr"/>
            <a:r>
              <a:rPr lang="en-US" sz="3200" dirty="0">
                <a:latin typeface="Georgia" panose="02040502050405020303" pitchFamily="18" charset="0"/>
              </a:rPr>
              <a:t>We need to put </a:t>
            </a:r>
            <a:r>
              <a:rPr lang="en-US" sz="3200" b="1" dirty="0">
                <a:solidFill>
                  <a:schemeClr val="accent2">
                    <a:lumMod val="50000"/>
                  </a:schemeClr>
                </a:solidFill>
                <a:latin typeface="Georgia" panose="02040502050405020303" pitchFamily="18" charset="0"/>
              </a:rPr>
              <a:t>“nothing about us, without us”</a:t>
            </a:r>
            <a:r>
              <a:rPr lang="en-US" sz="3200" dirty="0">
                <a:latin typeface="Georgia" panose="02040502050405020303" pitchFamily="18" charset="0"/>
              </a:rPr>
              <a:t> into practice by involving people with disabilities in every aspect of civic engagement!</a:t>
            </a:r>
          </a:p>
        </p:txBody>
      </p:sp>
      <p:pic>
        <p:nvPicPr>
          <p:cNvPr id="68" name="Picture 67" descr="A picture containing businesscard&#10;&#10;Description automatically generated">
            <a:extLst>
              <a:ext uri="{FF2B5EF4-FFF2-40B4-BE49-F238E27FC236}">
                <a16:creationId xmlns:a16="http://schemas.microsoft.com/office/drawing/2014/main" id="{0DE1B3F6-B775-68AE-03CB-404D78E87130}"/>
              </a:ext>
            </a:extLst>
          </p:cNvPr>
          <p:cNvPicPr>
            <a:picLocks noChangeAspect="1"/>
          </p:cNvPicPr>
          <p:nvPr/>
        </p:nvPicPr>
        <p:blipFill rotWithShape="1">
          <a:blip r:embed="rId11">
            <a:extLst>
              <a:ext uri="{28A0092B-C50C-407E-A947-70E740481C1C}">
                <a14:useLocalDpi xmlns:a14="http://schemas.microsoft.com/office/drawing/2010/main" val="0"/>
              </a:ext>
            </a:extLst>
          </a:blip>
          <a:srcRect t="21604" r="1876" b="20647"/>
          <a:stretch/>
        </p:blipFill>
        <p:spPr>
          <a:xfrm rot="5400000">
            <a:off x="34054873" y="8284000"/>
            <a:ext cx="5314244" cy="7813767"/>
          </a:xfrm>
          <a:prstGeom prst="rect">
            <a:avLst/>
          </a:prstGeom>
        </p:spPr>
      </p:pic>
      <p:pic>
        <p:nvPicPr>
          <p:cNvPr id="69" name="Picture 68" descr="Icon&#10;&#10;Description automatically generated with low confidence">
            <a:extLst>
              <a:ext uri="{FF2B5EF4-FFF2-40B4-BE49-F238E27FC236}">
                <a16:creationId xmlns:a16="http://schemas.microsoft.com/office/drawing/2014/main" id="{4C60C6C5-8371-5045-4F21-E5586C02BC93}"/>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8286809" y="17697657"/>
            <a:ext cx="4694410" cy="4682847"/>
          </a:xfrm>
          <a:prstGeom prst="rect">
            <a:avLst/>
          </a:prstGeom>
        </p:spPr>
      </p:pic>
      <p:sp>
        <p:nvSpPr>
          <p:cNvPr id="70" name="TextBox 69">
            <a:extLst>
              <a:ext uri="{FF2B5EF4-FFF2-40B4-BE49-F238E27FC236}">
                <a16:creationId xmlns:a16="http://schemas.microsoft.com/office/drawing/2014/main" id="{D25BF27F-FE4E-C807-993A-994617548331}"/>
              </a:ext>
            </a:extLst>
          </p:cNvPr>
          <p:cNvSpPr txBox="1"/>
          <p:nvPr/>
        </p:nvSpPr>
        <p:spPr>
          <a:xfrm>
            <a:off x="31203205" y="18974806"/>
            <a:ext cx="7489158" cy="2062103"/>
          </a:xfrm>
          <a:prstGeom prst="rect">
            <a:avLst/>
          </a:prstGeom>
          <a:noFill/>
        </p:spPr>
        <p:txBody>
          <a:bodyPr wrap="square" rtlCol="0">
            <a:spAutoFit/>
          </a:bodyPr>
          <a:lstStyle/>
          <a:p>
            <a:pPr algn="ctr"/>
            <a:r>
              <a:rPr lang="en-US" sz="3200" b="0" i="0" u="none" strike="noStrike" dirty="0">
                <a:solidFill>
                  <a:srgbClr val="000000"/>
                </a:solidFill>
                <a:effectLst/>
                <a:latin typeface="Georgia" panose="02040502050405020303" pitchFamily="18" charset="0"/>
              </a:rPr>
              <a:t>65% </a:t>
            </a:r>
            <a:r>
              <a:rPr lang="en-US" sz="3200" b="1" i="0" u="none" strike="noStrike" dirty="0">
                <a:solidFill>
                  <a:schemeClr val="accent2">
                    <a:lumMod val="50000"/>
                  </a:schemeClr>
                </a:solidFill>
                <a:effectLst/>
                <a:latin typeface="Georgia" panose="02040502050405020303" pitchFamily="18" charset="0"/>
              </a:rPr>
              <a:t>strongly agreed </a:t>
            </a:r>
            <a:r>
              <a:rPr lang="en-US" sz="3200" b="0" i="0" u="none" strike="noStrike" dirty="0">
                <a:solidFill>
                  <a:srgbClr val="000000"/>
                </a:solidFill>
                <a:effectLst/>
                <a:latin typeface="Georgia" panose="02040502050405020303" pitchFamily="18" charset="0"/>
              </a:rPr>
              <a:t>that it is important to have leaders in government who </a:t>
            </a:r>
            <a:r>
              <a:rPr lang="en-US" sz="3200" i="0" u="none" strike="noStrike" dirty="0">
                <a:effectLst/>
                <a:latin typeface="Georgia" panose="02040502050405020303" pitchFamily="18" charset="0"/>
              </a:rPr>
              <a:t>identify as having disabilities (Ho et al, 2020). </a:t>
            </a:r>
            <a:endParaRPr lang="en-US" sz="3200" dirty="0">
              <a:latin typeface="Georgia" panose="02040502050405020303" pitchFamily="18" charset="0"/>
            </a:endParaRPr>
          </a:p>
        </p:txBody>
      </p:sp>
      <p:sp>
        <p:nvSpPr>
          <p:cNvPr id="71" name="TextBox 70">
            <a:extLst>
              <a:ext uri="{FF2B5EF4-FFF2-40B4-BE49-F238E27FC236}">
                <a16:creationId xmlns:a16="http://schemas.microsoft.com/office/drawing/2014/main" id="{99047830-62AF-3D06-8ECC-45490A17AA41}"/>
              </a:ext>
            </a:extLst>
          </p:cNvPr>
          <p:cNvSpPr txBox="1"/>
          <p:nvPr/>
        </p:nvSpPr>
        <p:spPr>
          <a:xfrm>
            <a:off x="31753446" y="15643297"/>
            <a:ext cx="9851754" cy="2062103"/>
          </a:xfrm>
          <a:prstGeom prst="rect">
            <a:avLst/>
          </a:prstGeom>
          <a:noFill/>
        </p:spPr>
        <p:txBody>
          <a:bodyPr wrap="square" rtlCol="0">
            <a:spAutoFit/>
          </a:bodyPr>
          <a:lstStyle/>
          <a:p>
            <a:pPr algn="ctr"/>
            <a:r>
              <a:rPr lang="en-US" sz="3200" b="0" i="0" u="none" strike="noStrike" dirty="0">
                <a:solidFill>
                  <a:srgbClr val="000000"/>
                </a:solidFill>
                <a:effectLst/>
                <a:latin typeface="Georgia" panose="02040502050405020303" pitchFamily="18" charset="0"/>
              </a:rPr>
              <a:t>This includes </a:t>
            </a:r>
            <a:r>
              <a:rPr lang="en-US" sz="3200" b="1" i="0" u="none" strike="noStrike" dirty="0">
                <a:solidFill>
                  <a:schemeClr val="accent2">
                    <a:lumMod val="50000"/>
                  </a:schemeClr>
                </a:solidFill>
                <a:effectLst/>
                <a:latin typeface="Georgia" panose="02040502050405020303" pitchFamily="18" charset="0"/>
              </a:rPr>
              <a:t>empowering</a:t>
            </a:r>
            <a:r>
              <a:rPr lang="en-US" sz="3200" b="0" i="0" u="none" strike="noStrike" dirty="0">
                <a:solidFill>
                  <a:srgbClr val="000000"/>
                </a:solidFill>
                <a:effectLst/>
                <a:latin typeface="Georgia" panose="02040502050405020303" pitchFamily="18" charset="0"/>
              </a:rPr>
              <a:t> voices, </a:t>
            </a:r>
            <a:r>
              <a:rPr lang="en-US" sz="3200" b="1" dirty="0">
                <a:solidFill>
                  <a:schemeClr val="accent2">
                    <a:lumMod val="50000"/>
                  </a:schemeClr>
                </a:solidFill>
                <a:latin typeface="Georgia" panose="02040502050405020303" pitchFamily="18" charset="0"/>
              </a:rPr>
              <a:t>electing</a:t>
            </a:r>
            <a:r>
              <a:rPr lang="en-US" sz="3200" dirty="0">
                <a:solidFill>
                  <a:srgbClr val="000000"/>
                </a:solidFill>
                <a:latin typeface="Georgia" panose="02040502050405020303" pitchFamily="18" charset="0"/>
              </a:rPr>
              <a:t> people with disabilities to represent us, </a:t>
            </a:r>
            <a:r>
              <a:rPr lang="en-US" sz="3200" b="1" dirty="0">
                <a:solidFill>
                  <a:schemeClr val="accent2">
                    <a:lumMod val="50000"/>
                  </a:schemeClr>
                </a:solidFill>
                <a:latin typeface="Georgia" panose="02040502050405020303" pitchFamily="18" charset="0"/>
              </a:rPr>
              <a:t>prioritizing</a:t>
            </a:r>
            <a:r>
              <a:rPr lang="en-US" sz="3200" dirty="0">
                <a:solidFill>
                  <a:srgbClr val="000000"/>
                </a:solidFill>
                <a:latin typeface="Georgia" panose="02040502050405020303" pitchFamily="18" charset="0"/>
              </a:rPr>
              <a:t> policies that affect people with disabilities, and much more. </a:t>
            </a:r>
            <a:endParaRPr lang="en-US" sz="3200" dirty="0">
              <a:latin typeface="Georgia" panose="02040502050405020303" pitchFamily="18" charset="0"/>
            </a:endParaRPr>
          </a:p>
        </p:txBody>
      </p:sp>
      <p:pic>
        <p:nvPicPr>
          <p:cNvPr id="73" name="Picture 72" descr="A picture containing text, tool&#10;&#10;Description automatically generated">
            <a:extLst>
              <a:ext uri="{FF2B5EF4-FFF2-40B4-BE49-F238E27FC236}">
                <a16:creationId xmlns:a16="http://schemas.microsoft.com/office/drawing/2014/main" id="{FCC29D96-3ED1-6F58-D445-3AA6D2CE7584}"/>
              </a:ext>
            </a:extLst>
          </p:cNvPr>
          <p:cNvPicPr>
            <a:picLocks noChangeAspect="1"/>
          </p:cNvPicPr>
          <p:nvPr/>
        </p:nvPicPr>
        <p:blipFill rotWithShape="1">
          <a:blip r:embed="rId13">
            <a:extLst>
              <a:ext uri="{28A0092B-C50C-407E-A947-70E740481C1C}">
                <a14:useLocalDpi xmlns:a14="http://schemas.microsoft.com/office/drawing/2010/main" val="0"/>
              </a:ext>
            </a:extLst>
          </a:blip>
          <a:srcRect l="-279540" t="6045" r="284843" b="65519"/>
          <a:stretch/>
        </p:blipFill>
        <p:spPr>
          <a:xfrm>
            <a:off x="18135600" y="9388298"/>
            <a:ext cx="3810000" cy="2860147"/>
          </a:xfrm>
          <a:prstGeom prst="rect">
            <a:avLst/>
          </a:prstGeom>
        </p:spPr>
      </p:pic>
      <p:pic>
        <p:nvPicPr>
          <p:cNvPr id="75" name="Picture 74" descr="A picture containing text, tool&#10;&#10;Description automatically generated">
            <a:extLst>
              <a:ext uri="{FF2B5EF4-FFF2-40B4-BE49-F238E27FC236}">
                <a16:creationId xmlns:a16="http://schemas.microsoft.com/office/drawing/2014/main" id="{E85767B4-2796-4FD2-3DFA-C6F944887D19}"/>
              </a:ext>
            </a:extLst>
          </p:cNvPr>
          <p:cNvPicPr>
            <a:picLocks noChangeAspect="1"/>
          </p:cNvPicPr>
          <p:nvPr/>
        </p:nvPicPr>
        <p:blipFill rotWithShape="1">
          <a:blip r:embed="rId13">
            <a:extLst>
              <a:ext uri="{28A0092B-C50C-407E-A947-70E740481C1C}">
                <a14:useLocalDpi xmlns:a14="http://schemas.microsoft.com/office/drawing/2010/main" val="0"/>
              </a:ext>
            </a:extLst>
          </a:blip>
          <a:srcRect l="8418" t="24885" r="10126" b="45321"/>
          <a:stretch/>
        </p:blipFill>
        <p:spPr>
          <a:xfrm>
            <a:off x="30772456" y="22455650"/>
            <a:ext cx="3424491" cy="3131408"/>
          </a:xfrm>
          <a:prstGeom prst="rect">
            <a:avLst/>
          </a:prstGeom>
        </p:spPr>
      </p:pic>
      <p:sp>
        <p:nvSpPr>
          <p:cNvPr id="76" name="TextBox 75">
            <a:extLst>
              <a:ext uri="{FF2B5EF4-FFF2-40B4-BE49-F238E27FC236}">
                <a16:creationId xmlns:a16="http://schemas.microsoft.com/office/drawing/2014/main" id="{6E0282F5-99CD-F177-EE62-29058416BF0D}"/>
              </a:ext>
            </a:extLst>
          </p:cNvPr>
          <p:cNvSpPr txBox="1"/>
          <p:nvPr/>
        </p:nvSpPr>
        <p:spPr>
          <a:xfrm>
            <a:off x="34725204" y="22708511"/>
            <a:ext cx="7489158" cy="2400657"/>
          </a:xfrm>
          <a:prstGeom prst="rect">
            <a:avLst/>
          </a:prstGeom>
          <a:noFill/>
        </p:spPr>
        <p:txBody>
          <a:bodyPr wrap="square" rtlCol="0">
            <a:spAutoFit/>
          </a:bodyPr>
          <a:lstStyle/>
          <a:p>
            <a:pPr algn="ctr"/>
            <a:r>
              <a:rPr lang="en-US" sz="3000" dirty="0">
                <a:solidFill>
                  <a:srgbClr val="000000"/>
                </a:solidFill>
                <a:latin typeface="Georgia" panose="02040502050405020303" pitchFamily="18" charset="0"/>
              </a:rPr>
              <a:t>The DD Council is leading initiatives with a focus on </a:t>
            </a:r>
            <a:r>
              <a:rPr lang="en-US" sz="3000" b="1" dirty="0">
                <a:solidFill>
                  <a:schemeClr val="accent2">
                    <a:lumMod val="50000"/>
                  </a:schemeClr>
                </a:solidFill>
                <a:latin typeface="Georgia" panose="02040502050405020303" pitchFamily="18" charset="0"/>
              </a:rPr>
              <a:t>dignity</a:t>
            </a:r>
            <a:r>
              <a:rPr lang="en-US" sz="3000" dirty="0">
                <a:solidFill>
                  <a:srgbClr val="000000"/>
                </a:solidFill>
                <a:latin typeface="Georgia" panose="02040502050405020303" pitchFamily="18" charset="0"/>
              </a:rPr>
              <a:t>, </a:t>
            </a:r>
            <a:r>
              <a:rPr lang="en-US" sz="3000" b="1" dirty="0">
                <a:solidFill>
                  <a:schemeClr val="accent2">
                    <a:lumMod val="50000"/>
                  </a:schemeClr>
                </a:solidFill>
                <a:latin typeface="Georgia" panose="02040502050405020303" pitchFamily="18" charset="0"/>
              </a:rPr>
              <a:t>cultural diversity</a:t>
            </a:r>
            <a:r>
              <a:rPr lang="en-US" sz="3000" dirty="0">
                <a:solidFill>
                  <a:srgbClr val="000000"/>
                </a:solidFill>
                <a:latin typeface="Georgia" panose="02040502050405020303" pitchFamily="18" charset="0"/>
              </a:rPr>
              <a:t>, </a:t>
            </a:r>
            <a:r>
              <a:rPr lang="en-US" sz="3000" b="1" dirty="0">
                <a:solidFill>
                  <a:schemeClr val="accent2">
                    <a:lumMod val="50000"/>
                  </a:schemeClr>
                </a:solidFill>
                <a:latin typeface="Georgia" panose="02040502050405020303" pitchFamily="18" charset="0"/>
              </a:rPr>
              <a:t>equal opportunity</a:t>
            </a:r>
            <a:r>
              <a:rPr lang="en-US" sz="3000" dirty="0">
                <a:solidFill>
                  <a:srgbClr val="000000"/>
                </a:solidFill>
                <a:latin typeface="Georgia" panose="02040502050405020303" pitchFamily="18" charset="0"/>
              </a:rPr>
              <a:t>, and </a:t>
            </a:r>
            <a:r>
              <a:rPr lang="en-US" sz="3000" b="1" dirty="0">
                <a:solidFill>
                  <a:schemeClr val="accent2">
                    <a:lumMod val="50000"/>
                  </a:schemeClr>
                </a:solidFill>
                <a:latin typeface="Georgia" panose="02040502050405020303" pitchFamily="18" charset="0"/>
              </a:rPr>
              <a:t>full participation</a:t>
            </a:r>
            <a:r>
              <a:rPr lang="en-US" sz="3000" dirty="0">
                <a:solidFill>
                  <a:srgbClr val="000000"/>
                </a:solidFill>
                <a:latin typeface="Georgia" panose="02040502050405020303" pitchFamily="18" charset="0"/>
              </a:rPr>
              <a:t> for ALL people with developmental disabilities. </a:t>
            </a:r>
            <a:endParaRPr lang="en-US" sz="3000" dirty="0">
              <a:latin typeface="Georgia" panose="02040502050405020303" pitchFamily="18" charset="0"/>
            </a:endParaRPr>
          </a:p>
        </p:txBody>
      </p:sp>
      <p:sp>
        <p:nvSpPr>
          <p:cNvPr id="77" name="TextBox 76">
            <a:extLst>
              <a:ext uri="{FF2B5EF4-FFF2-40B4-BE49-F238E27FC236}">
                <a16:creationId xmlns:a16="http://schemas.microsoft.com/office/drawing/2014/main" id="{EFBA6B6B-AD42-B604-82D5-C44F70EE9491}"/>
              </a:ext>
            </a:extLst>
          </p:cNvPr>
          <p:cNvSpPr txBox="1"/>
          <p:nvPr/>
        </p:nvSpPr>
        <p:spPr>
          <a:xfrm>
            <a:off x="16427594" y="22449687"/>
            <a:ext cx="11189240" cy="3170099"/>
          </a:xfrm>
          <a:prstGeom prst="rect">
            <a:avLst/>
          </a:prstGeom>
          <a:noFill/>
        </p:spPr>
        <p:txBody>
          <a:bodyPr wrap="square" rtlCol="0">
            <a:spAutoFit/>
          </a:bodyPr>
          <a:lstStyle/>
          <a:p>
            <a:pPr algn="ctr"/>
            <a:r>
              <a:rPr lang="en-US" sz="8000" b="1" dirty="0">
                <a:solidFill>
                  <a:srgbClr val="DEC8EE"/>
                </a:solidFill>
                <a:latin typeface="Georgia" panose="02040502050405020303" pitchFamily="18" charset="0"/>
              </a:rPr>
              <a:t>“</a:t>
            </a:r>
            <a:r>
              <a:rPr lang="en-US" sz="3000" b="0" i="0" u="none" strike="noStrike" dirty="0">
                <a:solidFill>
                  <a:srgbClr val="000000"/>
                </a:solidFill>
                <a:effectLst/>
                <a:latin typeface="Georgia" panose="02040502050405020303" pitchFamily="18" charset="0"/>
              </a:rPr>
              <a:t>Those who have </a:t>
            </a:r>
            <a:r>
              <a:rPr lang="en-US" sz="3000" b="1" i="0" u="none" strike="noStrike" dirty="0">
                <a:solidFill>
                  <a:schemeClr val="accent2">
                    <a:lumMod val="50000"/>
                  </a:schemeClr>
                </a:solidFill>
                <a:effectLst/>
                <a:latin typeface="Georgia" panose="02040502050405020303" pitchFamily="18" charset="0"/>
              </a:rPr>
              <a:t>disabilities</a:t>
            </a:r>
            <a:r>
              <a:rPr lang="en-US" sz="3000" b="0" i="0" u="none" strike="noStrike" dirty="0">
                <a:solidFill>
                  <a:srgbClr val="000000"/>
                </a:solidFill>
                <a:effectLst/>
                <a:latin typeface="Georgia" panose="02040502050405020303" pitchFamily="18" charset="0"/>
              </a:rPr>
              <a:t>, those who have </a:t>
            </a:r>
            <a:r>
              <a:rPr lang="en-US" sz="3000" b="1" i="0" u="none" strike="noStrike" dirty="0">
                <a:solidFill>
                  <a:schemeClr val="accent2">
                    <a:lumMod val="50000"/>
                  </a:schemeClr>
                </a:solidFill>
                <a:effectLst/>
                <a:latin typeface="Georgia" panose="02040502050405020303" pitchFamily="18" charset="0"/>
              </a:rPr>
              <a:t>young children</a:t>
            </a:r>
            <a:r>
              <a:rPr lang="en-US" sz="3000" b="0" i="0" u="none" strike="noStrike" dirty="0">
                <a:solidFill>
                  <a:srgbClr val="000000"/>
                </a:solidFill>
                <a:effectLst/>
                <a:latin typeface="Georgia" panose="02040502050405020303" pitchFamily="18" charset="0"/>
              </a:rPr>
              <a:t>, </a:t>
            </a:r>
            <a:r>
              <a:rPr lang="en-US" sz="3000" b="1" i="0" u="none" strike="noStrike" dirty="0">
                <a:solidFill>
                  <a:schemeClr val="accent2">
                    <a:lumMod val="50000"/>
                  </a:schemeClr>
                </a:solidFill>
                <a:effectLst/>
                <a:latin typeface="Georgia" panose="02040502050405020303" pitchFamily="18" charset="0"/>
              </a:rPr>
              <a:t>elderly citizens</a:t>
            </a:r>
            <a:r>
              <a:rPr lang="en-US" sz="3000" b="0" i="0" u="none" strike="noStrike" dirty="0">
                <a:solidFill>
                  <a:srgbClr val="000000"/>
                </a:solidFill>
                <a:effectLst/>
                <a:latin typeface="Georgia" panose="02040502050405020303" pitchFamily="18" charset="0"/>
              </a:rPr>
              <a:t>, and those who can’t drive at night or in the snow have all shared with me how important remote access is to them”, Representative Alexis Simpson (D) from Exeter, NH (Dewitt, 2022).</a:t>
            </a:r>
            <a:endParaRPr lang="en-US" sz="30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3625430284"/>
      </p:ext>
    </p:extLst>
  </p:cSld>
  <p:clrMapOvr>
    <a:masterClrMapping/>
  </p:clrMapOvr>
</p:sld>
</file>

<file path=ppt/theme/theme1.xml><?xml version="1.0" encoding="utf-8"?>
<a:theme xmlns:a="http://schemas.openxmlformats.org/drawingml/2006/main" name="Office Theme">
  <a:themeElements>
    <a:clrScheme name="Custom 2">
      <a:dk1>
        <a:srgbClr val="000000"/>
      </a:dk1>
      <a:lt1>
        <a:sysClr val="window" lastClr="FFFFFF"/>
      </a:lt1>
      <a:dk2>
        <a:srgbClr val="013591"/>
      </a:dk2>
      <a:lt2>
        <a:srgbClr val="FFFFFF"/>
      </a:lt2>
      <a:accent1>
        <a:srgbClr val="C55A11"/>
      </a:accent1>
      <a:accent2>
        <a:srgbClr val="70AD47"/>
      </a:accent2>
      <a:accent3>
        <a:srgbClr val="013591"/>
      </a:accent3>
      <a:accent4>
        <a:srgbClr val="FFC000"/>
      </a:accent4>
      <a:accent5>
        <a:srgbClr val="0563C1"/>
      </a:accent5>
      <a:accent6>
        <a:srgbClr val="98A4AD"/>
      </a:accent6>
      <a:hlink>
        <a:srgbClr val="0563C1"/>
      </a:hlink>
      <a:folHlink>
        <a:srgbClr val="0563C1"/>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28501215-2B6E-4598-8CF6-AE42CB94BF9F}" vid="{547A93A2-4794-4327-B1F7-85B2EF97BC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a64891b-fa03-4fb1-a092-31ef8f540ecb">
      <Terms xmlns="http://schemas.microsoft.com/office/infopath/2007/PartnerControls"/>
    </lcf76f155ced4ddcb4097134ff3c332f>
    <TaxCatchAll xmlns="5550a5bc-a596-4b67-9c99-647c66ecfdd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ct:contentTypeSchema xmlns:ct="http://schemas.microsoft.com/office/2006/metadata/contentType" xmlns:ma="http://schemas.microsoft.com/office/2006/metadata/properties/metaAttributes" ct:_="" ma:_="" ma:contentTypeName="Document" ma:contentTypeID="0x01010045E6CC1808C4BD42BF29501F7CA1A6AC" ma:contentTypeVersion="17" ma:contentTypeDescription="Create a new document." ma:contentTypeScope="" ma:versionID="b7935ccfc802262aa04d0ff358ae4c13">
  <xsd:schema xmlns:xsd="http://www.w3.org/2001/XMLSchema" xmlns:xs="http://www.w3.org/2001/XMLSchema" xmlns:p="http://schemas.microsoft.com/office/2006/metadata/properties" xmlns:ns2="2a64891b-fa03-4fb1-a092-31ef8f540ecb" xmlns:ns3="5550a5bc-a596-4b67-9c99-647c66ecfdd3" targetNamespace="http://schemas.microsoft.com/office/2006/metadata/properties" ma:root="true" ma:fieldsID="98095d0e0fe0cfd784260c44d5c15c3d" ns2:_="" ns3:_="">
    <xsd:import namespace="2a64891b-fa03-4fb1-a092-31ef8f540ecb"/>
    <xsd:import namespace="5550a5bc-a596-4b67-9c99-647c66ecfd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64891b-fa03-4fb1-a092-31ef8f540e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50a5bc-a596-4b67-9c99-647c66ecfdd3"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a7f11fd-9c00-45d8-bb38-4a8cecd4f2c3}" ma:internalName="TaxCatchAll" ma:showField="CatchAllData" ma:web="5550a5bc-a596-4b67-9c99-647c66ecfdd3">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9DF2F8-3439-4E47-8B4D-9D6FCF655A54}">
  <ds:schemaRefs>
    <ds:schemaRef ds:uri="http://purl.org/dc/terms/"/>
    <ds:schemaRef ds:uri="5550a5bc-a596-4b67-9c99-647c66ecfdd3"/>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2a64891b-fa03-4fb1-a092-31ef8f540ecb"/>
    <ds:schemaRef ds:uri="http://www.w3.org/XML/1998/namespace"/>
    <ds:schemaRef ds:uri="http://purl.org/dc/dcmitype/"/>
  </ds:schemaRefs>
</ds:datastoreItem>
</file>

<file path=customXml/itemProps2.xml><?xml version="1.0" encoding="utf-8"?>
<ds:datastoreItem xmlns:ds="http://schemas.openxmlformats.org/officeDocument/2006/customXml" ds:itemID="{6DB99753-47DB-49F7-A90E-382E2831BDF1}">
  <ds:schemaRefs>
    <ds:schemaRef ds:uri="http://schemas.microsoft.com/sharepoint/v3/contenttype/forms"/>
  </ds:schemaRefs>
</ds:datastoreItem>
</file>

<file path=customXml/itemProps3.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4.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5.xml><?xml version="1.0" encoding="utf-8"?>
<ds:datastoreItem xmlns:ds="http://schemas.openxmlformats.org/officeDocument/2006/customXml" ds:itemID="{AC0015B1-3357-47C5-827B-C8D30CE876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64891b-fa03-4fb1-a092-31ef8f540ecb"/>
    <ds:schemaRef ds:uri="5550a5bc-a596-4b67-9c99-647c66ecfd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6078</TotalTime>
  <Words>739</Words>
  <Application>Microsoft Office PowerPoint</Application>
  <PresentationFormat>Custom</PresentationFormat>
  <Paragraphs>37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Georgia</vt:lpstr>
      <vt:lpstr>Minion Pro</vt:lpstr>
      <vt:lpstr>Myriad Pro</vt:lpstr>
      <vt:lpstr>Source Sans Pro</vt:lpstr>
      <vt:lpstr>Office Theme</vt:lpstr>
      <vt:lpstr>Reducing Barriers to Civic Engagement for People with Disabilities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Kelly Foster</cp:lastModifiedBy>
  <cp:revision>204</cp:revision>
  <dcterms:created xsi:type="dcterms:W3CDTF">2016-03-05T16:55:12Z</dcterms:created>
  <dcterms:modified xsi:type="dcterms:W3CDTF">2024-01-30T14:10:34Z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0x01010045E6CC1808C4BD42BF29501F7CA1A6AC</vt:lpwstr>
  </property>
</Properties>
</file>