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64" r:id="rId7"/>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9F"/>
    <a:srgbClr val="0044BB"/>
    <a:srgbClr val="000000"/>
    <a:srgbClr val="003591"/>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15" autoAdjust="0"/>
    <p:restoredTop sz="94434" autoAdjust="0"/>
  </p:normalViewPr>
  <p:slideViewPr>
    <p:cSldViewPr snapToGrid="0">
      <p:cViewPr varScale="1">
        <p:scale>
          <a:sx n="17" d="100"/>
          <a:sy n="17" d="100"/>
        </p:scale>
        <p:origin x="1742" y="11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77B1D42-A65D-49D4-BD83-F646B952BCF1}" type="datetimeFigureOut">
              <a:rPr lang="en-US" smtClean="0"/>
              <a:t>1/30/2024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3A5A33-B5AA-4810-9B13-C1F7DD047D19}" type="slidenum">
              <a:rPr lang="en-US" smtClean="0"/>
              <a:t>‹#›</a:t>
            </a:fld>
            <a:endParaRPr lang="en-US"/>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839535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749755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6422471"/>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552467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6" y="13571764"/>
            <a:ext cx="13076465" cy="8203747"/>
          </a:xfrm>
        </p:spPr>
        <p:txBody>
          <a:bodyPr>
            <a:normAutofit/>
          </a:bodyPr>
          <a:lstStyle>
            <a:lvl1pPr marL="0" indent="0">
              <a:buNone/>
              <a:defRPr sz="3771"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45661" y="7497549"/>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nam12.safelinks.protection.outlook.com/?url=https%3A%2F%2Fiod.unh.edu%2Fnh-me-lend&amp;data=05%7C01%7CStacy.Driscoll%40unh.edu%7C813c8ad812784ac4959f08db3f7e11c6%7Cd6241893512d46dc8d2bbe47e25f5666%7C0%7C0%7C638173582911737324%7CUnknown%7CTWFpbGZsb3d8eyJWIjoiMC4wLjAwMDAiLCJQIjoiV2luMzIiLCJBTiI6Ik1haWwiLCJXVCI6Mn0%3D%7C3000%7C%7C%7C&amp;sdata=6qPYCabnT6A4S6cyQLIhTEpl2IoW6lfy63%2FvHM0ITfA%3D&amp;reserved=0"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gradFill flip="none" rotWithShape="1">
            <a:gsLst>
              <a:gs pos="0">
                <a:srgbClr val="29729F">
                  <a:shade val="30000"/>
                  <a:satMod val="115000"/>
                </a:srgbClr>
              </a:gs>
              <a:gs pos="50000">
                <a:srgbClr val="29729F">
                  <a:shade val="67500"/>
                  <a:satMod val="115000"/>
                </a:srgbClr>
              </a:gs>
              <a:gs pos="100000">
                <a:srgbClr val="29729F">
                  <a:shade val="100000"/>
                  <a:satMod val="115000"/>
                </a:srgbClr>
              </a:gs>
            </a:gsLst>
            <a:path path="circle">
              <a:fillToRect l="100000" b="100000"/>
            </a:path>
            <a:tileRect t="-100000" r="-100000"/>
          </a:gra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1162051" y="30646841"/>
            <a:ext cx="41094426" cy="1675843"/>
          </a:xfrm>
          <a:prstGeom prst="rect">
            <a:avLst/>
          </a:prstGeom>
          <a:noFill/>
        </p:spPr>
        <p:txBody>
          <a:bodyPr wrap="square">
            <a:spAutoFit/>
          </a:bodyPr>
          <a:lstStyle/>
          <a:p>
            <a:pPr marL="0" marR="0" lvl="0" indent="0" algn="l" defTabSz="3686466" rtl="0" eaLnBrk="1" fontAlgn="auto" latinLnBrk="0" hangingPunct="1">
              <a:lnSpc>
                <a:spcPct val="100000"/>
              </a:lnSpc>
              <a:spcBef>
                <a:spcPts val="0"/>
              </a:spcBef>
              <a:spcAft>
                <a:spcPts val="0"/>
              </a:spcAft>
              <a:buClrTx/>
              <a:buSzTx/>
              <a:buFontTx/>
              <a:buNone/>
              <a:tabLst/>
              <a:defRPr/>
            </a:pPr>
            <a:r>
              <a:rPr lang="en-US" sz="3430" dirty="0">
                <a:effectLst/>
                <a:latin typeface="Source Sans Pro" panose="020B0503030403020204" pitchFamily="34" charset="0"/>
                <a:ea typeface="Source Sans Pro" panose="020B0503030403020204" pitchFamily="34" charset="0"/>
              </a:rPr>
              <a:t>          </a:t>
            </a:r>
            <a:r>
              <a:rPr lang="en-US" sz="3430" i="1" dirty="0">
                <a:effectLst/>
                <a:latin typeface="Source Sans Pro" panose="020B0503030403020204" pitchFamily="34" charset="0"/>
                <a:ea typeface="Source Sans Pro" panose="020B0503030403020204" pitchFamily="34" charset="0"/>
              </a:rPr>
              <a:t>NH-ME LEND is a collaboration between the University of New Hampshire Institute on Disability, the University of Maine Center for Community Inclusion and Disability Studies, and the Dartmouth Geisel School of Medicine. It is supported by a grant (#</a:t>
            </a:r>
            <a:r>
              <a:rPr lang="en-US" sz="3430" dirty="0">
                <a:effectLst/>
                <a:latin typeface="Source Sans Pro" panose="020B0503030403020204" pitchFamily="34" charset="0"/>
                <a:ea typeface="Source Sans Pro" panose="020B0503030403020204" pitchFamily="34" charset="0"/>
              </a:rPr>
              <a:t>T73MC33246</a:t>
            </a:r>
            <a:r>
              <a:rPr lang="en-US" sz="3430" i="1" dirty="0">
                <a:effectLst/>
                <a:latin typeface="Source Sans Pro" panose="020B0503030403020204" pitchFamily="34" charset="0"/>
                <a:ea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 </a:t>
            </a:r>
            <a:r>
              <a:rPr lang="en-US" sz="3430" i="1" u="sng" dirty="0">
                <a:solidFill>
                  <a:srgbClr val="0000FF"/>
                </a:solidFill>
                <a:effectLst/>
                <a:latin typeface="Source Sans Pro" panose="020B0503030403020204" pitchFamily="34" charset="0"/>
                <a:ea typeface="Source Sans Pro" panose="020B0503030403020204" pitchFamily="34" charset="0"/>
                <a:hlinkClick r:id="rId6"/>
              </a:rPr>
              <a:t>https://iod.unh.edu/nh-me-lend</a:t>
            </a:r>
            <a:r>
              <a:rPr lang="en-US" sz="3430" i="1" dirty="0">
                <a:effectLst/>
                <a:latin typeface="Source Sans Pro" panose="020B0503030403020204" pitchFamily="34" charset="0"/>
                <a:ea typeface="Source Sans Pro" panose="020B0503030403020204" pitchFamily="34" charset="0"/>
              </a:rPr>
              <a:t> </a:t>
            </a:r>
            <a:endParaRPr lang="en-US" sz="3430" dirty="0">
              <a:effectLst/>
              <a:latin typeface="Source Sans Pro" panose="020B0503030403020204" pitchFamily="34" charset="0"/>
              <a:ea typeface="Source Sans Pro" panose="020B0503030403020204" pitchFamily="34" charset="0"/>
            </a:endParaRPr>
          </a:p>
        </p:txBody>
      </p:sp>
      <p:sp>
        <p:nvSpPr>
          <p:cNvPr id="33" name="Rectangle 32">
            <a:extLst>
              <a:ext uri="{FF2B5EF4-FFF2-40B4-BE49-F238E27FC236}">
                <a16:creationId xmlns:a16="http://schemas.microsoft.com/office/drawing/2014/main" id="{678745B8-23AD-43BF-9E49-92EE5731737F}"/>
              </a:ext>
            </a:extLst>
          </p:cNvPr>
          <p:cNvSpPr/>
          <p:nvPr userDrawn="1"/>
        </p:nvSpPr>
        <p:spPr>
          <a:xfrm>
            <a:off x="-1" y="4200419"/>
            <a:ext cx="43891201" cy="5793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44"/>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nps.gov/articles/disabilityhistoryrightsmovement.htm" TargetMode="External"/><Relationship Id="rId7" Type="http://schemas.openxmlformats.org/officeDocument/2006/relationships/image" Target="../media/image3.png"/><Relationship Id="rId2" Type="http://schemas.openxmlformats.org/officeDocument/2006/relationships/hyperlink" Target="https://www.gencourt.state.nh.us/"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ommunitycrossroadsnh.org/advocacy/policy-partners/" TargetMode="External"/><Relationship Id="rId10" Type="http://schemas.openxmlformats.org/officeDocument/2006/relationships/image" Target="../media/image5.png"/><Relationship Id="rId4" Type="http://schemas.openxmlformats.org/officeDocument/2006/relationships/hyperlink" Target="https://www.nh.gov/index.htm" TargetMode="External"/><Relationship Id="rId9" Type="http://schemas.openxmlformats.org/officeDocument/2006/relationships/hyperlink" Target="https://pursuit.unimelb.edu.au/articles/can-the-ndis-deliv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FF9C-1446-48F2-980A-39D91CB9BC05}"/>
              </a:ext>
            </a:extLst>
          </p:cNvPr>
          <p:cNvSpPr>
            <a:spLocks noGrp="1"/>
          </p:cNvSpPr>
          <p:nvPr>
            <p:ph type="title"/>
          </p:nvPr>
        </p:nvSpPr>
        <p:spPr/>
        <p:txBody>
          <a:bodyPr/>
          <a:lstStyle/>
          <a:p>
            <a:r>
              <a:rPr lang="en-US" sz="10700" dirty="0"/>
              <a:t>Pathway to Advocacy for People with Disabilities</a:t>
            </a:r>
            <a:endParaRPr lang="en-US" dirty="0"/>
          </a:p>
        </p:txBody>
      </p:sp>
      <p:sp>
        <p:nvSpPr>
          <p:cNvPr id="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a:xfrm>
            <a:off x="979715" y="2210030"/>
            <a:ext cx="20965885" cy="666477"/>
          </a:xfrm>
        </p:spPr>
        <p:txBody>
          <a:bodyPr/>
          <a:lstStyle/>
          <a:p>
            <a:r>
              <a:rPr lang="en-US" sz="5400" dirty="0">
                <a:solidFill>
                  <a:srgbClr val="FFFFFF"/>
                </a:solidFill>
                <a:latin typeface="Segoe UI"/>
                <a:cs typeface="Segoe UI"/>
              </a:rPr>
              <a:t>Rachelle</a:t>
            </a:r>
            <a:r>
              <a:rPr lang="en-US" sz="5400" spc="-105" dirty="0">
                <a:solidFill>
                  <a:srgbClr val="FFFFFF"/>
                </a:solidFill>
                <a:latin typeface="Segoe UI"/>
                <a:cs typeface="Segoe UI"/>
              </a:rPr>
              <a:t> </a:t>
            </a:r>
            <a:r>
              <a:rPr lang="en-US" sz="5400" dirty="0">
                <a:solidFill>
                  <a:srgbClr val="FFFFFF"/>
                </a:solidFill>
                <a:latin typeface="Segoe UI"/>
                <a:cs typeface="Segoe UI"/>
              </a:rPr>
              <a:t>Smith,</a:t>
            </a:r>
            <a:r>
              <a:rPr lang="en-US" sz="5400" spc="-90" dirty="0">
                <a:solidFill>
                  <a:srgbClr val="FFFFFF"/>
                </a:solidFill>
                <a:latin typeface="Segoe UI"/>
                <a:cs typeface="Segoe UI"/>
              </a:rPr>
              <a:t> </a:t>
            </a:r>
            <a:r>
              <a:rPr lang="en-US" sz="5400" dirty="0">
                <a:solidFill>
                  <a:srgbClr val="FFFFFF"/>
                </a:solidFill>
                <a:latin typeface="Segoe UI"/>
                <a:cs typeface="Segoe UI"/>
              </a:rPr>
              <a:t>B.S.,</a:t>
            </a:r>
            <a:r>
              <a:rPr lang="en-US" sz="5400" spc="-90" dirty="0">
                <a:solidFill>
                  <a:srgbClr val="FFFFFF"/>
                </a:solidFill>
                <a:latin typeface="Segoe UI"/>
                <a:cs typeface="Segoe UI"/>
              </a:rPr>
              <a:t> </a:t>
            </a:r>
            <a:r>
              <a:rPr lang="en-US" sz="5400" dirty="0">
                <a:solidFill>
                  <a:srgbClr val="FFFFFF"/>
                </a:solidFill>
                <a:latin typeface="Segoe UI"/>
                <a:cs typeface="Segoe UI"/>
              </a:rPr>
              <a:t>Communication</a:t>
            </a:r>
            <a:r>
              <a:rPr lang="en-US" sz="5400" spc="-95" dirty="0">
                <a:solidFill>
                  <a:srgbClr val="FFFFFF"/>
                </a:solidFill>
                <a:latin typeface="Segoe UI"/>
                <a:cs typeface="Segoe UI"/>
              </a:rPr>
              <a:t> </a:t>
            </a:r>
            <a:r>
              <a:rPr lang="en-US" sz="5400" dirty="0">
                <a:solidFill>
                  <a:srgbClr val="FFFFFF"/>
                </a:solidFill>
                <a:latin typeface="Segoe UI"/>
                <a:cs typeface="Segoe UI"/>
              </a:rPr>
              <a:t>Sciences</a:t>
            </a:r>
            <a:r>
              <a:rPr lang="en-US" sz="5400" spc="-90" dirty="0">
                <a:solidFill>
                  <a:srgbClr val="FFFFFF"/>
                </a:solidFill>
                <a:latin typeface="Segoe UI"/>
                <a:cs typeface="Segoe UI"/>
              </a:rPr>
              <a:t> </a:t>
            </a:r>
            <a:r>
              <a:rPr lang="en-US" sz="5400" dirty="0">
                <a:solidFill>
                  <a:srgbClr val="FFFFFF"/>
                </a:solidFill>
                <a:latin typeface="Segoe UI"/>
                <a:cs typeface="Segoe UI"/>
              </a:rPr>
              <a:t>and</a:t>
            </a:r>
            <a:r>
              <a:rPr lang="en-US" sz="5400" spc="-100" dirty="0">
                <a:solidFill>
                  <a:srgbClr val="FFFFFF"/>
                </a:solidFill>
                <a:latin typeface="Segoe UI"/>
                <a:cs typeface="Segoe UI"/>
              </a:rPr>
              <a:t> </a:t>
            </a:r>
            <a:r>
              <a:rPr lang="en-US" sz="5400" dirty="0">
                <a:solidFill>
                  <a:srgbClr val="FFFFFF"/>
                </a:solidFill>
                <a:latin typeface="Segoe UI"/>
                <a:cs typeface="Segoe UI"/>
              </a:rPr>
              <a:t>Disorders</a:t>
            </a:r>
            <a:r>
              <a:rPr lang="en-US" sz="5400" spc="-85" dirty="0">
                <a:solidFill>
                  <a:srgbClr val="FFFFFF"/>
                </a:solidFill>
                <a:latin typeface="Segoe UI"/>
                <a:cs typeface="Segoe UI"/>
              </a:rPr>
              <a:t> </a:t>
            </a:r>
            <a:r>
              <a:rPr lang="en-US" sz="5400" spc="-10" dirty="0">
                <a:solidFill>
                  <a:srgbClr val="FFFFFF"/>
                </a:solidFill>
                <a:latin typeface="Segoe UI"/>
                <a:cs typeface="Segoe UI"/>
              </a:rPr>
              <a:t>Trainee</a:t>
            </a:r>
            <a:endParaRPr lang="en-US" dirty="0"/>
          </a:p>
        </p:txBody>
      </p:sp>
      <p:sp>
        <p:nvSpPr>
          <p:cNvPr id="4" name="Text Placeholder 3">
            <a:extLst>
              <a:ext uri="{FF2B5EF4-FFF2-40B4-BE49-F238E27FC236}">
                <a16:creationId xmlns:a16="http://schemas.microsoft.com/office/drawing/2014/main" id="{ECF144F1-EEEA-4427-AA53-AFD9C9EEFF52}"/>
              </a:ext>
            </a:extLst>
          </p:cNvPr>
          <p:cNvSpPr>
            <a:spLocks noGrp="1"/>
          </p:cNvSpPr>
          <p:nvPr>
            <p:ph type="body" sz="quarter" idx="14"/>
          </p:nvPr>
        </p:nvSpPr>
        <p:spPr/>
        <p:txBody>
          <a:bodyPr/>
          <a:lstStyle/>
          <a:p>
            <a:r>
              <a:rPr lang="en-US" dirty="0"/>
              <a:t>NH-ME LEND, Institute on Disability, University of New Hampshire</a:t>
            </a:r>
          </a:p>
          <a:p>
            <a:endParaRPr lang="en-US" dirty="0"/>
          </a:p>
        </p:txBody>
      </p:sp>
      <p:sp>
        <p:nvSpPr>
          <p:cNvPr id="5" name="Text Placeholder 4">
            <a:extLst>
              <a:ext uri="{FF2B5EF4-FFF2-40B4-BE49-F238E27FC236}">
                <a16:creationId xmlns:a16="http://schemas.microsoft.com/office/drawing/2014/main" id="{064325E2-EED7-4273-B135-46B97FE1552F}"/>
              </a:ext>
            </a:extLst>
          </p:cNvPr>
          <p:cNvSpPr>
            <a:spLocks noGrp="1"/>
          </p:cNvSpPr>
          <p:nvPr>
            <p:ph type="body" sz="quarter" idx="16"/>
          </p:nvPr>
        </p:nvSpPr>
        <p:spPr>
          <a:xfrm>
            <a:off x="979714" y="6112873"/>
            <a:ext cx="8100491" cy="666750"/>
          </a:xfrm>
        </p:spPr>
        <p:txBody>
          <a:bodyPr/>
          <a:lstStyle/>
          <a:p>
            <a:r>
              <a:rPr lang="en-US" dirty="0"/>
              <a:t>Introduction</a:t>
            </a:r>
          </a:p>
        </p:txBody>
      </p:sp>
      <p:sp>
        <p:nvSpPr>
          <p:cNvPr id="6" name="Text Placeholder 5">
            <a:extLst>
              <a:ext uri="{FF2B5EF4-FFF2-40B4-BE49-F238E27FC236}">
                <a16:creationId xmlns:a16="http://schemas.microsoft.com/office/drawing/2014/main" id="{A7C4A657-1AF3-4041-AF11-87E5A19A7801}"/>
              </a:ext>
            </a:extLst>
          </p:cNvPr>
          <p:cNvSpPr>
            <a:spLocks noGrp="1"/>
          </p:cNvSpPr>
          <p:nvPr>
            <p:ph type="body" sz="quarter" idx="17"/>
          </p:nvPr>
        </p:nvSpPr>
        <p:spPr>
          <a:xfrm>
            <a:off x="979714" y="14128820"/>
            <a:ext cx="12817929" cy="666750"/>
          </a:xfrm>
        </p:spPr>
        <p:txBody>
          <a:bodyPr/>
          <a:lstStyle/>
          <a:p>
            <a:r>
              <a:rPr lang="en-US" dirty="0"/>
              <a:t>Learning the System through Policy Partners at Community Crossroads [2]</a:t>
            </a:r>
          </a:p>
        </p:txBody>
      </p:sp>
      <p:sp>
        <p:nvSpPr>
          <p:cNvPr id="7" name="Text Placeholder 6">
            <a:extLst>
              <a:ext uri="{FF2B5EF4-FFF2-40B4-BE49-F238E27FC236}">
                <a16:creationId xmlns:a16="http://schemas.microsoft.com/office/drawing/2014/main" id="{544D43F5-A36E-4723-84A6-A891FC4C9B79}"/>
              </a:ext>
            </a:extLst>
          </p:cNvPr>
          <p:cNvSpPr>
            <a:spLocks noGrp="1"/>
          </p:cNvSpPr>
          <p:nvPr>
            <p:ph type="body" sz="quarter" idx="18"/>
          </p:nvPr>
        </p:nvSpPr>
        <p:spPr/>
        <p:txBody>
          <a:bodyPr/>
          <a:lstStyle/>
          <a:p>
            <a:pPr algn="ctr"/>
            <a:r>
              <a:rPr lang="en-US" sz="5400" b="1" dirty="0">
                <a:latin typeface="+mj-lt"/>
              </a:rPr>
              <a:t>Pathway to Advocacy</a:t>
            </a:r>
          </a:p>
        </p:txBody>
      </p:sp>
      <p:sp>
        <p:nvSpPr>
          <p:cNvPr id="8" name="Text Placeholder 7">
            <a:extLst>
              <a:ext uri="{FF2B5EF4-FFF2-40B4-BE49-F238E27FC236}">
                <a16:creationId xmlns:a16="http://schemas.microsoft.com/office/drawing/2014/main" id="{FBF2A4E3-466D-40C9-8493-9B9269F6F1AB}"/>
              </a:ext>
            </a:extLst>
          </p:cNvPr>
          <p:cNvSpPr>
            <a:spLocks noGrp="1"/>
          </p:cNvSpPr>
          <p:nvPr>
            <p:ph type="body" sz="quarter" idx="19"/>
          </p:nvPr>
        </p:nvSpPr>
        <p:spPr>
          <a:xfrm>
            <a:off x="29613770" y="6112872"/>
            <a:ext cx="13518668" cy="666750"/>
          </a:xfrm>
        </p:spPr>
        <p:txBody>
          <a:bodyPr/>
          <a:lstStyle/>
          <a:p>
            <a:r>
              <a:rPr lang="en-US" sz="5140" b="1" dirty="0">
                <a:latin typeface="+mj-lt"/>
              </a:rPr>
              <a:t>Taking Action &amp; Expected Outcomes [4]</a:t>
            </a:r>
          </a:p>
        </p:txBody>
      </p:sp>
      <p:sp>
        <p:nvSpPr>
          <p:cNvPr id="10" name="Text Placeholder 9">
            <a:extLst>
              <a:ext uri="{FF2B5EF4-FFF2-40B4-BE49-F238E27FC236}">
                <a16:creationId xmlns:a16="http://schemas.microsoft.com/office/drawing/2014/main" id="{9EA1E3D3-5797-434B-B405-E372033A2554}"/>
              </a:ext>
            </a:extLst>
          </p:cNvPr>
          <p:cNvSpPr>
            <a:spLocks noGrp="1"/>
          </p:cNvSpPr>
          <p:nvPr>
            <p:ph type="body" sz="quarter" idx="21"/>
          </p:nvPr>
        </p:nvSpPr>
        <p:spPr>
          <a:xfrm>
            <a:off x="29652684" y="25502307"/>
            <a:ext cx="7328263" cy="666750"/>
          </a:xfrm>
        </p:spPr>
        <p:txBody>
          <a:bodyPr/>
          <a:lstStyle/>
          <a:p>
            <a:r>
              <a:rPr lang="en-US" dirty="0"/>
              <a:t>References</a:t>
            </a:r>
          </a:p>
        </p:txBody>
      </p:sp>
      <p:sp>
        <p:nvSpPr>
          <p:cNvPr id="12" name="Text Placeholder 11">
            <a:extLst>
              <a:ext uri="{FF2B5EF4-FFF2-40B4-BE49-F238E27FC236}">
                <a16:creationId xmlns:a16="http://schemas.microsoft.com/office/drawing/2014/main" id="{3431D42D-C347-434E-A7FE-E352811E4C76}"/>
              </a:ext>
            </a:extLst>
          </p:cNvPr>
          <p:cNvSpPr>
            <a:spLocks noGrp="1"/>
          </p:cNvSpPr>
          <p:nvPr>
            <p:ph type="body" sz="quarter" idx="23"/>
          </p:nvPr>
        </p:nvSpPr>
        <p:spPr>
          <a:xfrm>
            <a:off x="29652687" y="7200741"/>
            <a:ext cx="13076464" cy="6448352"/>
          </a:xfrm>
        </p:spPr>
        <p:txBody>
          <a:bodyPr>
            <a:normAutofit fontScale="85000" lnSpcReduction="20000"/>
          </a:bodyPr>
          <a:lstStyle/>
          <a:p>
            <a:pPr marR="0">
              <a:spcBef>
                <a:spcPts val="0"/>
              </a:spcBef>
              <a:spcAft>
                <a:spcPts val="0"/>
              </a:spcAft>
            </a:pPr>
            <a:r>
              <a:rPr lang="en-US" sz="4400" b="1" dirty="0">
                <a:latin typeface="+mn-lt"/>
              </a:rPr>
              <a:t>HB467-FN Relative to Public Playground Accessibility</a:t>
            </a:r>
          </a:p>
          <a:p>
            <a:pPr marR="0">
              <a:spcBef>
                <a:spcPts val="0"/>
              </a:spcBef>
              <a:spcAft>
                <a:spcPts val="0"/>
              </a:spcAft>
            </a:pPr>
            <a:endParaRPr lang="en-US" sz="4000" b="1" dirty="0">
              <a:latin typeface="+mn-lt"/>
            </a:endParaRPr>
          </a:p>
          <a:p>
            <a:pPr marR="0">
              <a:spcBef>
                <a:spcPts val="0"/>
              </a:spcBef>
              <a:spcAft>
                <a:spcPts val="0"/>
              </a:spcAft>
            </a:pPr>
            <a:r>
              <a:rPr lang="en-US" sz="4400" b="1" dirty="0">
                <a:latin typeface="+mn-lt"/>
              </a:rPr>
              <a:t>Actions [4a]</a:t>
            </a:r>
          </a:p>
          <a:p>
            <a:pPr marR="0">
              <a:spcBef>
                <a:spcPts val="0"/>
              </a:spcBef>
              <a:spcAft>
                <a:spcPts val="0"/>
              </a:spcAft>
            </a:pPr>
            <a:endParaRPr lang="en-US" sz="4400" b="1" dirty="0">
              <a:latin typeface="+mn-lt"/>
            </a:endParaRPr>
          </a:p>
          <a:p>
            <a:pPr marL="457200" marR="0" indent="-457200">
              <a:spcBef>
                <a:spcPts val="0"/>
              </a:spcBef>
              <a:spcAft>
                <a:spcPts val="0"/>
              </a:spcAft>
              <a:buFont typeface="Arial" panose="020B0604020202020204" pitchFamily="34" charset="0"/>
              <a:buChar char="•"/>
            </a:pPr>
            <a:r>
              <a:rPr lang="en-US" sz="3800" dirty="0">
                <a:latin typeface="+mn-lt"/>
              </a:rPr>
              <a:t>Conducted 1-to-1 Meetings with NH State House Representatives </a:t>
            </a:r>
          </a:p>
          <a:p>
            <a:pPr marL="457200" marR="0" indent="-457200">
              <a:spcBef>
                <a:spcPts val="0"/>
              </a:spcBef>
              <a:spcAft>
                <a:spcPts val="0"/>
              </a:spcAft>
              <a:buFont typeface="Arial" panose="020B0604020202020204" pitchFamily="34" charset="0"/>
              <a:buChar char="•"/>
            </a:pPr>
            <a:r>
              <a:rPr lang="en-US" sz="3800" dirty="0">
                <a:latin typeface="+mn-lt"/>
              </a:rPr>
              <a:t>Registered in Support of HB 467-FN</a:t>
            </a:r>
          </a:p>
          <a:p>
            <a:pPr marL="457200" marR="0" indent="-457200">
              <a:spcBef>
                <a:spcPts val="0"/>
              </a:spcBef>
              <a:spcAft>
                <a:spcPts val="0"/>
              </a:spcAft>
              <a:buFont typeface="Arial" panose="020B0604020202020204" pitchFamily="34" charset="0"/>
              <a:buChar char="•"/>
            </a:pPr>
            <a:r>
              <a:rPr lang="en-US" sz="3800" dirty="0">
                <a:latin typeface="+mn-lt"/>
              </a:rPr>
              <a:t>Submitted Written Testimony for HB 467-FN</a:t>
            </a:r>
          </a:p>
          <a:p>
            <a:pPr marL="457200" marR="0" indent="-457200">
              <a:spcBef>
                <a:spcPts val="0"/>
              </a:spcBef>
              <a:spcAft>
                <a:spcPts val="0"/>
              </a:spcAft>
              <a:buFont typeface="Arial" panose="020B0604020202020204" pitchFamily="34" charset="0"/>
              <a:buChar char="•"/>
            </a:pPr>
            <a:r>
              <a:rPr lang="en-US" sz="3800" dirty="0">
                <a:latin typeface="+mn-lt"/>
              </a:rPr>
              <a:t>Submitted a Letter to the Editor Informing the Public of HB 467-FN</a:t>
            </a:r>
          </a:p>
          <a:p>
            <a:pPr marL="457200" marR="0" indent="-457200">
              <a:spcBef>
                <a:spcPts val="0"/>
              </a:spcBef>
              <a:spcAft>
                <a:spcPts val="0"/>
              </a:spcAft>
              <a:buFont typeface="Arial" panose="020B0604020202020204" pitchFamily="34" charset="0"/>
              <a:buChar char="•"/>
            </a:pPr>
            <a:endParaRPr lang="en-US" sz="3600" dirty="0">
              <a:latin typeface="+mn-lt"/>
            </a:endParaRPr>
          </a:p>
          <a:p>
            <a:pPr marR="0">
              <a:spcBef>
                <a:spcPts val="0"/>
              </a:spcBef>
              <a:spcAft>
                <a:spcPts val="0"/>
              </a:spcAft>
            </a:pPr>
            <a:r>
              <a:rPr lang="en-US" sz="4400" b="1" dirty="0">
                <a:latin typeface="+mn-lt"/>
              </a:rPr>
              <a:t>Expected Outcomes [4b]</a:t>
            </a:r>
          </a:p>
          <a:p>
            <a:pPr marR="0">
              <a:spcBef>
                <a:spcPts val="0"/>
              </a:spcBef>
              <a:spcAft>
                <a:spcPts val="0"/>
              </a:spcAft>
            </a:pPr>
            <a:endParaRPr lang="en-US" sz="4400" b="1" dirty="0">
              <a:latin typeface="+mn-lt"/>
            </a:endParaRPr>
          </a:p>
          <a:p>
            <a:pPr marL="457200" marR="0" indent="-457200">
              <a:spcBef>
                <a:spcPts val="0"/>
              </a:spcBef>
              <a:spcAft>
                <a:spcPts val="0"/>
              </a:spcAft>
              <a:buFont typeface="Arial" panose="020B0604020202020204" pitchFamily="34" charset="0"/>
              <a:buChar char="•"/>
            </a:pPr>
            <a:r>
              <a:rPr lang="en-US" sz="3800" dirty="0">
                <a:latin typeface="+mn-lt"/>
              </a:rPr>
              <a:t>Increased Public Awareness of Importance of Accessibility </a:t>
            </a:r>
            <a:r>
              <a:rPr lang="en-US" sz="3800" b="1" dirty="0">
                <a:latin typeface="+mn-lt"/>
              </a:rPr>
              <a:t> </a:t>
            </a:r>
          </a:p>
          <a:p>
            <a:pPr marL="457200" marR="0" indent="-457200">
              <a:spcBef>
                <a:spcPts val="0"/>
              </a:spcBef>
              <a:spcAft>
                <a:spcPts val="0"/>
              </a:spcAft>
              <a:buFont typeface="Arial" panose="020B0604020202020204" pitchFamily="34" charset="0"/>
              <a:buChar char="•"/>
            </a:pPr>
            <a:r>
              <a:rPr lang="en-US" sz="3800" dirty="0">
                <a:latin typeface="+mn-lt"/>
              </a:rPr>
              <a:t>HB467-FN Passes Making All Public Playgrounds Accessible to All Individuals</a:t>
            </a:r>
          </a:p>
          <a:p>
            <a:endParaRPr lang="en-US" dirty="0"/>
          </a:p>
        </p:txBody>
      </p:sp>
      <p:sp>
        <p:nvSpPr>
          <p:cNvPr id="16" name="Text Placeholder 15">
            <a:extLst>
              <a:ext uri="{FF2B5EF4-FFF2-40B4-BE49-F238E27FC236}">
                <a16:creationId xmlns:a16="http://schemas.microsoft.com/office/drawing/2014/main" id="{29756872-1434-4983-84BD-7303B0DA74DE}"/>
              </a:ext>
            </a:extLst>
          </p:cNvPr>
          <p:cNvSpPr>
            <a:spLocks noGrp="1"/>
          </p:cNvSpPr>
          <p:nvPr>
            <p:ph type="body" sz="quarter" idx="28"/>
          </p:nvPr>
        </p:nvSpPr>
        <p:spPr>
          <a:xfrm>
            <a:off x="878621" y="21439656"/>
            <a:ext cx="8713144" cy="666750"/>
          </a:xfrm>
        </p:spPr>
        <p:txBody>
          <a:bodyPr/>
          <a:lstStyle/>
          <a:p>
            <a:r>
              <a:rPr lang="en-US" sz="5140" b="1" dirty="0">
                <a:latin typeface="+mj-lt"/>
              </a:rPr>
              <a:t>Advocating for Change [3]</a:t>
            </a:r>
          </a:p>
          <a:p>
            <a:endParaRPr lang="en-US" dirty="0"/>
          </a:p>
        </p:txBody>
      </p:sp>
      <p:sp>
        <p:nvSpPr>
          <p:cNvPr id="17" name="Text Placeholder 16">
            <a:extLst>
              <a:ext uri="{FF2B5EF4-FFF2-40B4-BE49-F238E27FC236}">
                <a16:creationId xmlns:a16="http://schemas.microsoft.com/office/drawing/2014/main" id="{49BEB5E3-700A-409F-9F17-818B99012A90}"/>
              </a:ext>
            </a:extLst>
          </p:cNvPr>
          <p:cNvSpPr>
            <a:spLocks noGrp="1"/>
          </p:cNvSpPr>
          <p:nvPr>
            <p:ph type="body" sz="quarter" idx="29"/>
          </p:nvPr>
        </p:nvSpPr>
        <p:spPr>
          <a:xfrm>
            <a:off x="29652687" y="26338991"/>
            <a:ext cx="13076464" cy="4365488"/>
          </a:xfrm>
        </p:spPr>
        <p:txBody>
          <a:bodyPr>
            <a:normAutofit fontScale="92500" lnSpcReduction="10000"/>
          </a:bodyPr>
          <a:lstStyle/>
          <a:p>
            <a:pPr marL="0" indent="0">
              <a:spcBef>
                <a:spcPts val="0"/>
              </a:spcBef>
              <a:buNone/>
            </a:pPr>
            <a:r>
              <a:rPr lang="en-US" sz="2800" i="1" dirty="0">
                <a:solidFill>
                  <a:schemeClr val="tx1"/>
                </a:solidFill>
                <a:latin typeface="+mn-lt"/>
                <a:cs typeface="Calibri" panose="020F0502020204030204" pitchFamily="34" charset="0"/>
              </a:rPr>
              <a:t>The General Court of New Hampshire. </a:t>
            </a:r>
            <a:r>
              <a:rPr lang="en-US" sz="2800" dirty="0">
                <a:solidFill>
                  <a:schemeClr val="tx1"/>
                </a:solidFill>
                <a:latin typeface="+mn-lt"/>
                <a:cs typeface="Calibri" panose="020F0502020204030204" pitchFamily="34" charset="0"/>
              </a:rPr>
              <a:t>(n.d.). Retrieved March 3, 2023, from</a:t>
            </a:r>
          </a:p>
          <a:p>
            <a:pPr marL="0" indent="0">
              <a:spcBef>
                <a:spcPts val="0"/>
              </a:spcBef>
              <a:buNone/>
            </a:pPr>
            <a:r>
              <a:rPr lang="en-US" sz="2800" i="1" dirty="0">
                <a:solidFill>
                  <a:schemeClr val="tx2">
                    <a:lumMod val="60000"/>
                    <a:lumOff val="40000"/>
                  </a:schemeClr>
                </a:solidFill>
                <a:latin typeface="+mn-lt"/>
                <a:cs typeface="Calibri" panose="020F0502020204030204" pitchFamily="34" charset="0"/>
              </a:rPr>
              <a:t>            </a:t>
            </a:r>
            <a:r>
              <a:rPr lang="en-US" sz="2800" i="1" dirty="0">
                <a:solidFill>
                  <a:schemeClr val="tx2">
                    <a:lumMod val="60000"/>
                    <a:lumOff val="40000"/>
                  </a:schemeClr>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https://www.gencourt.state.nh.us</a:t>
            </a:r>
            <a:endParaRPr lang="en-US" sz="2800" i="1" dirty="0">
              <a:solidFill>
                <a:schemeClr val="tx2">
                  <a:lumMod val="60000"/>
                  <a:lumOff val="40000"/>
                </a:schemeClr>
              </a:solidFill>
              <a:latin typeface="+mn-lt"/>
              <a:cs typeface="Calibri" panose="020F0502020204030204" pitchFamily="34" charset="0"/>
            </a:endParaRPr>
          </a:p>
          <a:p>
            <a:pPr marL="0" indent="0">
              <a:spcBef>
                <a:spcPts val="0"/>
              </a:spcBef>
              <a:buNone/>
            </a:pPr>
            <a:r>
              <a:rPr lang="en-US" sz="2800" i="1" dirty="0">
                <a:solidFill>
                  <a:schemeClr val="tx1"/>
                </a:solidFill>
                <a:latin typeface="+mn-lt"/>
                <a:cs typeface="Calibri" panose="020F0502020204030204" pitchFamily="34" charset="0"/>
              </a:rPr>
              <a:t>Disability History: The Disability Rights Movement (U.S. National Park                               </a:t>
            </a:r>
          </a:p>
          <a:p>
            <a:pPr marL="0" indent="0">
              <a:spcBef>
                <a:spcPts val="0"/>
              </a:spcBef>
              <a:buNone/>
            </a:pPr>
            <a:r>
              <a:rPr lang="en-US" sz="2800" i="1" dirty="0">
                <a:solidFill>
                  <a:schemeClr val="tx1"/>
                </a:solidFill>
                <a:latin typeface="+mn-lt"/>
                <a:cs typeface="Calibri" panose="020F0502020204030204" pitchFamily="34" charset="0"/>
              </a:rPr>
              <a:t>          Service). </a:t>
            </a:r>
            <a:r>
              <a:rPr lang="en-US" sz="2800" dirty="0">
                <a:solidFill>
                  <a:schemeClr val="tx1"/>
                </a:solidFill>
                <a:latin typeface="+mn-lt"/>
                <a:cs typeface="Calibri" panose="020F0502020204030204" pitchFamily="34" charset="0"/>
              </a:rPr>
              <a:t>(n.d.). Retrieved February 25, 2023, from </a:t>
            </a:r>
            <a:r>
              <a:rPr lang="en-US" sz="2800" i="1" dirty="0">
                <a:solidFill>
                  <a:schemeClr val="tx2">
                    <a:lumMod val="60000"/>
                    <a:lumOff val="40000"/>
                  </a:schemeClr>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https://www.nps.gov/articles/disabilityhistoryrightsmovement.htm</a:t>
            </a:r>
            <a:endParaRPr lang="en-US" sz="2800" i="1" dirty="0">
              <a:solidFill>
                <a:schemeClr val="tx2">
                  <a:lumMod val="60000"/>
                  <a:lumOff val="40000"/>
                </a:schemeClr>
              </a:solidFill>
              <a:latin typeface="+mn-lt"/>
              <a:cs typeface="Calibri" panose="020F0502020204030204" pitchFamily="34" charset="0"/>
            </a:endParaRPr>
          </a:p>
          <a:p>
            <a:pPr marL="0" marR="0" indent="0">
              <a:spcBef>
                <a:spcPts val="0"/>
              </a:spcBef>
              <a:spcAft>
                <a:spcPts val="0"/>
              </a:spcAft>
              <a:buNone/>
            </a:pPr>
            <a:r>
              <a:rPr lang="en-US" sz="2800" i="1" dirty="0" err="1">
                <a:solidFill>
                  <a:schemeClr val="tx1"/>
                </a:solidFill>
                <a:latin typeface="+mn-lt"/>
                <a:cs typeface="Calibri" panose="020F0502020204030204" pitchFamily="34" charset="0"/>
              </a:rPr>
              <a:t>NH.gov</a:t>
            </a:r>
            <a:r>
              <a:rPr lang="en-US" sz="2800" i="1" dirty="0">
                <a:solidFill>
                  <a:schemeClr val="tx1"/>
                </a:solidFill>
                <a:latin typeface="+mn-lt"/>
                <a:cs typeface="Calibri" panose="020F0502020204030204" pitchFamily="34" charset="0"/>
              </a:rPr>
              <a:t>—The Official Web Site of New Hampshire State Government. </a:t>
            </a:r>
            <a:r>
              <a:rPr lang="en-US" sz="2800" dirty="0">
                <a:solidFill>
                  <a:schemeClr val="tx1"/>
                </a:solidFill>
                <a:latin typeface="+mn-lt"/>
                <a:cs typeface="Calibri" panose="020F0502020204030204" pitchFamily="34" charset="0"/>
              </a:rPr>
              <a:t>(n.d.).                    </a:t>
            </a:r>
          </a:p>
          <a:p>
            <a:pPr marL="0" marR="0" indent="0">
              <a:spcBef>
                <a:spcPts val="0"/>
              </a:spcBef>
              <a:spcAft>
                <a:spcPts val="0"/>
              </a:spcAft>
              <a:buNone/>
            </a:pPr>
            <a:r>
              <a:rPr lang="en-US" sz="2800" i="1" dirty="0">
                <a:solidFill>
                  <a:schemeClr val="tx1"/>
                </a:solidFill>
                <a:latin typeface="+mn-lt"/>
                <a:cs typeface="Calibri" panose="020F0502020204030204" pitchFamily="34" charset="0"/>
              </a:rPr>
              <a:t>         </a:t>
            </a:r>
            <a:r>
              <a:rPr lang="en-US" sz="2800" dirty="0">
                <a:solidFill>
                  <a:schemeClr val="tx1"/>
                </a:solidFill>
                <a:latin typeface="+mn-lt"/>
                <a:cs typeface="Calibri" panose="020F0502020204030204" pitchFamily="34" charset="0"/>
              </a:rPr>
              <a:t>Retrieved February 25, 2023, from </a:t>
            </a:r>
            <a:r>
              <a:rPr lang="en-US" sz="2800" i="1" dirty="0">
                <a:solidFill>
                  <a:schemeClr val="tx2">
                    <a:lumMod val="60000"/>
                    <a:lumOff val="40000"/>
                  </a:schemeClr>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https</a:t>
            </a:r>
            <a:r>
              <a:rPr lang="en-US" sz="2800" dirty="0">
                <a:solidFill>
                  <a:schemeClr val="tx2">
                    <a:lumMod val="60000"/>
                    <a:lumOff val="40000"/>
                  </a:schemeClr>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://www.nh.gov/index.htm</a:t>
            </a:r>
            <a:endParaRPr lang="en-US" sz="2800" dirty="0">
              <a:solidFill>
                <a:schemeClr val="tx2">
                  <a:lumMod val="60000"/>
                  <a:lumOff val="40000"/>
                </a:schemeClr>
              </a:solidFill>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i="1" dirty="0">
                <a:effectLst/>
                <a:latin typeface="+mn-lt"/>
                <a:ea typeface="Calibri" panose="020F0502020204030204" pitchFamily="34" charset="0"/>
                <a:cs typeface="Times New Roman" panose="02020603050405020304" pitchFamily="18" charset="0"/>
              </a:rPr>
              <a:t>Policy Partners. </a:t>
            </a:r>
            <a:r>
              <a:rPr lang="en-US" sz="2800" dirty="0">
                <a:effectLst/>
                <a:latin typeface="+mn-lt"/>
                <a:ea typeface="Calibri" panose="020F0502020204030204" pitchFamily="34" charset="0"/>
                <a:cs typeface="Times New Roman" panose="02020603050405020304" pitchFamily="18" charset="0"/>
              </a:rPr>
              <a:t>(n.d.). </a:t>
            </a:r>
            <a:r>
              <a:rPr lang="en-US" sz="2800" i="1" dirty="0">
                <a:effectLst/>
                <a:latin typeface="+mn-lt"/>
                <a:ea typeface="Calibri" panose="020F0502020204030204" pitchFamily="34" charset="0"/>
                <a:cs typeface="Times New Roman" panose="02020603050405020304" pitchFamily="18" charset="0"/>
              </a:rPr>
              <a:t>Community Crossroads</a:t>
            </a:r>
            <a:r>
              <a:rPr lang="en-US" sz="2800" dirty="0">
                <a:effectLst/>
                <a:latin typeface="+mn-lt"/>
                <a:ea typeface="Calibri" panose="020F0502020204030204" pitchFamily="34" charset="0"/>
                <a:cs typeface="Times New Roman" panose="02020603050405020304" pitchFamily="18" charset="0"/>
              </a:rPr>
              <a:t>. </a:t>
            </a:r>
            <a:r>
              <a:rPr lang="en-US" sz="2800" i="1" dirty="0">
                <a:effectLst/>
                <a:latin typeface="+mn-lt"/>
                <a:ea typeface="Calibri" panose="020F0502020204030204" pitchFamily="34" charset="0"/>
                <a:cs typeface="Times New Roman" panose="02020603050405020304" pitchFamily="18" charset="0"/>
              </a:rPr>
              <a:t>Retrieved February 25, 2023,</a:t>
            </a:r>
          </a:p>
          <a:p>
            <a:pPr marL="0" marR="0" indent="0">
              <a:spcBef>
                <a:spcPts val="0"/>
              </a:spcBef>
              <a:spcAft>
                <a:spcPts val="0"/>
              </a:spcAft>
              <a:buNone/>
            </a:pPr>
            <a:r>
              <a:rPr lang="en-US" sz="2800" i="1" dirty="0">
                <a:latin typeface="+mn-lt"/>
                <a:ea typeface="Calibri" panose="020F0502020204030204" pitchFamily="34" charset="0"/>
                <a:cs typeface="Times New Roman" panose="02020603050405020304" pitchFamily="18" charset="0"/>
              </a:rPr>
              <a:t>        </a:t>
            </a:r>
            <a:r>
              <a:rPr lang="en-US" sz="2800" i="1" dirty="0">
                <a:effectLst/>
                <a:latin typeface="+mn-lt"/>
                <a:ea typeface="Calibri" panose="020F0502020204030204" pitchFamily="34" charset="0"/>
                <a:cs typeface="Times New Roman" panose="02020603050405020304" pitchFamily="18" charset="0"/>
              </a:rPr>
              <a:t> from</a:t>
            </a:r>
            <a:r>
              <a:rPr lang="en-US" sz="2800" dirty="0">
                <a:effectLst/>
                <a:latin typeface="+mn-lt"/>
                <a:ea typeface="Calibri" panose="020F0502020204030204" pitchFamily="34" charset="0"/>
                <a:cs typeface="Times New Roman" panose="02020603050405020304" pitchFamily="18" charset="0"/>
              </a:rPr>
              <a:t> </a:t>
            </a:r>
            <a:r>
              <a:rPr lang="en-US" sz="2800" dirty="0">
                <a:solidFill>
                  <a:schemeClr val="tx2">
                    <a:lumMod val="60000"/>
                    <a:lumOff val="40000"/>
                  </a:schemeClr>
                </a:solidFill>
                <a:effectLst/>
                <a:latin typeface="+mn-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https://communitycrossroadsnh.org/advocacy/policy-partners/</a:t>
            </a:r>
            <a:endParaRPr lang="en-US" sz="2800" dirty="0">
              <a:solidFill>
                <a:schemeClr val="tx2">
                  <a:lumMod val="60000"/>
                  <a:lumOff val="40000"/>
                </a:schemeClr>
              </a:solidFill>
              <a:effectLst/>
              <a:latin typeface="+mn-lt"/>
              <a:ea typeface="Calibri" panose="020F0502020204030204" pitchFamily="34" charset="0"/>
              <a:cs typeface="Times New Roman" panose="02020603050405020304" pitchFamily="18" charset="0"/>
            </a:endParaRPr>
          </a:p>
          <a:p>
            <a:pPr marL="0" indent="0">
              <a:spcBef>
                <a:spcPts val="0"/>
              </a:spcBef>
              <a:buNone/>
            </a:pPr>
            <a:r>
              <a:rPr lang="en-US" sz="2800" i="1" dirty="0">
                <a:effectLst/>
                <a:latin typeface="+mn-lt"/>
                <a:ea typeface="Calibri" panose="020F0502020204030204" pitchFamily="34" charset="0"/>
                <a:cs typeface="Times New Roman" panose="02020603050405020304" pitchFamily="18" charset="0"/>
              </a:rPr>
              <a:t>How a Bill Becomes a Law | New Hampshire Almanac | </a:t>
            </a:r>
            <a:r>
              <a:rPr lang="en-US" sz="2800" i="1" dirty="0" err="1">
                <a:effectLst/>
                <a:latin typeface="+mn-lt"/>
                <a:ea typeface="Calibri" panose="020F0502020204030204" pitchFamily="34" charset="0"/>
                <a:cs typeface="Times New Roman" panose="02020603050405020304" pitchFamily="18" charset="0"/>
              </a:rPr>
              <a:t>NH.gov</a:t>
            </a:r>
            <a:r>
              <a:rPr lang="en-US" sz="2800" i="1" dirty="0">
                <a:effectLst/>
                <a:latin typeface="+mn-lt"/>
                <a:ea typeface="Calibri" panose="020F0502020204030204" pitchFamily="34" charset="0"/>
                <a:cs typeface="Times New Roman" panose="02020603050405020304" pitchFamily="18" charset="0"/>
              </a:rPr>
              <a:t>. </a:t>
            </a:r>
            <a:r>
              <a:rPr lang="en-US" sz="2800" dirty="0">
                <a:effectLst/>
                <a:latin typeface="+mn-lt"/>
                <a:ea typeface="Calibri" panose="020F0502020204030204" pitchFamily="34" charset="0"/>
                <a:cs typeface="Times New Roman" panose="02020603050405020304" pitchFamily="18" charset="0"/>
              </a:rPr>
              <a:t>(n.d.).</a:t>
            </a:r>
            <a:r>
              <a:rPr lang="en-US" sz="2800" dirty="0">
                <a:effectLst/>
                <a:latin typeface="Open Sans" panose="020B0606030504020204" pitchFamily="34" charset="0"/>
                <a:ea typeface="Calibri" panose="020F0502020204030204" pitchFamily="34" charset="0"/>
                <a:cs typeface="Times New Roman" panose="02020603050405020304" pitchFamily="18" charset="0"/>
              </a:rPr>
              <a:t> </a:t>
            </a:r>
            <a:r>
              <a:rPr lang="en-US" sz="2800" dirty="0">
                <a:effectLst/>
                <a:latin typeface="+mn-lt"/>
                <a:ea typeface="Calibri" panose="020F0502020204030204" pitchFamily="34" charset="0"/>
                <a:cs typeface="Times New Roman" panose="02020603050405020304" pitchFamily="18" charset="0"/>
              </a:rPr>
              <a:t>Retrieved March 3,       </a:t>
            </a:r>
          </a:p>
          <a:p>
            <a:pPr marL="0" indent="0">
              <a:spcBef>
                <a:spcPts val="0"/>
              </a:spcBef>
              <a:buNone/>
            </a:pPr>
            <a:r>
              <a:rPr lang="en-US" sz="2800" dirty="0">
                <a:latin typeface="+mn-lt"/>
                <a:ea typeface="Calibri" panose="020F0502020204030204" pitchFamily="34" charset="0"/>
                <a:cs typeface="Times New Roman" panose="02020603050405020304" pitchFamily="18" charset="0"/>
              </a:rPr>
              <a:t>        </a:t>
            </a:r>
            <a:r>
              <a:rPr lang="en-US" sz="2800" dirty="0">
                <a:effectLst/>
                <a:latin typeface="+mn-lt"/>
                <a:ea typeface="Calibri" panose="020F0502020204030204" pitchFamily="34" charset="0"/>
                <a:cs typeface="Times New Roman" panose="02020603050405020304" pitchFamily="18" charset="0"/>
              </a:rPr>
              <a:t> 2023, from</a:t>
            </a:r>
            <a:r>
              <a:rPr lang="en-US" sz="1800" dirty="0">
                <a:effectLst/>
                <a:latin typeface="Open Sans" panose="020B0606030504020204" pitchFamily="34" charset="0"/>
                <a:ea typeface="Calibri" panose="020F0502020204030204" pitchFamily="34" charset="0"/>
                <a:cs typeface="Times New Roman" panose="02020603050405020304" pitchFamily="18" charset="0"/>
              </a:rPr>
              <a:t> </a:t>
            </a:r>
            <a:r>
              <a:rPr lang="en-US" sz="2800" u="sng" dirty="0">
                <a:solidFill>
                  <a:schemeClr val="tx2">
                    <a:lumMod val="60000"/>
                    <a:lumOff val="40000"/>
                  </a:schemeClr>
                </a:solidFill>
                <a:effectLst/>
                <a:latin typeface="+mn-lt"/>
                <a:ea typeface="Calibri" panose="020F0502020204030204" pitchFamily="34" charset="0"/>
                <a:cs typeface="Times New Roman" panose="02020603050405020304" pitchFamily="18" charset="0"/>
              </a:rPr>
              <a:t>https://</a:t>
            </a:r>
            <a:r>
              <a:rPr lang="en-US" sz="2800" u="sng" dirty="0" err="1">
                <a:solidFill>
                  <a:schemeClr val="tx2">
                    <a:lumMod val="60000"/>
                    <a:lumOff val="40000"/>
                  </a:schemeClr>
                </a:solidFill>
                <a:effectLst/>
                <a:latin typeface="+mn-lt"/>
                <a:ea typeface="Calibri" panose="020F0502020204030204" pitchFamily="34" charset="0"/>
                <a:cs typeface="Times New Roman" panose="02020603050405020304" pitchFamily="18" charset="0"/>
              </a:rPr>
              <a:t>www.nh.gov</a:t>
            </a:r>
            <a:r>
              <a:rPr lang="en-US" sz="2800" u="sng" dirty="0">
                <a:solidFill>
                  <a:schemeClr val="tx2">
                    <a:lumMod val="60000"/>
                    <a:lumOff val="40000"/>
                  </a:schemeClr>
                </a:solidFill>
                <a:effectLst/>
                <a:latin typeface="+mn-lt"/>
                <a:ea typeface="Calibri" panose="020F0502020204030204" pitchFamily="34" charset="0"/>
                <a:cs typeface="Times New Roman" panose="02020603050405020304" pitchFamily="18" charset="0"/>
              </a:rPr>
              <a:t>/almanac/</a:t>
            </a:r>
            <a:r>
              <a:rPr lang="en-US" sz="2800" u="sng" dirty="0" err="1">
                <a:solidFill>
                  <a:schemeClr val="tx2">
                    <a:lumMod val="60000"/>
                    <a:lumOff val="40000"/>
                  </a:schemeClr>
                </a:solidFill>
                <a:effectLst/>
                <a:latin typeface="+mn-lt"/>
                <a:ea typeface="Calibri" panose="020F0502020204030204" pitchFamily="34" charset="0"/>
                <a:cs typeface="Times New Roman" panose="02020603050405020304" pitchFamily="18" charset="0"/>
              </a:rPr>
              <a:t>bills.htm</a:t>
            </a:r>
            <a:endParaRPr lang="en-US" sz="2800" u="sng" dirty="0">
              <a:solidFill>
                <a:schemeClr val="tx2">
                  <a:lumMod val="60000"/>
                  <a:lumOff val="40000"/>
                </a:schemeClr>
              </a:solidFill>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800" dirty="0">
              <a:solidFill>
                <a:schemeClr val="tx2">
                  <a:lumMod val="60000"/>
                  <a:lumOff val="40000"/>
                </a:schemeClr>
              </a:solidFill>
              <a:effectLst/>
              <a:latin typeface="+mn-lt"/>
              <a:ea typeface="Calibri" panose="020F0502020204030204" pitchFamily="34" charset="0"/>
              <a:cs typeface="Times New Roman" panose="02020603050405020304" pitchFamily="18" charset="0"/>
            </a:endParaRPr>
          </a:p>
          <a:p>
            <a:endParaRPr lang="en-US" dirty="0">
              <a:effectLst/>
            </a:endParaRPr>
          </a:p>
          <a:p>
            <a:endParaRPr lang="en-US" dirty="0"/>
          </a:p>
        </p:txBody>
      </p:sp>
      <p:sp>
        <p:nvSpPr>
          <p:cNvPr id="19" name="Text Placeholder 18">
            <a:extLst>
              <a:ext uri="{FF2B5EF4-FFF2-40B4-BE49-F238E27FC236}">
                <a16:creationId xmlns:a16="http://schemas.microsoft.com/office/drawing/2014/main" id="{7A3331E4-4959-4D54-8436-B68EDC817619}"/>
              </a:ext>
            </a:extLst>
          </p:cNvPr>
          <p:cNvSpPr>
            <a:spLocks noGrp="1"/>
          </p:cNvSpPr>
          <p:nvPr>
            <p:ph type="body" sz="quarter" idx="31"/>
          </p:nvPr>
        </p:nvSpPr>
        <p:spPr>
          <a:xfrm>
            <a:off x="979714" y="15821961"/>
            <a:ext cx="13076464" cy="2028279"/>
          </a:xfrm>
        </p:spPr>
        <p:txBody>
          <a:bodyPr/>
          <a:lstStyle/>
          <a:p>
            <a:r>
              <a:rPr lang="en-US" sz="3200" dirty="0">
                <a:solidFill>
                  <a:schemeClr val="tx1"/>
                </a:solidFill>
                <a:latin typeface="+mn-lt"/>
                <a:cs typeface="Calibri"/>
              </a:rPr>
              <a:t>Accomplished through</a:t>
            </a:r>
            <a:r>
              <a:rPr lang="en-US" sz="3200" spc="15" dirty="0">
                <a:solidFill>
                  <a:schemeClr val="tx1"/>
                </a:solidFill>
                <a:latin typeface="+mn-lt"/>
                <a:cs typeface="Calibri"/>
              </a:rPr>
              <a:t> </a:t>
            </a:r>
            <a:r>
              <a:rPr lang="en-US" sz="3200" dirty="0">
                <a:solidFill>
                  <a:schemeClr val="tx1"/>
                </a:solidFill>
                <a:latin typeface="+mn-lt"/>
                <a:cs typeface="Calibri"/>
              </a:rPr>
              <a:t>relationship</a:t>
            </a:r>
            <a:r>
              <a:rPr lang="en-US" sz="3200" spc="20" dirty="0">
                <a:solidFill>
                  <a:schemeClr val="tx1"/>
                </a:solidFill>
                <a:latin typeface="+mn-lt"/>
                <a:cs typeface="Calibri"/>
              </a:rPr>
              <a:t> </a:t>
            </a:r>
            <a:r>
              <a:rPr lang="en-US" sz="3200" dirty="0">
                <a:solidFill>
                  <a:schemeClr val="tx1"/>
                </a:solidFill>
                <a:latin typeface="+mn-lt"/>
                <a:cs typeface="Calibri"/>
              </a:rPr>
              <a:t>building,</a:t>
            </a:r>
            <a:r>
              <a:rPr lang="en-US" sz="3200" spc="20" dirty="0">
                <a:solidFill>
                  <a:schemeClr val="tx1"/>
                </a:solidFill>
                <a:latin typeface="+mn-lt"/>
                <a:cs typeface="Calibri"/>
              </a:rPr>
              <a:t> </a:t>
            </a:r>
            <a:r>
              <a:rPr lang="en-US" sz="3200" dirty="0">
                <a:solidFill>
                  <a:schemeClr val="tx1"/>
                </a:solidFill>
                <a:latin typeface="+mn-lt"/>
                <a:cs typeface="Calibri"/>
              </a:rPr>
              <a:t>conducting</a:t>
            </a:r>
            <a:r>
              <a:rPr lang="en-US" sz="3200" spc="15" dirty="0">
                <a:solidFill>
                  <a:schemeClr val="tx1"/>
                </a:solidFill>
                <a:latin typeface="+mn-lt"/>
                <a:cs typeface="Calibri"/>
              </a:rPr>
              <a:t> </a:t>
            </a:r>
            <a:r>
              <a:rPr lang="en-US" sz="3200" dirty="0">
                <a:solidFill>
                  <a:schemeClr val="tx1"/>
                </a:solidFill>
                <a:latin typeface="+mn-lt"/>
                <a:cs typeface="Calibri"/>
              </a:rPr>
              <a:t>one</a:t>
            </a:r>
            <a:r>
              <a:rPr lang="en-US" sz="3200" spc="25" dirty="0">
                <a:solidFill>
                  <a:schemeClr val="tx1"/>
                </a:solidFill>
                <a:latin typeface="+mn-lt"/>
                <a:cs typeface="Calibri"/>
              </a:rPr>
              <a:t>-</a:t>
            </a:r>
            <a:r>
              <a:rPr lang="en-US" sz="3200" dirty="0">
                <a:solidFill>
                  <a:schemeClr val="tx1"/>
                </a:solidFill>
                <a:latin typeface="+mn-lt"/>
                <a:cs typeface="Calibri"/>
              </a:rPr>
              <a:t>to</a:t>
            </a:r>
            <a:r>
              <a:rPr lang="en-US" sz="3200" spc="25" dirty="0">
                <a:solidFill>
                  <a:schemeClr val="tx1"/>
                </a:solidFill>
                <a:latin typeface="+mn-lt"/>
                <a:cs typeface="Calibri"/>
              </a:rPr>
              <a:t>-</a:t>
            </a:r>
            <a:r>
              <a:rPr lang="en-US" sz="3200" dirty="0">
                <a:solidFill>
                  <a:schemeClr val="tx1"/>
                </a:solidFill>
                <a:latin typeface="+mn-lt"/>
                <a:cs typeface="Calibri"/>
              </a:rPr>
              <a:t>one</a:t>
            </a:r>
            <a:r>
              <a:rPr lang="en-US" sz="3200" spc="25" dirty="0">
                <a:solidFill>
                  <a:schemeClr val="tx1"/>
                </a:solidFill>
                <a:latin typeface="+mn-lt"/>
                <a:cs typeface="Calibri"/>
              </a:rPr>
              <a:t> </a:t>
            </a:r>
            <a:r>
              <a:rPr lang="en-US" sz="3200" dirty="0">
                <a:solidFill>
                  <a:schemeClr val="tx1"/>
                </a:solidFill>
                <a:latin typeface="+mn-lt"/>
                <a:cs typeface="Calibri"/>
              </a:rPr>
              <a:t>interviews,</a:t>
            </a:r>
            <a:r>
              <a:rPr lang="en-US" sz="3200" spc="15" dirty="0">
                <a:solidFill>
                  <a:schemeClr val="tx1"/>
                </a:solidFill>
                <a:latin typeface="+mn-lt"/>
                <a:cs typeface="Calibri"/>
              </a:rPr>
              <a:t> </a:t>
            </a:r>
            <a:r>
              <a:rPr lang="en-US" sz="3200" spc="-10" dirty="0">
                <a:solidFill>
                  <a:schemeClr val="tx1"/>
                </a:solidFill>
                <a:latin typeface="+mn-lt"/>
                <a:cs typeface="Calibri"/>
              </a:rPr>
              <a:t>community </a:t>
            </a:r>
            <a:r>
              <a:rPr lang="en-US" sz="3200" dirty="0">
                <a:solidFill>
                  <a:schemeClr val="tx1"/>
                </a:solidFill>
                <a:latin typeface="+mn-lt"/>
                <a:cs typeface="Calibri"/>
              </a:rPr>
              <a:t>organizing,</a:t>
            </a:r>
            <a:r>
              <a:rPr lang="en-US" sz="3200" spc="15" dirty="0">
                <a:solidFill>
                  <a:schemeClr val="tx1"/>
                </a:solidFill>
                <a:latin typeface="+mn-lt"/>
                <a:cs typeface="Calibri"/>
              </a:rPr>
              <a:t> </a:t>
            </a:r>
            <a:r>
              <a:rPr lang="en-US" sz="3200" dirty="0">
                <a:solidFill>
                  <a:schemeClr val="tx1"/>
                </a:solidFill>
                <a:latin typeface="+mn-lt"/>
                <a:cs typeface="Calibri"/>
              </a:rPr>
              <a:t>communication,</a:t>
            </a:r>
            <a:r>
              <a:rPr lang="en-US" sz="3200" spc="15" dirty="0">
                <a:solidFill>
                  <a:schemeClr val="tx1"/>
                </a:solidFill>
                <a:latin typeface="+mn-lt"/>
                <a:cs typeface="Calibri"/>
              </a:rPr>
              <a:t> </a:t>
            </a:r>
            <a:r>
              <a:rPr lang="en-US" sz="3200" dirty="0">
                <a:solidFill>
                  <a:schemeClr val="tx1"/>
                </a:solidFill>
                <a:latin typeface="+mn-lt"/>
                <a:cs typeface="Calibri"/>
              </a:rPr>
              <a:t>persuasion,</a:t>
            </a:r>
            <a:r>
              <a:rPr lang="en-US" sz="3200" spc="15" dirty="0">
                <a:solidFill>
                  <a:schemeClr val="tx1"/>
                </a:solidFill>
                <a:latin typeface="+mn-lt"/>
                <a:cs typeface="Calibri"/>
              </a:rPr>
              <a:t> </a:t>
            </a:r>
            <a:r>
              <a:rPr lang="en-US" sz="3200" dirty="0">
                <a:solidFill>
                  <a:schemeClr val="tx1"/>
                </a:solidFill>
                <a:latin typeface="+mn-lt"/>
                <a:cs typeface="Calibri"/>
              </a:rPr>
              <a:t>issue</a:t>
            </a:r>
            <a:r>
              <a:rPr lang="en-US" sz="3200" spc="20" dirty="0">
                <a:solidFill>
                  <a:schemeClr val="tx1"/>
                </a:solidFill>
                <a:latin typeface="+mn-lt"/>
                <a:cs typeface="Calibri"/>
              </a:rPr>
              <a:t> </a:t>
            </a:r>
            <a:r>
              <a:rPr lang="en-US" sz="3200" dirty="0">
                <a:solidFill>
                  <a:schemeClr val="tx1"/>
                </a:solidFill>
                <a:latin typeface="+mn-lt"/>
                <a:cs typeface="Calibri"/>
              </a:rPr>
              <a:t>framing,</a:t>
            </a:r>
            <a:r>
              <a:rPr lang="en-US" sz="3200" spc="15" dirty="0">
                <a:solidFill>
                  <a:schemeClr val="tx1"/>
                </a:solidFill>
                <a:latin typeface="+mn-lt"/>
                <a:cs typeface="Calibri"/>
              </a:rPr>
              <a:t> </a:t>
            </a:r>
            <a:r>
              <a:rPr lang="en-US" sz="3200" dirty="0">
                <a:solidFill>
                  <a:schemeClr val="tx1"/>
                </a:solidFill>
                <a:latin typeface="+mn-lt"/>
                <a:cs typeface="Calibri"/>
              </a:rPr>
              <a:t>power</a:t>
            </a:r>
            <a:r>
              <a:rPr lang="en-US" sz="3200" spc="15" dirty="0">
                <a:solidFill>
                  <a:schemeClr val="tx1"/>
                </a:solidFill>
                <a:latin typeface="+mn-lt"/>
                <a:cs typeface="Calibri"/>
              </a:rPr>
              <a:t> </a:t>
            </a:r>
            <a:r>
              <a:rPr lang="en-US" sz="3200" dirty="0">
                <a:solidFill>
                  <a:schemeClr val="tx1"/>
                </a:solidFill>
                <a:latin typeface="+mn-lt"/>
                <a:cs typeface="Calibri"/>
              </a:rPr>
              <a:t>and</a:t>
            </a:r>
            <a:r>
              <a:rPr lang="en-US" sz="3200" spc="15" dirty="0">
                <a:solidFill>
                  <a:schemeClr val="tx1"/>
                </a:solidFill>
                <a:latin typeface="+mn-lt"/>
                <a:cs typeface="Calibri"/>
              </a:rPr>
              <a:t> </a:t>
            </a:r>
            <a:r>
              <a:rPr lang="en-US" sz="3200" dirty="0">
                <a:solidFill>
                  <a:schemeClr val="tx1"/>
                </a:solidFill>
                <a:latin typeface="+mn-lt"/>
                <a:cs typeface="Calibri"/>
              </a:rPr>
              <a:t>the</a:t>
            </a:r>
            <a:r>
              <a:rPr lang="en-US" sz="3200" spc="20" dirty="0">
                <a:solidFill>
                  <a:schemeClr val="tx1"/>
                </a:solidFill>
                <a:latin typeface="+mn-lt"/>
                <a:cs typeface="Calibri"/>
              </a:rPr>
              <a:t> </a:t>
            </a:r>
            <a:r>
              <a:rPr lang="en-US" sz="3200" spc="-10" dirty="0">
                <a:solidFill>
                  <a:schemeClr val="tx1"/>
                </a:solidFill>
                <a:latin typeface="+mn-lt"/>
                <a:cs typeface="Calibri"/>
              </a:rPr>
              <a:t>ability </a:t>
            </a:r>
            <a:r>
              <a:rPr lang="en-US" sz="3200" dirty="0">
                <a:solidFill>
                  <a:schemeClr val="tx1"/>
                </a:solidFill>
                <a:latin typeface="+mn-lt"/>
                <a:cs typeface="Calibri"/>
              </a:rPr>
              <a:t>to </a:t>
            </a:r>
            <a:r>
              <a:rPr lang="en-US" sz="3200" spc="-20" dirty="0">
                <a:solidFill>
                  <a:schemeClr val="tx1"/>
                </a:solidFill>
                <a:latin typeface="+mn-lt"/>
                <a:cs typeface="Calibri"/>
              </a:rPr>
              <a:t>act, etc.</a:t>
            </a:r>
          </a:p>
          <a:p>
            <a:endParaRPr lang="en-US" sz="3600" dirty="0">
              <a:latin typeface="+mn-lt"/>
              <a:cs typeface="Calibri"/>
            </a:endParaRPr>
          </a:p>
          <a:p>
            <a:endParaRPr lang="en-US" dirty="0"/>
          </a:p>
        </p:txBody>
      </p:sp>
      <p:sp>
        <p:nvSpPr>
          <p:cNvPr id="20" name="Text Placeholder 19">
            <a:extLst>
              <a:ext uri="{FF2B5EF4-FFF2-40B4-BE49-F238E27FC236}">
                <a16:creationId xmlns:a16="http://schemas.microsoft.com/office/drawing/2014/main" id="{0FC01110-C508-4EBE-AF7A-8A2581DA772B}"/>
              </a:ext>
            </a:extLst>
          </p:cNvPr>
          <p:cNvSpPr>
            <a:spLocks noGrp="1"/>
          </p:cNvSpPr>
          <p:nvPr>
            <p:ph type="body" sz="quarter" idx="32"/>
          </p:nvPr>
        </p:nvSpPr>
        <p:spPr>
          <a:xfrm>
            <a:off x="878621" y="17544218"/>
            <a:ext cx="7328263" cy="666750"/>
          </a:xfrm>
        </p:spPr>
        <p:txBody>
          <a:bodyPr/>
          <a:lstStyle/>
          <a:p>
            <a:pPr marL="67945" algn="just">
              <a:lnSpc>
                <a:spcPct val="100000"/>
              </a:lnSpc>
              <a:spcBef>
                <a:spcPts val="595"/>
              </a:spcBef>
            </a:pPr>
            <a:r>
              <a:rPr lang="en-US" sz="3600" b="1" dirty="0">
                <a:solidFill>
                  <a:schemeClr val="tx1"/>
                </a:solidFill>
                <a:latin typeface="+mn-lt"/>
              </a:rPr>
              <a:t>Events [2a]</a:t>
            </a:r>
          </a:p>
        </p:txBody>
      </p:sp>
      <p:sp>
        <p:nvSpPr>
          <p:cNvPr id="21" name="Text Placeholder 20">
            <a:extLst>
              <a:ext uri="{FF2B5EF4-FFF2-40B4-BE49-F238E27FC236}">
                <a16:creationId xmlns:a16="http://schemas.microsoft.com/office/drawing/2014/main" id="{615B0AB0-FC8A-4323-B531-347518BE2AE4}"/>
              </a:ext>
            </a:extLst>
          </p:cNvPr>
          <p:cNvSpPr>
            <a:spLocks noGrp="1"/>
          </p:cNvSpPr>
          <p:nvPr>
            <p:ph type="body" sz="quarter" idx="33"/>
          </p:nvPr>
        </p:nvSpPr>
        <p:spPr>
          <a:xfrm>
            <a:off x="1129121" y="18241962"/>
            <a:ext cx="13161645" cy="3469730"/>
          </a:xfrm>
        </p:spPr>
        <p:txBody>
          <a:bodyPr>
            <a:normAutofit lnSpcReduction="10000"/>
          </a:bodyPr>
          <a:lstStyle/>
          <a:p>
            <a:pPr marL="0" marR="0">
              <a:spcBef>
                <a:spcPts val="0"/>
              </a:spcBef>
              <a:spcAft>
                <a:spcPts val="0"/>
              </a:spcAft>
            </a:pPr>
            <a:r>
              <a:rPr lang="en-US" sz="3200" dirty="0">
                <a:solidFill>
                  <a:srgbClr val="000000"/>
                </a:solidFill>
                <a:effectLst/>
                <a:latin typeface="+mn-lt"/>
                <a:ea typeface="Calibri" panose="020F0502020204030204" pitchFamily="34" charset="0"/>
                <a:cs typeface="Calibri" panose="020F0502020204030204" pitchFamily="34" charset="0"/>
              </a:rPr>
              <a:t>Participated in the Community Partnership Candidate Event</a:t>
            </a:r>
            <a:endParaRPr lang="en-US" sz="32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000000"/>
                </a:solidFill>
                <a:effectLst/>
                <a:latin typeface="+mn-lt"/>
                <a:ea typeface="Calibri" panose="020F0502020204030204" pitchFamily="34" charset="0"/>
                <a:cs typeface="Calibri" panose="020F0502020204030204" pitchFamily="34" charset="0"/>
              </a:rPr>
              <a:t>Attended Legislative Liaison Meetings</a:t>
            </a:r>
            <a:endParaRPr lang="en-US" sz="32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000000"/>
                </a:solidFill>
                <a:effectLst/>
                <a:latin typeface="+mn-lt"/>
                <a:ea typeface="Calibri" panose="020F0502020204030204" pitchFamily="34" charset="0"/>
                <a:cs typeface="Calibri" panose="020F0502020204030204" pitchFamily="34" charset="0"/>
              </a:rPr>
              <a:t>Attended Public Policy Outreach Meeting</a:t>
            </a:r>
            <a:endParaRPr lang="en-US" sz="32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000000"/>
                </a:solidFill>
                <a:effectLst/>
                <a:latin typeface="+mn-lt"/>
                <a:ea typeface="Calibri" panose="020F0502020204030204" pitchFamily="34" charset="0"/>
                <a:cs typeface="Calibri" panose="020F0502020204030204" pitchFamily="34" charset="0"/>
              </a:rPr>
              <a:t>Attended a Brain Injury Committee Meeting</a:t>
            </a:r>
            <a:endParaRPr lang="en-US" sz="32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000000"/>
                </a:solidFill>
                <a:effectLst/>
                <a:latin typeface="+mn-lt"/>
                <a:ea typeface="Calibri" panose="020F0502020204030204" pitchFamily="34" charset="0"/>
                <a:cs typeface="Calibri" panose="020F0502020204030204" pitchFamily="34" charset="0"/>
              </a:rPr>
              <a:t>Toured the State House</a:t>
            </a:r>
            <a:endParaRPr lang="en-US" sz="32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000000"/>
                </a:solidFill>
                <a:effectLst/>
                <a:latin typeface="+mn-lt"/>
                <a:ea typeface="Calibri" panose="020F0502020204030204" pitchFamily="34" charset="0"/>
                <a:cs typeface="Calibri" panose="020F0502020204030204" pitchFamily="34" charset="0"/>
              </a:rPr>
              <a:t>Voted in the Local Elections</a:t>
            </a:r>
            <a:endParaRPr lang="en-US" sz="3200"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000000"/>
                </a:solidFill>
                <a:effectLst/>
                <a:latin typeface="+mn-lt"/>
                <a:ea typeface="Calibri" panose="020F0502020204030204" pitchFamily="34" charset="0"/>
                <a:cs typeface="Calibri" panose="020F0502020204030204" pitchFamily="34" charset="0"/>
              </a:rPr>
              <a:t>Watched Governor Sununu’s Budget Address</a:t>
            </a:r>
          </a:p>
          <a:p>
            <a:endParaRPr lang="en-US" dirty="0"/>
          </a:p>
        </p:txBody>
      </p:sp>
      <p:sp>
        <p:nvSpPr>
          <p:cNvPr id="24" name="Text Placeholder 10">
            <a:extLst>
              <a:ext uri="{FF2B5EF4-FFF2-40B4-BE49-F238E27FC236}">
                <a16:creationId xmlns:a16="http://schemas.microsoft.com/office/drawing/2014/main" id="{67EAE76D-85DA-312E-8495-F1E3BA072BE7}"/>
              </a:ext>
            </a:extLst>
          </p:cNvPr>
          <p:cNvSpPr>
            <a:spLocks noGrp="1"/>
          </p:cNvSpPr>
          <p:nvPr>
            <p:ph type="body" sz="quarter" idx="22"/>
          </p:nvPr>
        </p:nvSpPr>
        <p:spPr>
          <a:xfrm>
            <a:off x="979714" y="7009749"/>
            <a:ext cx="13076464" cy="5205290"/>
          </a:xfrm>
        </p:spPr>
        <p:txBody>
          <a:bodyPr>
            <a:noAutofit/>
          </a:bodyPr>
          <a:lstStyle/>
          <a:p>
            <a:pPr marL="34290" marR="5080">
              <a:lnSpc>
                <a:spcPct val="101000"/>
              </a:lnSpc>
              <a:spcBef>
                <a:spcPts val="580"/>
              </a:spcBef>
            </a:pPr>
            <a:r>
              <a:rPr lang="en-US" sz="3200" dirty="0">
                <a:latin typeface="+mn-lt"/>
                <a:cs typeface="Calibri" panose="020F0502020204030204" pitchFamily="34" charset="0"/>
              </a:rPr>
              <a:t>Individuals</a:t>
            </a:r>
            <a:r>
              <a:rPr lang="en-US" sz="3200" spc="15" dirty="0">
                <a:latin typeface="+mn-lt"/>
                <a:cs typeface="Calibri"/>
              </a:rPr>
              <a:t> </a:t>
            </a:r>
            <a:r>
              <a:rPr lang="en-US" sz="3200" dirty="0">
                <a:latin typeface="+mn-lt"/>
                <a:cs typeface="Calibri"/>
              </a:rPr>
              <a:t>with</a:t>
            </a:r>
            <a:r>
              <a:rPr lang="en-US" sz="3200" spc="20" dirty="0">
                <a:latin typeface="+mn-lt"/>
                <a:cs typeface="Calibri"/>
              </a:rPr>
              <a:t> </a:t>
            </a:r>
            <a:r>
              <a:rPr lang="en-US" sz="3200" dirty="0">
                <a:latin typeface="+mn-lt"/>
                <a:cs typeface="Calibri"/>
              </a:rPr>
              <a:t>disabilities</a:t>
            </a:r>
            <a:r>
              <a:rPr lang="en-US" sz="3200" spc="20" dirty="0">
                <a:latin typeface="+mn-lt"/>
                <a:cs typeface="Calibri"/>
              </a:rPr>
              <a:t> </a:t>
            </a:r>
            <a:r>
              <a:rPr lang="en-US" sz="3200" dirty="0">
                <a:latin typeface="+mn-lt"/>
                <a:cs typeface="Calibri"/>
              </a:rPr>
              <a:t>have</a:t>
            </a:r>
            <a:r>
              <a:rPr lang="en-US" sz="3200" spc="15" dirty="0">
                <a:latin typeface="+mn-lt"/>
                <a:cs typeface="Calibri"/>
              </a:rPr>
              <a:t> </a:t>
            </a:r>
            <a:r>
              <a:rPr lang="en-US" sz="3200" dirty="0">
                <a:latin typeface="+mn-lt"/>
                <a:cs typeface="Calibri"/>
              </a:rPr>
              <a:t>been</a:t>
            </a:r>
            <a:r>
              <a:rPr lang="en-US" sz="3200" spc="20" dirty="0">
                <a:latin typeface="+mn-lt"/>
                <a:cs typeface="Calibri"/>
              </a:rPr>
              <a:t> </a:t>
            </a:r>
            <a:r>
              <a:rPr lang="en-US" sz="3200" dirty="0">
                <a:latin typeface="+mn-lt"/>
                <a:cs typeface="Calibri"/>
              </a:rPr>
              <a:t>fighting</a:t>
            </a:r>
            <a:r>
              <a:rPr lang="en-US" sz="3200" spc="25" dirty="0">
                <a:latin typeface="+mn-lt"/>
                <a:cs typeface="Calibri"/>
              </a:rPr>
              <a:t> </a:t>
            </a:r>
            <a:r>
              <a:rPr lang="en-US" sz="3200" dirty="0">
                <a:latin typeface="+mn-lt"/>
                <a:cs typeface="Calibri"/>
              </a:rPr>
              <a:t>for</a:t>
            </a:r>
            <a:r>
              <a:rPr lang="en-US" sz="3200" spc="15" dirty="0">
                <a:latin typeface="+mn-lt"/>
                <a:cs typeface="Calibri"/>
              </a:rPr>
              <a:t> </a:t>
            </a:r>
            <a:r>
              <a:rPr lang="en-US" sz="3200" dirty="0">
                <a:latin typeface="+mn-lt"/>
                <a:cs typeface="Calibri"/>
              </a:rPr>
              <a:t>their</a:t>
            </a:r>
            <a:r>
              <a:rPr lang="en-US" sz="3200" spc="15" dirty="0">
                <a:latin typeface="+mn-lt"/>
                <a:cs typeface="Calibri"/>
              </a:rPr>
              <a:t> </a:t>
            </a:r>
            <a:r>
              <a:rPr lang="en-US" sz="3200" dirty="0">
                <a:latin typeface="+mn-lt"/>
                <a:cs typeface="Calibri"/>
              </a:rPr>
              <a:t>right</a:t>
            </a:r>
            <a:r>
              <a:rPr lang="en-US" sz="3200" spc="25" dirty="0">
                <a:latin typeface="+mn-lt"/>
                <a:cs typeface="Calibri"/>
              </a:rPr>
              <a:t> </a:t>
            </a:r>
            <a:r>
              <a:rPr lang="en-US" sz="3200" dirty="0">
                <a:latin typeface="+mn-lt"/>
                <a:cs typeface="Calibri"/>
              </a:rPr>
              <a:t>to</a:t>
            </a:r>
            <a:r>
              <a:rPr lang="en-US" sz="3200" spc="15" dirty="0">
                <a:latin typeface="+mn-lt"/>
                <a:cs typeface="Calibri"/>
              </a:rPr>
              <a:t> </a:t>
            </a:r>
            <a:r>
              <a:rPr lang="en-US" sz="3200" dirty="0">
                <a:latin typeface="+mn-lt"/>
                <a:cs typeface="Calibri"/>
              </a:rPr>
              <a:t>live</a:t>
            </a:r>
            <a:r>
              <a:rPr lang="en-US" sz="3200" spc="20" dirty="0">
                <a:latin typeface="+mn-lt"/>
                <a:cs typeface="Calibri"/>
              </a:rPr>
              <a:t> </a:t>
            </a:r>
            <a:r>
              <a:rPr lang="en-US" sz="3200" spc="-20" dirty="0">
                <a:latin typeface="+mn-lt"/>
                <a:cs typeface="Calibri"/>
              </a:rPr>
              <a:t>full, </a:t>
            </a:r>
            <a:r>
              <a:rPr lang="en-US" sz="3200" dirty="0">
                <a:latin typeface="+mn-lt"/>
                <a:cs typeface="Calibri"/>
              </a:rPr>
              <a:t>independent,</a:t>
            </a:r>
            <a:r>
              <a:rPr lang="en-US" sz="3200" spc="15" dirty="0">
                <a:latin typeface="+mn-lt"/>
                <a:cs typeface="Calibri"/>
              </a:rPr>
              <a:t> </a:t>
            </a:r>
            <a:r>
              <a:rPr lang="en-US" sz="3200" dirty="0">
                <a:latin typeface="+mn-lt"/>
                <a:cs typeface="Calibri"/>
              </a:rPr>
              <a:t>and</a:t>
            </a:r>
            <a:r>
              <a:rPr lang="en-US" sz="3200" spc="20" dirty="0">
                <a:latin typeface="+mn-lt"/>
                <a:cs typeface="Calibri"/>
              </a:rPr>
              <a:t> </a:t>
            </a:r>
            <a:r>
              <a:rPr lang="en-US" sz="3200" dirty="0">
                <a:latin typeface="+mn-lt"/>
                <a:cs typeface="Calibri"/>
              </a:rPr>
              <a:t>inclusive</a:t>
            </a:r>
            <a:r>
              <a:rPr lang="en-US" sz="3200" spc="10" dirty="0">
                <a:latin typeface="+mn-lt"/>
                <a:cs typeface="Calibri"/>
              </a:rPr>
              <a:t> </a:t>
            </a:r>
            <a:r>
              <a:rPr lang="en-US" sz="3200" dirty="0">
                <a:latin typeface="+mn-lt"/>
                <a:cs typeface="Calibri"/>
              </a:rPr>
              <a:t>lives</a:t>
            </a:r>
            <a:r>
              <a:rPr lang="en-US" sz="3200" spc="15" dirty="0">
                <a:latin typeface="+mn-lt"/>
                <a:cs typeface="Calibri"/>
              </a:rPr>
              <a:t> </a:t>
            </a:r>
            <a:r>
              <a:rPr lang="en-US" sz="3200" dirty="0">
                <a:latin typeface="+mn-lt"/>
                <a:cs typeface="Calibri"/>
              </a:rPr>
              <a:t>since</a:t>
            </a:r>
            <a:r>
              <a:rPr lang="en-US" sz="3200" spc="15" dirty="0">
                <a:latin typeface="+mn-lt"/>
                <a:cs typeface="Calibri"/>
              </a:rPr>
              <a:t> </a:t>
            </a:r>
            <a:r>
              <a:rPr lang="en-US" sz="3200" dirty="0">
                <a:latin typeface="+mn-lt"/>
                <a:cs typeface="Calibri"/>
              </a:rPr>
              <a:t>the</a:t>
            </a:r>
            <a:r>
              <a:rPr lang="en-US" sz="3200" spc="10" dirty="0">
                <a:latin typeface="+mn-lt"/>
                <a:cs typeface="Calibri"/>
              </a:rPr>
              <a:t> </a:t>
            </a:r>
            <a:r>
              <a:rPr lang="en-US" sz="3200" dirty="0">
                <a:latin typeface="+mn-lt"/>
                <a:cs typeface="Calibri"/>
              </a:rPr>
              <a:t>1800’s.</a:t>
            </a:r>
            <a:r>
              <a:rPr lang="en-US" sz="3200" spc="20" dirty="0">
                <a:latin typeface="+mn-lt"/>
                <a:cs typeface="Calibri"/>
              </a:rPr>
              <a:t> This group had no legal protection against discrimination </a:t>
            </a:r>
            <a:r>
              <a:rPr lang="en-US" sz="3200" dirty="0">
                <a:latin typeface="+mn-lt"/>
                <a:cs typeface="Calibri"/>
              </a:rPr>
              <a:t>until</a:t>
            </a:r>
            <a:r>
              <a:rPr lang="en-US" sz="3200" spc="15" dirty="0">
                <a:latin typeface="+mn-lt"/>
                <a:cs typeface="Calibri"/>
              </a:rPr>
              <a:t> </a:t>
            </a:r>
            <a:r>
              <a:rPr lang="en-US" sz="3200" dirty="0">
                <a:latin typeface="+mn-lt"/>
                <a:cs typeface="Calibri"/>
              </a:rPr>
              <a:t>1990 when</a:t>
            </a:r>
            <a:r>
              <a:rPr lang="en-US" sz="3200" spc="20" dirty="0">
                <a:latin typeface="+mn-lt"/>
                <a:cs typeface="Calibri"/>
              </a:rPr>
              <a:t> </a:t>
            </a:r>
            <a:r>
              <a:rPr lang="en-US" sz="3200" spc="-25" dirty="0">
                <a:latin typeface="+mn-lt"/>
                <a:cs typeface="Calibri"/>
              </a:rPr>
              <a:t>the </a:t>
            </a:r>
            <a:r>
              <a:rPr lang="en-US" sz="3200" dirty="0">
                <a:latin typeface="+mn-lt"/>
                <a:cs typeface="Calibri"/>
              </a:rPr>
              <a:t>Americans</a:t>
            </a:r>
            <a:r>
              <a:rPr lang="en-US" sz="3200" spc="20" dirty="0">
                <a:latin typeface="+mn-lt"/>
                <a:cs typeface="Calibri"/>
              </a:rPr>
              <a:t> </a:t>
            </a:r>
            <a:r>
              <a:rPr lang="en-US" sz="3200" dirty="0">
                <a:latin typeface="+mn-lt"/>
                <a:cs typeface="Calibri"/>
              </a:rPr>
              <a:t>with</a:t>
            </a:r>
            <a:r>
              <a:rPr lang="en-US" sz="3200" spc="20" dirty="0">
                <a:latin typeface="+mn-lt"/>
                <a:cs typeface="Calibri"/>
              </a:rPr>
              <a:t> </a:t>
            </a:r>
            <a:r>
              <a:rPr lang="en-US" sz="3200" dirty="0">
                <a:latin typeface="+mn-lt"/>
                <a:cs typeface="Calibri"/>
              </a:rPr>
              <a:t>Disabilities</a:t>
            </a:r>
            <a:r>
              <a:rPr lang="en-US" sz="3200" spc="25" dirty="0">
                <a:latin typeface="+mn-lt"/>
                <a:cs typeface="Calibri"/>
              </a:rPr>
              <a:t> </a:t>
            </a:r>
            <a:r>
              <a:rPr lang="en-US" sz="3200" dirty="0">
                <a:latin typeface="+mn-lt"/>
                <a:cs typeface="Calibri"/>
              </a:rPr>
              <a:t>Act</a:t>
            </a:r>
            <a:r>
              <a:rPr lang="en-US" sz="3200" spc="20" dirty="0">
                <a:latin typeface="+mn-lt"/>
                <a:cs typeface="Calibri"/>
              </a:rPr>
              <a:t> </a:t>
            </a:r>
            <a:r>
              <a:rPr lang="en-US" sz="3200" dirty="0">
                <a:latin typeface="+mn-lt"/>
                <a:cs typeface="Calibri"/>
              </a:rPr>
              <a:t>(ADA)</a:t>
            </a:r>
            <a:r>
              <a:rPr lang="en-US" sz="3200" spc="25" dirty="0">
                <a:latin typeface="+mn-lt"/>
                <a:cs typeface="Calibri"/>
              </a:rPr>
              <a:t> </a:t>
            </a:r>
            <a:r>
              <a:rPr lang="en-US" sz="3200" dirty="0">
                <a:latin typeface="+mn-lt"/>
                <a:cs typeface="Calibri"/>
              </a:rPr>
              <a:t>was</a:t>
            </a:r>
            <a:r>
              <a:rPr lang="en-US" sz="3200" spc="20" dirty="0">
                <a:latin typeface="+mn-lt"/>
                <a:cs typeface="Calibri"/>
              </a:rPr>
              <a:t> enacted</a:t>
            </a:r>
            <a:r>
              <a:rPr lang="en-US" sz="3200" dirty="0">
                <a:latin typeface="+mn-lt"/>
                <a:cs typeface="Calibri"/>
              </a:rPr>
              <a:t>.</a:t>
            </a:r>
            <a:r>
              <a:rPr lang="en-US" sz="3200" spc="25" dirty="0">
                <a:latin typeface="+mn-lt"/>
                <a:cs typeface="Calibri"/>
              </a:rPr>
              <a:t> While this was a step in the right direction, further policy action is required to win equal rights for individuals with disabilities. HB467-FN is a bill proposed in the State of New Hampshire to ensure accessibility to children with disabilities in public playgrounds. Many state and local policymakers desire expert consultation from medical professionals to inform their understanding on the societal impacts possible through this bill. </a:t>
            </a:r>
            <a:r>
              <a:rPr lang="en-US" sz="3200" dirty="0">
                <a:latin typeface="+mn-lt"/>
                <a:cs typeface="Calibri"/>
              </a:rPr>
              <a:t>This poster presents the work done with Jennifer Bertrand and others at Community Crossroads in systematically supporting HB467-FN throughout the policy cycle. Multiple opportunities exist to advocate for this (and similar) bills in the future and the reader is encouraged to participate in this process moving forward</a:t>
            </a:r>
            <a:r>
              <a:rPr lang="en-US" sz="3200" dirty="0">
                <a:latin typeface="Calibri"/>
                <a:cs typeface="Calibri"/>
              </a:rPr>
              <a:t>.</a:t>
            </a:r>
          </a:p>
        </p:txBody>
      </p:sp>
      <p:sp>
        <p:nvSpPr>
          <p:cNvPr id="25" name="TextBox 24">
            <a:extLst>
              <a:ext uri="{FF2B5EF4-FFF2-40B4-BE49-F238E27FC236}">
                <a16:creationId xmlns:a16="http://schemas.microsoft.com/office/drawing/2014/main" id="{E88C23CF-E761-725B-8D6A-464A02EFDB8F}"/>
              </a:ext>
            </a:extLst>
          </p:cNvPr>
          <p:cNvSpPr txBox="1"/>
          <p:nvPr/>
        </p:nvSpPr>
        <p:spPr>
          <a:xfrm>
            <a:off x="1289957" y="20165786"/>
            <a:ext cx="184731" cy="1213409"/>
          </a:xfrm>
          <a:prstGeom prst="rect">
            <a:avLst/>
          </a:prstGeom>
          <a:noFill/>
        </p:spPr>
        <p:txBody>
          <a:bodyPr wrap="none" rtlCol="0">
            <a:spAutoFit/>
          </a:bodyPr>
          <a:lstStyle/>
          <a:p>
            <a:endParaRPr lang="en-US" dirty="0"/>
          </a:p>
        </p:txBody>
      </p:sp>
      <p:pic>
        <p:nvPicPr>
          <p:cNvPr id="26" name="Picture 25" descr="A group of women posing for a photo&#10;&#10;Description automatically generated">
            <a:extLst>
              <a:ext uri="{FF2B5EF4-FFF2-40B4-BE49-F238E27FC236}">
                <a16:creationId xmlns:a16="http://schemas.microsoft.com/office/drawing/2014/main" id="{387800A5-7D88-28CE-33D9-7BE5792DB5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505" y="26445983"/>
            <a:ext cx="6700346" cy="3719477"/>
          </a:xfrm>
          <a:prstGeom prst="rect">
            <a:avLst/>
          </a:prstGeom>
        </p:spPr>
      </p:pic>
      <p:sp>
        <p:nvSpPr>
          <p:cNvPr id="28" name="TextBox 27">
            <a:extLst>
              <a:ext uri="{FF2B5EF4-FFF2-40B4-BE49-F238E27FC236}">
                <a16:creationId xmlns:a16="http://schemas.microsoft.com/office/drawing/2014/main" id="{69D2BCBB-367D-E0D1-D8F6-519F35904716}"/>
              </a:ext>
            </a:extLst>
          </p:cNvPr>
          <p:cNvSpPr txBox="1"/>
          <p:nvPr/>
        </p:nvSpPr>
        <p:spPr>
          <a:xfrm>
            <a:off x="784163" y="22345321"/>
            <a:ext cx="13379423" cy="4031873"/>
          </a:xfrm>
          <a:prstGeom prst="rect">
            <a:avLst/>
          </a:prstGeom>
          <a:noFill/>
        </p:spPr>
        <p:txBody>
          <a:bodyPr wrap="square">
            <a:spAutoFit/>
          </a:bodyPr>
          <a:lstStyle/>
          <a:p>
            <a:pPr marL="828675" marR="0" indent="-457200">
              <a:spcBef>
                <a:spcPts val="0"/>
              </a:spcBef>
              <a:spcAft>
                <a:spcPts val="0"/>
              </a:spcAft>
              <a:buFont typeface="Arial" panose="020B0604020202020204" pitchFamily="34" charset="0"/>
              <a:buChar char="•"/>
            </a:pPr>
            <a:r>
              <a:rPr lang="en-US" sz="3200" dirty="0">
                <a:solidFill>
                  <a:srgbClr val="222222"/>
                </a:solidFill>
                <a:effectLst/>
                <a:latin typeface="+mn-lt"/>
                <a:ea typeface="Times New Roman" panose="02020603050405020304" pitchFamily="18" charset="0"/>
                <a:cs typeface="Calibri" panose="020F0502020204030204" pitchFamily="34" charset="0"/>
              </a:rPr>
              <a:t>Understand the NH Legislative Process </a:t>
            </a:r>
          </a:p>
          <a:p>
            <a:pPr marL="828675" marR="0" indent="-457200">
              <a:spcBef>
                <a:spcPts val="0"/>
              </a:spcBef>
              <a:spcAft>
                <a:spcPts val="0"/>
              </a:spcAft>
              <a:buFont typeface="Arial" panose="020B0604020202020204" pitchFamily="34" charset="0"/>
              <a:buChar char="•"/>
            </a:pPr>
            <a:r>
              <a:rPr lang="en-US" sz="3200" dirty="0">
                <a:solidFill>
                  <a:srgbClr val="222222"/>
                </a:solidFill>
                <a:effectLst/>
                <a:latin typeface="+mn-lt"/>
                <a:ea typeface="Times New Roman" panose="02020603050405020304" pitchFamily="18" charset="0"/>
                <a:cs typeface="Calibri" panose="020F0502020204030204" pitchFamily="34" charset="0"/>
              </a:rPr>
              <a:t>Initiate And Build Relationships With Legislators </a:t>
            </a:r>
          </a:p>
          <a:p>
            <a:pPr marL="828675" marR="0" indent="-457200">
              <a:spcBef>
                <a:spcPts val="0"/>
              </a:spcBef>
              <a:spcAft>
                <a:spcPts val="0"/>
              </a:spcAft>
              <a:buFont typeface="Arial" panose="020B0604020202020204" pitchFamily="34" charset="0"/>
              <a:buChar char="•"/>
            </a:pPr>
            <a:r>
              <a:rPr lang="en-US" sz="3200" dirty="0">
                <a:solidFill>
                  <a:srgbClr val="222222"/>
                </a:solidFill>
                <a:effectLst/>
                <a:latin typeface="+mn-lt"/>
                <a:ea typeface="Times New Roman" panose="02020603050405020304" pitchFamily="18" charset="0"/>
                <a:cs typeface="Calibri" panose="020F0502020204030204" pitchFamily="34" charset="0"/>
              </a:rPr>
              <a:t>Provide Legislative </a:t>
            </a:r>
            <a:r>
              <a:rPr lang="en-US" sz="3200" dirty="0">
                <a:solidFill>
                  <a:srgbClr val="222222"/>
                </a:solidFill>
                <a:latin typeface="+mn-lt"/>
                <a:ea typeface="Times New Roman" panose="02020603050405020304" pitchFamily="18" charset="0"/>
                <a:cs typeface="Calibri" panose="020F0502020204030204" pitchFamily="34" charset="0"/>
              </a:rPr>
              <a:t>T</a:t>
            </a:r>
            <a:r>
              <a:rPr lang="en-US" sz="3200" dirty="0">
                <a:solidFill>
                  <a:srgbClr val="222222"/>
                </a:solidFill>
                <a:effectLst/>
                <a:latin typeface="+mn-lt"/>
                <a:ea typeface="Times New Roman" panose="02020603050405020304" pitchFamily="18" charset="0"/>
                <a:cs typeface="Calibri" panose="020F0502020204030204" pitchFamily="34" charset="0"/>
              </a:rPr>
              <a:t>estimony </a:t>
            </a:r>
          </a:p>
          <a:p>
            <a:pPr marL="828675" marR="0" indent="-457200">
              <a:spcBef>
                <a:spcPts val="0"/>
              </a:spcBef>
              <a:spcAft>
                <a:spcPts val="0"/>
              </a:spcAft>
              <a:buFont typeface="Arial" panose="020B0604020202020204" pitchFamily="34" charset="0"/>
              <a:buChar char="•"/>
            </a:pPr>
            <a:r>
              <a:rPr lang="en-US" sz="3200" dirty="0">
                <a:solidFill>
                  <a:srgbClr val="222222"/>
                </a:solidFill>
                <a:latin typeface="+mn-lt"/>
                <a:ea typeface="Times New Roman" panose="02020603050405020304" pitchFamily="18" charset="0"/>
                <a:cs typeface="Calibri" panose="020F0502020204030204" pitchFamily="34" charset="0"/>
              </a:rPr>
              <a:t>Stay Informed</a:t>
            </a:r>
          </a:p>
          <a:p>
            <a:pPr marL="828675" marR="0" indent="-457200">
              <a:spcBef>
                <a:spcPts val="0"/>
              </a:spcBef>
              <a:spcAft>
                <a:spcPts val="0"/>
              </a:spcAft>
              <a:buFont typeface="Arial" panose="020B0604020202020204" pitchFamily="34" charset="0"/>
              <a:buChar char="•"/>
            </a:pPr>
            <a:r>
              <a:rPr lang="en-US" sz="3200" dirty="0">
                <a:solidFill>
                  <a:srgbClr val="222222"/>
                </a:solidFill>
                <a:effectLst/>
                <a:latin typeface="+mn-lt"/>
                <a:ea typeface="Times New Roman" panose="02020603050405020304" pitchFamily="18" charset="0"/>
                <a:cs typeface="Calibri" panose="020F0502020204030204" pitchFamily="34" charset="0"/>
              </a:rPr>
              <a:t>Identi</a:t>
            </a:r>
            <a:r>
              <a:rPr lang="en-US" sz="3200" dirty="0">
                <a:solidFill>
                  <a:srgbClr val="222222"/>
                </a:solidFill>
                <a:latin typeface="+mn-lt"/>
                <a:ea typeface="Times New Roman" panose="02020603050405020304" pitchFamily="18" charset="0"/>
                <a:cs typeface="Calibri" panose="020F0502020204030204" pitchFamily="34" charset="0"/>
              </a:rPr>
              <a:t>fy and Vote on Key Issues That are Important to You</a:t>
            </a:r>
          </a:p>
          <a:p>
            <a:pPr marL="828675" marR="0" indent="-457200">
              <a:spcBef>
                <a:spcPts val="0"/>
              </a:spcBef>
              <a:spcAft>
                <a:spcPts val="0"/>
              </a:spcAft>
              <a:buFont typeface="Arial" panose="020B0604020202020204" pitchFamily="34" charset="0"/>
              <a:buChar char="•"/>
            </a:pPr>
            <a:r>
              <a:rPr lang="en-US" sz="3200" dirty="0">
                <a:solidFill>
                  <a:srgbClr val="222222"/>
                </a:solidFill>
                <a:effectLst/>
                <a:latin typeface="+mn-lt"/>
                <a:ea typeface="Times New Roman" panose="02020603050405020304" pitchFamily="18" charset="0"/>
                <a:cs typeface="Calibri" panose="020F0502020204030204" pitchFamily="34" charset="0"/>
              </a:rPr>
              <a:t>Engage in Public Outreach Efforts</a:t>
            </a:r>
          </a:p>
          <a:p>
            <a:pPr marL="828675" marR="0" indent="-457200">
              <a:spcBef>
                <a:spcPts val="0"/>
              </a:spcBef>
              <a:spcAft>
                <a:spcPts val="0"/>
              </a:spcAft>
              <a:buFont typeface="Arial" panose="020B0604020202020204" pitchFamily="34" charset="0"/>
              <a:buChar char="•"/>
            </a:pPr>
            <a:r>
              <a:rPr lang="en-US" sz="3200" dirty="0">
                <a:solidFill>
                  <a:srgbClr val="222222"/>
                </a:solidFill>
                <a:latin typeface="+mn-lt"/>
                <a:ea typeface="Times New Roman" panose="02020603050405020304" pitchFamily="18" charset="0"/>
                <a:cs typeface="Calibri" panose="020F0502020204030204" pitchFamily="34" charset="0"/>
              </a:rPr>
              <a:t>Build and Expand Networks</a:t>
            </a:r>
          </a:p>
          <a:p>
            <a:pPr marL="828675" marR="0" indent="-457200">
              <a:spcBef>
                <a:spcPts val="0"/>
              </a:spcBef>
              <a:spcAft>
                <a:spcPts val="0"/>
              </a:spcAft>
              <a:buFont typeface="Arial" panose="020B0604020202020204" pitchFamily="34" charset="0"/>
              <a:buChar char="•"/>
            </a:pPr>
            <a:r>
              <a:rPr lang="en-US" sz="3200" dirty="0">
                <a:solidFill>
                  <a:srgbClr val="222222"/>
                </a:solidFill>
                <a:latin typeface="+mn-lt"/>
                <a:ea typeface="Times New Roman" panose="02020603050405020304" pitchFamily="18" charset="0"/>
                <a:cs typeface="Calibri" panose="020F0502020204030204" pitchFamily="34" charset="0"/>
              </a:rPr>
              <a:t>Vote in Local, State and National Elections</a:t>
            </a:r>
          </a:p>
        </p:txBody>
      </p:sp>
      <p:pic>
        <p:nvPicPr>
          <p:cNvPr id="29" name="object 5">
            <a:extLst>
              <a:ext uri="{FF2B5EF4-FFF2-40B4-BE49-F238E27FC236}">
                <a16:creationId xmlns:a16="http://schemas.microsoft.com/office/drawing/2014/main" id="{492BC4CB-A1DD-6D9B-57BB-0CE497FDD59E}"/>
              </a:ext>
            </a:extLst>
          </p:cNvPr>
          <p:cNvPicPr>
            <a:picLocks noGrp="1"/>
          </p:cNvPicPr>
          <p:nvPr>
            <p:ph type="dgm" sz="quarter" idx="25"/>
          </p:nvPr>
        </p:nvPicPr>
        <p:blipFill>
          <a:blip r:embed="rId7" cstate="print"/>
          <a:stretch>
            <a:fillRect/>
          </a:stretch>
        </p:blipFill>
        <p:spPr>
          <a:xfrm>
            <a:off x="15381939" y="7552820"/>
            <a:ext cx="13379422" cy="22612640"/>
          </a:xfrm>
          <a:prstGeom prst="rect">
            <a:avLst/>
          </a:prstGeom>
        </p:spPr>
      </p:pic>
      <p:sp>
        <p:nvSpPr>
          <p:cNvPr id="35" name="TextBox 34">
            <a:extLst>
              <a:ext uri="{FF2B5EF4-FFF2-40B4-BE49-F238E27FC236}">
                <a16:creationId xmlns:a16="http://schemas.microsoft.com/office/drawing/2014/main" id="{4E815D83-EDFA-37C4-F676-D18877D6A396}"/>
              </a:ext>
            </a:extLst>
          </p:cNvPr>
          <p:cNvSpPr txBox="1"/>
          <p:nvPr/>
        </p:nvSpPr>
        <p:spPr>
          <a:xfrm>
            <a:off x="29652684" y="14513865"/>
            <a:ext cx="14063530" cy="6630277"/>
          </a:xfrm>
          <a:prstGeom prst="rect">
            <a:avLst/>
          </a:prstGeom>
          <a:noFill/>
        </p:spPr>
        <p:txBody>
          <a:bodyPr wrap="none" rtlCol="0">
            <a:spAutoFit/>
          </a:bodyPr>
          <a:lstStyle/>
          <a:p>
            <a:pPr marL="457200" indent="-457200">
              <a:buFont typeface="Arial" panose="020B0604020202020204" pitchFamily="34" charset="0"/>
              <a:buChar char="•"/>
            </a:pPr>
            <a:r>
              <a:rPr lang="en-US" sz="3200" dirty="0"/>
              <a:t>Get Informed about Bills that Benefit Individuals with Disabilities </a:t>
            </a:r>
          </a:p>
          <a:p>
            <a:r>
              <a:rPr lang="en-US" sz="3200" dirty="0"/>
              <a:t>     by Visiting </a:t>
            </a:r>
            <a:r>
              <a:rPr lang="en-US" sz="3200" dirty="0">
                <a:solidFill>
                  <a:schemeClr val="tx2">
                    <a:lumMod val="60000"/>
                    <a:lumOff val="40000"/>
                  </a:schemeClr>
                </a:solidFill>
                <a:hlinkClick r:id="rId4">
                  <a:extLst>
                    <a:ext uri="{A12FA001-AC4F-418D-AE19-62706E023703}">
                      <ahyp:hlinkClr xmlns:ahyp="http://schemas.microsoft.com/office/drawing/2018/hyperlinkcolor" val="tx"/>
                    </a:ext>
                  </a:extLst>
                </a:hlinkClick>
              </a:rPr>
              <a:t>https://www.nh.gov/index.htm</a:t>
            </a:r>
            <a:endParaRPr lang="en-US" sz="3200" dirty="0">
              <a:solidFill>
                <a:schemeClr val="tx2">
                  <a:lumMod val="60000"/>
                  <a:lumOff val="40000"/>
                </a:schemeClr>
              </a:solidFill>
            </a:endParaRPr>
          </a:p>
          <a:p>
            <a:pPr marL="457200" indent="-457200">
              <a:buFont typeface="Arial" panose="020B0604020202020204" pitchFamily="34" charset="0"/>
              <a:buChar char="•"/>
            </a:pPr>
            <a:r>
              <a:rPr lang="en-US" sz="3200" dirty="0"/>
              <a:t>Register Your Support or Opposition of a Bill Online at</a:t>
            </a:r>
          </a:p>
          <a:p>
            <a:r>
              <a:rPr lang="en-US" sz="3200" dirty="0"/>
              <a:t>     </a:t>
            </a:r>
            <a:r>
              <a:rPr lang="en-US" sz="3200" dirty="0">
                <a:solidFill>
                  <a:schemeClr val="tx2">
                    <a:lumMod val="60000"/>
                    <a:lumOff val="40000"/>
                  </a:schemeClr>
                </a:solidFill>
                <a:hlinkClick r:id="rId2">
                  <a:extLst>
                    <a:ext uri="{A12FA001-AC4F-418D-AE19-62706E023703}">
                      <ahyp:hlinkClr xmlns:ahyp="http://schemas.microsoft.com/office/drawing/2018/hyperlinkcolor" val="tx"/>
                    </a:ext>
                  </a:extLst>
                </a:hlinkClick>
              </a:rPr>
              <a:t>https://www.gencourt.state.nh.us/</a:t>
            </a:r>
            <a:endParaRPr lang="en-US" sz="3200" dirty="0">
              <a:solidFill>
                <a:schemeClr val="tx2">
                  <a:lumMod val="60000"/>
                  <a:lumOff val="40000"/>
                </a:schemeClr>
              </a:solidFill>
            </a:endParaRPr>
          </a:p>
          <a:p>
            <a:pPr marL="457200" indent="-457200">
              <a:buFont typeface="Arial" panose="020B0604020202020204" pitchFamily="34" charset="0"/>
              <a:buChar char="•"/>
            </a:pPr>
            <a:r>
              <a:rPr lang="en-US" sz="3200" dirty="0"/>
              <a:t>Email a Letter of Testimony in Favor or in Opposition of a Bill to the Committee</a:t>
            </a:r>
          </a:p>
          <a:p>
            <a:pPr marL="457200" indent="-457200">
              <a:buFont typeface="Arial" panose="020B0604020202020204" pitchFamily="34" charset="0"/>
              <a:buChar char="•"/>
            </a:pPr>
            <a:r>
              <a:rPr lang="en-US" sz="3200" dirty="0"/>
              <a:t>Write a Letter to the Editor of Your Local Newspaper to Inform the Public of a Bill</a:t>
            </a:r>
          </a:p>
          <a:p>
            <a:pPr marL="457200" indent="-457200">
              <a:buFont typeface="Arial" panose="020B0604020202020204" pitchFamily="34" charset="0"/>
              <a:buChar char="•"/>
            </a:pPr>
            <a:r>
              <a:rPr lang="en-US" sz="3200" dirty="0"/>
              <a:t>Provide Oral Testimony to Support or Oppose a Bill in Person at a Public Hearing</a:t>
            </a:r>
          </a:p>
          <a:p>
            <a:pPr marL="457200" indent="-457200">
              <a:buFont typeface="Arial" panose="020B0604020202020204" pitchFamily="34" charset="0"/>
              <a:buChar char="•"/>
            </a:pPr>
            <a:endParaRPr lang="en-US" sz="3200" dirty="0"/>
          </a:p>
          <a:p>
            <a:pPr algn="ctr"/>
            <a:r>
              <a:rPr lang="en-US" sz="3200" b="1" dirty="0">
                <a:solidFill>
                  <a:srgbClr val="222222"/>
                </a:solidFill>
                <a:ea typeface="Calibri" panose="020F0502020204030204" pitchFamily="34" charset="0"/>
                <a:cs typeface="Calibri" panose="020F0502020204030204" pitchFamily="34" charset="0"/>
              </a:rPr>
              <a:t>Make a connection, </a:t>
            </a:r>
          </a:p>
          <a:p>
            <a:pPr algn="ctr"/>
            <a:r>
              <a:rPr lang="en-US" sz="3200" b="1" dirty="0">
                <a:solidFill>
                  <a:srgbClr val="222222"/>
                </a:solidFill>
                <a:ea typeface="Calibri" panose="020F0502020204030204" pitchFamily="34" charset="0"/>
                <a:cs typeface="Calibri" panose="020F0502020204030204" pitchFamily="34" charset="0"/>
              </a:rPr>
              <a:t>Make your voice heard, </a:t>
            </a:r>
          </a:p>
          <a:p>
            <a:pPr algn="ctr"/>
            <a:r>
              <a:rPr lang="en-US" sz="3200" b="1" dirty="0">
                <a:solidFill>
                  <a:srgbClr val="222222"/>
                </a:solidFill>
                <a:ea typeface="Calibri" panose="020F0502020204030204" pitchFamily="34" charset="0"/>
                <a:cs typeface="Calibri" panose="020F0502020204030204" pitchFamily="34" charset="0"/>
              </a:rPr>
              <a:t>Make a change in the lives of individuals with disabilities</a:t>
            </a:r>
            <a:endParaRPr lang="en-US" sz="3200" b="1" dirty="0">
              <a:effectLst/>
              <a:ea typeface="Calibri" panose="020F0502020204030204" pitchFamily="34" charset="0"/>
              <a:cs typeface="Times New Roman" panose="02020603050405020304" pitchFamily="18" charset="0"/>
            </a:endParaRPr>
          </a:p>
          <a:p>
            <a:endParaRPr lang="en-US" dirty="0"/>
          </a:p>
        </p:txBody>
      </p:sp>
      <p:sp>
        <p:nvSpPr>
          <p:cNvPr id="36" name="TextBox 35">
            <a:extLst>
              <a:ext uri="{FF2B5EF4-FFF2-40B4-BE49-F238E27FC236}">
                <a16:creationId xmlns:a16="http://schemas.microsoft.com/office/drawing/2014/main" id="{284F4CC1-9020-8B4B-275D-9C50497160D1}"/>
              </a:ext>
            </a:extLst>
          </p:cNvPr>
          <p:cNvSpPr txBox="1"/>
          <p:nvPr/>
        </p:nvSpPr>
        <p:spPr>
          <a:xfrm>
            <a:off x="29613770" y="13508440"/>
            <a:ext cx="5557932" cy="2004395"/>
          </a:xfrm>
          <a:prstGeom prst="rect">
            <a:avLst/>
          </a:prstGeom>
          <a:noFill/>
        </p:spPr>
        <p:txBody>
          <a:bodyPr wrap="none" rtlCol="0">
            <a:spAutoFit/>
          </a:bodyPr>
          <a:lstStyle/>
          <a:p>
            <a:r>
              <a:rPr lang="en-US" sz="5140" b="1" dirty="0">
                <a:latin typeface="+mj-lt"/>
              </a:rPr>
              <a:t>Getting involved!</a:t>
            </a:r>
          </a:p>
          <a:p>
            <a:endParaRPr lang="en-US" dirty="0"/>
          </a:p>
        </p:txBody>
      </p:sp>
      <p:pic>
        <p:nvPicPr>
          <p:cNvPr id="38" name="Picture 37" descr="A picture containing outdoor&#10;&#10;Description automatically generated">
            <a:extLst>
              <a:ext uri="{FF2B5EF4-FFF2-40B4-BE49-F238E27FC236}">
                <a16:creationId xmlns:a16="http://schemas.microsoft.com/office/drawing/2014/main" id="{9BA5D0E2-BA93-526F-4A58-9C397AF4539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2145973" y="20680912"/>
            <a:ext cx="9076953" cy="4651461"/>
          </a:xfrm>
          <a:prstGeom prst="rect">
            <a:avLst/>
          </a:prstGeom>
        </p:spPr>
      </p:pic>
      <p:pic>
        <p:nvPicPr>
          <p:cNvPr id="40" name="Picture 39">
            <a:extLst>
              <a:ext uri="{FF2B5EF4-FFF2-40B4-BE49-F238E27FC236}">
                <a16:creationId xmlns:a16="http://schemas.microsoft.com/office/drawing/2014/main" id="{D5FDF353-B3C7-AD38-03DE-FA3C5AF5D7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21029" y="4937719"/>
            <a:ext cx="7935149" cy="2091879"/>
          </a:xfrm>
          <a:prstGeom prst="rect">
            <a:avLst/>
          </a:prstGeom>
        </p:spPr>
      </p:pic>
      <p:sp>
        <p:nvSpPr>
          <p:cNvPr id="41" name="TextBox 40">
            <a:extLst>
              <a:ext uri="{FF2B5EF4-FFF2-40B4-BE49-F238E27FC236}">
                <a16:creationId xmlns:a16="http://schemas.microsoft.com/office/drawing/2014/main" id="{AAF59222-713E-C408-94DB-132C124BD9B9}"/>
              </a:ext>
            </a:extLst>
          </p:cNvPr>
          <p:cNvSpPr txBox="1"/>
          <p:nvPr/>
        </p:nvSpPr>
        <p:spPr>
          <a:xfrm>
            <a:off x="2493505" y="30272632"/>
            <a:ext cx="9960740" cy="1490408"/>
          </a:xfrm>
          <a:prstGeom prst="rect">
            <a:avLst/>
          </a:prstGeom>
          <a:noFill/>
        </p:spPr>
        <p:txBody>
          <a:bodyPr wrap="none" rtlCol="0">
            <a:spAutoFit/>
          </a:bodyPr>
          <a:lstStyle/>
          <a:p>
            <a:r>
              <a:rPr lang="en-US" sz="1800" dirty="0"/>
              <a:t>NH State Senator Becky Whitley, Jennifer Bertrand, Senator Suzanne Prentiss and me at the State House</a:t>
            </a:r>
          </a:p>
          <a:p>
            <a:endParaRPr lang="en-US" dirty="0"/>
          </a:p>
        </p:txBody>
      </p:sp>
    </p:spTree>
    <p:extLst>
      <p:ext uri="{BB962C8B-B14F-4D97-AF65-F5344CB8AC3E}">
        <p14:creationId xmlns:p14="http://schemas.microsoft.com/office/powerpoint/2010/main" val="3625430284"/>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EsriMapsInfo xmlns="ESRI.ArcGIS.Mapping.OfficeIntegration.PowerPointInfo">
  <Version>Version1</Version>
  <RequiresSignIn>False</RequiresSignIn>
</EsriMapsInfo>
</file>

<file path=customXml/item5.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F79DF2F8-3439-4E47-8B4D-9D6FCF655A54}">
  <ds:schemaRefs>
    <ds:schemaRef ds:uri="http://purl.org/dc/elements/1.1/"/>
    <ds:schemaRef ds:uri="5550a5bc-a596-4b67-9c99-647c66ecfdd3"/>
    <ds:schemaRef ds:uri="2a64891b-fa03-4fb1-a092-31ef8f540ecb"/>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DB99753-47DB-49F7-A90E-382E2831BDF1}">
  <ds:schemaRefs>
    <ds:schemaRef ds:uri="http://schemas.microsoft.com/sharepoint/v3/contenttype/forms"/>
  </ds:schemaRefs>
</ds:datastoreItem>
</file>

<file path=customXml/itemProps4.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5.xml><?xml version="1.0" encoding="utf-8"?>
<ds:datastoreItem xmlns:ds="http://schemas.openxmlformats.org/officeDocument/2006/customXml" ds:itemID="{A483359A-CEDE-4C14-8C54-9A55A4617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3296</TotalTime>
  <Words>717</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Minion Pro</vt:lpstr>
      <vt:lpstr>Myriad Pro</vt:lpstr>
      <vt:lpstr>Open Sans</vt:lpstr>
      <vt:lpstr>Segoe UI</vt:lpstr>
      <vt:lpstr>Source Sans Pro</vt:lpstr>
      <vt:lpstr>Office Theme</vt:lpstr>
      <vt:lpstr>Pathway to Advocacy for People with Disabilities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Kelly Foster</cp:lastModifiedBy>
  <cp:revision>210</cp:revision>
  <dcterms:created xsi:type="dcterms:W3CDTF">2016-03-05T16:55:12Z</dcterms:created>
  <dcterms:modified xsi:type="dcterms:W3CDTF">2024-01-30T14:13:57Z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