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64"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E0FD"/>
    <a:srgbClr val="96BFE4"/>
    <a:srgbClr val="FFC000"/>
    <a:srgbClr val="000000"/>
    <a:srgbClr val="29729F"/>
    <a:srgbClr val="FC9ECF"/>
    <a:srgbClr val="003591"/>
    <a:srgbClr val="0044BB"/>
    <a:srgbClr val="2E0957"/>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79" autoAdjust="0"/>
    <p:restoredTop sz="93447" autoAdjust="0"/>
  </p:normalViewPr>
  <p:slideViewPr>
    <p:cSldViewPr snapToGrid="0">
      <p:cViewPr varScale="1">
        <p:scale>
          <a:sx n="16" d="100"/>
          <a:sy n="16" d="100"/>
        </p:scale>
        <p:origin x="1939" y="7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Foster" userId="90dd8836-38f3-4671-a7fa-bcaa0b275c9d" providerId="ADAL" clId="{923680CA-4C9B-4F39-BCED-F28B23A01E6E}"/>
    <pc:docChg chg="custSel modSld">
      <pc:chgData name="Kelly Foster" userId="90dd8836-38f3-4671-a7fa-bcaa0b275c9d" providerId="ADAL" clId="{923680CA-4C9B-4F39-BCED-F28B23A01E6E}" dt="2024-01-30T14:01:19.364" v="0" actId="27636"/>
      <pc:docMkLst>
        <pc:docMk/>
      </pc:docMkLst>
      <pc:sldChg chg="modSp mod">
        <pc:chgData name="Kelly Foster" userId="90dd8836-38f3-4671-a7fa-bcaa0b275c9d" providerId="ADAL" clId="{923680CA-4C9B-4F39-BCED-F28B23A01E6E}" dt="2024-01-30T14:01:19.364" v="0" actId="27636"/>
        <pc:sldMkLst>
          <pc:docMk/>
          <pc:sldMk cId="3625430284" sldId="264"/>
        </pc:sldMkLst>
        <pc:spChg chg="mod">
          <ac:chgData name="Kelly Foster" userId="90dd8836-38f3-4671-a7fa-bcaa0b275c9d" providerId="ADAL" clId="{923680CA-4C9B-4F39-BCED-F28B23A01E6E}" dt="2024-01-30T14:01:19.364" v="0" actId="27636"/>
          <ac:spMkLst>
            <pc:docMk/>
            <pc:sldMk cId="3625430284" sldId="264"/>
            <ac:spMk id="26" creationId="{FD07E91A-BEF4-7601-6CFE-21083B99C23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1/30/2024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3A5A33-B5AA-4810-9B13-C1F7DD047D19}" type="slidenum">
              <a:rPr lang="en-US" smtClean="0"/>
              <a:t>1</a:t>
            </a:fld>
            <a:endParaRPr lang="en-US"/>
          </a:p>
        </p:txBody>
      </p:sp>
    </p:spTree>
    <p:extLst>
      <p:ext uri="{BB962C8B-B14F-4D97-AF65-F5344CB8AC3E}">
        <p14:creationId xmlns:p14="http://schemas.microsoft.com/office/powerpoint/2010/main" val="2263216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8395350"/>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749755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6422471"/>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552467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6" y="13571764"/>
            <a:ext cx="13076465" cy="8203747"/>
          </a:xfrm>
        </p:spPr>
        <p:txBody>
          <a:bodyPr>
            <a:normAutofit/>
          </a:bodyPr>
          <a:lstStyle>
            <a:lvl1pPr marL="0" indent="0">
              <a:buNone/>
              <a:defRPr sz="3771"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dirty="0"/>
          </a:p>
        </p:txBody>
      </p:sp>
    </p:spTree>
    <p:extLst>
      <p:ext uri="{BB962C8B-B14F-4D97-AF65-F5344CB8AC3E}">
        <p14:creationId xmlns:p14="http://schemas.microsoft.com/office/powerpoint/2010/main" val="395523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45661" y="7497549"/>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nam12.safelinks.protection.outlook.com/?url=https%3A%2F%2Fiod.unh.edu%2Fnh-me-lend&amp;data=05%7C01%7CStacy.Driscoll%40unh.edu%7C813c8ad812784ac4959f08db3f7e11c6%7Cd6241893512d46dc8d2bbe47e25f5666%7C0%7C0%7C638173582911737324%7CUnknown%7CTWFpbGZsb3d8eyJWIjoiMC4wLjAwMDAiLCJQIjoiV2luMzIiLCJBTiI6Ik1haWwiLCJXVCI6Mn0%3D%7C3000%7C%7C%7C&amp;sdata=6qPYCabnT6A4S6cyQLIhTEpl2IoW6lfy63%2FvHM0ITfA%3D&amp;reserved=0" TargetMode="Externa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gradFill flip="none" rotWithShape="1">
            <a:gsLst>
              <a:gs pos="0">
                <a:srgbClr val="29729F">
                  <a:shade val="30000"/>
                  <a:satMod val="115000"/>
                </a:srgbClr>
              </a:gs>
              <a:gs pos="50000">
                <a:srgbClr val="29729F">
                  <a:shade val="67500"/>
                  <a:satMod val="115000"/>
                </a:srgbClr>
              </a:gs>
              <a:gs pos="100000">
                <a:srgbClr val="29729F">
                  <a:shade val="100000"/>
                  <a:satMod val="115000"/>
                </a:srgbClr>
              </a:gs>
            </a:gsLst>
            <a:path path="circle">
              <a:fillToRect l="100000" b="100000"/>
            </a:path>
            <a:tileRect t="-100000" r="-100000"/>
          </a:gra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dirty="0">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dirty="0"/>
              <a:t>Click to edit Master title style</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1162051" y="30646841"/>
            <a:ext cx="41094426" cy="1675843"/>
          </a:xfrm>
          <a:prstGeom prst="rect">
            <a:avLst/>
          </a:prstGeom>
          <a:noFill/>
        </p:spPr>
        <p:txBody>
          <a:bodyPr wrap="square">
            <a:spAutoFit/>
          </a:bodyPr>
          <a:lstStyle/>
          <a:p>
            <a:pPr marL="0" marR="0" lvl="0" indent="0" algn="l" defTabSz="3686466" rtl="0" eaLnBrk="1" fontAlgn="auto" latinLnBrk="0" hangingPunct="1">
              <a:lnSpc>
                <a:spcPct val="100000"/>
              </a:lnSpc>
              <a:spcBef>
                <a:spcPts val="0"/>
              </a:spcBef>
              <a:spcAft>
                <a:spcPts val="0"/>
              </a:spcAft>
              <a:buClrTx/>
              <a:buSzTx/>
              <a:buFontTx/>
              <a:buNone/>
              <a:tabLst/>
              <a:defRPr/>
            </a:pPr>
            <a:r>
              <a:rPr lang="en-US" sz="3430" dirty="0">
                <a:effectLst/>
                <a:latin typeface="Source Sans Pro" panose="020B0503030403020204" pitchFamily="34" charset="0"/>
                <a:ea typeface="Source Sans Pro" panose="020B0503030403020204" pitchFamily="34" charset="0"/>
              </a:rPr>
              <a:t>          </a:t>
            </a:r>
            <a:r>
              <a:rPr lang="en-US" sz="3430" i="1" dirty="0">
                <a:effectLst/>
                <a:latin typeface="Source Sans Pro" panose="020B0503030403020204" pitchFamily="34" charset="0"/>
                <a:ea typeface="Source Sans Pro" panose="020B0503030403020204" pitchFamily="34" charset="0"/>
              </a:rPr>
              <a:t>NH-ME LEND is a collaboration between the University of New Hampshire Institute on Disability, the University of Maine Center for Community Inclusion and Disability Studies, and the Dartmouth Geisel School of Medicine. It is supported by a grant (#</a:t>
            </a:r>
            <a:r>
              <a:rPr lang="en-US" sz="3430" dirty="0">
                <a:effectLst/>
                <a:latin typeface="Source Sans Pro" panose="020B0503030403020204" pitchFamily="34" charset="0"/>
                <a:ea typeface="Source Sans Pro" panose="020B0503030403020204" pitchFamily="34" charset="0"/>
              </a:rPr>
              <a:t>T73MC33246</a:t>
            </a:r>
            <a:r>
              <a:rPr lang="en-US" sz="3430" i="1" dirty="0">
                <a:effectLst/>
                <a:latin typeface="Source Sans Pro" panose="020B0503030403020204" pitchFamily="34" charset="0"/>
                <a:ea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 </a:t>
            </a:r>
            <a:r>
              <a:rPr lang="en-US" sz="3430" i="1" u="sng" dirty="0">
                <a:solidFill>
                  <a:srgbClr val="0000FF"/>
                </a:solidFill>
                <a:effectLst/>
                <a:latin typeface="Source Sans Pro" panose="020B0503030403020204" pitchFamily="34" charset="0"/>
                <a:ea typeface="Source Sans Pro" panose="020B0503030403020204" pitchFamily="34" charset="0"/>
                <a:hlinkClick r:id="rId6"/>
              </a:rPr>
              <a:t>https://iod.unh.edu/nh-me-lend</a:t>
            </a:r>
            <a:r>
              <a:rPr lang="en-US" sz="3430" i="1" dirty="0">
                <a:effectLst/>
                <a:latin typeface="Source Sans Pro" panose="020B0503030403020204" pitchFamily="34" charset="0"/>
                <a:ea typeface="Source Sans Pro" panose="020B0503030403020204" pitchFamily="34" charset="0"/>
              </a:rPr>
              <a:t> </a:t>
            </a:r>
            <a:endParaRPr lang="en-US" sz="3430" dirty="0">
              <a:effectLst/>
              <a:latin typeface="Source Sans Pro" panose="020B0503030403020204" pitchFamily="34" charset="0"/>
              <a:ea typeface="Source Sans Pro" panose="020B0503030403020204" pitchFamily="34" charset="0"/>
            </a:endParaRPr>
          </a:p>
        </p:txBody>
      </p:sp>
      <p:sp>
        <p:nvSpPr>
          <p:cNvPr id="33" name="Rectangle 32">
            <a:extLst>
              <a:ext uri="{FF2B5EF4-FFF2-40B4-BE49-F238E27FC236}">
                <a16:creationId xmlns:a16="http://schemas.microsoft.com/office/drawing/2014/main" id="{678745B8-23AD-43BF-9E49-92EE5731737F}"/>
              </a:ext>
            </a:extLst>
          </p:cNvPr>
          <p:cNvSpPr/>
          <p:nvPr userDrawn="1"/>
        </p:nvSpPr>
        <p:spPr>
          <a:xfrm>
            <a:off x="-1" y="4200419"/>
            <a:ext cx="43891201" cy="57937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44"/>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2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FF9C-1446-48F2-980A-39D91CB9BC05}"/>
              </a:ext>
            </a:extLst>
          </p:cNvPr>
          <p:cNvSpPr>
            <a:spLocks noGrp="1"/>
          </p:cNvSpPr>
          <p:nvPr>
            <p:ph type="title"/>
          </p:nvPr>
        </p:nvSpPr>
        <p:spPr/>
        <p:txBody>
          <a:bodyPr/>
          <a:lstStyle/>
          <a:p>
            <a:pPr algn="ctr"/>
            <a:r>
              <a:rPr lang="en-US" sz="10000" dirty="0"/>
              <a:t>Maximizing</a:t>
            </a:r>
            <a:r>
              <a:rPr lang="en-US" sz="10700" dirty="0"/>
              <a:t> Opportunities: Increasing timely developmental screenings during home </a:t>
            </a:r>
            <a:r>
              <a:rPr lang="en-US" sz="9600" dirty="0"/>
              <a:t>visits</a:t>
            </a:r>
            <a:endParaRPr lang="en-US" dirty="0"/>
          </a:p>
        </p:txBody>
      </p:sp>
      <p:sp>
        <p:nvSpPr>
          <p:cNvPr id="4" name="Text Placeholder 3">
            <a:extLst>
              <a:ext uri="{FF2B5EF4-FFF2-40B4-BE49-F238E27FC236}">
                <a16:creationId xmlns:a16="http://schemas.microsoft.com/office/drawing/2014/main" id="{ECF144F1-EEEA-4427-AA53-AFD9C9EEFF52}"/>
              </a:ext>
            </a:extLst>
          </p:cNvPr>
          <p:cNvSpPr>
            <a:spLocks noGrp="1"/>
          </p:cNvSpPr>
          <p:nvPr>
            <p:ph type="body" sz="quarter" idx="14"/>
          </p:nvPr>
        </p:nvSpPr>
        <p:spPr>
          <a:xfrm>
            <a:off x="411753" y="3140687"/>
            <a:ext cx="35726914" cy="692316"/>
          </a:xfrm>
        </p:spPr>
        <p:txBody>
          <a:bodyPr/>
          <a:lstStyle/>
          <a:p>
            <a:r>
              <a:rPr lang="en-US" sz="5660" dirty="0"/>
              <a:t>Lisseth Milkovits, B.A., Communication Sciences and Disorders Graduate Student, 2022-23 NH-ME LEND trainee</a:t>
            </a:r>
          </a:p>
          <a:p>
            <a:endParaRPr lang="en-US" dirty="0"/>
          </a:p>
        </p:txBody>
      </p:sp>
      <p:sp>
        <p:nvSpPr>
          <p:cNvPr id="5" name="Text Placeholder 4">
            <a:extLst>
              <a:ext uri="{FF2B5EF4-FFF2-40B4-BE49-F238E27FC236}">
                <a16:creationId xmlns:a16="http://schemas.microsoft.com/office/drawing/2014/main" id="{064325E2-EED7-4273-B135-46B97FE1552F}"/>
              </a:ext>
            </a:extLst>
          </p:cNvPr>
          <p:cNvSpPr>
            <a:spLocks noGrp="1"/>
          </p:cNvSpPr>
          <p:nvPr>
            <p:ph type="body" sz="quarter" idx="16"/>
          </p:nvPr>
        </p:nvSpPr>
        <p:spPr>
          <a:xfrm>
            <a:off x="3246120" y="5912764"/>
            <a:ext cx="7328263" cy="666750"/>
          </a:xfrm>
        </p:spPr>
        <p:txBody>
          <a:bodyPr/>
          <a:lstStyle/>
          <a:p>
            <a:pPr algn="ctr"/>
            <a:r>
              <a:rPr lang="en-US" dirty="0"/>
              <a:t>Introduction</a:t>
            </a:r>
          </a:p>
        </p:txBody>
      </p:sp>
      <p:sp>
        <p:nvSpPr>
          <p:cNvPr id="8" name="Text Placeholder 7">
            <a:extLst>
              <a:ext uri="{FF2B5EF4-FFF2-40B4-BE49-F238E27FC236}">
                <a16:creationId xmlns:a16="http://schemas.microsoft.com/office/drawing/2014/main" id="{FBF2A4E3-466D-40C9-8493-9B9269F6F1AB}"/>
              </a:ext>
            </a:extLst>
          </p:cNvPr>
          <p:cNvSpPr>
            <a:spLocks noGrp="1"/>
          </p:cNvSpPr>
          <p:nvPr>
            <p:ph type="body" sz="quarter" idx="19"/>
          </p:nvPr>
        </p:nvSpPr>
        <p:spPr>
          <a:xfrm>
            <a:off x="32318758" y="6016161"/>
            <a:ext cx="7328263" cy="666750"/>
          </a:xfrm>
        </p:spPr>
        <p:txBody>
          <a:bodyPr/>
          <a:lstStyle/>
          <a:p>
            <a:pPr algn="ctr"/>
            <a:r>
              <a:rPr lang="en-US" dirty="0"/>
              <a:t>Findings</a:t>
            </a:r>
          </a:p>
        </p:txBody>
      </p:sp>
      <p:sp>
        <p:nvSpPr>
          <p:cNvPr id="10" name="Text Placeholder 9">
            <a:extLst>
              <a:ext uri="{FF2B5EF4-FFF2-40B4-BE49-F238E27FC236}">
                <a16:creationId xmlns:a16="http://schemas.microsoft.com/office/drawing/2014/main" id="{9EA1E3D3-5797-434B-B405-E372033A2554}"/>
              </a:ext>
            </a:extLst>
          </p:cNvPr>
          <p:cNvSpPr>
            <a:spLocks noGrp="1"/>
          </p:cNvSpPr>
          <p:nvPr>
            <p:ph type="body" sz="quarter" idx="21"/>
          </p:nvPr>
        </p:nvSpPr>
        <p:spPr>
          <a:xfrm>
            <a:off x="34005727" y="25828728"/>
            <a:ext cx="7328263" cy="666750"/>
          </a:xfrm>
        </p:spPr>
        <p:txBody>
          <a:bodyPr/>
          <a:lstStyle/>
          <a:p>
            <a:r>
              <a:rPr lang="en-US" dirty="0"/>
              <a:t>References</a:t>
            </a:r>
          </a:p>
        </p:txBody>
      </p:sp>
      <p:sp>
        <p:nvSpPr>
          <p:cNvPr id="12" name="Text Placeholder 11">
            <a:extLst>
              <a:ext uri="{FF2B5EF4-FFF2-40B4-BE49-F238E27FC236}">
                <a16:creationId xmlns:a16="http://schemas.microsoft.com/office/drawing/2014/main" id="{3431D42D-C347-434E-A7FE-E352811E4C76}"/>
              </a:ext>
            </a:extLst>
          </p:cNvPr>
          <p:cNvSpPr>
            <a:spLocks noGrp="1"/>
          </p:cNvSpPr>
          <p:nvPr>
            <p:ph type="body" sz="quarter" idx="23"/>
          </p:nvPr>
        </p:nvSpPr>
        <p:spPr>
          <a:xfrm>
            <a:off x="29580842" y="6988269"/>
            <a:ext cx="13502284" cy="6139902"/>
          </a:xfrm>
          <a:solidFill>
            <a:srgbClr val="C2E0FD"/>
          </a:solidFill>
        </p:spPr>
        <p:txBody>
          <a:bodyPr>
            <a:normAutofit/>
          </a:bodyPr>
          <a:lstStyle/>
          <a:p>
            <a:r>
              <a:rPr lang="en-US" sz="4600" b="1" dirty="0"/>
              <a:t>Barriers:</a:t>
            </a:r>
          </a:p>
          <a:p>
            <a:pPr marL="571500" indent="-571500">
              <a:lnSpc>
                <a:spcPct val="80000"/>
              </a:lnSpc>
              <a:buFont typeface="Wingdings" panose="05000000000000000000" pitchFamily="2" charset="2"/>
              <a:buChar char="Ø"/>
            </a:pPr>
            <a:r>
              <a:rPr lang="en-US" sz="3600" dirty="0"/>
              <a:t>Not screening as soon as the window opens for each specific age range</a:t>
            </a:r>
          </a:p>
          <a:p>
            <a:pPr marL="571500" indent="-571500">
              <a:lnSpc>
                <a:spcPct val="80000"/>
              </a:lnSpc>
              <a:buFont typeface="Wingdings" panose="05000000000000000000" pitchFamily="2" charset="2"/>
              <a:buChar char="Ø"/>
            </a:pPr>
            <a:r>
              <a:rPr lang="en-US" sz="3600" dirty="0"/>
              <a:t>Staff turnover</a:t>
            </a:r>
          </a:p>
          <a:p>
            <a:pPr marL="685800" indent="-685800">
              <a:lnSpc>
                <a:spcPct val="80000"/>
              </a:lnSpc>
              <a:buFont typeface="Wingdings" panose="05000000000000000000" pitchFamily="2" charset="2"/>
              <a:buChar char="Ø"/>
            </a:pPr>
            <a:r>
              <a:rPr lang="en-US" sz="3600" dirty="0"/>
              <a:t>Unfamiliarity with </a:t>
            </a:r>
            <a:r>
              <a:rPr lang="en-US" sz="3600" b="1" dirty="0"/>
              <a:t>cultural adaptations </a:t>
            </a:r>
            <a:r>
              <a:rPr lang="en-US" sz="3600" dirty="0"/>
              <a:t>to effectively assess developmental skill</a:t>
            </a:r>
          </a:p>
          <a:p>
            <a:pPr marL="685800" indent="-685800">
              <a:lnSpc>
                <a:spcPct val="80000"/>
              </a:lnSpc>
              <a:buFont typeface="Wingdings" panose="05000000000000000000" pitchFamily="2" charset="2"/>
              <a:buChar char="Ø"/>
            </a:pPr>
            <a:r>
              <a:rPr lang="en-US" sz="3600" b="1" dirty="0"/>
              <a:t>Language access</a:t>
            </a:r>
            <a:r>
              <a:rPr lang="en-US" sz="3600" dirty="0"/>
              <a:t>: Unreliable interpreting services  available for immigrant families</a:t>
            </a:r>
          </a:p>
          <a:p>
            <a:pPr marL="685800" indent="-685800">
              <a:buFont typeface="Wingdings" panose="05000000000000000000" pitchFamily="2" charset="2"/>
              <a:buChar char="Ø"/>
            </a:pPr>
            <a:endParaRPr lang="en-US" sz="3600" dirty="0"/>
          </a:p>
          <a:p>
            <a:pPr marL="685800" indent="-685800">
              <a:buFont typeface="Wingdings" panose="05000000000000000000" pitchFamily="2" charset="2"/>
              <a:buChar char="Ø"/>
            </a:pPr>
            <a:endParaRPr lang="en-US" sz="4600" b="1" dirty="0"/>
          </a:p>
          <a:p>
            <a:pPr marL="685800" indent="-685800">
              <a:buFont typeface="Wingdings" panose="05000000000000000000" pitchFamily="2" charset="2"/>
              <a:buChar char="Ø"/>
            </a:pPr>
            <a:endParaRPr lang="en-US" sz="4600" b="1" dirty="0"/>
          </a:p>
        </p:txBody>
      </p:sp>
      <p:sp>
        <p:nvSpPr>
          <p:cNvPr id="17" name="Text Placeholder 16">
            <a:extLst>
              <a:ext uri="{FF2B5EF4-FFF2-40B4-BE49-F238E27FC236}">
                <a16:creationId xmlns:a16="http://schemas.microsoft.com/office/drawing/2014/main" id="{49BEB5E3-700A-409F-9F17-818B99012A90}"/>
              </a:ext>
            </a:extLst>
          </p:cNvPr>
          <p:cNvSpPr>
            <a:spLocks noGrp="1"/>
          </p:cNvSpPr>
          <p:nvPr>
            <p:ph type="body" sz="quarter" idx="29"/>
          </p:nvPr>
        </p:nvSpPr>
        <p:spPr>
          <a:xfrm>
            <a:off x="29990701" y="26941599"/>
            <a:ext cx="13089528" cy="5321807"/>
          </a:xfrm>
        </p:spPr>
        <p:txBody>
          <a:bodyPr>
            <a:normAutofit/>
          </a:bodyPr>
          <a:lstStyle/>
          <a:p>
            <a:pPr marL="548640" indent="0">
              <a:lnSpc>
                <a:spcPct val="80000"/>
              </a:lnSpc>
            </a:pPr>
            <a:r>
              <a:rPr lang="en-US" sz="2000" i="1" dirty="0">
                <a:effectLst/>
              </a:rPr>
              <a:t>MIECHV Data &amp; Continuous Quality Improvement</a:t>
            </a:r>
            <a:r>
              <a:rPr lang="en-US" sz="2000" dirty="0">
                <a:effectLst/>
              </a:rPr>
              <a:t>. MCHB. (n.d.). Retrieved April 16, 2023, from https://mchb.hrsa.gov/programs-impact/programs/home-visiting/miechv-data-continuous-quality-improvement </a:t>
            </a:r>
          </a:p>
          <a:p>
            <a:pPr marL="548640" indent="0">
              <a:lnSpc>
                <a:spcPct val="80000"/>
              </a:lnSpc>
            </a:pPr>
            <a:r>
              <a:rPr lang="en-US" sz="2000" dirty="0">
                <a:effectLst/>
              </a:rPr>
              <a:t>U.S. Department of Health and Human Services. (2022, August 31). </a:t>
            </a:r>
            <a:r>
              <a:rPr lang="en-US" sz="2000" i="1" dirty="0">
                <a:effectLst/>
              </a:rPr>
              <a:t>Language access in clear communication</a:t>
            </a:r>
            <a:r>
              <a:rPr lang="en-US" sz="2000" dirty="0">
                <a:effectLst/>
              </a:rPr>
              <a:t>. National Institutes of Health. Retrieved April 21, 2023, from https://www.nih.gov/institutes-nih/nih-office-director/office-communications-public-liaison/clear-communication/language-access-clear-communication </a:t>
            </a:r>
            <a:endParaRPr lang="en-US" sz="2000" dirty="0"/>
          </a:p>
          <a:p>
            <a:pPr marL="548640" indent="0">
              <a:lnSpc>
                <a:spcPct val="80000"/>
              </a:lnSpc>
            </a:pPr>
            <a:r>
              <a:rPr lang="en-US" sz="2000" dirty="0">
                <a:effectLst/>
              </a:rPr>
              <a:t>Rousseau, M., Dionne, C., Savard, R. T., </a:t>
            </a:r>
            <a:r>
              <a:rPr lang="en-US" sz="2000" dirty="0" err="1">
                <a:effectLst/>
              </a:rPr>
              <a:t>Schonhaut</a:t>
            </a:r>
            <a:r>
              <a:rPr lang="en-US" sz="2000" dirty="0">
                <a:effectLst/>
              </a:rPr>
              <a:t>, L., &amp; </a:t>
            </a:r>
            <a:r>
              <a:rPr lang="en-US" sz="2000" dirty="0" err="1">
                <a:effectLst/>
              </a:rPr>
              <a:t>Londono</a:t>
            </a:r>
            <a:r>
              <a:rPr lang="en-US" sz="2000" dirty="0">
                <a:effectLst/>
              </a:rPr>
              <a:t>, M. (2021). Translation and cultural adaptation of the ages and stages questionnaires (ASQ) worldwide: A scoping review. </a:t>
            </a:r>
            <a:r>
              <a:rPr lang="en-US" sz="2000" i="1" dirty="0">
                <a:effectLst/>
              </a:rPr>
              <a:t>Journal of Developmental &amp; Behavioral Pediatrics</a:t>
            </a:r>
            <a:r>
              <a:rPr lang="en-US" sz="2000" dirty="0">
                <a:effectLst/>
              </a:rPr>
              <a:t>, </a:t>
            </a:r>
            <a:r>
              <a:rPr lang="en-US" sz="2000" i="1" dirty="0">
                <a:effectLst/>
              </a:rPr>
              <a:t>42</a:t>
            </a:r>
            <a:r>
              <a:rPr lang="en-US" sz="2000" dirty="0">
                <a:effectLst/>
              </a:rPr>
              <a:t>(6), 490–501. https://doi.org/10.1097/dbp.0000000000000940 </a:t>
            </a:r>
          </a:p>
          <a:p>
            <a:endParaRPr lang="en-US" dirty="0">
              <a:effectLst/>
            </a:endParaRPr>
          </a:p>
          <a:p>
            <a:endParaRPr lang="en-US" dirty="0">
              <a:effectLst/>
            </a:endParaRPr>
          </a:p>
          <a:p>
            <a:endParaRPr lang="en-US" dirty="0">
              <a:effectLst/>
            </a:endParaRPr>
          </a:p>
          <a:p>
            <a:pPr marL="0" indent="0">
              <a:buNone/>
            </a:pPr>
            <a:endParaRPr lang="en-US" dirty="0"/>
          </a:p>
          <a:p>
            <a:endParaRPr lang="en-US" dirty="0"/>
          </a:p>
        </p:txBody>
      </p:sp>
      <p:sp>
        <p:nvSpPr>
          <p:cNvPr id="26" name="Text Placeholder 10">
            <a:extLst>
              <a:ext uri="{FF2B5EF4-FFF2-40B4-BE49-F238E27FC236}">
                <a16:creationId xmlns:a16="http://schemas.microsoft.com/office/drawing/2014/main" id="{FD07E91A-BEF4-7601-6CFE-21083B99C23C}"/>
              </a:ext>
            </a:extLst>
          </p:cNvPr>
          <p:cNvSpPr txBox="1">
            <a:spLocks/>
          </p:cNvSpPr>
          <p:nvPr/>
        </p:nvSpPr>
        <p:spPr>
          <a:xfrm>
            <a:off x="966108" y="7022077"/>
            <a:ext cx="13076464" cy="5205290"/>
          </a:xfrm>
          <a:prstGeom prst="rect">
            <a:avLst/>
          </a:prstGeom>
          <a:solidFill>
            <a:schemeClr val="bg1"/>
          </a:solidFill>
        </p:spPr>
        <p:txBody>
          <a:bodyPr vert="horz" lIns="106674" tIns="53337" rIns="106674" bIns="53337" rtlCol="0">
            <a:normAutofit fontScale="85000" lnSpcReduction="20000"/>
          </a:bodyPr>
          <a:lstStyle>
            <a:lvl1pPr marL="0" indent="0" algn="l" defTabSz="3840069" rtl="0" eaLnBrk="1" latinLnBrk="0" hangingPunct="1">
              <a:lnSpc>
                <a:spcPct val="10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r>
              <a:rPr lang="en-US" sz="4600" i="1" dirty="0"/>
              <a:t>Partnering organization:</a:t>
            </a:r>
          </a:p>
          <a:p>
            <a:r>
              <a:rPr lang="en-US" sz="5900" b="1" dirty="0"/>
              <a:t>Maternal and Child Health Visiting Program </a:t>
            </a:r>
          </a:p>
          <a:p>
            <a:r>
              <a:rPr lang="en-US" sz="4600" dirty="0"/>
              <a:t>This program administers the Maternal Infant Early Childhood Home Visiting (MIECHV) federal grant and oversees the implementation of Healthy Families America (HFA) in NH. HFA is an evidence-based home visiting model that provides support to parents during and after pregnancy, until their child turns three. </a:t>
            </a:r>
          </a:p>
          <a:p>
            <a:endParaRPr lang="en-US" sz="5100" dirty="0"/>
          </a:p>
          <a:p>
            <a:endParaRPr lang="en-US" sz="5100" dirty="0"/>
          </a:p>
        </p:txBody>
      </p:sp>
      <p:pic>
        <p:nvPicPr>
          <p:cNvPr id="29" name="Picture 28">
            <a:extLst>
              <a:ext uri="{FF2B5EF4-FFF2-40B4-BE49-F238E27FC236}">
                <a16:creationId xmlns:a16="http://schemas.microsoft.com/office/drawing/2014/main" id="{287B99E6-61A0-C1CA-C6BB-72DF25EB567D}"/>
              </a:ext>
            </a:extLst>
          </p:cNvPr>
          <p:cNvPicPr>
            <a:picLocks noChangeAspect="1"/>
          </p:cNvPicPr>
          <p:nvPr/>
        </p:nvPicPr>
        <p:blipFill rotWithShape="1">
          <a:blip r:embed="rId3"/>
          <a:srcRect l="-10255" t="-2627" r="57473" b="2627"/>
          <a:stretch/>
        </p:blipFill>
        <p:spPr>
          <a:xfrm>
            <a:off x="1233894" y="11569225"/>
            <a:ext cx="4450550" cy="5756861"/>
          </a:xfrm>
          <a:prstGeom prst="rect">
            <a:avLst/>
          </a:prstGeom>
        </p:spPr>
      </p:pic>
      <p:pic>
        <p:nvPicPr>
          <p:cNvPr id="30" name="Picture 29">
            <a:extLst>
              <a:ext uri="{FF2B5EF4-FFF2-40B4-BE49-F238E27FC236}">
                <a16:creationId xmlns:a16="http://schemas.microsoft.com/office/drawing/2014/main" id="{66B6ACE2-549E-D4B1-9206-D711D70CDAFC}"/>
              </a:ext>
            </a:extLst>
          </p:cNvPr>
          <p:cNvPicPr>
            <a:picLocks noChangeAspect="1"/>
          </p:cNvPicPr>
          <p:nvPr/>
        </p:nvPicPr>
        <p:blipFill rotWithShape="1">
          <a:blip r:embed="rId3"/>
          <a:srcRect l="43213" t="24915" r="-1" b="8528"/>
          <a:stretch/>
        </p:blipFill>
        <p:spPr>
          <a:xfrm>
            <a:off x="6387710" y="11651443"/>
            <a:ext cx="6751090" cy="5402196"/>
          </a:xfrm>
          <a:prstGeom prst="rect">
            <a:avLst/>
          </a:prstGeom>
        </p:spPr>
      </p:pic>
      <p:sp>
        <p:nvSpPr>
          <p:cNvPr id="33" name="Text Placeholder 28">
            <a:extLst>
              <a:ext uri="{FF2B5EF4-FFF2-40B4-BE49-F238E27FC236}">
                <a16:creationId xmlns:a16="http://schemas.microsoft.com/office/drawing/2014/main" id="{671003DB-CD1A-C0D3-39A7-F9A1EF5EB104}"/>
              </a:ext>
            </a:extLst>
          </p:cNvPr>
          <p:cNvSpPr txBox="1">
            <a:spLocks/>
          </p:cNvSpPr>
          <p:nvPr/>
        </p:nvSpPr>
        <p:spPr>
          <a:xfrm>
            <a:off x="966108" y="17634007"/>
            <a:ext cx="13076464" cy="5324892"/>
          </a:xfrm>
          <a:prstGeom prst="rect">
            <a:avLst/>
          </a:prstGeom>
          <a:solidFill>
            <a:schemeClr val="bg1"/>
          </a:solidFill>
        </p:spPr>
        <p:txBody>
          <a:bodyPr vert="horz" lIns="106674" tIns="53337" rIns="106674" bIns="53337" rtlCol="0">
            <a:normAutofit fontScale="25000" lnSpcReduction="20000"/>
          </a:bodyPr>
          <a:lstStyle>
            <a:lvl1pPr marL="0" indent="0" algn="l" defTabSz="3840069" rtl="0" eaLnBrk="1" latinLnBrk="0" hangingPunct="1">
              <a:lnSpc>
                <a:spcPct val="10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marL="571500" indent="-571500">
              <a:buFont typeface="Arial" panose="020B0604020202020204" pitchFamily="34" charset="0"/>
              <a:buChar char="•"/>
            </a:pPr>
            <a:r>
              <a:rPr lang="en-US" sz="14400" dirty="0"/>
              <a:t>MIECHV program grantees are required to collect data and report their performance measures to demonstrate improvement in the services provided to participating families in at least four of six benchmark areas.</a:t>
            </a:r>
          </a:p>
          <a:p>
            <a:pPr marL="571500" indent="-571500">
              <a:buFont typeface="Arial" panose="020B0604020202020204" pitchFamily="34" charset="0"/>
              <a:buChar char="•"/>
            </a:pPr>
            <a:r>
              <a:rPr lang="en-US" sz="14400" dirty="0"/>
              <a:t>There are 19 performance measures included in this annual report that are categorized as </a:t>
            </a:r>
            <a:r>
              <a:rPr lang="en-US" sz="14400" i="1" dirty="0"/>
              <a:t>performance indicators </a:t>
            </a:r>
            <a:r>
              <a:rPr lang="en-US" sz="14400" dirty="0"/>
              <a:t>or </a:t>
            </a:r>
            <a:r>
              <a:rPr lang="en-US" sz="14400" i="1" dirty="0"/>
              <a:t>systems outcomes</a:t>
            </a:r>
            <a:r>
              <a:rPr lang="en-US" sz="14400" dirty="0"/>
              <a:t>.</a:t>
            </a:r>
          </a:p>
          <a:p>
            <a:pPr marL="571500" indent="-571500">
              <a:buFont typeface="Arial" panose="020B0604020202020204" pitchFamily="34" charset="0"/>
              <a:buChar char="•"/>
            </a:pPr>
            <a:r>
              <a:rPr lang="en-US" sz="14400" i="1" dirty="0"/>
              <a:t>Performance indicators ARE</a:t>
            </a:r>
            <a:r>
              <a:rPr lang="en-US" sz="14400" dirty="0"/>
              <a:t> directly linked to interventions provided by home visitors and, as such, are more sensitive to change by home visitors’ actions.</a:t>
            </a:r>
          </a:p>
          <a:p>
            <a:endParaRPr lang="en-US" sz="7600" dirty="0"/>
          </a:p>
          <a:p>
            <a:endParaRPr lang="en-US" sz="3600" dirty="0"/>
          </a:p>
          <a:p>
            <a:endParaRPr lang="en-US" dirty="0"/>
          </a:p>
        </p:txBody>
      </p:sp>
      <p:sp>
        <p:nvSpPr>
          <p:cNvPr id="36" name="Text Placeholder 34">
            <a:extLst>
              <a:ext uri="{FF2B5EF4-FFF2-40B4-BE49-F238E27FC236}">
                <a16:creationId xmlns:a16="http://schemas.microsoft.com/office/drawing/2014/main" id="{B486BFE6-422D-FF69-B2B2-9C7F9F4B0109}"/>
              </a:ext>
            </a:extLst>
          </p:cNvPr>
          <p:cNvSpPr txBox="1">
            <a:spLocks/>
          </p:cNvSpPr>
          <p:nvPr/>
        </p:nvSpPr>
        <p:spPr>
          <a:xfrm>
            <a:off x="979714" y="23266820"/>
            <a:ext cx="13161645" cy="3207747"/>
          </a:xfrm>
          <a:prstGeom prst="rect">
            <a:avLst/>
          </a:prstGeom>
          <a:solidFill>
            <a:srgbClr val="96BFE4"/>
          </a:solidFill>
        </p:spPr>
        <p:txBody>
          <a:bodyPr vert="horz" lIns="106674" tIns="53337" rIns="106674" bIns="53337" rtlCol="0">
            <a:normAutofit/>
          </a:bodyPr>
          <a:lstStyle>
            <a:lvl1pPr marL="587799" indent="-587799" algn="l" defTabSz="3840069" rtl="0" eaLnBrk="1" latinLnBrk="0" hangingPunct="1">
              <a:lnSpc>
                <a:spcPct val="100000"/>
              </a:lnSpc>
              <a:spcBef>
                <a:spcPts val="4200"/>
              </a:spcBef>
              <a:buFont typeface="Arial" panose="020B0604020202020204" pitchFamily="34" charset="0"/>
              <a:buChar char="•"/>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marL="0" indent="0">
              <a:buFont typeface="Arial" panose="020B0604020202020204" pitchFamily="34" charset="0"/>
              <a:buNone/>
            </a:pPr>
            <a:r>
              <a:rPr lang="en-US" sz="3600" b="1" i="1" dirty="0"/>
              <a:t>Objective: Learn how to improve performance measure 12</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37" name="Picture 36">
            <a:extLst>
              <a:ext uri="{FF2B5EF4-FFF2-40B4-BE49-F238E27FC236}">
                <a16:creationId xmlns:a16="http://schemas.microsoft.com/office/drawing/2014/main" id="{9C8ED584-5BD2-99EF-7986-60F89165C87B}"/>
              </a:ext>
            </a:extLst>
          </p:cNvPr>
          <p:cNvPicPr>
            <a:picLocks noChangeAspect="1"/>
          </p:cNvPicPr>
          <p:nvPr/>
        </p:nvPicPr>
        <p:blipFill>
          <a:blip r:embed="rId4"/>
          <a:stretch>
            <a:fillRect/>
          </a:stretch>
        </p:blipFill>
        <p:spPr>
          <a:xfrm>
            <a:off x="2049428" y="24127543"/>
            <a:ext cx="10824641" cy="1946249"/>
          </a:xfrm>
          <a:prstGeom prst="rect">
            <a:avLst/>
          </a:prstGeom>
        </p:spPr>
      </p:pic>
      <p:sp>
        <p:nvSpPr>
          <p:cNvPr id="38" name="Text Placeholder 20">
            <a:extLst>
              <a:ext uri="{FF2B5EF4-FFF2-40B4-BE49-F238E27FC236}">
                <a16:creationId xmlns:a16="http://schemas.microsoft.com/office/drawing/2014/main" id="{D2A1830F-D12F-5D9D-7DD3-2D937FE5692E}"/>
              </a:ext>
            </a:extLst>
          </p:cNvPr>
          <p:cNvSpPr txBox="1">
            <a:spLocks/>
          </p:cNvSpPr>
          <p:nvPr/>
        </p:nvSpPr>
        <p:spPr>
          <a:xfrm>
            <a:off x="979714" y="27005636"/>
            <a:ext cx="13161645" cy="3207747"/>
          </a:xfrm>
          <a:prstGeom prst="rect">
            <a:avLst/>
          </a:prstGeom>
          <a:solidFill>
            <a:schemeClr val="accent5">
              <a:lumMod val="20000"/>
              <a:lumOff val="80000"/>
            </a:schemeClr>
          </a:solidFill>
        </p:spPr>
        <p:txBody>
          <a:bodyPr vert="horz" lIns="106674" tIns="53337" rIns="106674" bIns="53337" rtlCol="0">
            <a:noAutofit/>
          </a:bodyPr>
          <a:lstStyle>
            <a:lvl1pPr marL="587799" indent="-587799" algn="l" defTabSz="3840069" rtl="0" eaLnBrk="1" latinLnBrk="0" hangingPunct="1">
              <a:lnSpc>
                <a:spcPct val="100000"/>
              </a:lnSpc>
              <a:spcBef>
                <a:spcPts val="4200"/>
              </a:spcBef>
              <a:buFont typeface="Arial" panose="020B0604020202020204" pitchFamily="34" charset="0"/>
              <a:buChar char="•"/>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marL="0" indent="0" algn="ctr">
              <a:buNone/>
            </a:pPr>
            <a:r>
              <a:rPr lang="en-US" sz="3600" dirty="0"/>
              <a:t>In NH, the validated tool used is the </a:t>
            </a:r>
            <a:r>
              <a:rPr lang="en-US" sz="3600" b="1" i="1" dirty="0"/>
              <a:t>Ages and Stages Questionnaire, Third Edition (ASQ-3)</a:t>
            </a:r>
            <a:r>
              <a:rPr lang="en-US" sz="3600" dirty="0"/>
              <a:t>. Grantees are required to administer this screening as a minimum at the age intervals of </a:t>
            </a:r>
            <a:r>
              <a:rPr lang="en-US" sz="3600" b="1" dirty="0"/>
              <a:t>9,</a:t>
            </a:r>
            <a:r>
              <a:rPr lang="en-US" sz="3600" dirty="0"/>
              <a:t> </a:t>
            </a:r>
            <a:r>
              <a:rPr lang="en-US" sz="3600" b="1" dirty="0"/>
              <a:t>18, 24 and 30 months </a:t>
            </a:r>
            <a:r>
              <a:rPr lang="en-US" sz="3600" dirty="0"/>
              <a:t>to all age eligible children participating in the program.</a:t>
            </a:r>
          </a:p>
        </p:txBody>
      </p:sp>
      <p:sp>
        <p:nvSpPr>
          <p:cNvPr id="43" name="Text Placeholder 7">
            <a:extLst>
              <a:ext uri="{FF2B5EF4-FFF2-40B4-BE49-F238E27FC236}">
                <a16:creationId xmlns:a16="http://schemas.microsoft.com/office/drawing/2014/main" id="{F6C1D30E-D4C5-33BF-9E4F-E8911F453176}"/>
              </a:ext>
            </a:extLst>
          </p:cNvPr>
          <p:cNvSpPr txBox="1">
            <a:spLocks/>
          </p:cNvSpPr>
          <p:nvPr/>
        </p:nvSpPr>
        <p:spPr>
          <a:xfrm>
            <a:off x="15256923" y="5910500"/>
            <a:ext cx="13495998" cy="1763929"/>
          </a:xfrm>
          <a:prstGeom prst="rect">
            <a:avLst/>
          </a:prstGeom>
          <a:solidFill>
            <a:schemeClr val="accent5">
              <a:lumMod val="20000"/>
              <a:lumOff val="80000"/>
            </a:schemeClr>
          </a:solidFill>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algn="ctr"/>
            <a:r>
              <a:rPr lang="en-US" sz="4400" dirty="0"/>
              <a:t>Only 59.4% of children enrolled in an HFA program had a </a:t>
            </a:r>
            <a:r>
              <a:rPr lang="en-US" sz="4400" u="sng" dirty="0"/>
              <a:t>timely</a:t>
            </a:r>
            <a:r>
              <a:rPr lang="en-US" sz="4400" dirty="0"/>
              <a:t> developmental screen in NH</a:t>
            </a:r>
          </a:p>
        </p:txBody>
      </p:sp>
      <p:sp>
        <p:nvSpPr>
          <p:cNvPr id="49" name="Text Placeholder 8">
            <a:extLst>
              <a:ext uri="{FF2B5EF4-FFF2-40B4-BE49-F238E27FC236}">
                <a16:creationId xmlns:a16="http://schemas.microsoft.com/office/drawing/2014/main" id="{18AFFA83-11FD-AA6A-D624-FB03C49E5642}"/>
              </a:ext>
            </a:extLst>
          </p:cNvPr>
          <p:cNvSpPr txBox="1">
            <a:spLocks/>
          </p:cNvSpPr>
          <p:nvPr/>
        </p:nvSpPr>
        <p:spPr>
          <a:xfrm>
            <a:off x="18556442" y="17749176"/>
            <a:ext cx="7327724" cy="1205739"/>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algn="ctr"/>
            <a:r>
              <a:rPr lang="en-US" sz="5140" dirty="0"/>
              <a:t>Project Activities</a:t>
            </a:r>
          </a:p>
        </p:txBody>
      </p:sp>
      <p:sp>
        <p:nvSpPr>
          <p:cNvPr id="62" name="Rectangle 61">
            <a:extLst>
              <a:ext uri="{FF2B5EF4-FFF2-40B4-BE49-F238E27FC236}">
                <a16:creationId xmlns:a16="http://schemas.microsoft.com/office/drawing/2014/main" id="{58522ADD-78F3-3977-5503-BA46BFE32EF2}"/>
              </a:ext>
            </a:extLst>
          </p:cNvPr>
          <p:cNvSpPr/>
          <p:nvPr/>
        </p:nvSpPr>
        <p:spPr>
          <a:xfrm>
            <a:off x="14720687" y="26356415"/>
            <a:ext cx="7143677" cy="3418334"/>
          </a:xfrm>
          <a:prstGeom prst="rect">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60" name="Picture 59">
            <a:extLst>
              <a:ext uri="{FF2B5EF4-FFF2-40B4-BE49-F238E27FC236}">
                <a16:creationId xmlns:a16="http://schemas.microsoft.com/office/drawing/2014/main" id="{632618B0-C6F9-7556-D864-4F1372B2447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908316" y="26569994"/>
            <a:ext cx="6768417" cy="3080562"/>
          </a:xfrm>
          <a:prstGeom prst="rect">
            <a:avLst/>
          </a:prstGeom>
          <a:noFill/>
          <a:ln>
            <a:noFill/>
          </a:ln>
        </p:spPr>
      </p:pic>
      <p:sp>
        <p:nvSpPr>
          <p:cNvPr id="11" name="Rectangle 10">
            <a:extLst>
              <a:ext uri="{FF2B5EF4-FFF2-40B4-BE49-F238E27FC236}">
                <a16:creationId xmlns:a16="http://schemas.microsoft.com/office/drawing/2014/main" id="{F56864A1-79B9-C008-F044-15FD9620245E}"/>
              </a:ext>
            </a:extLst>
          </p:cNvPr>
          <p:cNvSpPr/>
          <p:nvPr/>
        </p:nvSpPr>
        <p:spPr>
          <a:xfrm>
            <a:off x="15090732" y="8250452"/>
            <a:ext cx="13812634" cy="8208747"/>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9020DD0-35F0-5045-99BF-53A2D7A245D0}"/>
              </a:ext>
            </a:extLst>
          </p:cNvPr>
          <p:cNvSpPr/>
          <p:nvPr/>
        </p:nvSpPr>
        <p:spPr>
          <a:xfrm>
            <a:off x="21984242" y="26356416"/>
            <a:ext cx="7143677" cy="3418334"/>
          </a:xfrm>
          <a:prstGeom prst="rect">
            <a:avLst/>
          </a:prstGeom>
          <a:solidFill>
            <a:srgbClr val="0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2A69C516-2C75-29C5-3059-56CFD05AC2FD}"/>
              </a:ext>
            </a:extLst>
          </p:cNvPr>
          <p:cNvPicPr>
            <a:picLocks noChangeAspect="1"/>
          </p:cNvPicPr>
          <p:nvPr/>
        </p:nvPicPr>
        <p:blipFill>
          <a:blip r:embed="rId6"/>
          <a:stretch>
            <a:fillRect/>
          </a:stretch>
        </p:blipFill>
        <p:spPr>
          <a:xfrm>
            <a:off x="22118291" y="26528662"/>
            <a:ext cx="6785075" cy="3073841"/>
          </a:xfrm>
          <a:prstGeom prst="rect">
            <a:avLst/>
          </a:prstGeom>
          <a:solidFill>
            <a:schemeClr val="tx1">
              <a:lumMod val="95000"/>
              <a:lumOff val="5000"/>
            </a:schemeClr>
          </a:solidFill>
        </p:spPr>
      </p:pic>
      <p:sp>
        <p:nvSpPr>
          <p:cNvPr id="24" name="Text Placeholder 10">
            <a:extLst>
              <a:ext uri="{FF2B5EF4-FFF2-40B4-BE49-F238E27FC236}">
                <a16:creationId xmlns:a16="http://schemas.microsoft.com/office/drawing/2014/main" id="{78592E7C-32E6-4316-8815-F8067C2B8500}"/>
              </a:ext>
            </a:extLst>
          </p:cNvPr>
          <p:cNvSpPr txBox="1">
            <a:spLocks/>
          </p:cNvSpPr>
          <p:nvPr/>
        </p:nvSpPr>
        <p:spPr>
          <a:xfrm>
            <a:off x="966108" y="7445828"/>
            <a:ext cx="13076464" cy="5205290"/>
          </a:xfrm>
          <a:prstGeom prst="rect">
            <a:avLst/>
          </a:prstGeom>
        </p:spPr>
        <p:txBody>
          <a:bodyPr vert="horz" lIns="106674" tIns="53337" rIns="106674" bIns="53337" rtlCol="0">
            <a:normAutofit/>
          </a:bodyPr>
          <a:lstStyle>
            <a:lvl1pPr marL="0" indent="0" algn="l" defTabSz="3840069" rtl="0" eaLnBrk="1" latinLnBrk="0" hangingPunct="1">
              <a:lnSpc>
                <a:spcPct val="10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endParaRPr lang="en-US" dirty="0"/>
          </a:p>
        </p:txBody>
      </p:sp>
      <p:pic>
        <p:nvPicPr>
          <p:cNvPr id="18" name="Picture 17">
            <a:extLst>
              <a:ext uri="{FF2B5EF4-FFF2-40B4-BE49-F238E27FC236}">
                <a16:creationId xmlns:a16="http://schemas.microsoft.com/office/drawing/2014/main" id="{B1698F5E-CDA8-666A-4213-56709F4003A1}"/>
              </a:ext>
            </a:extLst>
          </p:cNvPr>
          <p:cNvPicPr>
            <a:picLocks noChangeAspect="1"/>
          </p:cNvPicPr>
          <p:nvPr/>
        </p:nvPicPr>
        <p:blipFill>
          <a:blip r:embed="rId7"/>
          <a:stretch>
            <a:fillRect/>
          </a:stretch>
        </p:blipFill>
        <p:spPr>
          <a:xfrm>
            <a:off x="15649412" y="8592705"/>
            <a:ext cx="12695274" cy="7526978"/>
          </a:xfrm>
          <a:prstGeom prst="rect">
            <a:avLst/>
          </a:prstGeom>
          <a:solidFill>
            <a:schemeClr val="bg1">
              <a:lumMod val="95000"/>
            </a:schemeClr>
          </a:solidFill>
        </p:spPr>
      </p:pic>
      <p:pic>
        <p:nvPicPr>
          <p:cNvPr id="19" name="Picture 18">
            <a:extLst>
              <a:ext uri="{FF2B5EF4-FFF2-40B4-BE49-F238E27FC236}">
                <a16:creationId xmlns:a16="http://schemas.microsoft.com/office/drawing/2014/main" id="{5AE2BCF0-0254-E05B-AFC1-EA5BBE933631}"/>
              </a:ext>
            </a:extLst>
          </p:cNvPr>
          <p:cNvPicPr>
            <a:picLocks noChangeAspect="1"/>
          </p:cNvPicPr>
          <p:nvPr/>
        </p:nvPicPr>
        <p:blipFill>
          <a:blip r:embed="rId8"/>
          <a:stretch>
            <a:fillRect/>
          </a:stretch>
        </p:blipFill>
        <p:spPr>
          <a:xfrm>
            <a:off x="29532291" y="12709032"/>
            <a:ext cx="12928851" cy="7525106"/>
          </a:xfrm>
          <a:prstGeom prst="rect">
            <a:avLst/>
          </a:prstGeom>
        </p:spPr>
      </p:pic>
      <p:sp>
        <p:nvSpPr>
          <p:cNvPr id="20" name="Text Placeholder 11">
            <a:extLst>
              <a:ext uri="{FF2B5EF4-FFF2-40B4-BE49-F238E27FC236}">
                <a16:creationId xmlns:a16="http://schemas.microsoft.com/office/drawing/2014/main" id="{AD30E4FB-4FA8-21D3-E605-D75C11664D78}"/>
              </a:ext>
            </a:extLst>
          </p:cNvPr>
          <p:cNvSpPr txBox="1">
            <a:spLocks/>
          </p:cNvSpPr>
          <p:nvPr/>
        </p:nvSpPr>
        <p:spPr>
          <a:xfrm>
            <a:off x="29674241" y="20622273"/>
            <a:ext cx="13405988" cy="5085952"/>
          </a:xfrm>
          <a:prstGeom prst="rect">
            <a:avLst/>
          </a:prstGeom>
          <a:solidFill>
            <a:srgbClr val="C2E0FD"/>
          </a:solidFill>
        </p:spPr>
        <p:txBody>
          <a:bodyPr vert="horz" lIns="106674" tIns="53337" rIns="106674" bIns="53337" rtlCol="0">
            <a:normAutofit fontScale="70000" lnSpcReduction="20000"/>
          </a:bodyPr>
          <a:lstStyle>
            <a:lvl1pPr marL="0" indent="0" algn="l" defTabSz="3840069" rtl="0" eaLnBrk="1" latinLnBrk="0" hangingPunct="1">
              <a:lnSpc>
                <a:spcPct val="10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marL="685800" indent="-685800">
              <a:buFont typeface="Wingdings" panose="05000000000000000000" pitchFamily="2" charset="2"/>
              <a:buChar char="Ø"/>
            </a:pPr>
            <a:r>
              <a:rPr lang="en-US" sz="5100" dirty="0"/>
              <a:t>Summary of strategies implemented by other states to increase timely developmental screenings </a:t>
            </a:r>
          </a:p>
          <a:p>
            <a:pPr marL="571500" indent="-571500">
              <a:buFont typeface="Wingdings" panose="05000000000000000000" pitchFamily="2" charset="2"/>
              <a:buChar char="Ø"/>
            </a:pPr>
            <a:r>
              <a:rPr lang="en-US" sz="5100" dirty="0"/>
              <a:t>Recommendations to ameliorate language accessibility </a:t>
            </a:r>
          </a:p>
          <a:p>
            <a:pPr marL="571500" indent="-571500">
              <a:buFont typeface="Wingdings" panose="05000000000000000000" pitchFamily="2" charset="2"/>
              <a:buChar char="Ø"/>
            </a:pPr>
            <a:r>
              <a:rPr lang="en-US" sz="5100" dirty="0"/>
              <a:t>Creation of visuals to support caregiver’s comprehension of questions asked in ASQ</a:t>
            </a:r>
          </a:p>
          <a:p>
            <a:pPr marL="571500" indent="-571500">
              <a:buFont typeface="Wingdings" panose="05000000000000000000" pitchFamily="2" charset="2"/>
              <a:buChar char="Ø"/>
            </a:pPr>
            <a:r>
              <a:rPr lang="en-US" sz="5100" dirty="0"/>
              <a:t>Reflections about validity and reliability of translations of ASQ as well as the need for cultural adaptation of this tool</a:t>
            </a:r>
          </a:p>
          <a:p>
            <a:pPr marL="571500" indent="-571500">
              <a:buFont typeface="Wingdings" panose="05000000000000000000" pitchFamily="2" charset="2"/>
              <a:buChar char="Ø"/>
            </a:pPr>
            <a:endParaRPr lang="en-US" sz="3600" dirty="0"/>
          </a:p>
          <a:p>
            <a:endParaRPr lang="en-US" sz="4600" b="1" dirty="0"/>
          </a:p>
        </p:txBody>
      </p:sp>
      <p:pic>
        <p:nvPicPr>
          <p:cNvPr id="22" name="Picture 21">
            <a:extLst>
              <a:ext uri="{FF2B5EF4-FFF2-40B4-BE49-F238E27FC236}">
                <a16:creationId xmlns:a16="http://schemas.microsoft.com/office/drawing/2014/main" id="{610481FE-46AA-C5F6-FE61-5D733BC6778F}"/>
              </a:ext>
            </a:extLst>
          </p:cNvPr>
          <p:cNvPicPr>
            <a:picLocks noChangeAspect="1"/>
          </p:cNvPicPr>
          <p:nvPr/>
        </p:nvPicPr>
        <p:blipFill>
          <a:blip r:embed="rId9"/>
          <a:stretch>
            <a:fillRect/>
          </a:stretch>
        </p:blipFill>
        <p:spPr>
          <a:xfrm>
            <a:off x="14908316" y="18345604"/>
            <a:ext cx="13847715" cy="7838564"/>
          </a:xfrm>
          <a:prstGeom prst="rect">
            <a:avLst/>
          </a:prstGeom>
        </p:spPr>
      </p:pic>
      <p:sp>
        <p:nvSpPr>
          <p:cNvPr id="25" name="Text Placeholder 8">
            <a:extLst>
              <a:ext uri="{FF2B5EF4-FFF2-40B4-BE49-F238E27FC236}">
                <a16:creationId xmlns:a16="http://schemas.microsoft.com/office/drawing/2014/main" id="{7E3A1C40-D30D-12F3-4B65-1DD54C6F4C76}"/>
              </a:ext>
            </a:extLst>
          </p:cNvPr>
          <p:cNvSpPr txBox="1">
            <a:spLocks/>
          </p:cNvSpPr>
          <p:nvPr/>
        </p:nvSpPr>
        <p:spPr>
          <a:xfrm>
            <a:off x="32319297" y="19469420"/>
            <a:ext cx="7327724" cy="1205739"/>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algn="ctr"/>
            <a:r>
              <a:rPr lang="en-US" sz="5140" dirty="0"/>
              <a:t>Project</a:t>
            </a:r>
          </a:p>
        </p:txBody>
      </p:sp>
    </p:spTree>
    <p:extLst>
      <p:ext uri="{BB962C8B-B14F-4D97-AF65-F5344CB8AC3E}">
        <p14:creationId xmlns:p14="http://schemas.microsoft.com/office/powerpoint/2010/main" val="3625430284"/>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3.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4.xml><?xml version="1.0" encoding="utf-8"?>
<ds:datastoreItem xmlns:ds="http://schemas.openxmlformats.org/officeDocument/2006/customXml" ds:itemID="{F79DF2F8-3439-4E47-8B4D-9D6FCF655A54}">
  <ds:schemaRefs>
    <ds:schemaRef ds:uri="http://purl.org/dc/term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5550a5bc-a596-4b67-9c99-647c66ecfdd3"/>
    <ds:schemaRef ds:uri="2a64891b-fa03-4fb1-a092-31ef8f540ecb"/>
    <ds:schemaRef ds:uri="http://www.w3.org/XML/1998/namespace"/>
  </ds:schemaRefs>
</ds:datastoreItem>
</file>

<file path=customXml/itemProps5.xml><?xml version="1.0" encoding="utf-8"?>
<ds:datastoreItem xmlns:ds="http://schemas.openxmlformats.org/officeDocument/2006/customXml" ds:itemID="{1DF55300-51AE-4DDD-B08B-DF9DF5B85A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64891b-fa03-4fb1-a092-31ef8f540ecb"/>
    <ds:schemaRef ds:uri="5550a5bc-a596-4b67-9c99-647c66ecfd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3380</TotalTime>
  <Words>493</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Minion Pro</vt:lpstr>
      <vt:lpstr>Myriad Pro</vt:lpstr>
      <vt:lpstr>Source Sans Pro</vt:lpstr>
      <vt:lpstr>Wingdings</vt:lpstr>
      <vt:lpstr>Office Theme</vt:lpstr>
      <vt:lpstr>Maximizing Opportunities: Increasing timely developmental screenings during home visits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Kelly Foster</cp:lastModifiedBy>
  <cp:revision>199</cp:revision>
  <dcterms:created xsi:type="dcterms:W3CDTF">2016-03-05T16:55:12Z</dcterms:created>
  <dcterms:modified xsi:type="dcterms:W3CDTF">2024-01-30T14:01:20Z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y fmtid="{D5CDD505-2E9C-101B-9397-08002B2CF9AE}" pid="3" name="MediaServiceImageTags">
    <vt:lpwstr/>
  </property>
</Properties>
</file>