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notesMasterIdLst>
    <p:notesMasterId r:id="rId8"/>
  </p:notesMasterIdLst>
  <p:sldIdLst>
    <p:sldId id="265" r:id="rId7"/>
  </p:sldIdLst>
  <p:sldSz cx="43891200" cy="32918400"/>
  <p:notesSz cx="9144000" cy="6858000"/>
  <p:defaultTextStyle>
    <a:defPPr>
      <a:defRPr lang="en-US"/>
    </a:defPPr>
    <a:lvl1pPr marL="0" algn="l" defTabSz="3686466" rtl="0" eaLnBrk="1" latinLnBrk="0" hangingPunct="1">
      <a:defRPr sz="7285" kern="1200">
        <a:solidFill>
          <a:schemeClr val="tx1"/>
        </a:solidFill>
        <a:latin typeface="+mn-lt"/>
        <a:ea typeface="+mn-ea"/>
        <a:cs typeface="+mn-cs"/>
      </a:defRPr>
    </a:lvl1pPr>
    <a:lvl2pPr marL="1843232" algn="l" defTabSz="3686466" rtl="0" eaLnBrk="1" latinLnBrk="0" hangingPunct="1">
      <a:defRPr sz="7285" kern="1200">
        <a:solidFill>
          <a:schemeClr val="tx1"/>
        </a:solidFill>
        <a:latin typeface="+mn-lt"/>
        <a:ea typeface="+mn-ea"/>
        <a:cs typeface="+mn-cs"/>
      </a:defRPr>
    </a:lvl2pPr>
    <a:lvl3pPr marL="3686466" algn="l" defTabSz="3686466" rtl="0" eaLnBrk="1" latinLnBrk="0" hangingPunct="1">
      <a:defRPr sz="7285" kern="1200">
        <a:solidFill>
          <a:schemeClr val="tx1"/>
        </a:solidFill>
        <a:latin typeface="+mn-lt"/>
        <a:ea typeface="+mn-ea"/>
        <a:cs typeface="+mn-cs"/>
      </a:defRPr>
    </a:lvl3pPr>
    <a:lvl4pPr marL="5529698" algn="l" defTabSz="3686466" rtl="0" eaLnBrk="1" latinLnBrk="0" hangingPunct="1">
      <a:defRPr sz="7285" kern="1200">
        <a:solidFill>
          <a:schemeClr val="tx1"/>
        </a:solidFill>
        <a:latin typeface="+mn-lt"/>
        <a:ea typeface="+mn-ea"/>
        <a:cs typeface="+mn-cs"/>
      </a:defRPr>
    </a:lvl4pPr>
    <a:lvl5pPr marL="7372932" algn="l" defTabSz="3686466" rtl="0" eaLnBrk="1" latinLnBrk="0" hangingPunct="1">
      <a:defRPr sz="7285" kern="1200">
        <a:solidFill>
          <a:schemeClr val="tx1"/>
        </a:solidFill>
        <a:latin typeface="+mn-lt"/>
        <a:ea typeface="+mn-ea"/>
        <a:cs typeface="+mn-cs"/>
      </a:defRPr>
    </a:lvl5pPr>
    <a:lvl6pPr marL="9216165" algn="l" defTabSz="3686466" rtl="0" eaLnBrk="1" latinLnBrk="0" hangingPunct="1">
      <a:defRPr sz="7285" kern="1200">
        <a:solidFill>
          <a:schemeClr val="tx1"/>
        </a:solidFill>
        <a:latin typeface="+mn-lt"/>
        <a:ea typeface="+mn-ea"/>
        <a:cs typeface="+mn-cs"/>
      </a:defRPr>
    </a:lvl6pPr>
    <a:lvl7pPr marL="11059397" algn="l" defTabSz="3686466" rtl="0" eaLnBrk="1" latinLnBrk="0" hangingPunct="1">
      <a:defRPr sz="7285" kern="1200">
        <a:solidFill>
          <a:schemeClr val="tx1"/>
        </a:solidFill>
        <a:latin typeface="+mn-lt"/>
        <a:ea typeface="+mn-ea"/>
        <a:cs typeface="+mn-cs"/>
      </a:defRPr>
    </a:lvl7pPr>
    <a:lvl8pPr marL="12902631" algn="l" defTabSz="3686466" rtl="0" eaLnBrk="1" latinLnBrk="0" hangingPunct="1">
      <a:defRPr sz="7285" kern="1200">
        <a:solidFill>
          <a:schemeClr val="tx1"/>
        </a:solidFill>
        <a:latin typeface="+mn-lt"/>
        <a:ea typeface="+mn-ea"/>
        <a:cs typeface="+mn-cs"/>
      </a:defRPr>
    </a:lvl8pPr>
    <a:lvl9pPr marL="14745863" algn="l" defTabSz="3686466" rtl="0" eaLnBrk="1" latinLnBrk="0" hangingPunct="1">
      <a:defRPr sz="72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9F"/>
    <a:srgbClr val="0044BB"/>
    <a:srgbClr val="000000"/>
    <a:srgbClr val="003591"/>
    <a:srgbClr val="2E0957"/>
    <a:srgbClr val="002060"/>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794A6-20E1-45D5-A553-3008A71A6812}" v="2" dt="2023-04-23T23:44:20.018"/>
    <p1510:client id="{31B4B773-AEA8-FE65-D43D-67C2C224753C}" v="35" dt="2023-04-25T20:10:57.798"/>
    <p1510:client id="{D3AF05F2-AB05-38CC-6FCF-B0843A6749D9}" v="347" dt="2023-04-23T20:10:08.5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1"/>
  </p:normalViewPr>
  <p:slideViewPr>
    <p:cSldViewPr snapToGrid="0">
      <p:cViewPr varScale="1">
        <p:scale>
          <a:sx n="16" d="100"/>
          <a:sy n="16" d="100"/>
        </p:scale>
        <p:origin x="1565" y="91"/>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LEND%20Projec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LEND%20Projec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LEND%20Projec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LEND%20Projec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LEND%20Projec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LEND%20Projec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en-US"/>
              <a:t> How</a:t>
            </a:r>
            <a:r>
              <a:rPr lang="en-US" baseline="0"/>
              <a:t> satisfied are you with your health 2-week</a:t>
            </a:r>
            <a:endParaRPr lang="en-US"/>
          </a:p>
        </c:rich>
      </c:tx>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barChart>
        <c:barDir val="bar"/>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'[LEND Project.xlsx]How Satisfied Are You With Your'!$A$21:$A$25</c:f>
              <c:strCache>
                <c:ptCount val="5"/>
                <c:pt idx="0">
                  <c:v>Very dissatisfied</c:v>
                </c:pt>
                <c:pt idx="1">
                  <c:v>Fairly dissatisfied</c:v>
                </c:pt>
                <c:pt idx="2">
                  <c:v>Neither satisfied nor dissatisfied</c:v>
                </c:pt>
                <c:pt idx="3">
                  <c:v>Satisfied</c:v>
                </c:pt>
                <c:pt idx="4">
                  <c:v>Very satisfied</c:v>
                </c:pt>
              </c:strCache>
            </c:strRef>
          </c:cat>
          <c:val>
            <c:numRef>
              <c:f>'[LEND Project.xlsx]How Satisfied Are You With Your'!$B$21:$B$25</c:f>
              <c:numCache>
                <c:formatCode>General</c:formatCode>
                <c:ptCount val="5"/>
                <c:pt idx="0">
                  <c:v>0</c:v>
                </c:pt>
                <c:pt idx="1">
                  <c:v>2</c:v>
                </c:pt>
                <c:pt idx="2">
                  <c:v>2</c:v>
                </c:pt>
                <c:pt idx="3">
                  <c:v>9</c:v>
                </c:pt>
                <c:pt idx="4">
                  <c:v>1</c:v>
                </c:pt>
              </c:numCache>
            </c:numRef>
          </c:val>
          <c:extLst>
            <c:ext xmlns:c16="http://schemas.microsoft.com/office/drawing/2014/chart" uri="{C3380CC4-5D6E-409C-BE32-E72D297353CC}">
              <c16:uniqueId val="{00000000-5B38-40BF-961D-19266138615D}"/>
            </c:ext>
          </c:extLst>
        </c:ser>
        <c:dLbls>
          <c:showLegendKey val="0"/>
          <c:showVal val="0"/>
          <c:showCatName val="0"/>
          <c:showSerName val="0"/>
          <c:showPercent val="0"/>
          <c:showBubbleSize val="0"/>
        </c:dLbls>
        <c:gapWidth val="41"/>
        <c:axId val="460412368"/>
        <c:axId val="460422496"/>
      </c:barChart>
      <c:valAx>
        <c:axId val="460422496"/>
        <c:scaling>
          <c:orientation val="minMax"/>
        </c:scaling>
        <c:delete val="1"/>
        <c:axPos val="b"/>
        <c:numFmt formatCode="General" sourceLinked="1"/>
        <c:majorTickMark val="none"/>
        <c:minorTickMark val="none"/>
        <c:tickLblPos val="nextTo"/>
        <c:crossAx val="460412368"/>
        <c:crosses val="autoZero"/>
        <c:crossBetween val="between"/>
      </c:valAx>
      <c:catAx>
        <c:axId val="4604123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mn-lt"/>
                <a:ea typeface="+mn-ea"/>
                <a:cs typeface="+mn-cs"/>
              </a:defRPr>
            </a:pPr>
            <a:endParaRPr lang="en-US"/>
          </a:p>
        </c:txPr>
        <c:crossAx val="460422496"/>
        <c:crosses val="autoZero"/>
        <c:auto val="1"/>
        <c:lblAlgn val="ctr"/>
        <c:lblOffset val="100"/>
        <c:noMultiLvlLbl val="0"/>
      </c:cat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en-US" b="0" i="0" u="none" strike="noStrike" baseline="0">
                <a:effectLst/>
              </a:rPr>
              <a:t>How satisfied are you with your health 10-week</a:t>
            </a:r>
            <a:endParaRPr lang="en-US"/>
          </a:p>
        </c:rich>
      </c:tx>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barChart>
        <c:barDir val="bar"/>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'[LEND Project.xlsx]How Satisfied Are You With Your'!$A$54:$A$58</c:f>
              <c:strCache>
                <c:ptCount val="5"/>
                <c:pt idx="0">
                  <c:v>Very dissatisfied</c:v>
                </c:pt>
                <c:pt idx="1">
                  <c:v>Fairly dissatisfied</c:v>
                </c:pt>
                <c:pt idx="2">
                  <c:v>Neither satisfied nor dissatisfied</c:v>
                </c:pt>
                <c:pt idx="3">
                  <c:v>Satisfied</c:v>
                </c:pt>
                <c:pt idx="4">
                  <c:v>Very satisfied</c:v>
                </c:pt>
              </c:strCache>
            </c:strRef>
          </c:cat>
          <c:val>
            <c:numRef>
              <c:f>'[LEND Project.xlsx]How Satisfied Are You With Your'!$B$54:$B$58</c:f>
              <c:numCache>
                <c:formatCode>General</c:formatCode>
                <c:ptCount val="5"/>
                <c:pt idx="0">
                  <c:v>0</c:v>
                </c:pt>
                <c:pt idx="1">
                  <c:v>2</c:v>
                </c:pt>
                <c:pt idx="2">
                  <c:v>3</c:v>
                </c:pt>
                <c:pt idx="3">
                  <c:v>14</c:v>
                </c:pt>
                <c:pt idx="4">
                  <c:v>6</c:v>
                </c:pt>
              </c:numCache>
            </c:numRef>
          </c:val>
          <c:extLst>
            <c:ext xmlns:c16="http://schemas.microsoft.com/office/drawing/2014/chart" uri="{C3380CC4-5D6E-409C-BE32-E72D297353CC}">
              <c16:uniqueId val="{00000000-FD0D-47C1-919E-48EBE5272B0D}"/>
            </c:ext>
          </c:extLst>
        </c:ser>
        <c:dLbls>
          <c:dLblPos val="inEnd"/>
          <c:showLegendKey val="0"/>
          <c:showVal val="1"/>
          <c:showCatName val="0"/>
          <c:showSerName val="0"/>
          <c:showPercent val="0"/>
          <c:showBubbleSize val="0"/>
        </c:dLbls>
        <c:gapWidth val="41"/>
        <c:axId val="1244411407"/>
        <c:axId val="1278504415"/>
      </c:barChart>
      <c:catAx>
        <c:axId val="124441140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mn-lt"/>
                <a:ea typeface="+mn-ea"/>
                <a:cs typeface="+mn-cs"/>
              </a:defRPr>
            </a:pPr>
            <a:endParaRPr lang="en-US"/>
          </a:p>
        </c:txPr>
        <c:crossAx val="1278504415"/>
        <c:crosses val="autoZero"/>
        <c:auto val="1"/>
        <c:lblAlgn val="ctr"/>
        <c:lblOffset val="100"/>
        <c:noMultiLvlLbl val="0"/>
      </c:catAx>
      <c:valAx>
        <c:axId val="1278504415"/>
        <c:scaling>
          <c:orientation val="minMax"/>
        </c:scaling>
        <c:delete val="1"/>
        <c:axPos val="b"/>
        <c:numFmt formatCode="General" sourceLinked="1"/>
        <c:majorTickMark val="none"/>
        <c:minorTickMark val="none"/>
        <c:tickLblPos val="nextTo"/>
        <c:crossAx val="12444114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Age Range</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'[LEND Project.xlsx]Age Group Pie Chart'!$A$29:$A$31</c:f>
              <c:strCache>
                <c:ptCount val="3"/>
                <c:pt idx="0">
                  <c:v>60-70</c:v>
                </c:pt>
                <c:pt idx="1">
                  <c:v>71-80</c:v>
                </c:pt>
                <c:pt idx="2">
                  <c:v>80+</c:v>
                </c:pt>
              </c:strCache>
            </c:strRef>
          </c:tx>
          <c:dPt>
            <c:idx val="0"/>
            <c:bubble3D val="0"/>
            <c:spPr>
              <a:solidFill>
                <a:schemeClr val="accent1">
                  <a:tint val="65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586-4C81-B558-BF986E0129F6}"/>
              </c:ext>
            </c:extLst>
          </c:dPt>
          <c:dPt>
            <c:idx val="1"/>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586-4C81-B558-BF986E0129F6}"/>
              </c:ext>
            </c:extLst>
          </c:dPt>
          <c:dPt>
            <c:idx val="2"/>
            <c:bubble3D val="0"/>
            <c:spPr>
              <a:solidFill>
                <a:schemeClr val="accent1">
                  <a:shade val="65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586-4C81-B558-BF986E0129F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'[LEND Project.xlsx]Age Group Pie Chart'!$A$29:$A$31</c:f>
              <c:strCache>
                <c:ptCount val="3"/>
                <c:pt idx="0">
                  <c:v>60-70</c:v>
                </c:pt>
                <c:pt idx="1">
                  <c:v>71-80</c:v>
                </c:pt>
                <c:pt idx="2">
                  <c:v>80+</c:v>
                </c:pt>
              </c:strCache>
            </c:strRef>
          </c:cat>
          <c:val>
            <c:numRef>
              <c:f>'[LEND Project.xlsx]Age Group Pie Chart'!$B$29:$B$31</c:f>
              <c:numCache>
                <c:formatCode>General</c:formatCode>
                <c:ptCount val="3"/>
                <c:pt idx="0">
                  <c:v>4</c:v>
                </c:pt>
                <c:pt idx="1">
                  <c:v>2</c:v>
                </c:pt>
                <c:pt idx="2">
                  <c:v>6</c:v>
                </c:pt>
              </c:numCache>
            </c:numRef>
          </c:val>
          <c:extLst>
            <c:ext xmlns:c16="http://schemas.microsoft.com/office/drawing/2014/chart" uri="{C3380CC4-5D6E-409C-BE32-E72D297353CC}">
              <c16:uniqueId val="{00000006-2586-4C81-B558-BF986E0129F6}"/>
            </c:ext>
          </c:extLst>
        </c:ser>
        <c:dLbls>
          <c:dLblPos val="ctr"/>
          <c:showLegendKey val="0"/>
          <c:showVal val="0"/>
          <c:showCatName val="1"/>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Education</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'[LEND Project.xlsx]Education Pie Chart'!$A$22:$A$24</c:f>
              <c:strCache>
                <c:ptCount val="3"/>
                <c:pt idx="0">
                  <c:v>College</c:v>
                </c:pt>
                <c:pt idx="1">
                  <c:v>Some College</c:v>
                </c:pt>
                <c:pt idx="2">
                  <c:v>High School </c:v>
                </c:pt>
              </c:strCache>
            </c:strRef>
          </c:tx>
          <c:dPt>
            <c:idx val="0"/>
            <c:bubble3D val="0"/>
            <c:spPr>
              <a:solidFill>
                <a:schemeClr val="accent1">
                  <a:tint val="65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3A8-4C52-A076-2145DA7B4356}"/>
              </c:ext>
            </c:extLst>
          </c:dPt>
          <c:dPt>
            <c:idx val="1"/>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3A8-4C52-A076-2145DA7B4356}"/>
              </c:ext>
            </c:extLst>
          </c:dPt>
          <c:dPt>
            <c:idx val="2"/>
            <c:bubble3D val="0"/>
            <c:spPr>
              <a:solidFill>
                <a:schemeClr val="accent1">
                  <a:shade val="65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3A8-4C52-A076-2145DA7B435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'[LEND Project.xlsx]Education Pie Chart'!$A$22:$A$24</c:f>
              <c:strCache>
                <c:ptCount val="3"/>
                <c:pt idx="0">
                  <c:v>College</c:v>
                </c:pt>
                <c:pt idx="1">
                  <c:v>Some College</c:v>
                </c:pt>
                <c:pt idx="2">
                  <c:v>High School </c:v>
                </c:pt>
              </c:strCache>
            </c:strRef>
          </c:cat>
          <c:val>
            <c:numRef>
              <c:f>'[LEND Project.xlsx]Education Pie Chart'!$B$22:$B$24</c:f>
              <c:numCache>
                <c:formatCode>General</c:formatCode>
                <c:ptCount val="3"/>
                <c:pt idx="0">
                  <c:v>8</c:v>
                </c:pt>
                <c:pt idx="1">
                  <c:v>4</c:v>
                </c:pt>
                <c:pt idx="2">
                  <c:v>2</c:v>
                </c:pt>
              </c:numCache>
            </c:numRef>
          </c:val>
          <c:extLst>
            <c:ext xmlns:c16="http://schemas.microsoft.com/office/drawing/2014/chart" uri="{C3380CC4-5D6E-409C-BE32-E72D297353CC}">
              <c16:uniqueId val="{00000006-33A8-4C52-A076-2145DA7B4356}"/>
            </c:ext>
          </c:extLst>
        </c:ser>
        <c:dLbls>
          <c:dLblPos val="ctr"/>
          <c:showLegendKey val="0"/>
          <c:showVal val="0"/>
          <c:showCatName val="1"/>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Marital Status</a:t>
            </a:r>
            <a:r>
              <a:rPr lang="en-US" baseline="0"/>
              <a:t> Pie Chart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'[LEND Project.xlsx]Martial Status Pie Chart'!$A$19:$A$22</c:f>
              <c:strCache>
                <c:ptCount val="4"/>
                <c:pt idx="0">
                  <c:v>Single</c:v>
                </c:pt>
                <c:pt idx="1">
                  <c:v>Married</c:v>
                </c:pt>
                <c:pt idx="2">
                  <c:v>Divorced</c:v>
                </c:pt>
                <c:pt idx="3">
                  <c:v>Widowed</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46C-4D63-BE1D-7A725BF6B2C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46C-4D63-BE1D-7A725BF6B2C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46C-4D63-BE1D-7A725BF6B2C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46C-4D63-BE1D-7A725BF6B2C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'[LEND Project.xlsx]Martial Status Pie Chart'!$A$19:$A$22</c:f>
              <c:strCache>
                <c:ptCount val="4"/>
                <c:pt idx="0">
                  <c:v>Single</c:v>
                </c:pt>
                <c:pt idx="1">
                  <c:v>Married</c:v>
                </c:pt>
                <c:pt idx="2">
                  <c:v>Divorced</c:v>
                </c:pt>
                <c:pt idx="3">
                  <c:v>Widowed</c:v>
                </c:pt>
              </c:strCache>
            </c:strRef>
          </c:cat>
          <c:val>
            <c:numRef>
              <c:f>'[LEND Project.xlsx]Martial Status Pie Chart'!$B$19:$B$22</c:f>
              <c:numCache>
                <c:formatCode>General</c:formatCode>
                <c:ptCount val="4"/>
                <c:pt idx="0">
                  <c:v>3</c:v>
                </c:pt>
                <c:pt idx="1">
                  <c:v>3</c:v>
                </c:pt>
                <c:pt idx="2">
                  <c:v>4</c:v>
                </c:pt>
                <c:pt idx="3">
                  <c:v>4</c:v>
                </c:pt>
              </c:numCache>
            </c:numRef>
          </c:val>
          <c:extLst>
            <c:ext xmlns:c16="http://schemas.microsoft.com/office/drawing/2014/chart" uri="{C3380CC4-5D6E-409C-BE32-E72D297353CC}">
              <c16:uniqueId val="{00000008-946C-4D63-BE1D-7A725BF6B2CD}"/>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663-4CE2-95AD-120624E666A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663-4CE2-95AD-120624E666A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663-4CE2-95AD-120624E666A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'[LEND Project.xlsx]Housing Type Pie Chart'!$A$23:$A$25</c:f>
              <c:strCache>
                <c:ptCount val="3"/>
                <c:pt idx="0">
                  <c:v>One-family hourse detached from any other home</c:v>
                </c:pt>
                <c:pt idx="1">
                  <c:v>One family house attached to one or more houses</c:v>
                </c:pt>
                <c:pt idx="2">
                  <c:v>Apartment</c:v>
                </c:pt>
              </c:strCache>
            </c:strRef>
          </c:cat>
          <c:val>
            <c:numRef>
              <c:f>'[LEND Project.xlsx]Housing Type Pie Chart'!$B$23:$B$25</c:f>
              <c:numCache>
                <c:formatCode>General</c:formatCode>
                <c:ptCount val="3"/>
                <c:pt idx="0">
                  <c:v>6</c:v>
                </c:pt>
                <c:pt idx="1">
                  <c:v>2</c:v>
                </c:pt>
                <c:pt idx="2">
                  <c:v>6</c:v>
                </c:pt>
              </c:numCache>
            </c:numRef>
          </c:val>
          <c:extLst>
            <c:ext xmlns:c16="http://schemas.microsoft.com/office/drawing/2014/chart" uri="{C3380CC4-5D6E-409C-BE32-E72D297353CC}">
              <c16:uniqueId val="{00000006-9663-4CE2-95AD-120624E666A1}"/>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1">
  <a:schemeClr val="accent1"/>
</cs:colorStyle>
</file>

<file path=ppt/charts/colors4.xml><?xml version="1.0" encoding="utf-8"?>
<cs:colorStyle xmlns:cs="http://schemas.microsoft.com/office/drawing/2012/chartStyle" xmlns:a="http://schemas.openxmlformats.org/drawingml/2006/main" meth="withinLinearReversed" id="21">
  <a:schemeClr val="accent1"/>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77B1D42-A65D-49D4-BD83-F646B952BCF1}" type="datetimeFigureOut">
              <a:rPr lang="en-US" smtClean="0"/>
              <a:t>1/30/2024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3A5A33-B5AA-4810-9B13-C1F7DD047D19}" type="slidenum">
              <a:rPr lang="en-US" smtClean="0"/>
              <a:t>‹#›</a:t>
            </a:fld>
            <a:endParaRPr lang="en-US"/>
          </a:p>
        </p:txBody>
      </p:sp>
    </p:spTree>
    <p:extLst>
      <p:ext uri="{BB962C8B-B14F-4D97-AF65-F5344CB8AC3E}">
        <p14:creationId xmlns:p14="http://schemas.microsoft.com/office/powerpoint/2010/main" val="1658667553"/>
      </p:ext>
    </p:extLst>
  </p:cSld>
  <p:clrMap bg1="lt1" tx1="dk1" bg2="lt2" tx2="dk2" accent1="accent1" accent2="accent2" accent3="accent3" accent4="accent4" accent5="accent5" accent6="accent6" hlink="hlink" folHlink="folHlink"/>
  <p:notesStyle>
    <a:lvl1pPr marL="0" algn="l" defTabSz="783732" rtl="0" eaLnBrk="1" latinLnBrk="0" hangingPunct="1">
      <a:defRPr sz="1029" kern="1200">
        <a:solidFill>
          <a:schemeClr val="tx1"/>
        </a:solidFill>
        <a:latin typeface="+mn-lt"/>
        <a:ea typeface="+mn-ea"/>
        <a:cs typeface="+mn-cs"/>
      </a:defRPr>
    </a:lvl1pPr>
    <a:lvl2pPr marL="391866" algn="l" defTabSz="783732" rtl="0" eaLnBrk="1" latinLnBrk="0" hangingPunct="1">
      <a:defRPr sz="1029" kern="1200">
        <a:solidFill>
          <a:schemeClr val="tx1"/>
        </a:solidFill>
        <a:latin typeface="+mn-lt"/>
        <a:ea typeface="+mn-ea"/>
        <a:cs typeface="+mn-cs"/>
      </a:defRPr>
    </a:lvl2pPr>
    <a:lvl3pPr marL="783732" algn="l" defTabSz="783732" rtl="0" eaLnBrk="1" latinLnBrk="0" hangingPunct="1">
      <a:defRPr sz="1029" kern="1200">
        <a:solidFill>
          <a:schemeClr val="tx1"/>
        </a:solidFill>
        <a:latin typeface="+mn-lt"/>
        <a:ea typeface="+mn-ea"/>
        <a:cs typeface="+mn-cs"/>
      </a:defRPr>
    </a:lvl3pPr>
    <a:lvl4pPr marL="1175598" algn="l" defTabSz="783732" rtl="0" eaLnBrk="1" latinLnBrk="0" hangingPunct="1">
      <a:defRPr sz="1029" kern="1200">
        <a:solidFill>
          <a:schemeClr val="tx1"/>
        </a:solidFill>
        <a:latin typeface="+mn-lt"/>
        <a:ea typeface="+mn-ea"/>
        <a:cs typeface="+mn-cs"/>
      </a:defRPr>
    </a:lvl4pPr>
    <a:lvl5pPr marL="1567464" algn="l" defTabSz="783732" rtl="0" eaLnBrk="1" latinLnBrk="0" hangingPunct="1">
      <a:defRPr sz="1029" kern="1200">
        <a:solidFill>
          <a:schemeClr val="tx1"/>
        </a:solidFill>
        <a:latin typeface="+mn-lt"/>
        <a:ea typeface="+mn-ea"/>
        <a:cs typeface="+mn-cs"/>
      </a:defRPr>
    </a:lvl5pPr>
    <a:lvl6pPr marL="1959331" algn="l" defTabSz="783732" rtl="0" eaLnBrk="1" latinLnBrk="0" hangingPunct="1">
      <a:defRPr sz="1029" kern="1200">
        <a:solidFill>
          <a:schemeClr val="tx1"/>
        </a:solidFill>
        <a:latin typeface="+mn-lt"/>
        <a:ea typeface="+mn-ea"/>
        <a:cs typeface="+mn-cs"/>
      </a:defRPr>
    </a:lvl6pPr>
    <a:lvl7pPr marL="2351197" algn="l" defTabSz="783732" rtl="0" eaLnBrk="1" latinLnBrk="0" hangingPunct="1">
      <a:defRPr sz="1029" kern="1200">
        <a:solidFill>
          <a:schemeClr val="tx1"/>
        </a:solidFill>
        <a:latin typeface="+mn-lt"/>
        <a:ea typeface="+mn-ea"/>
        <a:cs typeface="+mn-cs"/>
      </a:defRPr>
    </a:lvl7pPr>
    <a:lvl8pPr marL="2743063" algn="l" defTabSz="783732" rtl="0" eaLnBrk="1" latinLnBrk="0" hangingPunct="1">
      <a:defRPr sz="1029" kern="1200">
        <a:solidFill>
          <a:schemeClr val="tx1"/>
        </a:solidFill>
        <a:latin typeface="+mn-lt"/>
        <a:ea typeface="+mn-ea"/>
        <a:cs typeface="+mn-cs"/>
      </a:defRPr>
    </a:lvl8pPr>
    <a:lvl9pPr marL="3134929" algn="l" defTabSz="783732" rtl="0" eaLnBrk="1" latinLnBrk="0" hangingPunct="1">
      <a:defRPr sz="102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6112873"/>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357176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362963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28725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744582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744582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5022285" y="8395350"/>
            <a:ext cx="13076464" cy="6688714"/>
          </a:xfrm>
        </p:spPr>
        <p:txBody>
          <a:bodyPr>
            <a:normAutofit/>
          </a:bodyPr>
          <a:lstStyle>
            <a:lvl1pPr marL="0" indent="0">
              <a:buNone/>
              <a:defRPr sz="4114">
                <a:solidFill>
                  <a:srgbClr val="000000"/>
                </a:solidFill>
                <a:latin typeface="+mn-lt"/>
              </a:defRPr>
            </a:lvl1pPr>
          </a:lstStyle>
          <a:p>
            <a:endParaRPr lang="en-US"/>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5022285" y="7497550"/>
            <a:ext cx="13076464" cy="379354"/>
          </a:xfrm>
        </p:spPr>
        <p:txBody>
          <a:bodyPr>
            <a:noAutofit/>
          </a:bodyPr>
          <a:lstStyle>
            <a:lvl1pPr marL="0" indent="0" algn="ctr">
              <a:buNone/>
              <a:defRPr sz="3771" b="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5022285" y="16422471"/>
            <a:ext cx="13076464" cy="6688714"/>
          </a:xfrm>
        </p:spPr>
        <p:txBody>
          <a:bodyPr>
            <a:normAutofit/>
          </a:bodyPr>
          <a:lstStyle>
            <a:lvl1pPr marL="0" indent="0">
              <a:buNone/>
              <a:defRPr sz="4114">
                <a:solidFill>
                  <a:srgbClr val="000000"/>
                </a:solidFill>
                <a:latin typeface="+mn-lt"/>
              </a:defRPr>
            </a:lvl1pPr>
          </a:lstStyle>
          <a:p>
            <a:endParaRPr lang="en-US"/>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5022285" y="15524670"/>
            <a:ext cx="13076464" cy="379354"/>
          </a:xfrm>
        </p:spPr>
        <p:txBody>
          <a:bodyPr>
            <a:noAutofit/>
          </a:bodyPr>
          <a:lstStyle>
            <a:lvl1pPr marL="0" indent="0" algn="ctr">
              <a:buNone/>
              <a:defRPr sz="3771" b="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4043054"/>
            <a:ext cx="13076464" cy="520529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4814827"/>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4956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20879687"/>
            <a:ext cx="7328263" cy="666750"/>
          </a:xfrm>
        </p:spPr>
        <p:txBody>
          <a:bodyPr>
            <a:noAutofit/>
          </a:bodyPr>
          <a:lstStyle>
            <a:lvl1pPr marL="0" indent="0">
              <a:buNone/>
              <a:defRPr sz="3771" b="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177581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29652686" y="13571764"/>
            <a:ext cx="13076465" cy="8203747"/>
          </a:xfrm>
        </p:spPr>
        <p:txBody>
          <a:bodyPr>
            <a:normAutofit/>
          </a:bodyPr>
          <a:lstStyle>
            <a:lvl1pPr marL="0" indent="0">
              <a:buNone/>
              <a:defRPr sz="3771" b="0">
                <a:solidFill>
                  <a:srgbClr val="000000"/>
                </a:solidFill>
              </a:defRPr>
            </a:lvl1pPr>
          </a:lstStyle>
          <a:p>
            <a:r>
              <a:rPr lang="en-US"/>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79715" y="26806072"/>
            <a:ext cx="13076464" cy="3718593"/>
          </a:xfrm>
        </p:spPr>
        <p:txBody>
          <a:bodyPr>
            <a:normAutofit/>
          </a:bodyPr>
          <a:lstStyle>
            <a:lvl1pPr marL="0" indent="0">
              <a:buNone/>
              <a:defRPr sz="4114"/>
            </a:lvl1pPr>
          </a:lstStyle>
          <a:p>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5394194"/>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6112873"/>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357176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611287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3629632"/>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28725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744582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7445828"/>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4043054"/>
            <a:ext cx="13076464" cy="520529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4814827"/>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4956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20879687"/>
            <a:ext cx="7328263" cy="666750"/>
          </a:xfrm>
        </p:spPr>
        <p:txBody>
          <a:bodyPr>
            <a:noAutofit/>
          </a:bodyPr>
          <a:lstStyle>
            <a:lvl1pPr marL="0" indent="0">
              <a:buNone/>
              <a:defRPr sz="3771" b="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177581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79715" y="26806072"/>
            <a:ext cx="13076464" cy="3718593"/>
          </a:xfrm>
        </p:spPr>
        <p:txBody>
          <a:bodyPr>
            <a:normAutofit/>
          </a:bodyPr>
          <a:lstStyle>
            <a:lvl1pPr marL="0" indent="0">
              <a:buNone/>
              <a:defRPr sz="4114"/>
            </a:lvl1pPr>
          </a:lstStyle>
          <a:p>
            <a:endParaRPr lang="en-US"/>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5045661" y="7497549"/>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431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a:t>NH-ME LEND, Institute on Disability, University of New Hampshire</a:t>
            </a:r>
          </a:p>
        </p:txBody>
      </p:sp>
    </p:spTree>
    <p:extLst>
      <p:ext uri="{BB962C8B-B14F-4D97-AF65-F5344CB8AC3E}">
        <p14:creationId xmlns:p14="http://schemas.microsoft.com/office/powerpoint/2010/main" val="2644297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nam12.safelinks.protection.outlook.com/?url=https%3A%2F%2Fiod.unh.edu%2Fnh-me-lend&amp;data=05%7C01%7CStacy.Driscoll%40unh.edu%7C813c8ad812784ac4959f08db3f7e11c6%7Cd6241893512d46dc8d2bbe47e25f5666%7C0%7C0%7C638173582911737324%7CUnknown%7CTWFpbGZsb3d8eyJWIjoiMC4wLjAwMDAiLCJQIjoiV2luMzIiLCJBTiI6Ik1haWwiLCJXVCI6Mn0%3D%7C3000%7C%7C%7C&amp;sdata=6qPYCabnT6A4S6cyQLIhTEpl2IoW6lfy63%2FvHM0ITfA%3D&amp;reserved=0" TargetMode="Externa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7520" y="5568903"/>
            <a:ext cx="37856160" cy="24067103"/>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2" y="0"/>
            <a:ext cx="43891201" cy="4663441"/>
          </a:xfrm>
          <a:prstGeom prst="rect">
            <a:avLst/>
          </a:prstGeom>
          <a:gradFill flip="none" rotWithShape="1">
            <a:gsLst>
              <a:gs pos="0">
                <a:srgbClr val="29729F">
                  <a:shade val="30000"/>
                  <a:satMod val="115000"/>
                </a:srgbClr>
              </a:gs>
              <a:gs pos="50000">
                <a:srgbClr val="29729F">
                  <a:shade val="67500"/>
                  <a:satMod val="115000"/>
                </a:srgbClr>
              </a:gs>
              <a:gs pos="100000">
                <a:srgbClr val="29729F">
                  <a:shade val="100000"/>
                  <a:satMod val="115000"/>
                </a:srgbClr>
              </a:gs>
            </a:gsLst>
            <a:path path="circle">
              <a:fillToRect l="100000" b="100000"/>
            </a:path>
            <a:tileRect t="-100000" r="-100000"/>
          </a:gra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7971" i="1">
                <a:solidFill>
                  <a:schemeClr val="bg1"/>
                </a:solidFill>
                <a:latin typeface="Myriad Pro" panose="020B0503030403020204" pitchFamily="34" charset="0"/>
                <a:cs typeface="Arial" panose="020B0604020202020204" pitchFamily="34" charset="0"/>
              </a:rPr>
              <a:t> </a:t>
            </a:r>
          </a:p>
        </p:txBody>
      </p:sp>
      <p:sp>
        <p:nvSpPr>
          <p:cNvPr id="2" name="Title Placeholder 1"/>
          <p:cNvSpPr>
            <a:spLocks noGrp="1"/>
          </p:cNvSpPr>
          <p:nvPr>
            <p:ph type="title"/>
          </p:nvPr>
        </p:nvSpPr>
        <p:spPr>
          <a:xfrm>
            <a:off x="2765594" y="1573536"/>
            <a:ext cx="37856160" cy="1516366"/>
          </a:xfrm>
          <a:prstGeom prst="rect">
            <a:avLst/>
          </a:prstGeom>
        </p:spPr>
        <p:txBody>
          <a:bodyPr vert="horz" lIns="106674" tIns="53337" rIns="106674" bIns="53337" rtlCol="0" anchor="ctr">
            <a:normAutofit/>
          </a:bodyPr>
          <a:lstStyle/>
          <a:p>
            <a:r>
              <a:rPr lang="en-US"/>
              <a:t>Click to edit Master title style</a:t>
            </a:r>
          </a:p>
        </p:txBody>
      </p:sp>
      <p:pic>
        <p:nvPicPr>
          <p:cNvPr id="5" name="Picture 4" descr="A picture containing text, clipart&#10;&#10;Description automatically generated">
            <a:extLst>
              <a:ext uri="{FF2B5EF4-FFF2-40B4-BE49-F238E27FC236}">
                <a16:creationId xmlns:a16="http://schemas.microsoft.com/office/drawing/2014/main" id="{5A391117-3EA6-4513-9731-6DF815FFED1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068127" y="1484840"/>
            <a:ext cx="8188350" cy="1810117"/>
          </a:xfrm>
          <a:prstGeom prst="rect">
            <a:avLst/>
          </a:prstGeom>
          <a:effectLst>
            <a:outerShdw blurRad="50800" dist="38100" dir="2700000" algn="tl" rotWithShape="0">
              <a:prstClr val="black">
                <a:alpha val="40000"/>
              </a:prstClr>
            </a:outerShdw>
          </a:effectLst>
        </p:spPr>
      </p:pic>
      <p:sp>
        <p:nvSpPr>
          <p:cNvPr id="12" name="TextBox 11">
            <a:extLst>
              <a:ext uri="{FF2B5EF4-FFF2-40B4-BE49-F238E27FC236}">
                <a16:creationId xmlns:a16="http://schemas.microsoft.com/office/drawing/2014/main" id="{ACE23306-672C-4E04-8DD6-0CE8E019D76C}"/>
              </a:ext>
            </a:extLst>
          </p:cNvPr>
          <p:cNvSpPr txBox="1"/>
          <p:nvPr userDrawn="1"/>
        </p:nvSpPr>
        <p:spPr>
          <a:xfrm>
            <a:off x="1162051" y="30646841"/>
            <a:ext cx="41094426" cy="1675843"/>
          </a:xfrm>
          <a:prstGeom prst="rect">
            <a:avLst/>
          </a:prstGeom>
          <a:noFill/>
        </p:spPr>
        <p:txBody>
          <a:bodyPr wrap="square">
            <a:spAutoFit/>
          </a:bodyPr>
          <a:lstStyle/>
          <a:p>
            <a:pPr marL="0" marR="0" lvl="0" indent="0" algn="l" defTabSz="3686466" rtl="0" eaLnBrk="1" fontAlgn="auto" latinLnBrk="0" hangingPunct="1">
              <a:lnSpc>
                <a:spcPct val="100000"/>
              </a:lnSpc>
              <a:spcBef>
                <a:spcPts val="0"/>
              </a:spcBef>
              <a:spcAft>
                <a:spcPts val="0"/>
              </a:spcAft>
              <a:buClrTx/>
              <a:buSzTx/>
              <a:buFontTx/>
              <a:buNone/>
              <a:tabLst/>
              <a:defRPr/>
            </a:pPr>
            <a:r>
              <a:rPr lang="en-US" sz="3430">
                <a:effectLst/>
                <a:latin typeface="Source Sans Pro" panose="020B0503030403020204" pitchFamily="34" charset="0"/>
                <a:ea typeface="Source Sans Pro" panose="020B0503030403020204" pitchFamily="34" charset="0"/>
              </a:rPr>
              <a:t>          </a:t>
            </a:r>
            <a:r>
              <a:rPr lang="en-US" sz="3430" i="1">
                <a:effectLst/>
                <a:latin typeface="Source Sans Pro" panose="020B0503030403020204" pitchFamily="34" charset="0"/>
                <a:ea typeface="Source Sans Pro" panose="020B0503030403020204" pitchFamily="34" charset="0"/>
              </a:rPr>
              <a:t>NH-ME LEND is a collaboration between the University of New Hampshire Institute on Disability, the University of Maine Center for Community Inclusion and Disability Studies, and the Dartmouth Geisel School of Medicine. It is supported by a grant (#</a:t>
            </a:r>
            <a:r>
              <a:rPr lang="en-US" sz="3430">
                <a:effectLst/>
                <a:latin typeface="Source Sans Pro" panose="020B0503030403020204" pitchFamily="34" charset="0"/>
                <a:ea typeface="Source Sans Pro" panose="020B0503030403020204" pitchFamily="34" charset="0"/>
              </a:rPr>
              <a:t>T73MC33246</a:t>
            </a:r>
            <a:r>
              <a:rPr lang="en-US" sz="3430" i="1">
                <a:effectLst/>
                <a:latin typeface="Source Sans Pro" panose="020B0503030403020204" pitchFamily="34" charset="0"/>
                <a:ea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 </a:t>
            </a:r>
            <a:r>
              <a:rPr lang="en-US" sz="3430" i="1" u="sng">
                <a:solidFill>
                  <a:srgbClr val="0000FF"/>
                </a:solidFill>
                <a:effectLst/>
                <a:latin typeface="Source Sans Pro" panose="020B0503030403020204" pitchFamily="34" charset="0"/>
                <a:ea typeface="Source Sans Pro" panose="020B0503030403020204" pitchFamily="34" charset="0"/>
                <a:hlinkClick r:id="rId6"/>
              </a:rPr>
              <a:t>https://iod.unh.edu/nh-me-lend</a:t>
            </a:r>
            <a:r>
              <a:rPr lang="en-US" sz="3430" i="1">
                <a:effectLst/>
                <a:latin typeface="Source Sans Pro" panose="020B0503030403020204" pitchFamily="34" charset="0"/>
                <a:ea typeface="Source Sans Pro" panose="020B0503030403020204" pitchFamily="34" charset="0"/>
              </a:rPr>
              <a:t> </a:t>
            </a:r>
            <a:endParaRPr lang="en-US" sz="3430">
              <a:effectLst/>
              <a:latin typeface="Source Sans Pro" panose="020B0503030403020204" pitchFamily="34" charset="0"/>
              <a:ea typeface="Source Sans Pro" panose="020B0503030403020204" pitchFamily="34" charset="0"/>
            </a:endParaRPr>
          </a:p>
        </p:txBody>
      </p:sp>
      <p:sp>
        <p:nvSpPr>
          <p:cNvPr id="33" name="Rectangle 32">
            <a:extLst>
              <a:ext uri="{FF2B5EF4-FFF2-40B4-BE49-F238E27FC236}">
                <a16:creationId xmlns:a16="http://schemas.microsoft.com/office/drawing/2014/main" id="{678745B8-23AD-43BF-9E49-92EE5731737F}"/>
              </a:ext>
            </a:extLst>
          </p:cNvPr>
          <p:cNvSpPr/>
          <p:nvPr userDrawn="1"/>
        </p:nvSpPr>
        <p:spPr>
          <a:xfrm>
            <a:off x="-1" y="4200419"/>
            <a:ext cx="43891201" cy="57937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244"/>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7" r:id="rId2"/>
    <p:sldLayoutId id="2147483711" r:id="rId3"/>
  </p:sldLayoutIdLst>
  <p:txStyles>
    <p:titleStyle>
      <a:lvl1pPr algn="l" defTabSz="3840069" rtl="0" eaLnBrk="1" latinLnBrk="0" hangingPunct="1">
        <a:lnSpc>
          <a:spcPct val="90000"/>
        </a:lnSpc>
        <a:spcBef>
          <a:spcPct val="0"/>
        </a:spcBef>
        <a:buNone/>
        <a:defRPr sz="18513" kern="1200">
          <a:solidFill>
            <a:schemeClr val="bg1"/>
          </a:solidFill>
          <a:latin typeface="+mj-lt"/>
          <a:ea typeface="+mj-ea"/>
          <a:cs typeface="+mj-cs"/>
        </a:defRPr>
      </a:lvl1pPr>
    </p:titleStyle>
    <p:bodyStyle>
      <a:lvl1pPr marL="960017" indent="-960017" algn="l" defTabSz="3840069" rtl="0" eaLnBrk="1" latinLnBrk="0" hangingPunct="1">
        <a:lnSpc>
          <a:spcPct val="100000"/>
        </a:lnSpc>
        <a:spcBef>
          <a:spcPts val="4200"/>
        </a:spcBef>
        <a:buFont typeface="Arial" panose="020B0604020202020204" pitchFamily="34" charset="0"/>
        <a:buChar char="•"/>
        <a:defRPr sz="6171" kern="1200">
          <a:solidFill>
            <a:srgbClr val="000000"/>
          </a:solidFill>
          <a:latin typeface="+mj-lt"/>
          <a:ea typeface="+mn-ea"/>
          <a:cs typeface="+mn-cs"/>
        </a:defRPr>
      </a:lvl1pPr>
      <a:lvl2pPr marL="2880051" indent="-960017" algn="l" defTabSz="3840069" rtl="0" eaLnBrk="1" latinLnBrk="0" hangingPunct="1">
        <a:lnSpc>
          <a:spcPct val="100000"/>
        </a:lnSpc>
        <a:spcBef>
          <a:spcPts val="2100"/>
        </a:spcBef>
        <a:buFont typeface="Arial" panose="020B0604020202020204" pitchFamily="34" charset="0"/>
        <a:buChar char="•"/>
        <a:defRPr sz="6171" kern="1200">
          <a:solidFill>
            <a:srgbClr val="000000"/>
          </a:solidFill>
          <a:latin typeface="+mj-lt"/>
          <a:ea typeface="+mn-ea"/>
          <a:cs typeface="+mn-cs"/>
        </a:defRPr>
      </a:lvl2pPr>
      <a:lvl3pPr marL="4800086" indent="-960017" algn="l" defTabSz="3840069" rtl="0" eaLnBrk="1" latinLnBrk="0" hangingPunct="1">
        <a:lnSpc>
          <a:spcPct val="100000"/>
        </a:lnSpc>
        <a:spcBef>
          <a:spcPts val="2100"/>
        </a:spcBef>
        <a:buFont typeface="Arial" panose="020B0604020202020204" pitchFamily="34" charset="0"/>
        <a:buChar char="•"/>
        <a:defRPr sz="5657" kern="1200">
          <a:solidFill>
            <a:srgbClr val="000000"/>
          </a:solidFill>
          <a:latin typeface="+mj-lt"/>
          <a:ea typeface="+mn-ea"/>
          <a:cs typeface="+mn-cs"/>
        </a:defRPr>
      </a:lvl3pPr>
      <a:lvl4pPr marL="6720120"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4pPr>
      <a:lvl5pPr marL="8640154"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p:bodyStyle>
    <p:otherStyle>
      <a:defPPr>
        <a:defRPr lang="en-US"/>
      </a:defPPr>
      <a:lvl1pPr marL="0" algn="l" defTabSz="3840069" rtl="0" eaLnBrk="1" latinLnBrk="0" hangingPunct="1">
        <a:defRPr sz="7542" kern="1200">
          <a:solidFill>
            <a:schemeClr val="tx1"/>
          </a:solidFill>
          <a:latin typeface="+mn-lt"/>
          <a:ea typeface="+mn-ea"/>
          <a:cs typeface="+mn-cs"/>
        </a:defRPr>
      </a:lvl1pPr>
      <a:lvl2pPr marL="1920034" algn="l" defTabSz="3840069" rtl="0" eaLnBrk="1" latinLnBrk="0" hangingPunct="1">
        <a:defRPr sz="7542" kern="1200">
          <a:solidFill>
            <a:schemeClr val="tx1"/>
          </a:solidFill>
          <a:latin typeface="+mn-lt"/>
          <a:ea typeface="+mn-ea"/>
          <a:cs typeface="+mn-cs"/>
        </a:defRPr>
      </a:lvl2pPr>
      <a:lvl3pPr marL="3840069" algn="l" defTabSz="3840069" rtl="0" eaLnBrk="1" latinLnBrk="0" hangingPunct="1">
        <a:defRPr sz="7542" kern="1200">
          <a:solidFill>
            <a:schemeClr val="tx1"/>
          </a:solidFill>
          <a:latin typeface="+mn-lt"/>
          <a:ea typeface="+mn-ea"/>
          <a:cs typeface="+mn-cs"/>
        </a:defRPr>
      </a:lvl3pPr>
      <a:lvl4pPr marL="5760103" algn="l" defTabSz="3840069" rtl="0" eaLnBrk="1" latinLnBrk="0" hangingPunct="1">
        <a:defRPr sz="7542" kern="1200">
          <a:solidFill>
            <a:schemeClr val="tx1"/>
          </a:solidFill>
          <a:latin typeface="+mn-lt"/>
          <a:ea typeface="+mn-ea"/>
          <a:cs typeface="+mn-cs"/>
        </a:defRPr>
      </a:lvl4pPr>
      <a:lvl5pPr marL="7680137" algn="l" defTabSz="3840069" rtl="0" eaLnBrk="1" latinLnBrk="0" hangingPunct="1">
        <a:defRPr sz="7542" kern="1200">
          <a:solidFill>
            <a:schemeClr val="tx1"/>
          </a:solidFill>
          <a:latin typeface="+mn-lt"/>
          <a:ea typeface="+mn-ea"/>
          <a:cs typeface="+mn-cs"/>
        </a:defRPr>
      </a:lvl5pPr>
      <a:lvl6pPr marL="9600171" algn="l" defTabSz="3840069" rtl="0" eaLnBrk="1" latinLnBrk="0" hangingPunct="1">
        <a:defRPr sz="7542" kern="1200">
          <a:solidFill>
            <a:schemeClr val="tx1"/>
          </a:solidFill>
          <a:latin typeface="+mn-lt"/>
          <a:ea typeface="+mn-ea"/>
          <a:cs typeface="+mn-cs"/>
        </a:defRPr>
      </a:lvl6pPr>
      <a:lvl7pPr marL="11520206" algn="l" defTabSz="3840069" rtl="0" eaLnBrk="1" latinLnBrk="0" hangingPunct="1">
        <a:defRPr sz="7542" kern="1200">
          <a:solidFill>
            <a:schemeClr val="tx1"/>
          </a:solidFill>
          <a:latin typeface="+mn-lt"/>
          <a:ea typeface="+mn-ea"/>
          <a:cs typeface="+mn-cs"/>
        </a:defRPr>
      </a:lvl7pPr>
      <a:lvl8pPr marL="13440240" algn="l" defTabSz="3840069" rtl="0" eaLnBrk="1" latinLnBrk="0" hangingPunct="1">
        <a:defRPr sz="7542" kern="1200">
          <a:solidFill>
            <a:schemeClr val="tx1"/>
          </a:solidFill>
          <a:latin typeface="+mn-lt"/>
          <a:ea typeface="+mn-ea"/>
          <a:cs typeface="+mn-cs"/>
        </a:defRPr>
      </a:lvl8pPr>
      <a:lvl9pPr marL="15360274" algn="l" defTabSz="3840069" rtl="0" eaLnBrk="1" latinLnBrk="0" hangingPunct="1">
        <a:defRPr sz="75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hyperlink" Target="https://doi.org/10.1007/s11205-005-5552-1" TargetMode="Externa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FF9C-1446-48F2-980A-39D91CB9BC05}"/>
              </a:ext>
            </a:extLst>
          </p:cNvPr>
          <p:cNvSpPr>
            <a:spLocks noGrp="1"/>
          </p:cNvSpPr>
          <p:nvPr>
            <p:ph type="title"/>
          </p:nvPr>
        </p:nvSpPr>
        <p:spPr/>
        <p:txBody>
          <a:bodyPr/>
          <a:lstStyle/>
          <a:p>
            <a:r>
              <a:rPr lang="en-US" sz="9600" dirty="0">
                <a:ea typeface="+mj-lt"/>
                <a:cs typeface="+mj-lt"/>
              </a:rPr>
              <a:t>Factors That Affect Quality of Life in </a:t>
            </a:r>
            <a:r>
              <a:rPr lang="en-US" sz="9600">
                <a:ea typeface="+mj-lt"/>
                <a:cs typeface="+mj-lt"/>
              </a:rPr>
              <a:t>Older Adults</a:t>
            </a:r>
            <a:endParaRPr lang="en-US" dirty="0"/>
          </a:p>
        </p:txBody>
      </p:sp>
      <p:sp>
        <p:nvSpPr>
          <p:cNvPr id="3" name="Text Placeholder 2">
            <a:extLst>
              <a:ext uri="{FF2B5EF4-FFF2-40B4-BE49-F238E27FC236}">
                <a16:creationId xmlns:a16="http://schemas.microsoft.com/office/drawing/2014/main" id="{69090E1F-8A45-4E91-872D-EFC196EF15FD}"/>
              </a:ext>
            </a:extLst>
          </p:cNvPr>
          <p:cNvSpPr>
            <a:spLocks noGrp="1"/>
          </p:cNvSpPr>
          <p:nvPr>
            <p:ph type="body" sz="quarter" idx="13"/>
          </p:nvPr>
        </p:nvSpPr>
        <p:spPr/>
        <p:txBody>
          <a:bodyPr vert="horz" lIns="106674" tIns="53337" rIns="106674" bIns="53337" rtlCol="0" anchor="t">
            <a:noAutofit/>
          </a:bodyPr>
          <a:lstStyle/>
          <a:p>
            <a:r>
              <a:rPr lang="en-US" sz="5650"/>
              <a:t>Noelle Walker, Speech Language Pathology Grad Student</a:t>
            </a:r>
            <a:endParaRPr lang="en-US"/>
          </a:p>
        </p:txBody>
      </p:sp>
      <p:sp>
        <p:nvSpPr>
          <p:cNvPr id="4" name="Text Placeholder 3">
            <a:extLst>
              <a:ext uri="{FF2B5EF4-FFF2-40B4-BE49-F238E27FC236}">
                <a16:creationId xmlns:a16="http://schemas.microsoft.com/office/drawing/2014/main" id="{ECF144F1-EEEA-4427-AA53-AFD9C9EEFF52}"/>
              </a:ext>
            </a:extLst>
          </p:cNvPr>
          <p:cNvSpPr>
            <a:spLocks noGrp="1"/>
          </p:cNvSpPr>
          <p:nvPr>
            <p:ph type="body" sz="quarter" idx="14"/>
          </p:nvPr>
        </p:nvSpPr>
        <p:spPr/>
        <p:txBody>
          <a:bodyPr/>
          <a:lstStyle/>
          <a:p>
            <a:r>
              <a:rPr lang="en-US"/>
              <a:t>NH-ME LEND, Institute on Disability, University of New Hampshire</a:t>
            </a:r>
          </a:p>
          <a:p>
            <a:endParaRPr lang="en-US"/>
          </a:p>
        </p:txBody>
      </p:sp>
      <p:sp>
        <p:nvSpPr>
          <p:cNvPr id="5" name="Text Placeholder 4">
            <a:extLst>
              <a:ext uri="{FF2B5EF4-FFF2-40B4-BE49-F238E27FC236}">
                <a16:creationId xmlns:a16="http://schemas.microsoft.com/office/drawing/2014/main" id="{064325E2-EED7-4273-B135-46B97FE1552F}"/>
              </a:ext>
            </a:extLst>
          </p:cNvPr>
          <p:cNvSpPr>
            <a:spLocks noGrp="1"/>
          </p:cNvSpPr>
          <p:nvPr>
            <p:ph type="body" sz="quarter" idx="16"/>
          </p:nvPr>
        </p:nvSpPr>
        <p:spPr/>
        <p:txBody>
          <a:bodyPr/>
          <a:lstStyle/>
          <a:p>
            <a:r>
              <a:rPr lang="en-US"/>
              <a:t>Introduction</a:t>
            </a:r>
          </a:p>
        </p:txBody>
      </p:sp>
      <p:sp>
        <p:nvSpPr>
          <p:cNvPr id="6" name="Text Placeholder 5">
            <a:extLst>
              <a:ext uri="{FF2B5EF4-FFF2-40B4-BE49-F238E27FC236}">
                <a16:creationId xmlns:a16="http://schemas.microsoft.com/office/drawing/2014/main" id="{A7C4A657-1AF3-4041-AF11-87E5A19A7801}"/>
              </a:ext>
            </a:extLst>
          </p:cNvPr>
          <p:cNvSpPr>
            <a:spLocks noGrp="1"/>
          </p:cNvSpPr>
          <p:nvPr>
            <p:ph type="body" sz="quarter" idx="17"/>
          </p:nvPr>
        </p:nvSpPr>
        <p:spPr>
          <a:xfrm>
            <a:off x="979714" y="12840245"/>
            <a:ext cx="7328263" cy="666750"/>
          </a:xfrm>
        </p:spPr>
        <p:txBody>
          <a:bodyPr/>
          <a:lstStyle/>
          <a:p>
            <a:r>
              <a:rPr lang="en-US"/>
              <a:t>Methods</a:t>
            </a:r>
          </a:p>
        </p:txBody>
      </p:sp>
      <p:sp>
        <p:nvSpPr>
          <p:cNvPr id="7" name="Text Placeholder 6">
            <a:extLst>
              <a:ext uri="{FF2B5EF4-FFF2-40B4-BE49-F238E27FC236}">
                <a16:creationId xmlns:a16="http://schemas.microsoft.com/office/drawing/2014/main" id="{544D43F5-A36E-4723-84A6-A891FC4C9B79}"/>
              </a:ext>
            </a:extLst>
          </p:cNvPr>
          <p:cNvSpPr>
            <a:spLocks noGrp="1"/>
          </p:cNvSpPr>
          <p:nvPr>
            <p:ph type="body" sz="quarter" idx="18"/>
          </p:nvPr>
        </p:nvSpPr>
        <p:spPr/>
        <p:txBody>
          <a:bodyPr/>
          <a:lstStyle/>
          <a:p>
            <a:r>
              <a:rPr lang="en-US"/>
              <a:t>Data Analysis</a:t>
            </a:r>
          </a:p>
        </p:txBody>
      </p:sp>
      <p:sp>
        <p:nvSpPr>
          <p:cNvPr id="8" name="Text Placeholder 7">
            <a:extLst>
              <a:ext uri="{FF2B5EF4-FFF2-40B4-BE49-F238E27FC236}">
                <a16:creationId xmlns:a16="http://schemas.microsoft.com/office/drawing/2014/main" id="{FBF2A4E3-466D-40C9-8493-9B9269F6F1AB}"/>
              </a:ext>
            </a:extLst>
          </p:cNvPr>
          <p:cNvSpPr>
            <a:spLocks noGrp="1"/>
          </p:cNvSpPr>
          <p:nvPr>
            <p:ph type="body" sz="quarter" idx="19"/>
          </p:nvPr>
        </p:nvSpPr>
        <p:spPr/>
        <p:txBody>
          <a:bodyPr/>
          <a:lstStyle/>
          <a:p>
            <a:r>
              <a:rPr lang="en-US"/>
              <a:t>Conclusions</a:t>
            </a:r>
          </a:p>
        </p:txBody>
      </p:sp>
      <p:sp>
        <p:nvSpPr>
          <p:cNvPr id="9" name="Text Placeholder 8">
            <a:extLst>
              <a:ext uri="{FF2B5EF4-FFF2-40B4-BE49-F238E27FC236}">
                <a16:creationId xmlns:a16="http://schemas.microsoft.com/office/drawing/2014/main" id="{3C3D1F94-31C5-4FD2-B4B2-356B1B1D5383}"/>
              </a:ext>
            </a:extLst>
          </p:cNvPr>
          <p:cNvSpPr>
            <a:spLocks noGrp="1"/>
          </p:cNvSpPr>
          <p:nvPr>
            <p:ph type="body" sz="quarter" idx="20"/>
          </p:nvPr>
        </p:nvSpPr>
        <p:spPr/>
        <p:txBody>
          <a:bodyPr/>
          <a:lstStyle/>
          <a:p>
            <a:r>
              <a:rPr lang="en-US"/>
              <a:t>Results</a:t>
            </a:r>
          </a:p>
        </p:txBody>
      </p:sp>
      <p:sp>
        <p:nvSpPr>
          <p:cNvPr id="10" name="Text Placeholder 9">
            <a:extLst>
              <a:ext uri="{FF2B5EF4-FFF2-40B4-BE49-F238E27FC236}">
                <a16:creationId xmlns:a16="http://schemas.microsoft.com/office/drawing/2014/main" id="{9EA1E3D3-5797-434B-B405-E372033A2554}"/>
              </a:ext>
            </a:extLst>
          </p:cNvPr>
          <p:cNvSpPr>
            <a:spLocks noGrp="1"/>
          </p:cNvSpPr>
          <p:nvPr>
            <p:ph type="body" sz="quarter" idx="21"/>
          </p:nvPr>
        </p:nvSpPr>
        <p:spPr>
          <a:xfrm>
            <a:off x="29600434" y="22054373"/>
            <a:ext cx="7328263" cy="666750"/>
          </a:xfrm>
        </p:spPr>
        <p:txBody>
          <a:bodyPr/>
          <a:lstStyle/>
          <a:p>
            <a:r>
              <a:rPr lang="en-US" dirty="0"/>
              <a:t>References</a:t>
            </a:r>
          </a:p>
        </p:txBody>
      </p:sp>
      <p:sp>
        <p:nvSpPr>
          <p:cNvPr id="11" name="Text Placeholder 10">
            <a:extLst>
              <a:ext uri="{FF2B5EF4-FFF2-40B4-BE49-F238E27FC236}">
                <a16:creationId xmlns:a16="http://schemas.microsoft.com/office/drawing/2014/main" id="{D9059AC0-C742-4E04-ADB1-BF27FC5F6673}"/>
              </a:ext>
            </a:extLst>
          </p:cNvPr>
          <p:cNvSpPr>
            <a:spLocks noGrp="1"/>
          </p:cNvSpPr>
          <p:nvPr>
            <p:ph type="body" sz="quarter" idx="22"/>
          </p:nvPr>
        </p:nvSpPr>
        <p:spPr/>
        <p:txBody>
          <a:bodyPr vert="horz" lIns="106674" tIns="53337" rIns="106674" bIns="53337" rtlCol="0" anchor="t">
            <a:normAutofit/>
          </a:bodyPr>
          <a:lstStyle/>
          <a:p>
            <a:r>
              <a:rPr lang="en-US" sz="3400" dirty="0">
                <a:ea typeface="+mj-lt"/>
                <a:cs typeface="+mj-lt"/>
              </a:rPr>
              <a:t>This project examined the quality of life of older adults. The study was conducted by the Occupational Therapy (OT) Department at The University of New Hampshire (UNH). The goal of this study was to look at the quality of life in participants of UNH affiliated wellness groups for older adults. Participants were given a baseline survey at the beginning of the semester which examined different aspects of their life such as if they were happy, felt supported by friends and family and had enough support to meet their needs. </a:t>
            </a:r>
            <a:endParaRPr lang="en-US" dirty="0">
              <a:ea typeface="+mj-lt"/>
              <a:cs typeface="+mj-lt"/>
            </a:endParaRPr>
          </a:p>
        </p:txBody>
      </p:sp>
      <p:sp>
        <p:nvSpPr>
          <p:cNvPr id="12" name="Text Placeholder 11">
            <a:extLst>
              <a:ext uri="{FF2B5EF4-FFF2-40B4-BE49-F238E27FC236}">
                <a16:creationId xmlns:a16="http://schemas.microsoft.com/office/drawing/2014/main" id="{3431D42D-C347-434E-A7FE-E352811E4C76}"/>
              </a:ext>
            </a:extLst>
          </p:cNvPr>
          <p:cNvSpPr>
            <a:spLocks noGrp="1"/>
          </p:cNvSpPr>
          <p:nvPr>
            <p:ph type="body" sz="quarter" idx="23"/>
          </p:nvPr>
        </p:nvSpPr>
        <p:spPr>
          <a:xfrm>
            <a:off x="29626560" y="7445828"/>
            <a:ext cx="13076464" cy="15420444"/>
          </a:xfrm>
        </p:spPr>
        <p:txBody>
          <a:bodyPr vert="horz" lIns="106674" tIns="53337" rIns="106674" bIns="53337" rtlCol="0" anchor="t">
            <a:normAutofit/>
          </a:bodyPr>
          <a:lstStyle/>
          <a:p>
            <a:r>
              <a:rPr lang="en-US" sz="3400" dirty="0">
                <a:ea typeface="+mj-lt"/>
                <a:cs typeface="+mj-lt"/>
              </a:rPr>
              <a:t>From the data collected in the first semester it seems that wellness groups for older adults helped improve the participants Quality of Life in the areas of health satisfaction, personal relationships, and enjoyment of life. Other studies have been conducted looking at Quality of Life and factors that affect it. </a:t>
            </a:r>
            <a:endParaRPr lang="en-US" dirty="0">
              <a:ea typeface="+mj-lt"/>
              <a:cs typeface="+mj-lt"/>
            </a:endParaRPr>
          </a:p>
          <a:p>
            <a:r>
              <a:rPr lang="en-US" sz="3400" dirty="0">
                <a:ea typeface="+mj-lt"/>
                <a:cs typeface="+mj-lt"/>
              </a:rPr>
              <a:t>The biggest four factors include physical health, psychological status, social relationships, and living environments (Hawthorne et al., 2006). The questionnaire created by the UNH OT program encompassed all four of these factors. Different factors such as geographic location, comorbidities, gender, education, and marital status can affect these factors (</a:t>
            </a:r>
            <a:r>
              <a:rPr lang="en-US" sz="3400" dirty="0" err="1">
                <a:latin typeface="Myriad Pro"/>
                <a:ea typeface="+mj-lt"/>
                <a:cs typeface="Times New Roman"/>
              </a:rPr>
              <a:t>Baernholdt</a:t>
            </a:r>
            <a:r>
              <a:rPr lang="en-US" sz="3400" dirty="0">
                <a:latin typeface="Myriad Pro"/>
                <a:ea typeface="+mj-lt"/>
                <a:cs typeface="Times New Roman"/>
              </a:rPr>
              <a:t> et al. 2012., (</a:t>
            </a:r>
            <a:r>
              <a:rPr lang="en-US" sz="3400" dirty="0" err="1">
                <a:latin typeface="Myriad Pro"/>
                <a:ea typeface="+mj-lt"/>
                <a:cs typeface="Times New Roman"/>
              </a:rPr>
              <a:t>Jajtner</a:t>
            </a:r>
            <a:r>
              <a:rPr lang="en-US" sz="3400" dirty="0">
                <a:latin typeface="Myriad Pro"/>
                <a:ea typeface="+mj-lt"/>
                <a:cs typeface="Times New Roman"/>
              </a:rPr>
              <a:t> et al., 2022; Mitra et al., 2020). </a:t>
            </a:r>
            <a:endParaRPr lang="en-US" sz="3400" dirty="0">
              <a:latin typeface="Myriad Pro"/>
            </a:endParaRPr>
          </a:p>
          <a:p>
            <a:endParaRPr lang="en-US" sz="3400" dirty="0"/>
          </a:p>
          <a:p>
            <a:endParaRPr lang="en-US" dirty="0"/>
          </a:p>
        </p:txBody>
      </p:sp>
      <p:sp>
        <p:nvSpPr>
          <p:cNvPr id="17" name="Text Placeholder 16">
            <a:extLst>
              <a:ext uri="{FF2B5EF4-FFF2-40B4-BE49-F238E27FC236}">
                <a16:creationId xmlns:a16="http://schemas.microsoft.com/office/drawing/2014/main" id="{49BEB5E3-700A-409F-9F17-818B99012A90}"/>
              </a:ext>
            </a:extLst>
          </p:cNvPr>
          <p:cNvSpPr>
            <a:spLocks noGrp="1"/>
          </p:cNvSpPr>
          <p:nvPr>
            <p:ph type="body" sz="quarter" idx="29"/>
          </p:nvPr>
        </p:nvSpPr>
        <p:spPr>
          <a:xfrm>
            <a:off x="29526951" y="22428467"/>
            <a:ext cx="13076464" cy="7865496"/>
          </a:xfrm>
        </p:spPr>
        <p:txBody>
          <a:bodyPr vert="horz" lIns="106674" tIns="53337" rIns="106674" bIns="53337" rtlCol="0" anchor="t">
            <a:normAutofit fontScale="55000" lnSpcReduction="20000"/>
          </a:bodyPr>
          <a:lstStyle/>
          <a:p>
            <a:pPr marL="587375" indent="-587375"/>
            <a:endParaRPr lang="en-US" sz="3400" dirty="0">
              <a:latin typeface="Myriad Pro"/>
              <a:cs typeface="Times New Roman"/>
            </a:endParaRPr>
          </a:p>
          <a:p>
            <a:pPr marL="587375" indent="-587375"/>
            <a:r>
              <a:rPr lang="en-US" sz="5900" dirty="0" err="1">
                <a:latin typeface="Myriad Pro"/>
                <a:cs typeface="Times New Roman"/>
              </a:rPr>
              <a:t>Baernholdt</a:t>
            </a:r>
            <a:r>
              <a:rPr lang="en-US" sz="5900" dirty="0">
                <a:latin typeface="Myriad Pro"/>
                <a:cs typeface="Times New Roman"/>
              </a:rPr>
              <a:t>, M., Yan, G., Hinton, I., Rose, K., &amp; Mattos, M. (2012). Quality of Life in Rural and Urban Adults 65 Years and Older: Findings From the National Health and Nutrition Examination Survey. The Journal of Rural Health : Official Journal of the American Rural Health Association and the National Rural Health Care Association, 28(4), 339–347. https://doi.org/10.1111/j.1748-0361.2011.00403.x</a:t>
            </a:r>
          </a:p>
          <a:p>
            <a:pPr marL="587375" indent="-587375"/>
            <a:r>
              <a:rPr lang="en-US" sz="5900" dirty="0">
                <a:latin typeface="Myriad Pro"/>
                <a:cs typeface="Times New Roman"/>
              </a:rPr>
              <a:t>Hawthorne, G., </a:t>
            </a:r>
            <a:r>
              <a:rPr lang="en-US" sz="5900" dirty="0" err="1">
                <a:latin typeface="Myriad Pro"/>
                <a:cs typeface="Times New Roman"/>
              </a:rPr>
              <a:t>Herrman</a:t>
            </a:r>
            <a:r>
              <a:rPr lang="en-US" sz="5900" dirty="0">
                <a:latin typeface="Myriad Pro"/>
                <a:cs typeface="Times New Roman"/>
              </a:rPr>
              <a:t>, H., &amp; Murphy, B. (2006). Interpreting the WHOQOL-</a:t>
            </a:r>
            <a:r>
              <a:rPr lang="en-US" sz="5900" dirty="0" err="1">
                <a:latin typeface="Myriad Pro"/>
                <a:cs typeface="Times New Roman"/>
              </a:rPr>
              <a:t>Brèf</a:t>
            </a:r>
            <a:r>
              <a:rPr lang="en-US" sz="5900" dirty="0">
                <a:latin typeface="Myriad Pro"/>
                <a:cs typeface="Times New Roman"/>
              </a:rPr>
              <a:t>: Preliminary Population Norms and Effect Sizes. Social Indicators Research, 77(1), 37–59. </a:t>
            </a:r>
            <a:r>
              <a:rPr lang="en-US" sz="5900" dirty="0">
                <a:latin typeface="Myriad Pro"/>
                <a:cs typeface="Times New Roman"/>
                <a:hlinkClick r:id="rId2"/>
              </a:rPr>
              <a:t>https://doi.org/10.1007/s11205-005-5552-1</a:t>
            </a:r>
            <a:endParaRPr lang="en-US" sz="5900" dirty="0">
              <a:latin typeface="Myriad Pro"/>
            </a:endParaRPr>
          </a:p>
          <a:p>
            <a:pPr marL="587375" indent="-587375"/>
            <a:r>
              <a:rPr lang="en-US" sz="5900" dirty="0" err="1">
                <a:latin typeface="Myriad Pro"/>
                <a:cs typeface="Times New Roman"/>
              </a:rPr>
              <a:t>Jajtner</a:t>
            </a:r>
            <a:r>
              <a:rPr lang="en-US" sz="5900" dirty="0">
                <a:latin typeface="Myriad Pro"/>
                <a:cs typeface="Times New Roman"/>
              </a:rPr>
              <a:t>, K. M., Brucker, D. L., &amp; Mitra, S. (2022). Midlife Work Limitations are Associated with Lower Odds of Survival and Healthy Aging. The Journals of Gerontology: Series B, 77(4), 790–802. https://doi.org/10.1093/geronb/gbab214</a:t>
            </a:r>
            <a:endParaRPr lang="en-US" sz="5900" dirty="0">
              <a:latin typeface="Myriad Pro"/>
            </a:endParaRPr>
          </a:p>
          <a:p>
            <a:pPr marL="587375" indent="-587375"/>
            <a:endParaRPr lang="en-US" sz="3400" dirty="0"/>
          </a:p>
          <a:p>
            <a:pPr marL="587375" indent="-587375"/>
            <a:endParaRPr lang="en-US" sz="3400" dirty="0"/>
          </a:p>
        </p:txBody>
      </p:sp>
      <p:sp>
        <p:nvSpPr>
          <p:cNvPr id="18" name="Text Placeholder 17">
            <a:extLst>
              <a:ext uri="{FF2B5EF4-FFF2-40B4-BE49-F238E27FC236}">
                <a16:creationId xmlns:a16="http://schemas.microsoft.com/office/drawing/2014/main" id="{4488D457-15E7-4B60-8018-019FDD3D39C1}"/>
              </a:ext>
            </a:extLst>
          </p:cNvPr>
          <p:cNvSpPr>
            <a:spLocks noGrp="1"/>
          </p:cNvSpPr>
          <p:nvPr>
            <p:ph type="body" sz="quarter" idx="30"/>
          </p:nvPr>
        </p:nvSpPr>
        <p:spPr/>
        <p:txBody>
          <a:bodyPr vert="horz" lIns="106674" tIns="53337" rIns="106674" bIns="53337" rtlCol="0" anchor="t">
            <a:normAutofit lnSpcReduction="10000"/>
          </a:bodyPr>
          <a:lstStyle/>
          <a:p>
            <a:r>
              <a:rPr lang="en-US" sz="3400" dirty="0">
                <a:ea typeface="+mj-lt"/>
                <a:cs typeface="+mj-lt"/>
              </a:rPr>
              <a:t>Based on the results from the first semester data, it showed that Stroke Survivor groups were successful in providing support to those who need it. Data showed that participants were happier with their health after the 10-week survey as compared to the 2-week survey. Furthermore, at the 2-week baseline survey, 38% of participants said that physical pain did not prevent them from doing daily activities and at the 10-week survey 48% of participants said pain did not prevent them from daily activities. This shows another positive trend from the survey and therefore showing importance of wellness groups for older adults.</a:t>
            </a:r>
            <a:endParaRPr lang="en-US" dirty="0"/>
          </a:p>
          <a:p>
            <a:endParaRPr lang="en-US" sz="3400" dirty="0"/>
          </a:p>
          <a:p>
            <a:endParaRPr lang="en-US" dirty="0"/>
          </a:p>
        </p:txBody>
      </p:sp>
      <p:sp>
        <p:nvSpPr>
          <p:cNvPr id="19" name="Text Placeholder 18">
            <a:extLst>
              <a:ext uri="{FF2B5EF4-FFF2-40B4-BE49-F238E27FC236}">
                <a16:creationId xmlns:a16="http://schemas.microsoft.com/office/drawing/2014/main" id="{7A3331E4-4959-4D54-8436-B68EDC817619}"/>
              </a:ext>
            </a:extLst>
          </p:cNvPr>
          <p:cNvSpPr>
            <a:spLocks noGrp="1"/>
          </p:cNvSpPr>
          <p:nvPr>
            <p:ph type="body" sz="quarter" idx="31"/>
          </p:nvPr>
        </p:nvSpPr>
        <p:spPr>
          <a:xfrm>
            <a:off x="966107" y="13859175"/>
            <a:ext cx="13076464" cy="5205290"/>
          </a:xfrm>
        </p:spPr>
        <p:txBody>
          <a:bodyPr vert="horz" lIns="106674" tIns="53337" rIns="106674" bIns="53337" rtlCol="0" anchor="t">
            <a:normAutofit/>
          </a:bodyPr>
          <a:lstStyle/>
          <a:p>
            <a:r>
              <a:rPr lang="en-US" sz="3400" dirty="0">
                <a:ea typeface="+mj-lt"/>
                <a:cs typeface="+mj-lt"/>
              </a:rPr>
              <a:t>Support groups were semester long programs and were run by UNH OT students. There were five different wellness groups for older adults in which participants were given surveys at 2-weeks for baseline data and then again at 10-weeks for comparison data. Surveys asked questions on a five-point Likert Scale. Starting the second semester, participants were asked to give the last four digits of their cell-phone number to be able to directly compare  participants at the beginning and end of the semester. </a:t>
            </a:r>
            <a:endParaRPr lang="en-US" dirty="0"/>
          </a:p>
          <a:p>
            <a:endParaRPr lang="en-US" sz="3400" dirty="0"/>
          </a:p>
          <a:p>
            <a:endParaRPr lang="en-US" dirty="0"/>
          </a:p>
        </p:txBody>
      </p:sp>
      <p:sp>
        <p:nvSpPr>
          <p:cNvPr id="20" name="Text Placeholder 19">
            <a:extLst>
              <a:ext uri="{FF2B5EF4-FFF2-40B4-BE49-F238E27FC236}">
                <a16:creationId xmlns:a16="http://schemas.microsoft.com/office/drawing/2014/main" id="{0FC01110-C508-4EBE-AF7A-8A2581DA772B}"/>
              </a:ext>
            </a:extLst>
          </p:cNvPr>
          <p:cNvSpPr>
            <a:spLocks noGrp="1"/>
          </p:cNvSpPr>
          <p:nvPr>
            <p:ph type="body" sz="quarter" idx="32"/>
          </p:nvPr>
        </p:nvSpPr>
        <p:spPr>
          <a:xfrm>
            <a:off x="979714" y="18737378"/>
            <a:ext cx="7328263" cy="666750"/>
          </a:xfrm>
        </p:spPr>
        <p:txBody>
          <a:bodyPr vert="horz" lIns="106674" tIns="53337" rIns="106674" bIns="53337" rtlCol="0" anchor="t">
            <a:noAutofit/>
          </a:bodyPr>
          <a:lstStyle/>
          <a:p>
            <a:r>
              <a:rPr lang="en-US" sz="3800" b="1">
                <a:ea typeface="+mj-lt"/>
                <a:cs typeface="+mj-lt"/>
              </a:rPr>
              <a:t>What the forms looked at</a:t>
            </a:r>
            <a:endParaRPr lang="en-US"/>
          </a:p>
        </p:txBody>
      </p:sp>
      <p:sp>
        <p:nvSpPr>
          <p:cNvPr id="21" name="Text Placeholder 20">
            <a:extLst>
              <a:ext uri="{FF2B5EF4-FFF2-40B4-BE49-F238E27FC236}">
                <a16:creationId xmlns:a16="http://schemas.microsoft.com/office/drawing/2014/main" id="{615B0AB0-FC8A-4323-B531-347518BE2AE4}"/>
              </a:ext>
            </a:extLst>
          </p:cNvPr>
          <p:cNvSpPr>
            <a:spLocks noGrp="1"/>
          </p:cNvSpPr>
          <p:nvPr>
            <p:ph type="body" sz="quarter" idx="33"/>
          </p:nvPr>
        </p:nvSpPr>
        <p:spPr>
          <a:xfrm>
            <a:off x="966107" y="20077641"/>
            <a:ext cx="13161645" cy="4245400"/>
          </a:xfrm>
        </p:spPr>
        <p:txBody>
          <a:bodyPr vert="horz" lIns="106674" tIns="53337" rIns="106674" bIns="53337" rtlCol="0" anchor="t">
            <a:normAutofit/>
          </a:bodyPr>
          <a:lstStyle/>
          <a:p>
            <a:pPr marL="587375" indent="-587375"/>
            <a:r>
              <a:rPr lang="en-US" sz="3400">
                <a:latin typeface="Arial"/>
                <a:cs typeface="Arial"/>
              </a:rPr>
              <a:t>•If participants felt supported by friends and family</a:t>
            </a:r>
          </a:p>
          <a:p>
            <a:pPr marL="587375" indent="-587375"/>
            <a:r>
              <a:rPr lang="en-US" sz="3400">
                <a:latin typeface="Arial"/>
                <a:cs typeface="Arial"/>
              </a:rPr>
              <a:t>•If they felt safe where they lived</a:t>
            </a:r>
          </a:p>
          <a:p>
            <a:pPr marL="587375" indent="-587375"/>
            <a:r>
              <a:rPr lang="en-US" sz="3400">
                <a:latin typeface="Arial"/>
                <a:cs typeface="Arial"/>
              </a:rPr>
              <a:t>•If they had enough money to get by</a:t>
            </a:r>
          </a:p>
          <a:p>
            <a:pPr marL="587375" indent="-587375"/>
            <a:r>
              <a:rPr lang="en-US" sz="3400">
                <a:latin typeface="Arial"/>
                <a:cs typeface="Arial"/>
              </a:rPr>
              <a:t>•If there were any improvement in QOL  </a:t>
            </a:r>
            <a:endParaRPr lang="en-US"/>
          </a:p>
          <a:p>
            <a:pPr marL="587375" indent="-587375"/>
            <a:endParaRPr lang="en-US"/>
          </a:p>
        </p:txBody>
      </p:sp>
      <p:sp>
        <p:nvSpPr>
          <p:cNvPr id="28" name="Text Placeholder 11">
            <a:extLst>
              <a:ext uri="{FF2B5EF4-FFF2-40B4-BE49-F238E27FC236}">
                <a16:creationId xmlns:a16="http://schemas.microsoft.com/office/drawing/2014/main" id="{1E83390A-4F30-2937-3647-35F4E5781CC3}"/>
              </a:ext>
            </a:extLst>
          </p:cNvPr>
          <p:cNvSpPr txBox="1">
            <a:spLocks/>
          </p:cNvSpPr>
          <p:nvPr/>
        </p:nvSpPr>
        <p:spPr>
          <a:xfrm>
            <a:off x="15022285" y="7298066"/>
            <a:ext cx="13076464" cy="15574451"/>
          </a:xfrm>
          <a:prstGeom prst="rect">
            <a:avLst/>
          </a:prstGeom>
        </p:spPr>
        <p:txBody>
          <a:bodyPr vert="horz" lIns="106674" tIns="53337" rIns="106674" bIns="53337" rtlCol="0" anchor="t">
            <a:normAutofit/>
          </a:bodyPr>
          <a:lstStyle>
            <a:lvl1pPr marL="0" indent="0" algn="l" defTabSz="3840069" rtl="0" eaLnBrk="1" latinLnBrk="0" hangingPunct="1">
              <a:lnSpc>
                <a:spcPct val="90000"/>
              </a:lnSpc>
              <a:spcBef>
                <a:spcPts val="4200"/>
              </a:spcBef>
              <a:buFont typeface="Arial" panose="020B0604020202020204" pitchFamily="34" charset="0"/>
              <a:buNone/>
              <a:defRPr sz="3428" kern="1200">
                <a:solidFill>
                  <a:srgbClr val="000000"/>
                </a:solidFill>
                <a:latin typeface="+mj-lt"/>
                <a:ea typeface="+mn-ea"/>
                <a:cs typeface="+mn-cs"/>
              </a:defRPr>
            </a:lvl1pPr>
            <a:lvl2pPr marL="2507833" indent="-587799" algn="l" defTabSz="3840069" rtl="0" eaLnBrk="1" latinLnBrk="0" hangingPunct="1">
              <a:lnSpc>
                <a:spcPct val="9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9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9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9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r>
              <a:rPr lang="en-US" sz="3400" dirty="0">
                <a:ea typeface="+mj-lt"/>
                <a:cs typeface="+mj-lt"/>
              </a:rPr>
              <a:t>Results of the survey were inputted into Excel and SPSS Statistics. Excel gave the opportunity to create graphs to compare the data as a whole. SPSS Statistics gave the opportunity to compare specifics of the participants to see if there was a difference. A limitation of collecting the data was that some participants did not fill out the form in entirety so there is some incomplete data from the 2-week (t = 26.168, p = &gt;.001) and 10-week survey (t=23.554, p = &gt;.001).</a:t>
            </a:r>
            <a:endParaRPr lang="en-US" dirty="0">
              <a:ea typeface="+mj-lt"/>
              <a:cs typeface="+mj-lt"/>
            </a:endParaRPr>
          </a:p>
          <a:p>
            <a:r>
              <a:rPr lang="en-US" sz="3400" dirty="0">
                <a:ea typeface="+mj-lt"/>
                <a:cs typeface="+mj-lt"/>
              </a:rPr>
              <a:t>Participants were an almost equal mix of men and women. Majority of participants were college graduates or had some college experience. </a:t>
            </a:r>
            <a:endParaRPr lang="en-US" dirty="0">
              <a:ea typeface="+mj-lt"/>
              <a:cs typeface="+mj-lt"/>
            </a:endParaRPr>
          </a:p>
          <a:p>
            <a:endParaRPr lang="en-US" sz="3400"/>
          </a:p>
          <a:p>
            <a:endParaRPr lang="en-US"/>
          </a:p>
        </p:txBody>
      </p:sp>
      <p:graphicFrame>
        <p:nvGraphicFramePr>
          <p:cNvPr id="32" name="Chart 31">
            <a:extLst>
              <a:ext uri="{FF2B5EF4-FFF2-40B4-BE49-F238E27FC236}">
                <a16:creationId xmlns:a16="http://schemas.microsoft.com/office/drawing/2014/main" id="{716A3F80-AFAE-C136-EA64-995D2FDDE864}"/>
              </a:ext>
            </a:extLst>
          </p:cNvPr>
          <p:cNvGraphicFramePr>
            <a:graphicFrameLocks/>
          </p:cNvGraphicFramePr>
          <p:nvPr>
            <p:extLst>
              <p:ext uri="{D42A27DB-BD31-4B8C-83A1-F6EECF244321}">
                <p14:modId xmlns:p14="http://schemas.microsoft.com/office/powerpoint/2010/main" val="855283179"/>
              </p:ext>
            </p:extLst>
          </p:nvPr>
        </p:nvGraphicFramePr>
        <p:xfrm>
          <a:off x="17229762" y="13161196"/>
          <a:ext cx="8704066" cy="47670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Chart 32">
            <a:extLst>
              <a:ext uri="{FF2B5EF4-FFF2-40B4-BE49-F238E27FC236}">
                <a16:creationId xmlns:a16="http://schemas.microsoft.com/office/drawing/2014/main" id="{8D270AE7-4E39-2806-46FD-86F96D0D2468}"/>
              </a:ext>
              <a:ext uri="{147F2762-F138-4A5C-976F-8EAC2B608ADB}">
                <a16:predDERef xmlns:a16="http://schemas.microsoft.com/office/drawing/2014/main" pred="{716A3F80-AFAE-C136-EA64-995D2FDDE864}"/>
              </a:ext>
            </a:extLst>
          </p:cNvPr>
          <p:cNvGraphicFramePr>
            <a:graphicFrameLocks/>
          </p:cNvGraphicFramePr>
          <p:nvPr>
            <p:extLst>
              <p:ext uri="{D42A27DB-BD31-4B8C-83A1-F6EECF244321}">
                <p14:modId xmlns:p14="http://schemas.microsoft.com/office/powerpoint/2010/main" val="1596312610"/>
              </p:ext>
            </p:extLst>
          </p:nvPr>
        </p:nvGraphicFramePr>
        <p:xfrm>
          <a:off x="17243408" y="18734177"/>
          <a:ext cx="8673243" cy="45204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4" name="Chart 33">
            <a:extLst>
              <a:ext uri="{FF2B5EF4-FFF2-40B4-BE49-F238E27FC236}">
                <a16:creationId xmlns:a16="http://schemas.microsoft.com/office/drawing/2014/main" id="{8BC131E6-B0A0-AC20-F75C-EF7E86493330}"/>
              </a:ext>
            </a:extLst>
          </p:cNvPr>
          <p:cNvGraphicFramePr>
            <a:graphicFrameLocks/>
          </p:cNvGraphicFramePr>
          <p:nvPr>
            <p:extLst>
              <p:ext uri="{D42A27DB-BD31-4B8C-83A1-F6EECF244321}">
                <p14:modId xmlns:p14="http://schemas.microsoft.com/office/powerpoint/2010/main" val="3388416453"/>
              </p:ext>
            </p:extLst>
          </p:nvPr>
        </p:nvGraphicFramePr>
        <p:xfrm>
          <a:off x="29968326" y="16273143"/>
          <a:ext cx="6096857" cy="470220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5" name="Chart 34">
            <a:extLst>
              <a:ext uri="{FF2B5EF4-FFF2-40B4-BE49-F238E27FC236}">
                <a16:creationId xmlns:a16="http://schemas.microsoft.com/office/drawing/2014/main" id="{168AAFC9-F06C-C916-5736-3D9E6EA04E6A}"/>
              </a:ext>
            </a:extLst>
          </p:cNvPr>
          <p:cNvGraphicFramePr>
            <a:graphicFrameLocks/>
          </p:cNvGraphicFramePr>
          <p:nvPr>
            <p:extLst>
              <p:ext uri="{D42A27DB-BD31-4B8C-83A1-F6EECF244321}">
                <p14:modId xmlns:p14="http://schemas.microsoft.com/office/powerpoint/2010/main" val="2030416893"/>
              </p:ext>
            </p:extLst>
          </p:nvPr>
        </p:nvGraphicFramePr>
        <p:xfrm>
          <a:off x="37079434" y="16274265"/>
          <a:ext cx="5696165" cy="470221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12">
            <a:extLst>
              <a:ext uri="{FF2B5EF4-FFF2-40B4-BE49-F238E27FC236}">
                <a16:creationId xmlns:a16="http://schemas.microsoft.com/office/drawing/2014/main" id="{E75E0381-5530-F57F-5624-9B9DD977252C}"/>
              </a:ext>
            </a:extLst>
          </p:cNvPr>
          <p:cNvGraphicFramePr>
            <a:graphicFrameLocks/>
          </p:cNvGraphicFramePr>
          <p:nvPr>
            <p:extLst>
              <p:ext uri="{D42A27DB-BD31-4B8C-83A1-F6EECF244321}">
                <p14:modId xmlns:p14="http://schemas.microsoft.com/office/powerpoint/2010/main" val="865221520"/>
              </p:ext>
            </p:extLst>
          </p:nvPr>
        </p:nvGraphicFramePr>
        <p:xfrm>
          <a:off x="966086" y="24826547"/>
          <a:ext cx="7308759" cy="462915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5" name="Chart 14">
            <a:extLst>
              <a:ext uri="{FF2B5EF4-FFF2-40B4-BE49-F238E27FC236}">
                <a16:creationId xmlns:a16="http://schemas.microsoft.com/office/drawing/2014/main" id="{D155C20E-CC62-1C6B-DB9D-C5AA88A98A90}"/>
              </a:ext>
            </a:extLst>
          </p:cNvPr>
          <p:cNvGraphicFramePr>
            <a:graphicFrameLocks/>
          </p:cNvGraphicFramePr>
          <p:nvPr>
            <p:extLst>
              <p:ext uri="{D42A27DB-BD31-4B8C-83A1-F6EECF244321}">
                <p14:modId xmlns:p14="http://schemas.microsoft.com/office/powerpoint/2010/main" val="1328877282"/>
              </p:ext>
            </p:extLst>
          </p:nvPr>
        </p:nvGraphicFramePr>
        <p:xfrm>
          <a:off x="6960617" y="24857633"/>
          <a:ext cx="7383628" cy="4598073"/>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420980306"/>
      </p:ext>
    </p:extLst>
  </p:cSld>
  <p:clrMapOvr>
    <a:masterClrMapping/>
  </p:clrMapOvr>
</p:sld>
</file>

<file path=ppt/theme/theme1.xml><?xml version="1.0" encoding="utf-8"?>
<a:theme xmlns:a="http://schemas.openxmlformats.org/drawingml/2006/main" name="Office Theme">
  <a:themeElements>
    <a:clrScheme name="Custom 2">
      <a:dk1>
        <a:srgbClr val="000000"/>
      </a:dk1>
      <a:lt1>
        <a:sysClr val="window" lastClr="FFFFFF"/>
      </a:lt1>
      <a:dk2>
        <a:srgbClr val="013591"/>
      </a:dk2>
      <a:lt2>
        <a:srgbClr val="FFFFFF"/>
      </a:lt2>
      <a:accent1>
        <a:srgbClr val="C55A11"/>
      </a:accent1>
      <a:accent2>
        <a:srgbClr val="70AD47"/>
      </a:accent2>
      <a:accent3>
        <a:srgbClr val="013591"/>
      </a:accent3>
      <a:accent4>
        <a:srgbClr val="FFC000"/>
      </a:accent4>
      <a:accent5>
        <a:srgbClr val="0563C1"/>
      </a:accent5>
      <a:accent6>
        <a:srgbClr val="98A4AD"/>
      </a:accent6>
      <a:hlink>
        <a:srgbClr val="0563C1"/>
      </a:hlink>
      <a:folHlink>
        <a:srgbClr val="0563C1"/>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28501215-2B6E-4598-8CF6-AE42CB94BF9F}" vid="{547A93A2-4794-4327-B1F7-85B2EF97BC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EsriMapsInfo xmlns="ESRI.ArcGIS.Mapping.OfficeIntegration.PowerPointInfo">
  <Version>Version1</Version>
  <RequiresSignIn>False</RequiresSignIn>
</EsriMapsInfo>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a64891b-fa03-4fb1-a092-31ef8f540ecb">
      <Terms xmlns="http://schemas.microsoft.com/office/infopath/2007/PartnerControls"/>
    </lcf76f155ced4ddcb4097134ff3c332f>
    <TaxCatchAll xmlns="5550a5bc-a596-4b67-9c99-647c66ecfdd3" xsi:nil="true"/>
  </documentManagement>
</p:properties>
</file>

<file path=customXml/item4.xml><?xml version="1.0" encoding="utf-8"?>
<EsriMapsInfo xmlns="ESRI.ArcGIS.Mapping.OfficeIntegration.PowerPointInfo">
  <Version>Version1</Version>
  <RequiresSignIn>False</RequiresSignIn>
</EsriMapsInfo>
</file>

<file path=customXml/item5.xml><?xml version="1.0" encoding="utf-8"?>
<ct:contentTypeSchema xmlns:ct="http://schemas.microsoft.com/office/2006/metadata/contentType" xmlns:ma="http://schemas.microsoft.com/office/2006/metadata/properties/metaAttributes" ct:_="" ma:_="" ma:contentTypeName="Document" ma:contentTypeID="0x01010045E6CC1808C4BD42BF29501F7CA1A6AC" ma:contentTypeVersion="17" ma:contentTypeDescription="Create a new document." ma:contentTypeScope="" ma:versionID="b7935ccfc802262aa04d0ff358ae4c13">
  <xsd:schema xmlns:xsd="http://www.w3.org/2001/XMLSchema" xmlns:xs="http://www.w3.org/2001/XMLSchema" xmlns:p="http://schemas.microsoft.com/office/2006/metadata/properties" xmlns:ns2="2a64891b-fa03-4fb1-a092-31ef8f540ecb" xmlns:ns3="5550a5bc-a596-4b67-9c99-647c66ecfdd3" targetNamespace="http://schemas.microsoft.com/office/2006/metadata/properties" ma:root="true" ma:fieldsID="98095d0e0fe0cfd784260c44d5c15c3d" ns2:_="" ns3:_="">
    <xsd:import namespace="2a64891b-fa03-4fb1-a092-31ef8f540ecb"/>
    <xsd:import namespace="5550a5bc-a596-4b67-9c99-647c66ecfd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64891b-fa03-4fb1-a092-31ef8f540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50a5bc-a596-4b67-9c99-647c66ecfdd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7f11fd-9c00-45d8-bb38-4a8cecd4f2c3}" ma:internalName="TaxCatchAll" ma:showField="CatchAllData" ma:web="5550a5bc-a596-4b67-9c99-647c66ecfdd3">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B99753-47DB-49F7-A90E-382E2831BDF1}">
  <ds:schemaRefs>
    <ds:schemaRef ds:uri="http://schemas.microsoft.com/sharepoint/v3/contenttype/forms"/>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3.xml><?xml version="1.0" encoding="utf-8"?>
<ds:datastoreItem xmlns:ds="http://schemas.openxmlformats.org/officeDocument/2006/customXml" ds:itemID="{F79DF2F8-3439-4E47-8B4D-9D6FCF655A54}">
  <ds:schemaRefs>
    <ds:schemaRef ds:uri="http://schemas.microsoft.com/office/2006/documentManagement/types"/>
    <ds:schemaRef ds:uri="5550a5bc-a596-4b67-9c99-647c66ecfdd3"/>
    <ds:schemaRef ds:uri="2a64891b-fa03-4fb1-a092-31ef8f540ecb"/>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4.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5.xml><?xml version="1.0" encoding="utf-8"?>
<ds:datastoreItem xmlns:ds="http://schemas.openxmlformats.org/officeDocument/2006/customXml" ds:itemID="{FA6341C2-3562-47ED-9EF8-8CB8549121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64891b-fa03-4fb1-a092-31ef8f540ecb"/>
    <ds:schemaRef ds:uri="5550a5bc-a596-4b67-9c99-647c66ecfd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TotalTime>
  <Words>831</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Minion Pro</vt:lpstr>
      <vt:lpstr>Myriad Pro</vt:lpstr>
      <vt:lpstr>Source Sans Pro</vt:lpstr>
      <vt:lpstr>Office Theme</vt:lpstr>
      <vt:lpstr>Factors That Affect Quality of Life in Older Adults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Kelly Foster</cp:lastModifiedBy>
  <cp:revision>71</cp:revision>
  <dcterms:created xsi:type="dcterms:W3CDTF">2016-03-05T16:55:12Z</dcterms:created>
  <dcterms:modified xsi:type="dcterms:W3CDTF">2024-01-30T14:15:01Z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0x01010045E6CC1808C4BD42BF29501F7CA1A6AC</vt:lpwstr>
  </property>
</Properties>
</file>