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464" r:id="rId3"/>
    <p:sldId id="465" r:id="rId4"/>
    <p:sldId id="466" r:id="rId5"/>
    <p:sldId id="459" r:id="rId6"/>
    <p:sldId id="437" r:id="rId7"/>
    <p:sldId id="468" r:id="rId8"/>
    <p:sldId id="450" r:id="rId9"/>
    <p:sldId id="469" r:id="rId10"/>
    <p:sldId id="256" r:id="rId11"/>
    <p:sldId id="470" r:id="rId12"/>
    <p:sldId id="480" r:id="rId13"/>
    <p:sldId id="482" r:id="rId14"/>
    <p:sldId id="4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82746" autoAdjust="0"/>
  </p:normalViewPr>
  <p:slideViewPr>
    <p:cSldViewPr snapToGrid="0">
      <p:cViewPr varScale="1">
        <p:scale>
          <a:sx n="59" d="100"/>
          <a:sy n="59" d="100"/>
        </p:scale>
        <p:origin x="13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712DA-5406-47A5-8C49-0648EE6EBAE6}" type="datetimeFigureOut">
              <a:rPr lang="en-US" smtClean="0"/>
              <a:t>4/15/2020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7D6DE-1180-4A7E-9D8E-3D4F7479789C}" type="slidenum">
              <a:rPr lang="en-US" smtClean="0"/>
              <a:t>‹#›</a:t>
            </a:fld>
            <a:endParaRPr lang="en-US"/>
          </a:p>
        </p:txBody>
      </p:sp>
    </p:spTree>
    <p:extLst>
      <p:ext uri="{BB962C8B-B14F-4D97-AF65-F5344CB8AC3E}">
        <p14:creationId xmlns:p14="http://schemas.microsoft.com/office/powerpoint/2010/main" val="214525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Katherine Xiomara Pérez Rivera. I am a second year master’s student in the Department of Natural Resources and the environment. Today, I’ll be talking about some of the research I have been conducting as part of my thesis work. My research focuses on understanding the dynamics of dissolved organic matter in freshwater ecosystems, specifically looking at the role of Dissolved organic nitrogen in streams.</a:t>
            </a:r>
          </a:p>
        </p:txBody>
      </p:sp>
      <p:sp>
        <p:nvSpPr>
          <p:cNvPr id="4" name="Slide Number Placeholder 3"/>
          <p:cNvSpPr>
            <a:spLocks noGrp="1"/>
          </p:cNvSpPr>
          <p:nvPr>
            <p:ph type="sldNum" sz="quarter" idx="5"/>
          </p:nvPr>
        </p:nvSpPr>
        <p:spPr/>
        <p:txBody>
          <a:bodyPr/>
          <a:lstStyle/>
          <a:p>
            <a:fld id="{8BE7D6DE-1180-4A7E-9D8E-3D4F7479789C}" type="slidenum">
              <a:rPr lang="en-US" smtClean="0"/>
              <a:t>1</a:t>
            </a:fld>
            <a:endParaRPr lang="en-US"/>
          </a:p>
        </p:txBody>
      </p:sp>
    </p:spTree>
    <p:extLst>
      <p:ext uri="{BB962C8B-B14F-4D97-AF65-F5344CB8AC3E}">
        <p14:creationId xmlns:p14="http://schemas.microsoft.com/office/powerpoint/2010/main" val="155456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getting at the </a:t>
            </a:r>
          </a:p>
        </p:txBody>
      </p:sp>
      <p:sp>
        <p:nvSpPr>
          <p:cNvPr id="4" name="Slide Number Placeholder 3"/>
          <p:cNvSpPr>
            <a:spLocks noGrp="1"/>
          </p:cNvSpPr>
          <p:nvPr>
            <p:ph type="sldNum" sz="quarter" idx="5"/>
          </p:nvPr>
        </p:nvSpPr>
        <p:spPr/>
        <p:txBody>
          <a:bodyPr/>
          <a:lstStyle/>
          <a:p>
            <a:fld id="{8BE7D6DE-1180-4A7E-9D8E-3D4F7479789C}" type="slidenum">
              <a:rPr lang="en-US" smtClean="0"/>
              <a:t>10</a:t>
            </a:fld>
            <a:endParaRPr lang="en-US"/>
          </a:p>
        </p:txBody>
      </p:sp>
    </p:spTree>
    <p:extLst>
      <p:ext uri="{BB962C8B-B14F-4D97-AF65-F5344CB8AC3E}">
        <p14:creationId xmlns:p14="http://schemas.microsoft.com/office/powerpoint/2010/main" val="304915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Dissolved organic matter (DOM) serves as the major link between aquatic and terrestrial ecosystems. Inputs from the surrounding landscape (e.g. runoff, leaching from the soil, leaf matter, etc.) Inputs from the surrounding landscape influence the concentration of solutes as well as ecological processes that take place within freshwater ecosystems. Which influences the cycling and distribution of energy and nutrients. An important but understudied aspect of DOM are the ecological and biogeochemical controls on dissolved organic nitrogen (DON).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04001-427F-45A3-BF16-84CB1EFB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57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 serves as a major constituent of the DOM pool in freshwater ecosystems. Previous work shows that DON in streams can be consumed or produced by microbial processes, however, the factors that control DON concentrations are poorly understood. Because DON is made up of such a wide range of individual organic compounds (amino acids, proteins, nucleic acids, etc.) that it is virtually impossible to predict its behavior and ecological significance by tracing the fate of a specific individual compound instead, the whole DON pool must be considered in any assessment of its reactivity. </a:t>
            </a:r>
          </a:p>
          <a:p>
            <a:endParaRPr lang="en-US" dirty="0"/>
          </a:p>
          <a:p>
            <a:r>
              <a:rPr lang="en-US" dirty="0"/>
              <a:t>Here we have the on-going hypothesis that highlights DON’s duality. This is in a setting where the concentration of an inorganic form of nitrogen is being manipulated. Here we have the manipulation of nitrate and the response of DON to it.  It is expected that if DON is a major source of N under low nitrate, [DON] will increase with the addition of NO3, resulting in net DON production (this means that DON will be use a source of N by microbial communities).</a:t>
            </a:r>
          </a:p>
          <a:p>
            <a:r>
              <a:rPr lang="en-US" dirty="0"/>
              <a:t>However, if DON is being used as energy, it is expected that [DON] will decrease with the addition of NO3.  Because adding NO3 can stimulate a demand for energy (additional C), resulting in  an increase of DON consumption.</a:t>
            </a:r>
          </a:p>
          <a:p>
            <a:r>
              <a:rPr lang="en-US" dirty="0"/>
              <a:t>  </a:t>
            </a:r>
          </a:p>
          <a:p>
            <a:r>
              <a:rPr lang="en-US" dirty="0"/>
              <a:t>And we do not see a response when manipulating NO3 we said that is balanced and therefore, DON does not show a response to the manipulated solute.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04001-427F-45A3-BF16-84CB1EFB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92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hypothesis has been tested. And this is the evidence that supports the release hypothesis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04001-427F-45A3-BF16-84CB1EFB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51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04001-427F-45A3-BF16-84CB1EFB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21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Solutes that are easily assimilated. Found at very low concentrations. Acetate allows to get at the energic role of DON, because is an easily assimilated Carbon/ energy source that consists of an organic acid that has one carbon atom attached to a carboxyl group. Glycine on the other hand has both nitrogen and carbon in its structure and By studying acetate we can inform on the energetic role of DON.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04001-427F-45A3-BF16-84CB1EFB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44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Manipulations were conducted at the study sites using TASCC a method that consists on elevating the background concentration of the solute of interests (glycine and acetate) along with a conservative tracer (NaCl). The solution is added at the upstream section of the experimental reach and samples are collected at the downstream site. The arrival of the solution is detected through the changes in conductivity using a conductivity probe. Samples are collected through the BTC which includes rising limb, peak and falling, limb. After samples are collected and analyzed the changes in the concentration of DOC and DON to the added solutes (glycine and acetate) are quantified.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04001-427F-45A3-BF16-84CB1EFB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39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CRB</a:t>
            </a:r>
          </a:p>
          <a:p>
            <a:endParaRPr lang="en-US" dirty="0"/>
          </a:p>
          <a:p>
            <a:r>
              <a:rPr lang="en-US" dirty="0"/>
              <a:t>So, here we have some preliminary results for some of the manipulations I have conducted. The four figures we are looking at show the changes in the concentration of the solutes of interest throughout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04001-427F-45A3-BF16-84CB1EFBC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44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we have the time series for the tracers that were added along with the acetate. We that sodium chloride follow the BTC and that is exactly what it was expected. </a:t>
            </a:r>
          </a:p>
        </p:txBody>
      </p:sp>
      <p:sp>
        <p:nvSpPr>
          <p:cNvPr id="4" name="Slide Number Placeholder 3"/>
          <p:cNvSpPr>
            <a:spLocks noGrp="1"/>
          </p:cNvSpPr>
          <p:nvPr>
            <p:ph type="sldNum" sz="quarter" idx="5"/>
          </p:nvPr>
        </p:nvSpPr>
        <p:spPr/>
        <p:txBody>
          <a:bodyPr/>
          <a:lstStyle/>
          <a:p>
            <a:fld id="{8BE7D6DE-1180-4A7E-9D8E-3D4F7479789C}" type="slidenum">
              <a:rPr lang="en-US" smtClean="0"/>
              <a:t>9</a:t>
            </a:fld>
            <a:endParaRPr lang="en-US"/>
          </a:p>
        </p:txBody>
      </p:sp>
    </p:spTree>
    <p:extLst>
      <p:ext uri="{BB962C8B-B14F-4D97-AF65-F5344CB8AC3E}">
        <p14:creationId xmlns:p14="http://schemas.microsoft.com/office/powerpoint/2010/main" val="41931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125A3D-68EF-4097-9885-6EC47A902858}" type="datetimeFigureOut">
              <a:rPr lang="en-US"/>
              <a:pPr>
                <a:defRPr/>
              </a:pPr>
              <a:t>4/15/2020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5D2F0-D142-4462-9F09-F7A68F5C1B68}" type="slidenum">
              <a:rPr lang="en-US"/>
              <a:pPr>
                <a:defRPr/>
              </a:pPr>
              <a:t>‹#›</a:t>
            </a:fld>
            <a:endParaRPr lang="en-US"/>
          </a:p>
        </p:txBody>
      </p:sp>
    </p:spTree>
    <p:extLst>
      <p:ext uri="{BB962C8B-B14F-4D97-AF65-F5344CB8AC3E}">
        <p14:creationId xmlns:p14="http://schemas.microsoft.com/office/powerpoint/2010/main" val="179816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C82523-FF88-4B8D-B611-00ABD6982C3F}" type="datetimeFigureOut">
              <a:rPr lang="en-US"/>
              <a:pPr>
                <a:defRPr/>
              </a:pPr>
              <a:t>4/15/2020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A0D1A9-E3E0-470B-96CC-4ECC2DFC8225}" type="slidenum">
              <a:rPr lang="en-US"/>
              <a:pPr>
                <a:defRPr/>
              </a:pPr>
              <a:t>‹#›</a:t>
            </a:fld>
            <a:endParaRPr lang="en-US"/>
          </a:p>
        </p:txBody>
      </p:sp>
    </p:spTree>
    <p:extLst>
      <p:ext uri="{BB962C8B-B14F-4D97-AF65-F5344CB8AC3E}">
        <p14:creationId xmlns:p14="http://schemas.microsoft.com/office/powerpoint/2010/main" val="197782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828801"/>
            <a:ext cx="8026400" cy="42973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ACE25F-0C57-4BEB-910E-4CD93EA13FEC}" type="datetimeFigureOut">
              <a:rPr lang="en-US"/>
              <a:pPr>
                <a:defRPr/>
              </a:pPr>
              <a:t>4/15/2020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BA946D-D7DE-44D0-A6FC-C624472D74AC}" type="slidenum">
              <a:rPr lang="en-US"/>
              <a:pPr>
                <a:defRPr/>
              </a:pPr>
              <a:t>‹#›</a:t>
            </a:fld>
            <a:endParaRPr lang="en-US"/>
          </a:p>
        </p:txBody>
      </p:sp>
    </p:spTree>
    <p:extLst>
      <p:ext uri="{BB962C8B-B14F-4D97-AF65-F5344CB8AC3E}">
        <p14:creationId xmlns:p14="http://schemas.microsoft.com/office/powerpoint/2010/main" val="4234088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8222-0B42-45DB-90FF-EAEABC8C7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B39459-C83A-4C86-B0B0-72E0209F6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511962-1969-4220-AF54-5C5FFB145C42}"/>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5" name="Footer Placeholder 4">
            <a:extLst>
              <a:ext uri="{FF2B5EF4-FFF2-40B4-BE49-F238E27FC236}">
                <a16:creationId xmlns:a16="http://schemas.microsoft.com/office/drawing/2014/main" id="{DE8A80AA-1E51-4415-B76D-7719BDF14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809E5-3897-47DA-A705-1F6597C98BA4}"/>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255123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15FC3-07B7-48D5-8263-B21C30DB1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96C44-E37F-4444-A4B5-A0558E67D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B8358-5A09-4D38-80B5-C2E546FA861C}"/>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5" name="Footer Placeholder 4">
            <a:extLst>
              <a:ext uri="{FF2B5EF4-FFF2-40B4-BE49-F238E27FC236}">
                <a16:creationId xmlns:a16="http://schemas.microsoft.com/office/drawing/2014/main" id="{19ECD6C7-7F28-406D-930E-35292B20C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8EBFE-8B99-415B-B4E3-E36AAFCE88FE}"/>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4206595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2FD8-008B-4640-8A65-861BDA8D4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AF3EC3-EFFC-48CD-9403-169DAAE2B4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68D60B-8220-43EE-A658-6AE73361B8A8}"/>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5" name="Footer Placeholder 4">
            <a:extLst>
              <a:ext uri="{FF2B5EF4-FFF2-40B4-BE49-F238E27FC236}">
                <a16:creationId xmlns:a16="http://schemas.microsoft.com/office/drawing/2014/main" id="{183F10CA-101F-4A47-9274-8DE0C678F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B3204-3D5C-49C4-83B4-E1BBAA0FC225}"/>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73848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ABBC-A1C9-4628-9318-48FA24D383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9E927-9C97-4F0C-80DA-4FBA22E883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3845CA-45EF-4B51-A808-F0FB15E041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420C4-87E6-41A3-BB6F-D9CCA0E38807}"/>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6" name="Footer Placeholder 5">
            <a:extLst>
              <a:ext uri="{FF2B5EF4-FFF2-40B4-BE49-F238E27FC236}">
                <a16:creationId xmlns:a16="http://schemas.microsoft.com/office/drawing/2014/main" id="{CA843FF3-FDF1-4780-977D-555E25FDD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6AFC5-744C-4BD5-963E-1E7CFBD168B6}"/>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2641123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F7B5-B601-47B6-8032-79BA37DC66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C65C52-C767-4AF5-9017-05AA1B9E8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98292-77B9-42A7-9866-573B8FE0F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C75615-8BBA-460F-B7F3-DDBB36902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FC6C82-DA98-48C3-869C-7EE9DF7567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CF2F57-A84D-4DD8-8114-007B338DA6BA}"/>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8" name="Footer Placeholder 7">
            <a:extLst>
              <a:ext uri="{FF2B5EF4-FFF2-40B4-BE49-F238E27FC236}">
                <a16:creationId xmlns:a16="http://schemas.microsoft.com/office/drawing/2014/main" id="{E4EFF471-451F-41D2-9B7D-DB8CD42E0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10C263-A26E-4169-B00C-D220E7DCB86C}"/>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115205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3226-872F-4BFA-9A0A-0636A530D2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347D9-6ACC-401D-8822-64ED6E048FF3}"/>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4" name="Footer Placeholder 3">
            <a:extLst>
              <a:ext uri="{FF2B5EF4-FFF2-40B4-BE49-F238E27FC236}">
                <a16:creationId xmlns:a16="http://schemas.microsoft.com/office/drawing/2014/main" id="{BFB2D672-19A5-4BF6-A03D-0A7E1DF5DD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C1BF91-CB26-4E09-8190-8B3B2C9D019E}"/>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3405381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9F50D5-9EE3-42CD-AB20-7259FE5F94B9}"/>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3" name="Footer Placeholder 2">
            <a:extLst>
              <a:ext uri="{FF2B5EF4-FFF2-40B4-BE49-F238E27FC236}">
                <a16:creationId xmlns:a16="http://schemas.microsoft.com/office/drawing/2014/main" id="{5BE3AAC0-D466-4AC2-905D-A4EACEF635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8AC0AD-D495-472B-B7E6-6DC45A973828}"/>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3167015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5D65-4051-45E0-A016-7E8D07E3F2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A0BC2-AE7F-4737-9730-D198029D85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B3332-7C97-424D-AF6E-FC8621CE3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0EAF0F-BC1A-40AD-876D-4E53477BE99D}"/>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6" name="Footer Placeholder 5">
            <a:extLst>
              <a:ext uri="{FF2B5EF4-FFF2-40B4-BE49-F238E27FC236}">
                <a16:creationId xmlns:a16="http://schemas.microsoft.com/office/drawing/2014/main" id="{816927BD-D6C0-4490-B14F-ABF37E53E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265B9-7E2B-44C7-A848-18B2CBD1CF82}"/>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364840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9ADE67AF-44B2-495A-A166-B955ABDD1553}" type="datetimeFigureOut">
              <a:rPr lang="en-US"/>
              <a:pPr>
                <a:defRPr/>
              </a:pPr>
              <a:t>4/15/2020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B160E9-8BB2-4770-95B7-3303D760FA94}" type="slidenum">
              <a:rPr lang="en-US"/>
              <a:pPr>
                <a:defRPr/>
              </a:pPr>
              <a:t>‹#›</a:t>
            </a:fld>
            <a:endParaRPr lang="en-US"/>
          </a:p>
        </p:txBody>
      </p:sp>
    </p:spTree>
    <p:extLst>
      <p:ext uri="{BB962C8B-B14F-4D97-AF65-F5344CB8AC3E}">
        <p14:creationId xmlns:p14="http://schemas.microsoft.com/office/powerpoint/2010/main" val="106285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0185-71B5-4773-B5A3-207DB0A25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352B2A-1975-468E-85AA-7140CF25E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DA8D-559B-4CD6-B8B7-30BE46FCC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CDAB2-A8BC-43EB-9EFB-D901E58119F8}"/>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6" name="Footer Placeholder 5">
            <a:extLst>
              <a:ext uri="{FF2B5EF4-FFF2-40B4-BE49-F238E27FC236}">
                <a16:creationId xmlns:a16="http://schemas.microsoft.com/office/drawing/2014/main" id="{6393ABA9-55BA-430D-83F3-31ACC23B3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615AE-DA07-4840-8F0A-5D1D6ACF1310}"/>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1824253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5971-CBEF-4211-BD7E-6A7C0C00D5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A3099-3833-4154-96CB-0E75AF9223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19AB0-35C3-4E5A-857C-D10718CE1639}"/>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5" name="Footer Placeholder 4">
            <a:extLst>
              <a:ext uri="{FF2B5EF4-FFF2-40B4-BE49-F238E27FC236}">
                <a16:creationId xmlns:a16="http://schemas.microsoft.com/office/drawing/2014/main" id="{B5DFD93C-D9CB-422B-A316-952416789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37786-E337-4A07-9E6C-A7BE148BCAF8}"/>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2222160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5E3E7-A243-44FE-BB84-0A83A6CE6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6DC747-5F20-45A7-B45F-CCFFAB161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6351A-7B23-4018-BB5B-6254F6A2CD65}"/>
              </a:ext>
            </a:extLst>
          </p:cNvPr>
          <p:cNvSpPr>
            <a:spLocks noGrp="1"/>
          </p:cNvSpPr>
          <p:nvPr>
            <p:ph type="dt" sz="half" idx="10"/>
          </p:nvPr>
        </p:nvSpPr>
        <p:spPr/>
        <p:txBody>
          <a:bodyPr/>
          <a:lstStyle/>
          <a:p>
            <a:fld id="{7C05E775-8418-42E6-9381-1BC9DEDC6323}" type="datetimeFigureOut">
              <a:rPr lang="en-US" smtClean="0"/>
              <a:t>4/15/2020</a:t>
            </a:fld>
            <a:endParaRPr lang="en-US"/>
          </a:p>
        </p:txBody>
      </p:sp>
      <p:sp>
        <p:nvSpPr>
          <p:cNvPr id="5" name="Footer Placeholder 4">
            <a:extLst>
              <a:ext uri="{FF2B5EF4-FFF2-40B4-BE49-F238E27FC236}">
                <a16:creationId xmlns:a16="http://schemas.microsoft.com/office/drawing/2014/main" id="{3B3C1C86-1AE3-4BED-BDE8-2D085DE96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F88BB-534E-4B4A-80A9-B6EA5ADE4B75}"/>
              </a:ext>
            </a:extLst>
          </p:cNvPr>
          <p:cNvSpPr>
            <a:spLocks noGrp="1"/>
          </p:cNvSpPr>
          <p:nvPr>
            <p:ph type="sldNum" sz="quarter" idx="12"/>
          </p:nvPr>
        </p:nvSpPr>
        <p:spPr/>
        <p:txBody>
          <a:bodyPr/>
          <a:lstStyle/>
          <a:p>
            <a:fld id="{9FEE5924-B687-469A-A317-4165AB0B4F7F}" type="slidenum">
              <a:rPr lang="en-US" smtClean="0"/>
              <a:t>‹#›</a:t>
            </a:fld>
            <a:endParaRPr lang="en-US"/>
          </a:p>
        </p:txBody>
      </p:sp>
    </p:spTree>
    <p:extLst>
      <p:ext uri="{BB962C8B-B14F-4D97-AF65-F5344CB8AC3E}">
        <p14:creationId xmlns:p14="http://schemas.microsoft.com/office/powerpoint/2010/main" val="28346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700241A-1297-4DAA-8101-E64C32E205FD}" type="datetimeFigureOut">
              <a:rPr lang="en-US"/>
              <a:pPr>
                <a:defRPr/>
              </a:pPr>
              <a:t>4/15/2020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0AA01C-7D77-412F-92AE-9B9C0DC15A77}" type="slidenum">
              <a:rPr lang="en-US"/>
              <a:pPr>
                <a:defRPr/>
              </a:pPr>
              <a:t>‹#›</a:t>
            </a:fld>
            <a:endParaRPr lang="en-US"/>
          </a:p>
        </p:txBody>
      </p:sp>
    </p:spTree>
    <p:extLst>
      <p:ext uri="{BB962C8B-B14F-4D97-AF65-F5344CB8AC3E}">
        <p14:creationId xmlns:p14="http://schemas.microsoft.com/office/powerpoint/2010/main" val="636968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D8C7B9E-C06A-4F09-95BC-7F2B944CC7C6}" type="datetimeFigureOut">
              <a:rPr lang="en-US"/>
              <a:pPr>
                <a:defRPr/>
              </a:pPr>
              <a:t>4/15/2020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D5A79A-6D36-4653-BA31-D2BFD01D7DBB}" type="slidenum">
              <a:rPr lang="en-US"/>
              <a:pPr>
                <a:defRPr/>
              </a:pPr>
              <a:t>‹#›</a:t>
            </a:fld>
            <a:endParaRPr lang="en-US"/>
          </a:p>
        </p:txBody>
      </p:sp>
    </p:spTree>
    <p:extLst>
      <p:ext uri="{BB962C8B-B14F-4D97-AF65-F5344CB8AC3E}">
        <p14:creationId xmlns:p14="http://schemas.microsoft.com/office/powerpoint/2010/main" val="1571973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891FA57-B651-4A6C-BEE0-632F78CF356A}" type="datetimeFigureOut">
              <a:rPr lang="en-US"/>
              <a:pPr>
                <a:defRPr/>
              </a:pPr>
              <a:t>4/15/2020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B9BAFE-752A-4D0B-A45B-E0704EF0AE03}" type="slidenum">
              <a:rPr lang="en-US"/>
              <a:pPr>
                <a:defRPr/>
              </a:pPr>
              <a:t>‹#›</a:t>
            </a:fld>
            <a:endParaRPr lang="en-US"/>
          </a:p>
        </p:txBody>
      </p:sp>
    </p:spTree>
    <p:extLst>
      <p:ext uri="{BB962C8B-B14F-4D97-AF65-F5344CB8AC3E}">
        <p14:creationId xmlns:p14="http://schemas.microsoft.com/office/powerpoint/2010/main" val="2550102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C643603-1874-465B-9C5C-4C173F093A68}" type="datetimeFigureOut">
              <a:rPr lang="en-US"/>
              <a:pPr>
                <a:defRPr/>
              </a:pPr>
              <a:t>4/15/2020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23DC64-AFF9-4907-AC90-128013651E43}" type="slidenum">
              <a:rPr lang="en-US"/>
              <a:pPr>
                <a:defRPr/>
              </a:pPr>
              <a:t>‹#›</a:t>
            </a:fld>
            <a:endParaRPr lang="en-US"/>
          </a:p>
        </p:txBody>
      </p:sp>
    </p:spTree>
    <p:extLst>
      <p:ext uri="{BB962C8B-B14F-4D97-AF65-F5344CB8AC3E}">
        <p14:creationId xmlns:p14="http://schemas.microsoft.com/office/powerpoint/2010/main" val="287011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a:spLocks noGrp="1"/>
          </p:cNvSpPr>
          <p:nvPr>
            <p:ph type="title"/>
          </p:nvPr>
        </p:nvSpPr>
        <p:spPr>
          <a:xfrm>
            <a:off x="1320800" y="0"/>
            <a:ext cx="9550400" cy="1600200"/>
          </a:xfrm>
        </p:spPr>
        <p:txBody>
          <a:bodyPr/>
          <a:lstStyle/>
          <a:p>
            <a:r>
              <a:rPr lang="en-US"/>
              <a:t>Click to edit Master title style</a:t>
            </a:r>
            <a:endParaRPr lang="en-US" dirty="0"/>
          </a:p>
        </p:txBody>
      </p:sp>
      <p:sp>
        <p:nvSpPr>
          <p:cNvPr id="4" name="Date Placeholder 1"/>
          <p:cNvSpPr>
            <a:spLocks noGrp="1"/>
          </p:cNvSpPr>
          <p:nvPr>
            <p:ph type="dt" sz="half" idx="10"/>
          </p:nvPr>
        </p:nvSpPr>
        <p:spPr/>
        <p:txBody>
          <a:bodyPr/>
          <a:lstStyle>
            <a:lvl1pPr>
              <a:defRPr/>
            </a:lvl1pPr>
          </a:lstStyle>
          <a:p>
            <a:pPr>
              <a:defRPr/>
            </a:pPr>
            <a:fld id="{71056E5E-326E-42F3-A6FC-BD3C48748561}" type="datetimeFigureOut">
              <a:rPr lang="en-US"/>
              <a:pPr>
                <a:defRPr/>
              </a:pPr>
              <a:t>4/15/2020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AD6B3A0F-300F-4E89-9D02-FA3742B777BA}" type="slidenum">
              <a:rPr lang="en-US"/>
              <a:pPr>
                <a:defRPr/>
              </a:pPr>
              <a:t>‹#›</a:t>
            </a:fld>
            <a:endParaRPr lang="en-US"/>
          </a:p>
        </p:txBody>
      </p:sp>
    </p:spTree>
    <p:extLst>
      <p:ext uri="{BB962C8B-B14F-4D97-AF65-F5344CB8AC3E}">
        <p14:creationId xmlns:p14="http://schemas.microsoft.com/office/powerpoint/2010/main" val="287847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0" y="152400"/>
            <a:ext cx="7112000" cy="12954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1676403"/>
            <a:ext cx="6815667"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676403"/>
            <a:ext cx="4011084"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1FA241B-EEAE-4398-90A3-6E42E93493A4}" type="datetimeFigureOut">
              <a:rPr lang="en-US"/>
              <a:pPr>
                <a:defRPr/>
              </a:pPr>
              <a:t>4/15/2020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17C88F-4B55-471D-9B29-F50BCD340076}" type="slidenum">
              <a:rPr lang="en-US"/>
              <a:pPr>
                <a:defRPr/>
              </a:pPr>
              <a:t>‹#›</a:t>
            </a:fld>
            <a:endParaRPr lang="en-US"/>
          </a:p>
        </p:txBody>
      </p:sp>
    </p:spTree>
    <p:extLst>
      <p:ext uri="{BB962C8B-B14F-4D97-AF65-F5344CB8AC3E}">
        <p14:creationId xmlns:p14="http://schemas.microsoft.com/office/powerpoint/2010/main" val="303184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68800"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368800"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368800"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B6306F-B238-4221-99A5-D4721B43CF1B}" type="datetimeFigureOut">
              <a:rPr lang="en-US"/>
              <a:pPr>
                <a:defRPr/>
              </a:pPr>
              <a:t>4/15/2020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D7D1E2-1A17-4734-BBFF-92A8CE27F932}" type="slidenum">
              <a:rPr lang="en-US"/>
              <a:pPr>
                <a:defRPr/>
              </a:pPr>
              <a:t>‹#›</a:t>
            </a:fld>
            <a:endParaRPr lang="en-US"/>
          </a:p>
        </p:txBody>
      </p:sp>
    </p:spTree>
    <p:extLst>
      <p:ext uri="{BB962C8B-B14F-4D97-AF65-F5344CB8AC3E}">
        <p14:creationId xmlns:p14="http://schemas.microsoft.com/office/powerpoint/2010/main" val="21557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0" y="0"/>
            <a:ext cx="12192000" cy="16002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77CBBC-5618-489C-8856-1E0A496F623B}" type="datetimeFigureOut">
              <a:rPr lang="en-US"/>
              <a:pPr>
                <a:defRPr/>
              </a:pPr>
              <a:t>4/15/2020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1BF542F-E497-4A48-8765-FED315DC9620}" type="slidenum">
              <a:rPr lang="en-US"/>
              <a:pPr>
                <a:defRPr/>
              </a:pPr>
              <a:t>‹#›</a:t>
            </a:fld>
            <a:endParaRPr lang="en-US"/>
          </a:p>
        </p:txBody>
      </p:sp>
    </p:spTree>
    <p:extLst>
      <p:ext uri="{BB962C8B-B14F-4D97-AF65-F5344CB8AC3E}">
        <p14:creationId xmlns:p14="http://schemas.microsoft.com/office/powerpoint/2010/main" val="3512080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Calibri" pitchFamily="34" charset="0"/>
        </a:defRPr>
      </a:lvl2pPr>
      <a:lvl3pPr algn="ctr" rtl="0" eaLnBrk="1" fontAlgn="base" hangingPunct="1">
        <a:spcBef>
          <a:spcPct val="0"/>
        </a:spcBef>
        <a:spcAft>
          <a:spcPct val="0"/>
        </a:spcAft>
        <a:defRPr sz="4400">
          <a:solidFill>
            <a:schemeClr val="bg1"/>
          </a:solidFill>
          <a:latin typeface="Calibri" pitchFamily="34" charset="0"/>
        </a:defRPr>
      </a:lvl3pPr>
      <a:lvl4pPr algn="ctr" rtl="0" eaLnBrk="1" fontAlgn="base" hangingPunct="1">
        <a:spcBef>
          <a:spcPct val="0"/>
        </a:spcBef>
        <a:spcAft>
          <a:spcPct val="0"/>
        </a:spcAft>
        <a:defRPr sz="4400">
          <a:solidFill>
            <a:schemeClr val="bg1"/>
          </a:solidFill>
          <a:latin typeface="Calibri" pitchFamily="34" charset="0"/>
        </a:defRPr>
      </a:lvl4pPr>
      <a:lvl5pPr algn="ctr" rtl="0" eaLnBrk="1" fontAlgn="base" hangingPunct="1">
        <a:spcBef>
          <a:spcPct val="0"/>
        </a:spcBef>
        <a:spcAft>
          <a:spcPct val="0"/>
        </a:spcAft>
        <a:defRPr sz="4400">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000066"/>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000066"/>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000066"/>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000066"/>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0000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7EAC3-CFDF-48F2-B332-FA898106CF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56C91D-19FC-4C04-B36D-6A6DFF40F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A4B3E-EF3C-41EE-AD4F-A9E10144D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05E775-8418-42E6-9381-1BC9DEDC6323}" type="datetimeFigureOut">
              <a:rPr lang="en-US" smtClean="0"/>
              <a:t>4/15/2020</a:t>
            </a:fld>
            <a:endParaRPr lang="en-US"/>
          </a:p>
        </p:txBody>
      </p:sp>
      <p:sp>
        <p:nvSpPr>
          <p:cNvPr id="5" name="Footer Placeholder 4">
            <a:extLst>
              <a:ext uri="{FF2B5EF4-FFF2-40B4-BE49-F238E27FC236}">
                <a16:creationId xmlns:a16="http://schemas.microsoft.com/office/drawing/2014/main" id="{81CE62E7-A085-4A32-A9F4-8CF399DC5C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996F9-E61D-4D41-B96D-3CB7171FAD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EE5924-B687-469A-A317-4165AB0B4F7F}" type="slidenum">
              <a:rPr lang="en-US" smtClean="0"/>
              <a:t>‹#›</a:t>
            </a:fld>
            <a:endParaRPr lang="en-US"/>
          </a:p>
        </p:txBody>
      </p:sp>
    </p:spTree>
    <p:extLst>
      <p:ext uri="{BB962C8B-B14F-4D97-AF65-F5344CB8AC3E}">
        <p14:creationId xmlns:p14="http://schemas.microsoft.com/office/powerpoint/2010/main" val="1199509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jpe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tm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tmp"/><Relationship Id="rId5" Type="http://schemas.openxmlformats.org/officeDocument/2006/relationships/image" Target="../media/image4.tmp"/><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tmp"/><Relationship Id="rId5" Type="http://schemas.openxmlformats.org/officeDocument/2006/relationships/image" Target="../media/image9.t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tree in a forest&#10;&#10;Description automatically generated">
            <a:extLst>
              <a:ext uri="{FF2B5EF4-FFF2-40B4-BE49-F238E27FC236}">
                <a16:creationId xmlns:a16="http://schemas.microsoft.com/office/drawing/2014/main" id="{4D892154-8D8D-4B06-9168-3FCAE849C538}"/>
              </a:ext>
            </a:extLst>
          </p:cNvPr>
          <p:cNvPicPr>
            <a:picLocks noChangeAspect="1"/>
          </p:cNvPicPr>
          <p:nvPr/>
        </p:nvPicPr>
        <p:blipFill rotWithShape="1">
          <a:blip r:embed="rId5">
            <a:extLst>
              <a:ext uri="{28A0092B-C50C-407E-A947-70E740481C1C}">
                <a14:useLocalDpi xmlns:a14="http://schemas.microsoft.com/office/drawing/2010/main" val="0"/>
              </a:ext>
            </a:extLst>
          </a:blip>
          <a:srcRect t="47877" b="14576"/>
          <a:stretch/>
        </p:blipFill>
        <p:spPr>
          <a:xfrm>
            <a:off x="20" y="10"/>
            <a:ext cx="12191980" cy="6857990"/>
          </a:xfrm>
          <a:prstGeom prst="rect">
            <a:avLst/>
          </a:prstGeom>
        </p:spPr>
      </p:pic>
      <p:sp>
        <p:nvSpPr>
          <p:cNvPr id="8" name="TextBox 7">
            <a:extLst>
              <a:ext uri="{FF2B5EF4-FFF2-40B4-BE49-F238E27FC236}">
                <a16:creationId xmlns:a16="http://schemas.microsoft.com/office/drawing/2014/main" id="{7D2727ED-4623-42D8-8419-6485E4B9BD0A}"/>
              </a:ext>
            </a:extLst>
          </p:cNvPr>
          <p:cNvSpPr txBox="1"/>
          <p:nvPr/>
        </p:nvSpPr>
        <p:spPr>
          <a:xfrm>
            <a:off x="635000" y="641025"/>
            <a:ext cx="109220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lumMod val="95000"/>
                  </a:prstClr>
                </a:solidFill>
                <a:latin typeface="Times New Roman" panose="02020603050405020304" pitchFamily="18" charset="0"/>
                <a:cs typeface="Times New Roman" panose="02020603050405020304" pitchFamily="18" charset="0"/>
              </a:rPr>
              <a:t>Assessing DON’s ecological duality through</a:t>
            </a:r>
            <a:r>
              <a:rPr kumimoji="0" lang="en-US" sz="66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in-situ manipulation of organic solutes </a:t>
            </a:r>
          </a:p>
        </p:txBody>
      </p:sp>
      <p:sp>
        <p:nvSpPr>
          <p:cNvPr id="9" name="TextBox 8">
            <a:extLst>
              <a:ext uri="{FF2B5EF4-FFF2-40B4-BE49-F238E27FC236}">
                <a16:creationId xmlns:a16="http://schemas.microsoft.com/office/drawing/2014/main" id="{4A7B1975-6E07-49FF-9680-9D267DF2280A}"/>
              </a:ext>
            </a:extLst>
          </p:cNvPr>
          <p:cNvSpPr txBox="1"/>
          <p:nvPr/>
        </p:nvSpPr>
        <p:spPr>
          <a:xfrm>
            <a:off x="3374571" y="5257339"/>
            <a:ext cx="54428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Katherine X. Pérez Rivera</a:t>
            </a:r>
          </a:p>
          <a:p>
            <a:pPr algn="ctr">
              <a:defRPr/>
            </a:pPr>
            <a:r>
              <a:rPr lang="en-US" sz="2400" dirty="0">
                <a:solidFill>
                  <a:prstClr val="white">
                    <a:lumMod val="95000"/>
                  </a:prstClr>
                </a:solidFill>
                <a:latin typeface="Times New Roman" panose="02020603050405020304" pitchFamily="18" charset="0"/>
                <a:cs typeface="Times New Roman" panose="02020603050405020304" pitchFamily="18" charset="0"/>
              </a:rPr>
              <a:t>NREN Master’s student</a:t>
            </a:r>
          </a:p>
          <a:p>
            <a:pPr algn="ctr">
              <a:defRPr/>
            </a:pPr>
            <a:r>
              <a:rPr lang="en-US" sz="2400" dirty="0">
                <a:solidFill>
                  <a:prstClr val="white">
                    <a:lumMod val="95000"/>
                  </a:prstClr>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GRC Spring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0844804F-BC2E-4B44-A36C-7830E7474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4664992"/>
      </p:ext>
    </p:extLst>
  </p:cSld>
  <p:clrMapOvr>
    <a:masterClrMapping/>
  </p:clrMapOvr>
  <mc:AlternateContent xmlns:mc="http://schemas.openxmlformats.org/markup-compatibility/2006" xmlns:p14="http://schemas.microsoft.com/office/powerpoint/2010/main">
    <mc:Choice Requires="p14">
      <p:transition spd="slow" p14:dur="2000" advTm="26281"/>
    </mc:Choice>
    <mc:Fallback xmlns="">
      <p:transition spd="slow" advTm="2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arge, flying, bird, group&#10;&#10;Description automatically generated">
            <a:extLst>
              <a:ext uri="{FF2B5EF4-FFF2-40B4-BE49-F238E27FC236}">
                <a16:creationId xmlns:a16="http://schemas.microsoft.com/office/drawing/2014/main" id="{7E04C056-E5CF-4445-B7AD-DB2C5D8CE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673" y="3379782"/>
            <a:ext cx="5148677" cy="3478218"/>
          </a:xfrm>
          <a:prstGeom prst="rect">
            <a:avLst/>
          </a:prstGeom>
        </p:spPr>
      </p:pic>
      <p:pic>
        <p:nvPicPr>
          <p:cNvPr id="7" name="Picture 6" descr="A picture containing photo, small, different, sitting&#10;&#10;Description automatically generated">
            <a:extLst>
              <a:ext uri="{FF2B5EF4-FFF2-40B4-BE49-F238E27FC236}">
                <a16:creationId xmlns:a16="http://schemas.microsoft.com/office/drawing/2014/main" id="{3F7E44A7-7911-4A32-9AF8-A4BDF0E06B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181" y="61053"/>
            <a:ext cx="5477639" cy="3534268"/>
          </a:xfrm>
          <a:prstGeom prst="rect">
            <a:avLst/>
          </a:prstGeom>
        </p:spPr>
      </p:pic>
      <p:pic>
        <p:nvPicPr>
          <p:cNvPr id="9" name="Picture 8" descr="A picture containing photo, boat, different, small&#10;&#10;Description automatically generated">
            <a:extLst>
              <a:ext uri="{FF2B5EF4-FFF2-40B4-BE49-F238E27FC236}">
                <a16:creationId xmlns:a16="http://schemas.microsoft.com/office/drawing/2014/main" id="{010B6B9D-BD15-4A08-BAAF-5C479A523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181" y="0"/>
            <a:ext cx="5477639" cy="3543795"/>
          </a:xfrm>
          <a:prstGeom prst="rect">
            <a:avLst/>
          </a:prstGeom>
        </p:spPr>
      </p:pic>
      <p:sp>
        <p:nvSpPr>
          <p:cNvPr id="11" name="TextBox 10">
            <a:extLst>
              <a:ext uri="{FF2B5EF4-FFF2-40B4-BE49-F238E27FC236}">
                <a16:creationId xmlns:a16="http://schemas.microsoft.com/office/drawing/2014/main" id="{2B7AD552-C939-4191-9D59-AFA841EA56FB}"/>
              </a:ext>
            </a:extLst>
          </p:cNvPr>
          <p:cNvSpPr txBox="1"/>
          <p:nvPr/>
        </p:nvSpPr>
        <p:spPr>
          <a:xfrm>
            <a:off x="1434596" y="329505"/>
            <a:ext cx="2004647" cy="923330"/>
          </a:xfrm>
          <a:prstGeom prst="rect">
            <a:avLst/>
          </a:prstGeom>
          <a:noFill/>
        </p:spPr>
        <p:txBody>
          <a:bodyPr wrap="square" rtlCol="0">
            <a:spAutoFit/>
          </a:bodyPr>
          <a:lstStyle/>
          <a:p>
            <a:r>
              <a:rPr lang="en-US" dirty="0"/>
              <a:t>R</a:t>
            </a:r>
            <a:r>
              <a:rPr lang="en-US" baseline="30000" dirty="0"/>
              <a:t>2 </a:t>
            </a:r>
            <a:r>
              <a:rPr lang="en-US" dirty="0"/>
              <a:t>= 0.7591</a:t>
            </a:r>
          </a:p>
          <a:p>
            <a:r>
              <a:rPr lang="en-US" dirty="0"/>
              <a:t>p-value: 1.249e-11</a:t>
            </a:r>
          </a:p>
          <a:p>
            <a:r>
              <a:rPr lang="en-US" baseline="30000" dirty="0"/>
              <a:t> </a:t>
            </a:r>
            <a:endParaRPr lang="en-US" dirty="0"/>
          </a:p>
        </p:txBody>
      </p:sp>
      <p:sp>
        <p:nvSpPr>
          <p:cNvPr id="12" name="TextBox 11">
            <a:extLst>
              <a:ext uri="{FF2B5EF4-FFF2-40B4-BE49-F238E27FC236}">
                <a16:creationId xmlns:a16="http://schemas.microsoft.com/office/drawing/2014/main" id="{205535A3-252C-481C-BD38-A58AD25E854B}"/>
              </a:ext>
            </a:extLst>
          </p:cNvPr>
          <p:cNvSpPr txBox="1"/>
          <p:nvPr/>
        </p:nvSpPr>
        <p:spPr>
          <a:xfrm>
            <a:off x="9872133" y="2360449"/>
            <a:ext cx="2319867" cy="646331"/>
          </a:xfrm>
          <a:prstGeom prst="rect">
            <a:avLst/>
          </a:prstGeom>
          <a:noFill/>
        </p:spPr>
        <p:txBody>
          <a:bodyPr wrap="square" rtlCol="0">
            <a:spAutoFit/>
          </a:bodyPr>
          <a:lstStyle/>
          <a:p>
            <a:r>
              <a:rPr lang="en-US" dirty="0"/>
              <a:t>R</a:t>
            </a:r>
            <a:r>
              <a:rPr lang="en-US" baseline="30000" dirty="0"/>
              <a:t>2 </a:t>
            </a:r>
            <a:r>
              <a:rPr lang="en-US" dirty="0"/>
              <a:t>= 0.5859</a:t>
            </a:r>
          </a:p>
          <a:p>
            <a:r>
              <a:rPr lang="en-US" dirty="0"/>
              <a:t>p-value: 8.127e-8</a:t>
            </a:r>
          </a:p>
        </p:txBody>
      </p:sp>
      <p:sp>
        <p:nvSpPr>
          <p:cNvPr id="13" name="Title 1">
            <a:extLst>
              <a:ext uri="{FF2B5EF4-FFF2-40B4-BE49-F238E27FC236}">
                <a16:creationId xmlns:a16="http://schemas.microsoft.com/office/drawing/2014/main" id="{E5C4CA57-C85B-43C1-A2E6-450FB6B0D739}"/>
              </a:ext>
            </a:extLst>
          </p:cNvPr>
          <p:cNvSpPr>
            <a:spLocks noGrp="1"/>
          </p:cNvSpPr>
          <p:nvPr>
            <p:ph type="title"/>
          </p:nvPr>
        </p:nvSpPr>
        <p:spPr>
          <a:xfrm>
            <a:off x="983474" y="4647735"/>
            <a:ext cx="4129051" cy="942312"/>
          </a:xfrm>
          <a:noFill/>
        </p:spPr>
        <p:txBody>
          <a:bodyPr>
            <a:normAutofit fontScale="90000"/>
          </a:bodyPr>
          <a:lstStyle/>
          <a:p>
            <a:pPr algn="ctr"/>
            <a:r>
              <a:rPr lang="en-US" dirty="0">
                <a:solidFill>
                  <a:schemeClr val="tx1"/>
                </a:solidFill>
                <a:latin typeface="Times New Roman" panose="02020603050405020304" pitchFamily="18" charset="0"/>
                <a:cs typeface="Times New Roman" panose="02020603050405020304" pitchFamily="18" charset="0"/>
              </a:rPr>
              <a:t>CRB- Responses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6A15321-00DA-46B9-975F-B2DA2B7E1CE2}"/>
              </a:ext>
            </a:extLst>
          </p:cNvPr>
          <p:cNvSpPr txBox="1"/>
          <p:nvPr/>
        </p:nvSpPr>
        <p:spPr>
          <a:xfrm>
            <a:off x="11512705" y="3451111"/>
            <a:ext cx="74022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a:t>
            </a:r>
          </a:p>
        </p:txBody>
      </p:sp>
      <p:sp>
        <p:nvSpPr>
          <p:cNvPr id="16" name="TextBox 15">
            <a:extLst>
              <a:ext uri="{FF2B5EF4-FFF2-40B4-BE49-F238E27FC236}">
                <a16:creationId xmlns:a16="http://schemas.microsoft.com/office/drawing/2014/main" id="{CD00E7E1-495B-4C49-A44F-6D35BC4F41FA}"/>
              </a:ext>
            </a:extLst>
          </p:cNvPr>
          <p:cNvSpPr txBox="1"/>
          <p:nvPr/>
        </p:nvSpPr>
        <p:spPr>
          <a:xfrm>
            <a:off x="5769907" y="61053"/>
            <a:ext cx="74022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a:t>
            </a:r>
          </a:p>
        </p:txBody>
      </p:sp>
      <p:sp>
        <p:nvSpPr>
          <p:cNvPr id="17" name="TextBox 16">
            <a:extLst>
              <a:ext uri="{FF2B5EF4-FFF2-40B4-BE49-F238E27FC236}">
                <a16:creationId xmlns:a16="http://schemas.microsoft.com/office/drawing/2014/main" id="{A82CE136-A981-4C99-BD07-37E576A00D83}"/>
              </a:ext>
            </a:extLst>
          </p:cNvPr>
          <p:cNvSpPr txBox="1"/>
          <p:nvPr/>
        </p:nvSpPr>
        <p:spPr>
          <a:xfrm>
            <a:off x="11669486" y="61053"/>
            <a:ext cx="74022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t>
            </a:r>
          </a:p>
        </p:txBody>
      </p:sp>
      <p:pic>
        <p:nvPicPr>
          <p:cNvPr id="19" name="Audio 18">
            <a:hlinkClick r:id="" action="ppaction://media"/>
            <a:extLst>
              <a:ext uri="{FF2B5EF4-FFF2-40B4-BE49-F238E27FC236}">
                <a16:creationId xmlns:a16="http://schemas.microsoft.com/office/drawing/2014/main" id="{B19E597A-B855-4558-929D-AA0091A2EE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8601042"/>
      </p:ext>
    </p:extLst>
  </p:cSld>
  <p:clrMapOvr>
    <a:masterClrMapping/>
  </p:clrMapOvr>
  <mc:AlternateContent xmlns:mc="http://schemas.openxmlformats.org/markup-compatibility/2006">
    <mc:Choice xmlns:p14="http://schemas.microsoft.com/office/powerpoint/2010/main" Requires="p14">
      <p:transition spd="slow" p14:dur="2000" advTm="155494"/>
    </mc:Choice>
    <mc:Fallback>
      <p:transition spd="slow" advTm="155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34F48C58-E90F-45B3-BC9E-5A467001B70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51360"/>
            <a:ext cx="5477639" cy="3534268"/>
          </a:xfrm>
        </p:spPr>
      </p:pic>
      <p:sp>
        <p:nvSpPr>
          <p:cNvPr id="6" name="TextBox 5">
            <a:extLst>
              <a:ext uri="{FF2B5EF4-FFF2-40B4-BE49-F238E27FC236}">
                <a16:creationId xmlns:a16="http://schemas.microsoft.com/office/drawing/2014/main" id="{68297EAD-2B5D-419B-A090-E9188EE5A0B4}"/>
              </a:ext>
            </a:extLst>
          </p:cNvPr>
          <p:cNvSpPr txBox="1"/>
          <p:nvPr/>
        </p:nvSpPr>
        <p:spPr>
          <a:xfrm>
            <a:off x="3522134" y="2510956"/>
            <a:ext cx="2124839" cy="646331"/>
          </a:xfrm>
          <a:prstGeom prst="rect">
            <a:avLst/>
          </a:prstGeom>
          <a:noFill/>
        </p:spPr>
        <p:txBody>
          <a:bodyPr wrap="square" rtlCol="0">
            <a:spAutoFit/>
          </a:bodyPr>
          <a:lstStyle/>
          <a:p>
            <a:r>
              <a:rPr lang="en-US" dirty="0"/>
              <a:t>R</a:t>
            </a:r>
            <a:r>
              <a:rPr lang="en-US" baseline="30000" dirty="0"/>
              <a:t>2</a:t>
            </a:r>
            <a:r>
              <a:rPr lang="en-US" dirty="0"/>
              <a:t>= 0.9396</a:t>
            </a:r>
          </a:p>
          <a:p>
            <a:r>
              <a:rPr lang="en-US" dirty="0"/>
              <a:t>p-value &lt; 2.2e-16</a:t>
            </a:r>
          </a:p>
        </p:txBody>
      </p:sp>
      <p:pic>
        <p:nvPicPr>
          <p:cNvPr id="8" name="Picture 7" descr="A close up of a map&#10;&#10;Description automatically generated">
            <a:extLst>
              <a:ext uri="{FF2B5EF4-FFF2-40B4-BE49-F238E27FC236}">
                <a16:creationId xmlns:a16="http://schemas.microsoft.com/office/drawing/2014/main" id="{91F5CF16-D4F9-4C2E-BCBF-E0626C376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015" y="151360"/>
            <a:ext cx="5477639" cy="3534268"/>
          </a:xfrm>
          <a:prstGeom prst="rect">
            <a:avLst/>
          </a:prstGeom>
        </p:spPr>
      </p:pic>
      <p:sp>
        <p:nvSpPr>
          <p:cNvPr id="9" name="TextBox 8">
            <a:extLst>
              <a:ext uri="{FF2B5EF4-FFF2-40B4-BE49-F238E27FC236}">
                <a16:creationId xmlns:a16="http://schemas.microsoft.com/office/drawing/2014/main" id="{D602F93A-1386-4D84-A9F1-46D0385FDEF5}"/>
              </a:ext>
            </a:extLst>
          </p:cNvPr>
          <p:cNvSpPr txBox="1"/>
          <p:nvPr/>
        </p:nvSpPr>
        <p:spPr>
          <a:xfrm>
            <a:off x="9291815" y="2510955"/>
            <a:ext cx="2124839" cy="646331"/>
          </a:xfrm>
          <a:prstGeom prst="rect">
            <a:avLst/>
          </a:prstGeom>
          <a:noFill/>
        </p:spPr>
        <p:txBody>
          <a:bodyPr wrap="square" rtlCol="0">
            <a:spAutoFit/>
          </a:bodyPr>
          <a:lstStyle/>
          <a:p>
            <a:r>
              <a:rPr lang="en-US" dirty="0"/>
              <a:t>R</a:t>
            </a:r>
            <a:r>
              <a:rPr lang="en-US" baseline="30000" dirty="0"/>
              <a:t>2</a:t>
            </a:r>
            <a:r>
              <a:rPr lang="en-US" dirty="0"/>
              <a:t>= 0.8799</a:t>
            </a:r>
          </a:p>
          <a:p>
            <a:r>
              <a:rPr lang="en-US" dirty="0"/>
              <a:t>p-value &lt; 2.2e-16</a:t>
            </a:r>
          </a:p>
        </p:txBody>
      </p:sp>
      <p:pic>
        <p:nvPicPr>
          <p:cNvPr id="11" name="Picture 10" descr="A picture containing photo, large, different, group&#10;&#10;Description automatically generated">
            <a:extLst>
              <a:ext uri="{FF2B5EF4-FFF2-40B4-BE49-F238E27FC236}">
                <a16:creationId xmlns:a16="http://schemas.microsoft.com/office/drawing/2014/main" id="{1A0D28D3-FC22-4A02-ACA6-E1072BDF4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5350" y="3650670"/>
            <a:ext cx="4970929" cy="3207330"/>
          </a:xfrm>
          <a:prstGeom prst="rect">
            <a:avLst/>
          </a:prstGeom>
        </p:spPr>
      </p:pic>
      <p:sp>
        <p:nvSpPr>
          <p:cNvPr id="10" name="Title 1">
            <a:extLst>
              <a:ext uri="{FF2B5EF4-FFF2-40B4-BE49-F238E27FC236}">
                <a16:creationId xmlns:a16="http://schemas.microsoft.com/office/drawing/2014/main" id="{27F88901-5ACD-4DAA-A8BB-7522760577C8}"/>
              </a:ext>
            </a:extLst>
          </p:cNvPr>
          <p:cNvSpPr>
            <a:spLocks noGrp="1"/>
          </p:cNvSpPr>
          <p:nvPr>
            <p:ph type="title"/>
          </p:nvPr>
        </p:nvSpPr>
        <p:spPr>
          <a:xfrm>
            <a:off x="545187" y="4468037"/>
            <a:ext cx="4387264" cy="1325563"/>
          </a:xfrm>
        </p:spPr>
        <p:txBody>
          <a:bodyPr/>
          <a:lstStyle/>
          <a:p>
            <a:pPr algn="ctr"/>
            <a:r>
              <a:rPr lang="en-US" dirty="0">
                <a:latin typeface="Times New Roman" panose="02020603050405020304" pitchFamily="18" charset="0"/>
                <a:cs typeface="Times New Roman" panose="02020603050405020304" pitchFamily="18" charset="0"/>
              </a:rPr>
              <a:t>DCF- Responses </a:t>
            </a:r>
          </a:p>
        </p:txBody>
      </p:sp>
      <p:pic>
        <p:nvPicPr>
          <p:cNvPr id="2" name="Audio 1">
            <a:hlinkClick r:id="" action="ppaction://media"/>
            <a:extLst>
              <a:ext uri="{FF2B5EF4-FFF2-40B4-BE49-F238E27FC236}">
                <a16:creationId xmlns:a16="http://schemas.microsoft.com/office/drawing/2014/main" id="{C92B5819-F4C5-42C7-A99E-018EBFB85F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692750"/>
      </p:ext>
    </p:extLst>
  </p:cSld>
  <p:clrMapOvr>
    <a:masterClrMapping/>
  </p:clrMapOvr>
  <mc:AlternateContent xmlns:mc="http://schemas.openxmlformats.org/markup-compatibility/2006">
    <mc:Choice xmlns:p14="http://schemas.microsoft.com/office/powerpoint/2010/main" Requires="p14">
      <p:transition spd="slow" p14:dur="2000" advTm="47581"/>
    </mc:Choice>
    <mc:Fallback>
      <p:transition spd="slow" advTm="4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6B75-29FC-4FBA-912A-68CAB29D99F8}"/>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Summary </a:t>
            </a:r>
          </a:p>
        </p:txBody>
      </p:sp>
      <p:sp>
        <p:nvSpPr>
          <p:cNvPr id="5" name="Content Placeholder 4">
            <a:extLst>
              <a:ext uri="{FF2B5EF4-FFF2-40B4-BE49-F238E27FC236}">
                <a16:creationId xmlns:a16="http://schemas.microsoft.com/office/drawing/2014/main" id="{C0C4E871-6739-436F-88E5-A240C06A9531}"/>
              </a:ext>
            </a:extLst>
          </p:cNvPr>
          <p:cNvSpPr>
            <a:spLocks noGrp="1"/>
          </p:cNvSpPr>
          <p:nvPr>
            <p:ph idx="1"/>
          </p:nvPr>
        </p:nvSpPr>
        <p:spPr>
          <a:xfrm>
            <a:off x="609600" y="2024746"/>
            <a:ext cx="10972800" cy="4525963"/>
          </a:xfrm>
        </p:spPr>
        <p:txBody>
          <a:bodyPr/>
          <a:lstStyle/>
          <a:p>
            <a:r>
              <a:rPr lang="en-US" dirty="0">
                <a:latin typeface="Times New Roman" panose="02020603050405020304" pitchFamily="18" charset="0"/>
                <a:cs typeface="Times New Roman" panose="02020603050405020304" pitchFamily="18" charset="0"/>
              </a:rPr>
              <a:t>Changes in the concentration of solutes throughout time follow the BTC</a:t>
            </a:r>
          </a:p>
          <a:p>
            <a:r>
              <a:rPr lang="en-US" dirty="0">
                <a:latin typeface="Times New Roman" panose="02020603050405020304" pitchFamily="18" charset="0"/>
                <a:cs typeface="Times New Roman" panose="02020603050405020304" pitchFamily="18" charset="0"/>
              </a:rPr>
              <a:t>Acetate manipulations stimulate DOC release, causing Ambient DOC concentrations to increase</a:t>
            </a:r>
          </a:p>
          <a:p>
            <a:r>
              <a:rPr lang="en-US" dirty="0">
                <a:latin typeface="Times New Roman" panose="02020603050405020304" pitchFamily="18" charset="0"/>
                <a:cs typeface="Times New Roman" panose="02020603050405020304" pitchFamily="18" charset="0"/>
              </a:rPr>
              <a:t>DON does not show a response to the added acetate</a:t>
            </a:r>
          </a:p>
        </p:txBody>
      </p:sp>
      <p:pic>
        <p:nvPicPr>
          <p:cNvPr id="13" name="Audio 12">
            <a:hlinkClick r:id="" action="ppaction://media"/>
            <a:extLst>
              <a:ext uri="{FF2B5EF4-FFF2-40B4-BE49-F238E27FC236}">
                <a16:creationId xmlns:a16="http://schemas.microsoft.com/office/drawing/2014/main" id="{C4DED326-C8C4-4203-BBC7-2D988F429F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4589562"/>
      </p:ext>
    </p:extLst>
  </p:cSld>
  <p:clrMapOvr>
    <a:masterClrMapping/>
  </p:clrMapOvr>
  <mc:AlternateContent xmlns:mc="http://schemas.openxmlformats.org/markup-compatibility/2006">
    <mc:Choice xmlns:p14="http://schemas.microsoft.com/office/powerpoint/2010/main" Requires="p14">
      <p:transition spd="slow" p14:dur="2000" advTm="21421"/>
    </mc:Choice>
    <mc:Fallback>
      <p:transition spd="slow" advTm="2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13C4-D020-4088-9C4D-CE991F14F2ED}"/>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Thank You!</a:t>
            </a:r>
          </a:p>
        </p:txBody>
      </p:sp>
      <p:pic>
        <p:nvPicPr>
          <p:cNvPr id="4" name="Picture 3">
            <a:extLst>
              <a:ext uri="{FF2B5EF4-FFF2-40B4-BE49-F238E27FC236}">
                <a16:creationId xmlns:a16="http://schemas.microsoft.com/office/drawing/2014/main" id="{333471BD-3B3D-4BB5-903E-62790E52F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982" y="4849765"/>
            <a:ext cx="4924393" cy="1286862"/>
          </a:xfrm>
          <a:prstGeom prst="rect">
            <a:avLst/>
          </a:prstGeom>
        </p:spPr>
      </p:pic>
      <p:pic>
        <p:nvPicPr>
          <p:cNvPr id="5" name="Picture 4">
            <a:extLst>
              <a:ext uri="{FF2B5EF4-FFF2-40B4-BE49-F238E27FC236}">
                <a16:creationId xmlns:a16="http://schemas.microsoft.com/office/drawing/2014/main" id="{C187087B-64E8-4DE7-9829-8442FDB8BB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61" y="2111328"/>
            <a:ext cx="6124592" cy="2738437"/>
          </a:xfrm>
          <a:prstGeom prst="rect">
            <a:avLst/>
          </a:prstGeom>
          <a:noFill/>
        </p:spPr>
      </p:pic>
      <p:pic>
        <p:nvPicPr>
          <p:cNvPr id="1026" name="Picture 2" descr="Forms and Logos | New Hampshire Agricultural Experiment Station">
            <a:extLst>
              <a:ext uri="{FF2B5EF4-FFF2-40B4-BE49-F238E27FC236}">
                <a16:creationId xmlns:a16="http://schemas.microsoft.com/office/drawing/2014/main" id="{5A5E6358-D873-475B-A7A9-20217655F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0704" y="2111328"/>
            <a:ext cx="4924393" cy="208237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4CAE8EB-E37A-419F-AA0C-8D48ECABF3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6679266"/>
      </p:ext>
    </p:extLst>
  </p:cSld>
  <p:clrMapOvr>
    <a:masterClrMapping/>
  </p:clrMapOvr>
  <mc:AlternateContent xmlns:mc="http://schemas.openxmlformats.org/markup-compatibility/2006">
    <mc:Choice xmlns:p14="http://schemas.microsoft.com/office/powerpoint/2010/main" Requires="p14">
      <p:transition spd="slow" p14:dur="2000" advTm="6610"/>
    </mc:Choice>
    <mc:Fallback>
      <p:transition spd="slow" advTm="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A tree in a forest&#10;&#10;Description automatically generated">
            <a:extLst>
              <a:ext uri="{FF2B5EF4-FFF2-40B4-BE49-F238E27FC236}">
                <a16:creationId xmlns:a16="http://schemas.microsoft.com/office/drawing/2014/main" id="{9A1AC1FD-71B3-44FF-ADEB-A272932DBCB7}"/>
              </a:ext>
            </a:extLst>
          </p:cNvPr>
          <p:cNvPicPr>
            <a:picLocks noChangeAspect="1"/>
          </p:cNvPicPr>
          <p:nvPr/>
        </p:nvPicPr>
        <p:blipFill rotWithShape="1">
          <a:blip r:embed="rId6">
            <a:extLst>
              <a:ext uri="{28A0092B-C50C-407E-A947-70E740481C1C}">
                <a14:useLocalDpi xmlns:a14="http://schemas.microsoft.com/office/drawing/2010/main" val="0"/>
              </a:ext>
            </a:extLst>
          </a:blip>
          <a:srcRect b="20723"/>
          <a:stretch/>
        </p:blipFill>
        <p:spPr>
          <a:xfrm>
            <a:off x="4777408" y="0"/>
            <a:ext cx="7414592" cy="6858000"/>
          </a:xfrm>
          <a:prstGeom prst="rect">
            <a:avLst/>
          </a:prstGeom>
        </p:spPr>
      </p:pic>
      <p:sp>
        <p:nvSpPr>
          <p:cNvPr id="10" name="TextBox 9">
            <a:extLst>
              <a:ext uri="{FF2B5EF4-FFF2-40B4-BE49-F238E27FC236}">
                <a16:creationId xmlns:a16="http://schemas.microsoft.com/office/drawing/2014/main" id="{723549C9-1337-41ED-A98C-B5010E99D8E3}"/>
              </a:ext>
            </a:extLst>
          </p:cNvPr>
          <p:cNvSpPr txBox="1"/>
          <p:nvPr/>
        </p:nvSpPr>
        <p:spPr>
          <a:xfrm>
            <a:off x="5078895" y="0"/>
            <a:ext cx="68116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Dissolved organic matter (DOM)</a:t>
            </a:r>
          </a:p>
        </p:txBody>
      </p:sp>
      <p:sp>
        <p:nvSpPr>
          <p:cNvPr id="11" name="TextBox 10">
            <a:extLst>
              <a:ext uri="{FF2B5EF4-FFF2-40B4-BE49-F238E27FC236}">
                <a16:creationId xmlns:a16="http://schemas.microsoft.com/office/drawing/2014/main" id="{57B6B86B-84F3-4F3B-B642-8406656DBDFD}"/>
              </a:ext>
            </a:extLst>
          </p:cNvPr>
          <p:cNvSpPr txBox="1"/>
          <p:nvPr/>
        </p:nvSpPr>
        <p:spPr>
          <a:xfrm>
            <a:off x="145773" y="854765"/>
            <a:ext cx="4631635"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Major link between terrestrial and aquatic ecosystems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Influences cycling and distribution of energy and nutrients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Understudied aspect of DOM: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ecological and biogeochemical controls of DON concentrations</a:t>
            </a:r>
          </a:p>
        </p:txBody>
      </p:sp>
      <p:sp>
        <p:nvSpPr>
          <p:cNvPr id="12" name="Arrow: Left 11">
            <a:extLst>
              <a:ext uri="{FF2B5EF4-FFF2-40B4-BE49-F238E27FC236}">
                <a16:creationId xmlns:a16="http://schemas.microsoft.com/office/drawing/2014/main" id="{23C07F42-CA47-4F80-825F-DE24F0B63C65}"/>
              </a:ext>
            </a:extLst>
          </p:cNvPr>
          <p:cNvSpPr/>
          <p:nvPr/>
        </p:nvSpPr>
        <p:spPr>
          <a:xfrm rot="6774078">
            <a:off x="4327929" y="5623262"/>
            <a:ext cx="1840149" cy="244368"/>
          </a:xfrm>
          <a:prstGeom prst="lef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0C97D92E-B458-40C4-B9D7-364797C8A34E}"/>
              </a:ext>
            </a:extLst>
          </p:cNvPr>
          <p:cNvSpPr/>
          <p:nvPr/>
        </p:nvSpPr>
        <p:spPr>
          <a:xfrm rot="19971447">
            <a:off x="8901165" y="3049090"/>
            <a:ext cx="2097930" cy="252252"/>
          </a:xfrm>
          <a:prstGeom prst="lef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F02D328-366D-49F0-95B0-8F26234A5C15}"/>
              </a:ext>
            </a:extLst>
          </p:cNvPr>
          <p:cNvSpPr txBox="1"/>
          <p:nvPr/>
        </p:nvSpPr>
        <p:spPr>
          <a:xfrm>
            <a:off x="6021771" y="2626399"/>
            <a:ext cx="2302607" cy="584775"/>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leaching</a:t>
            </a:r>
          </a:p>
        </p:txBody>
      </p:sp>
      <p:sp>
        <p:nvSpPr>
          <p:cNvPr id="15" name="TextBox 14">
            <a:extLst>
              <a:ext uri="{FF2B5EF4-FFF2-40B4-BE49-F238E27FC236}">
                <a16:creationId xmlns:a16="http://schemas.microsoft.com/office/drawing/2014/main" id="{1A00DA9E-C3E7-4681-A921-E02D3E9C9AC6}"/>
              </a:ext>
            </a:extLst>
          </p:cNvPr>
          <p:cNvSpPr txBox="1"/>
          <p:nvPr/>
        </p:nvSpPr>
        <p:spPr>
          <a:xfrm>
            <a:off x="6021772" y="1661549"/>
            <a:ext cx="2302607" cy="584775"/>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runoff</a:t>
            </a:r>
          </a:p>
        </p:txBody>
      </p:sp>
      <p:sp>
        <p:nvSpPr>
          <p:cNvPr id="16" name="TextBox 15">
            <a:extLst>
              <a:ext uri="{FF2B5EF4-FFF2-40B4-BE49-F238E27FC236}">
                <a16:creationId xmlns:a16="http://schemas.microsoft.com/office/drawing/2014/main" id="{15963E49-40A3-4821-AB0E-21E49B5EDDE1}"/>
              </a:ext>
            </a:extLst>
          </p:cNvPr>
          <p:cNvSpPr txBox="1"/>
          <p:nvPr/>
        </p:nvSpPr>
        <p:spPr>
          <a:xfrm>
            <a:off x="6021771" y="3732906"/>
            <a:ext cx="2302607" cy="584775"/>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leaf matter</a:t>
            </a:r>
          </a:p>
        </p:txBody>
      </p:sp>
      <p:pic>
        <p:nvPicPr>
          <p:cNvPr id="6" name="Audio 5">
            <a:hlinkClick r:id="" action="ppaction://media"/>
            <a:extLst>
              <a:ext uri="{FF2B5EF4-FFF2-40B4-BE49-F238E27FC236}">
                <a16:creationId xmlns:a16="http://schemas.microsoft.com/office/drawing/2014/main" id="{291789F3-F5D1-4293-9954-3041C3A8C18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47698846"/>
      </p:ext>
    </p:extLst>
  </p:cSld>
  <p:clrMapOvr>
    <a:masterClrMapping/>
  </p:clrMapOvr>
  <mc:AlternateContent xmlns:mc="http://schemas.openxmlformats.org/markup-compatibility/2006" xmlns:p14="http://schemas.microsoft.com/office/powerpoint/2010/main">
    <mc:Choice Requires="p14">
      <p:transition spd="slow" p14:dur="2000" advTm="33283"/>
    </mc:Choice>
    <mc:Fallback xmlns="">
      <p:transition spd="slow" advTm="3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D6EA-6BF0-4816-8E8A-322E1A6E6A64}"/>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DON’s ecological duality</a:t>
            </a:r>
          </a:p>
        </p:txBody>
      </p:sp>
      <p:grpSp>
        <p:nvGrpSpPr>
          <p:cNvPr id="14" name="Group 13">
            <a:extLst>
              <a:ext uri="{FF2B5EF4-FFF2-40B4-BE49-F238E27FC236}">
                <a16:creationId xmlns:a16="http://schemas.microsoft.com/office/drawing/2014/main" id="{A2A73F91-3423-4B10-A15A-A481E7CBB6B1}"/>
              </a:ext>
            </a:extLst>
          </p:cNvPr>
          <p:cNvGrpSpPr/>
          <p:nvPr/>
        </p:nvGrpSpPr>
        <p:grpSpPr>
          <a:xfrm>
            <a:off x="3086523" y="2778156"/>
            <a:ext cx="2026481" cy="2137368"/>
            <a:chOff x="3086523" y="2284671"/>
            <a:chExt cx="2026481" cy="2137368"/>
          </a:xfrm>
        </p:grpSpPr>
        <p:pic>
          <p:nvPicPr>
            <p:cNvPr id="5" name="Picture 4" descr="Mendeley Desktop">
              <a:extLst>
                <a:ext uri="{FF2B5EF4-FFF2-40B4-BE49-F238E27FC236}">
                  <a16:creationId xmlns:a16="http://schemas.microsoft.com/office/drawing/2014/main" id="{0748F586-33E3-4579-9B98-ED8306BABBA6}"/>
                </a:ext>
              </a:extLst>
            </p:cNvPr>
            <p:cNvPicPr>
              <a:picLocks noChangeAspect="1"/>
            </p:cNvPicPr>
            <p:nvPr/>
          </p:nvPicPr>
          <p:blipFill rotWithShape="1">
            <a:blip r:embed="rId5">
              <a:extLst>
                <a:ext uri="{28A0092B-C50C-407E-A947-70E740481C1C}">
                  <a14:useLocalDpi xmlns:a14="http://schemas.microsoft.com/office/drawing/2010/main" val="0"/>
                </a:ext>
              </a:extLst>
            </a:blip>
            <a:srcRect l="63025" t="35751" r="19631" b="33680"/>
            <a:stretch/>
          </p:blipFill>
          <p:spPr>
            <a:xfrm>
              <a:off x="3235554" y="2284671"/>
              <a:ext cx="1877450" cy="1781448"/>
            </a:xfrm>
            <a:prstGeom prst="rect">
              <a:avLst/>
            </a:prstGeom>
          </p:spPr>
        </p:pic>
        <p:sp>
          <p:nvSpPr>
            <p:cNvPr id="7" name="TextBox 6">
              <a:extLst>
                <a:ext uri="{FF2B5EF4-FFF2-40B4-BE49-F238E27FC236}">
                  <a16:creationId xmlns:a16="http://schemas.microsoft.com/office/drawing/2014/main" id="{4CCFC32E-C6C5-4C99-BF95-9C7DE981AD94}"/>
                </a:ext>
              </a:extLst>
            </p:cNvPr>
            <p:cNvSpPr txBox="1"/>
            <p:nvPr/>
          </p:nvSpPr>
          <p:spPr>
            <a:xfrm>
              <a:off x="3086523" y="4021929"/>
              <a:ext cx="19691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r>
                <a:rPr kumimoji="0" lang="en-US" sz="2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(mg/L)</a:t>
              </a:r>
            </a:p>
          </p:txBody>
        </p:sp>
      </p:grpSp>
      <p:sp>
        <p:nvSpPr>
          <p:cNvPr id="8" name="TextBox 7">
            <a:extLst>
              <a:ext uri="{FF2B5EF4-FFF2-40B4-BE49-F238E27FC236}">
                <a16:creationId xmlns:a16="http://schemas.microsoft.com/office/drawing/2014/main" id="{1B7E4DA9-7168-4687-92A8-66B179180627}"/>
              </a:ext>
            </a:extLst>
          </p:cNvPr>
          <p:cNvSpPr txBox="1"/>
          <p:nvPr/>
        </p:nvSpPr>
        <p:spPr>
          <a:xfrm rot="16200000">
            <a:off x="-31645" y="3594647"/>
            <a:ext cx="1507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 (mg/L)</a:t>
            </a:r>
          </a:p>
        </p:txBody>
      </p:sp>
      <p:grpSp>
        <p:nvGrpSpPr>
          <p:cNvPr id="13" name="Group 12">
            <a:extLst>
              <a:ext uri="{FF2B5EF4-FFF2-40B4-BE49-F238E27FC236}">
                <a16:creationId xmlns:a16="http://schemas.microsoft.com/office/drawing/2014/main" id="{D3CD8CF0-B591-4EE6-B06A-06DC5CE15D10}"/>
              </a:ext>
            </a:extLst>
          </p:cNvPr>
          <p:cNvGrpSpPr/>
          <p:nvPr/>
        </p:nvGrpSpPr>
        <p:grpSpPr>
          <a:xfrm>
            <a:off x="722317" y="2957593"/>
            <a:ext cx="2118215" cy="1957931"/>
            <a:chOff x="722317" y="2464108"/>
            <a:chExt cx="2118215" cy="1957931"/>
          </a:xfrm>
        </p:grpSpPr>
        <p:pic>
          <p:nvPicPr>
            <p:cNvPr id="4" name="Picture 3" descr="Wymore_etal_2015_DON_NO3_Headwater_Streams_BGC.pdf - Adobe Acrobat Reader DC">
              <a:extLst>
                <a:ext uri="{FF2B5EF4-FFF2-40B4-BE49-F238E27FC236}">
                  <a16:creationId xmlns:a16="http://schemas.microsoft.com/office/drawing/2014/main" id="{7E61D273-3887-4CE7-A8C6-960A6FC0400B}"/>
                </a:ext>
              </a:extLst>
            </p:cNvPr>
            <p:cNvPicPr>
              <a:picLocks noChangeAspect="1"/>
            </p:cNvPicPr>
            <p:nvPr/>
          </p:nvPicPr>
          <p:blipFill rotWithShape="1">
            <a:blip r:embed="rId6">
              <a:extLst>
                <a:ext uri="{28A0092B-C50C-407E-A947-70E740481C1C}">
                  <a14:useLocalDpi xmlns:a14="http://schemas.microsoft.com/office/drawing/2010/main" val="0"/>
                </a:ext>
              </a:extLst>
            </a:blip>
            <a:srcRect l="59365" t="21252" r="29358" b="59566"/>
            <a:stretch/>
          </p:blipFill>
          <p:spPr>
            <a:xfrm>
              <a:off x="851564" y="2464108"/>
              <a:ext cx="1988968" cy="1781448"/>
            </a:xfrm>
            <a:prstGeom prst="rect">
              <a:avLst/>
            </a:prstGeom>
          </p:spPr>
        </p:pic>
        <p:sp>
          <p:nvSpPr>
            <p:cNvPr id="9" name="TextBox 8">
              <a:extLst>
                <a:ext uri="{FF2B5EF4-FFF2-40B4-BE49-F238E27FC236}">
                  <a16:creationId xmlns:a16="http://schemas.microsoft.com/office/drawing/2014/main" id="{69634066-1E07-4402-BEA8-3A04F397BE8A}"/>
                </a:ext>
              </a:extLst>
            </p:cNvPr>
            <p:cNvSpPr txBox="1"/>
            <p:nvPr/>
          </p:nvSpPr>
          <p:spPr>
            <a:xfrm>
              <a:off x="722317" y="4021929"/>
              <a:ext cx="19691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r>
                <a:rPr kumimoji="0" lang="en-US" sz="2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(mg/L)</a:t>
              </a:r>
            </a:p>
          </p:txBody>
        </p:sp>
      </p:grpSp>
      <p:grpSp>
        <p:nvGrpSpPr>
          <p:cNvPr id="15" name="Group 14">
            <a:extLst>
              <a:ext uri="{FF2B5EF4-FFF2-40B4-BE49-F238E27FC236}">
                <a16:creationId xmlns:a16="http://schemas.microsoft.com/office/drawing/2014/main" id="{E039DCB7-1A00-403F-9B3F-477BD5E7FA7B}"/>
              </a:ext>
            </a:extLst>
          </p:cNvPr>
          <p:cNvGrpSpPr/>
          <p:nvPr/>
        </p:nvGrpSpPr>
        <p:grpSpPr>
          <a:xfrm>
            <a:off x="5379633" y="2778509"/>
            <a:ext cx="1969184" cy="2154876"/>
            <a:chOff x="5379633" y="2285024"/>
            <a:chExt cx="1969184" cy="2154876"/>
          </a:xfrm>
        </p:grpSpPr>
        <p:pic>
          <p:nvPicPr>
            <p:cNvPr id="6" name="Picture 5" descr="Mendeley Desktop">
              <a:extLst>
                <a:ext uri="{FF2B5EF4-FFF2-40B4-BE49-F238E27FC236}">
                  <a16:creationId xmlns:a16="http://schemas.microsoft.com/office/drawing/2014/main" id="{12A2D2FC-5FC3-40AF-BB22-6F4A71177B73}"/>
                </a:ext>
              </a:extLst>
            </p:cNvPr>
            <p:cNvPicPr>
              <a:picLocks noChangeAspect="1"/>
            </p:cNvPicPr>
            <p:nvPr/>
          </p:nvPicPr>
          <p:blipFill rotWithShape="1">
            <a:blip r:embed="rId7">
              <a:extLst>
                <a:ext uri="{28A0092B-C50C-407E-A947-70E740481C1C}">
                  <a14:useLocalDpi xmlns:a14="http://schemas.microsoft.com/office/drawing/2010/main" val="0"/>
                </a:ext>
              </a:extLst>
            </a:blip>
            <a:srcRect l="62187" t="49223" r="21018" b="20908"/>
            <a:stretch/>
          </p:blipFill>
          <p:spPr>
            <a:xfrm>
              <a:off x="5436930" y="2285024"/>
              <a:ext cx="1877452" cy="1862792"/>
            </a:xfrm>
            <a:prstGeom prst="rect">
              <a:avLst/>
            </a:prstGeom>
          </p:spPr>
        </p:pic>
        <p:sp>
          <p:nvSpPr>
            <p:cNvPr id="10" name="TextBox 9">
              <a:extLst>
                <a:ext uri="{FF2B5EF4-FFF2-40B4-BE49-F238E27FC236}">
                  <a16:creationId xmlns:a16="http://schemas.microsoft.com/office/drawing/2014/main" id="{9F52DBD3-77D2-44F0-AF63-AC042ECB9525}"/>
                </a:ext>
              </a:extLst>
            </p:cNvPr>
            <p:cNvSpPr txBox="1"/>
            <p:nvPr/>
          </p:nvSpPr>
          <p:spPr>
            <a:xfrm>
              <a:off x="5379633" y="4039790"/>
              <a:ext cx="19691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t>
              </a:r>
              <a:r>
                <a:rPr kumimoji="0" lang="en-US" sz="2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(mg/L)</a:t>
              </a:r>
            </a:p>
          </p:txBody>
        </p:sp>
      </p:grpSp>
      <p:sp>
        <p:nvSpPr>
          <p:cNvPr id="11" name="TextBox 10">
            <a:extLst>
              <a:ext uri="{FF2B5EF4-FFF2-40B4-BE49-F238E27FC236}">
                <a16:creationId xmlns:a16="http://schemas.microsoft.com/office/drawing/2014/main" id="{989E5746-A409-42DF-B413-A0467B880068}"/>
              </a:ext>
            </a:extLst>
          </p:cNvPr>
          <p:cNvSpPr txBox="1"/>
          <p:nvPr/>
        </p:nvSpPr>
        <p:spPr>
          <a:xfrm>
            <a:off x="7707086" y="2162629"/>
            <a:ext cx="4107508"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arenBoth"/>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DON is a major N source under low NO</a:t>
            </a:r>
            <a:r>
              <a:rPr kumimoji="0" 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2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then we expect [DON] to increase with the addition of NO</a:t>
            </a:r>
            <a:r>
              <a:rPr kumimoji="0" 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2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(net DON production).</a:t>
            </a:r>
          </a:p>
          <a:p>
            <a:pPr marL="342900" marR="0" lvl="0" indent="-342900" algn="l" defTabSz="914400" rtl="0" eaLnBrk="1" fontAlgn="auto" latinLnBrk="0" hangingPunct="1">
              <a:lnSpc>
                <a:spcPct val="100000"/>
              </a:lnSpc>
              <a:spcBef>
                <a:spcPts val="0"/>
              </a:spcBef>
              <a:spcAft>
                <a:spcPts val="0"/>
              </a:spcAft>
              <a:buClrTx/>
              <a:buSzTx/>
              <a:buFontTx/>
              <a:buAutoNum type="alphaUcParenBoth"/>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arenBoth"/>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DON is used as an energy source, [DON] are expected to decrease with the addition of NO</a:t>
            </a:r>
            <a:r>
              <a:rPr kumimoji="0" lang="en-US" sz="20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2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added solute is likely to stimulate demand for additional carbon, increasing DON consumption). </a:t>
            </a:r>
          </a:p>
        </p:txBody>
      </p:sp>
      <p:sp>
        <p:nvSpPr>
          <p:cNvPr id="12" name="TextBox 11">
            <a:extLst>
              <a:ext uri="{FF2B5EF4-FFF2-40B4-BE49-F238E27FC236}">
                <a16:creationId xmlns:a16="http://schemas.microsoft.com/office/drawing/2014/main" id="{28482116-D6C6-4911-938D-CD4A858134C6}"/>
              </a:ext>
            </a:extLst>
          </p:cNvPr>
          <p:cNvSpPr txBox="1"/>
          <p:nvPr/>
        </p:nvSpPr>
        <p:spPr>
          <a:xfrm>
            <a:off x="10236636" y="5859352"/>
            <a:ext cx="248194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(Wymore et al., 2015)</a:t>
            </a:r>
          </a:p>
        </p:txBody>
      </p:sp>
      <p:pic>
        <p:nvPicPr>
          <p:cNvPr id="16" name="Picture 15">
            <a:extLst>
              <a:ext uri="{FF2B5EF4-FFF2-40B4-BE49-F238E27FC236}">
                <a16:creationId xmlns:a16="http://schemas.microsoft.com/office/drawing/2014/main" id="{E78CE67B-D0FE-4DCE-BB40-EE381B1E6B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125" y="6338581"/>
            <a:ext cx="1749407" cy="457162"/>
          </a:xfrm>
          <a:prstGeom prst="rect">
            <a:avLst/>
          </a:prstGeom>
        </p:spPr>
      </p:pic>
      <p:pic>
        <p:nvPicPr>
          <p:cNvPr id="17" name="Picture 16">
            <a:extLst>
              <a:ext uri="{FF2B5EF4-FFF2-40B4-BE49-F238E27FC236}">
                <a16:creationId xmlns:a16="http://schemas.microsoft.com/office/drawing/2014/main" id="{5F424775-ECBF-460B-A559-03B25753E4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6636" y="6093588"/>
            <a:ext cx="1821489" cy="814427"/>
          </a:xfrm>
          <a:prstGeom prst="rect">
            <a:avLst/>
          </a:prstGeom>
          <a:noFill/>
        </p:spPr>
      </p:pic>
      <p:pic>
        <p:nvPicPr>
          <p:cNvPr id="31" name="Audio 30">
            <a:hlinkClick r:id="" action="ppaction://media"/>
            <a:extLst>
              <a:ext uri="{FF2B5EF4-FFF2-40B4-BE49-F238E27FC236}">
                <a16:creationId xmlns:a16="http://schemas.microsoft.com/office/drawing/2014/main" id="{793109A4-700F-4BD4-B3A6-ED25AE11DD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5354009"/>
      </p:ext>
    </p:extLst>
  </p:cSld>
  <p:clrMapOvr>
    <a:masterClrMapping/>
  </p:clrMapOvr>
  <mc:AlternateContent xmlns:mc="http://schemas.openxmlformats.org/markup-compatibility/2006" xmlns:p14="http://schemas.microsoft.com/office/powerpoint/2010/main">
    <mc:Choice Requires="p14">
      <p:transition spd="slow" p14:dur="2000" advTm="127906"/>
    </mc:Choice>
    <mc:Fallback xmlns="">
      <p:transition spd="slow" advTm="12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DA220-62C6-4321-8463-0A35368B046C}"/>
              </a:ext>
            </a:extLst>
          </p:cNvPr>
          <p:cNvSpPr>
            <a:spLocks noGrp="1"/>
          </p:cNvSpPr>
          <p:nvPr>
            <p:ph type="title"/>
          </p:nvPr>
        </p:nvSpPr>
        <p:spPr>
          <a:xfrm>
            <a:off x="0" y="0"/>
            <a:ext cx="12192000" cy="1600200"/>
          </a:xfrm>
        </p:spPr>
        <p:txBody>
          <a:bodyPr/>
          <a:lstStyle/>
          <a:p>
            <a:r>
              <a:rPr lang="en-US" b="1" dirty="0">
                <a:latin typeface="Times New Roman" panose="02020603050405020304" pitchFamily="18" charset="0"/>
                <a:ea typeface="UD Digi Kyokasho NK-B" panose="020B0400000000000000" pitchFamily="18" charset="-128"/>
                <a:cs typeface="Times New Roman" panose="02020603050405020304" pitchFamily="18" charset="0"/>
              </a:rPr>
              <a:t>DON responses to NO</a:t>
            </a:r>
            <a:r>
              <a:rPr lang="en-US" b="1" baseline="-25000" dirty="0">
                <a:latin typeface="Times New Roman" panose="02020603050405020304" pitchFamily="18" charset="0"/>
                <a:ea typeface="UD Digi Kyokasho NK-B" panose="020B0400000000000000" pitchFamily="18" charset="-128"/>
                <a:cs typeface="Times New Roman" panose="02020603050405020304" pitchFamily="18" charset="0"/>
              </a:rPr>
              <a:t>3</a:t>
            </a:r>
            <a:r>
              <a:rPr lang="en-US" b="1" baseline="30000" dirty="0">
                <a:latin typeface="Times New Roman" panose="02020603050405020304" pitchFamily="18" charset="0"/>
                <a:ea typeface="UD Digi Kyokasho NK-B" panose="020B0400000000000000" pitchFamily="18" charset="-128"/>
                <a:cs typeface="Times New Roman" panose="02020603050405020304" pitchFamily="18" charset="0"/>
              </a:rPr>
              <a:t>-</a:t>
            </a:r>
            <a:r>
              <a:rPr lang="en-US" b="1" dirty="0">
                <a:latin typeface="Times New Roman" panose="02020603050405020304" pitchFamily="18" charset="0"/>
                <a:ea typeface="UD Digi Kyokasho NK-B" panose="020B0400000000000000" pitchFamily="18" charset="-128"/>
                <a:cs typeface="Times New Roman" panose="02020603050405020304" pitchFamily="18" charset="0"/>
              </a:rPr>
              <a:t> manipulations</a:t>
            </a:r>
            <a:endParaRPr lang="en-US" dirty="0"/>
          </a:p>
        </p:txBody>
      </p:sp>
      <p:grpSp>
        <p:nvGrpSpPr>
          <p:cNvPr id="6" name="Group 5">
            <a:extLst>
              <a:ext uri="{FF2B5EF4-FFF2-40B4-BE49-F238E27FC236}">
                <a16:creationId xmlns:a16="http://schemas.microsoft.com/office/drawing/2014/main" id="{F14C1BFA-DFFE-4770-8633-4C61D4942121}"/>
              </a:ext>
            </a:extLst>
          </p:cNvPr>
          <p:cNvGrpSpPr>
            <a:grpSpLocks noChangeAspect="1"/>
          </p:cNvGrpSpPr>
          <p:nvPr/>
        </p:nvGrpSpPr>
        <p:grpSpPr>
          <a:xfrm>
            <a:off x="60766" y="1600200"/>
            <a:ext cx="6148144" cy="4333033"/>
            <a:chOff x="1524001" y="1"/>
            <a:chExt cx="9339659" cy="6857998"/>
          </a:xfrm>
        </p:grpSpPr>
        <p:pic>
          <p:nvPicPr>
            <p:cNvPr id="8" name="Picture 7">
              <a:extLst>
                <a:ext uri="{FF2B5EF4-FFF2-40B4-BE49-F238E27FC236}">
                  <a16:creationId xmlns:a16="http://schemas.microsoft.com/office/drawing/2014/main" id="{1ED6EBC0-8ECC-457D-A239-7D5BBF8A4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1"/>
              <a:ext cx="9144003" cy="6857998"/>
            </a:xfrm>
            <a:prstGeom prst="rect">
              <a:avLst/>
            </a:prstGeom>
          </p:spPr>
        </p:pic>
        <p:sp>
          <p:nvSpPr>
            <p:cNvPr id="9" name="TextBox 8">
              <a:extLst>
                <a:ext uri="{FF2B5EF4-FFF2-40B4-BE49-F238E27FC236}">
                  <a16:creationId xmlns:a16="http://schemas.microsoft.com/office/drawing/2014/main" id="{CB1735E3-F568-4070-9FBC-463A7039355F}"/>
                </a:ext>
              </a:extLst>
            </p:cNvPr>
            <p:cNvSpPr txBox="1"/>
            <p:nvPr/>
          </p:nvSpPr>
          <p:spPr>
            <a:xfrm>
              <a:off x="7476184" y="586787"/>
              <a:ext cx="2265844" cy="713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r</a:t>
              </a:r>
              <a:r>
                <a:rPr kumimoji="0" lang="en-US" sz="2400" b="1" i="1" u="none" strike="noStrike" kern="1200" cap="none" spc="0" normalizeH="0" baseline="30000" noProof="0" dirty="0">
                  <a:ln>
                    <a:noFill/>
                  </a:ln>
                  <a:solidFill>
                    <a:prstClr val="black"/>
                  </a:solidFill>
                  <a:effectLst/>
                  <a:uLnTx/>
                  <a:uFillTx/>
                  <a:latin typeface="Calibri"/>
                  <a:ea typeface="+mn-ea"/>
                  <a:cs typeface="+mn-cs"/>
                </a:rPr>
                <a:t>2 </a:t>
              </a:r>
              <a:r>
                <a:rPr kumimoji="0" lang="en-US" sz="2400" b="1" i="0" u="none" strike="noStrike" kern="1200" cap="none" spc="0" normalizeH="0" baseline="0" noProof="0" dirty="0">
                  <a:ln>
                    <a:noFill/>
                  </a:ln>
                  <a:solidFill>
                    <a:prstClr val="black"/>
                  </a:solidFill>
                  <a:effectLst/>
                  <a:uLnTx/>
                  <a:uFillTx/>
                  <a:latin typeface="Calibri"/>
                  <a:ea typeface="+mn-ea"/>
                  <a:cs typeface="+mn-cs"/>
                </a:rPr>
                <a:t>= 0.98* </a:t>
              </a:r>
            </a:p>
          </p:txBody>
        </p:sp>
        <p:sp>
          <p:nvSpPr>
            <p:cNvPr id="10" name="TextBox 9">
              <a:extLst>
                <a:ext uri="{FF2B5EF4-FFF2-40B4-BE49-F238E27FC236}">
                  <a16:creationId xmlns:a16="http://schemas.microsoft.com/office/drawing/2014/main" id="{E052C973-4E29-4670-A7C1-BC099C7910A2}"/>
                </a:ext>
              </a:extLst>
            </p:cNvPr>
            <p:cNvSpPr txBox="1"/>
            <p:nvPr/>
          </p:nvSpPr>
          <p:spPr>
            <a:xfrm>
              <a:off x="4544384" y="4468526"/>
              <a:ext cx="2135464" cy="603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r</a:t>
              </a:r>
              <a:r>
                <a:rPr kumimoji="0" lang="en-US" sz="2400" b="1" i="1" u="none" strike="noStrike" kern="1200" cap="none" spc="0" normalizeH="0" baseline="30000" noProof="0" dirty="0">
                  <a:ln>
                    <a:noFill/>
                  </a:ln>
                  <a:solidFill>
                    <a:prstClr val="black"/>
                  </a:solidFill>
                  <a:effectLst/>
                  <a:uLnTx/>
                  <a:uFillTx/>
                  <a:latin typeface="Calibri"/>
                  <a:ea typeface="+mn-ea"/>
                  <a:cs typeface="+mn-cs"/>
                </a:rPr>
                <a:t>2 </a:t>
              </a:r>
              <a:r>
                <a:rPr kumimoji="0" lang="en-US" sz="2400" b="1" i="0" u="none" strike="noStrike" kern="1200" cap="none" spc="0" normalizeH="0" baseline="0" noProof="0" dirty="0">
                  <a:ln>
                    <a:noFill/>
                  </a:ln>
                  <a:solidFill>
                    <a:prstClr val="black"/>
                  </a:solidFill>
                  <a:effectLst/>
                  <a:uLnTx/>
                  <a:uFillTx/>
                  <a:latin typeface="Calibri"/>
                  <a:ea typeface="+mn-ea"/>
                  <a:cs typeface="+mn-cs"/>
                </a:rPr>
                <a:t>= 0.15 </a:t>
              </a:r>
            </a:p>
          </p:txBody>
        </p:sp>
        <p:sp>
          <p:nvSpPr>
            <p:cNvPr id="13" name="TextBox 12">
              <a:extLst>
                <a:ext uri="{FF2B5EF4-FFF2-40B4-BE49-F238E27FC236}">
                  <a16:creationId xmlns:a16="http://schemas.microsoft.com/office/drawing/2014/main" id="{8B12D678-F78A-4EE5-BED2-D73D8151EC6A}"/>
                </a:ext>
              </a:extLst>
            </p:cNvPr>
            <p:cNvSpPr txBox="1"/>
            <p:nvPr/>
          </p:nvSpPr>
          <p:spPr>
            <a:xfrm>
              <a:off x="8412084" y="5198273"/>
              <a:ext cx="2451576" cy="713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r</a:t>
              </a:r>
              <a:r>
                <a:rPr kumimoji="0" lang="en-US" sz="2400" b="1" i="1" u="none" strike="noStrike" kern="1200" cap="none" spc="0" normalizeH="0" baseline="30000" noProof="0" dirty="0">
                  <a:ln>
                    <a:noFill/>
                  </a:ln>
                  <a:solidFill>
                    <a:prstClr val="black"/>
                  </a:solidFill>
                  <a:effectLst/>
                  <a:uLnTx/>
                  <a:uFillTx/>
                  <a:latin typeface="Calibri"/>
                  <a:ea typeface="+mn-ea"/>
                  <a:cs typeface="+mn-cs"/>
                </a:rPr>
                <a:t>2 </a:t>
              </a:r>
              <a:r>
                <a:rPr kumimoji="0" lang="en-US" sz="2400" b="1" i="0" u="none" strike="noStrike" kern="1200" cap="none" spc="0" normalizeH="0" baseline="0" noProof="0" dirty="0">
                  <a:ln>
                    <a:noFill/>
                  </a:ln>
                  <a:solidFill>
                    <a:prstClr val="black"/>
                  </a:solidFill>
                  <a:effectLst/>
                  <a:uLnTx/>
                  <a:uFillTx/>
                  <a:latin typeface="Calibri"/>
                  <a:ea typeface="+mn-ea"/>
                  <a:cs typeface="+mn-cs"/>
                </a:rPr>
                <a:t>= 0.66* </a:t>
              </a:r>
            </a:p>
          </p:txBody>
        </p:sp>
        <p:sp>
          <p:nvSpPr>
            <p:cNvPr id="14" name="TextBox 13">
              <a:extLst>
                <a:ext uri="{FF2B5EF4-FFF2-40B4-BE49-F238E27FC236}">
                  <a16:creationId xmlns:a16="http://schemas.microsoft.com/office/drawing/2014/main" id="{DB686528-B4A5-4F41-A659-655853D99FD9}"/>
                </a:ext>
              </a:extLst>
            </p:cNvPr>
            <p:cNvSpPr txBox="1"/>
            <p:nvPr/>
          </p:nvSpPr>
          <p:spPr>
            <a:xfrm>
              <a:off x="7497381" y="2168871"/>
              <a:ext cx="2244647" cy="603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r</a:t>
              </a:r>
              <a:r>
                <a:rPr kumimoji="0" lang="en-US" sz="2400" b="1" i="1" u="none" strike="noStrike" kern="1200" cap="none" spc="0" normalizeH="0" baseline="30000" noProof="0" dirty="0">
                  <a:ln>
                    <a:noFill/>
                  </a:ln>
                  <a:solidFill>
                    <a:prstClr val="black"/>
                  </a:solidFill>
                  <a:effectLst/>
                  <a:uLnTx/>
                  <a:uFillTx/>
                  <a:latin typeface="Calibri"/>
                  <a:ea typeface="+mn-ea"/>
                  <a:cs typeface="+mn-cs"/>
                </a:rPr>
                <a:t>2 </a:t>
              </a:r>
              <a:r>
                <a:rPr kumimoji="0" lang="en-US" sz="2400" b="1" i="0" u="none" strike="noStrike" kern="1200" cap="none" spc="0" normalizeH="0" baseline="0" noProof="0" dirty="0">
                  <a:ln>
                    <a:noFill/>
                  </a:ln>
                  <a:solidFill>
                    <a:prstClr val="black"/>
                  </a:solidFill>
                  <a:effectLst/>
                  <a:uLnTx/>
                  <a:uFillTx/>
                  <a:latin typeface="Calibri"/>
                  <a:ea typeface="+mn-ea"/>
                  <a:cs typeface="+mn-cs"/>
                </a:rPr>
                <a:t>= 0.27* </a:t>
              </a:r>
            </a:p>
          </p:txBody>
        </p:sp>
      </p:grpSp>
      <p:sp>
        <p:nvSpPr>
          <p:cNvPr id="15" name="TextBox 14">
            <a:extLst>
              <a:ext uri="{FF2B5EF4-FFF2-40B4-BE49-F238E27FC236}">
                <a16:creationId xmlns:a16="http://schemas.microsoft.com/office/drawing/2014/main" id="{381E9C8E-9F10-49DE-BA11-1EF7BD223576}"/>
              </a:ext>
            </a:extLst>
          </p:cNvPr>
          <p:cNvSpPr txBox="1"/>
          <p:nvPr/>
        </p:nvSpPr>
        <p:spPr>
          <a:xfrm>
            <a:off x="127717" y="5656421"/>
            <a:ext cx="721738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Under low NO</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DON is primarily used as a N source.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D8CB4914-117F-4FF6-BD56-A651AE870053}"/>
              </a:ext>
            </a:extLst>
          </p:cNvPr>
          <p:cNvSpPr txBox="1"/>
          <p:nvPr/>
        </p:nvSpPr>
        <p:spPr>
          <a:xfrm>
            <a:off x="0" y="6475985"/>
            <a:ext cx="2481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(Wymore et al. 2015)</a:t>
            </a:r>
          </a:p>
        </p:txBody>
      </p:sp>
      <p:grpSp>
        <p:nvGrpSpPr>
          <p:cNvPr id="21" name="Group 20">
            <a:extLst>
              <a:ext uri="{FF2B5EF4-FFF2-40B4-BE49-F238E27FC236}">
                <a16:creationId xmlns:a16="http://schemas.microsoft.com/office/drawing/2014/main" id="{0291FA14-B4F8-483D-B24A-4829EEEEA742}"/>
              </a:ext>
            </a:extLst>
          </p:cNvPr>
          <p:cNvGrpSpPr/>
          <p:nvPr/>
        </p:nvGrpSpPr>
        <p:grpSpPr>
          <a:xfrm>
            <a:off x="7472815" y="1689508"/>
            <a:ext cx="3981525" cy="4971143"/>
            <a:chOff x="320149" y="522185"/>
            <a:chExt cx="3851802" cy="5813629"/>
          </a:xfrm>
        </p:grpSpPr>
        <p:pic>
          <p:nvPicPr>
            <p:cNvPr id="22" name="Picture 21" descr="Mendeley Desktop">
              <a:extLst>
                <a:ext uri="{FF2B5EF4-FFF2-40B4-BE49-F238E27FC236}">
                  <a16:creationId xmlns:a16="http://schemas.microsoft.com/office/drawing/2014/main" id="{B57AA7F3-E85D-4B67-95F4-78E70C87957F}"/>
                </a:ext>
              </a:extLst>
            </p:cNvPr>
            <p:cNvPicPr>
              <a:picLocks noChangeAspect="1"/>
            </p:cNvPicPr>
            <p:nvPr/>
          </p:nvPicPr>
          <p:blipFill rotWithShape="1">
            <a:blip r:embed="rId6">
              <a:extLst>
                <a:ext uri="{28A0092B-C50C-407E-A947-70E740481C1C}">
                  <a14:useLocalDpi xmlns:a14="http://schemas.microsoft.com/office/drawing/2010/main" val="0"/>
                </a:ext>
              </a:extLst>
            </a:blip>
            <a:srcRect l="59319" t="50000" r="12500" b="23273"/>
            <a:stretch/>
          </p:blipFill>
          <p:spPr>
            <a:xfrm>
              <a:off x="762521" y="3124033"/>
              <a:ext cx="3409430" cy="2607669"/>
            </a:xfrm>
            <a:prstGeom prst="rect">
              <a:avLst/>
            </a:prstGeom>
          </p:spPr>
        </p:pic>
        <p:pic>
          <p:nvPicPr>
            <p:cNvPr id="23" name="Content Placeholder 14" descr="Mendeley Desktop">
              <a:extLst>
                <a:ext uri="{FF2B5EF4-FFF2-40B4-BE49-F238E27FC236}">
                  <a16:creationId xmlns:a16="http://schemas.microsoft.com/office/drawing/2014/main" id="{828BB2FF-AC6D-4070-86ED-94E243BC922A}"/>
                </a:ext>
              </a:extLst>
            </p:cNvPr>
            <p:cNvPicPr>
              <a:picLocks noChangeAspect="1"/>
            </p:cNvPicPr>
            <p:nvPr/>
          </p:nvPicPr>
          <p:blipFill rotWithShape="1">
            <a:blip r:embed="rId6">
              <a:extLst>
                <a:ext uri="{28A0092B-C50C-407E-A947-70E740481C1C}">
                  <a14:useLocalDpi xmlns:a14="http://schemas.microsoft.com/office/drawing/2010/main" val="0"/>
                </a:ext>
              </a:extLst>
            </a:blip>
            <a:srcRect l="32211" t="51295" r="39866" b="21999"/>
            <a:stretch/>
          </p:blipFill>
          <p:spPr>
            <a:xfrm>
              <a:off x="933449" y="522185"/>
              <a:ext cx="3238501" cy="2740333"/>
            </a:xfrm>
            <a:prstGeom prst="rect">
              <a:avLst/>
            </a:prstGeom>
          </p:spPr>
        </p:pic>
        <p:sp>
          <p:nvSpPr>
            <p:cNvPr id="24" name="TextBox 23">
              <a:extLst>
                <a:ext uri="{FF2B5EF4-FFF2-40B4-BE49-F238E27FC236}">
                  <a16:creationId xmlns:a16="http://schemas.microsoft.com/office/drawing/2014/main" id="{E0132DEC-A293-47BD-8FDA-EB40AFC2B402}"/>
                </a:ext>
              </a:extLst>
            </p:cNvPr>
            <p:cNvSpPr txBox="1"/>
            <p:nvPr/>
          </p:nvSpPr>
          <p:spPr>
            <a:xfrm>
              <a:off x="764428" y="5843371"/>
              <a:ext cx="340752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NO</a:t>
              </a:r>
              <a:r>
                <a:rPr kumimoji="0" lang="en-US" sz="2600" b="1" i="0" u="none" strike="noStrike" kern="1200" cap="none" spc="0" normalizeH="0" baseline="-25000" noProof="0" dirty="0">
                  <a:ln>
                    <a:noFill/>
                  </a:ln>
                  <a:solidFill>
                    <a:prstClr val="black"/>
                  </a:solidFill>
                  <a:effectLst/>
                  <a:uLnTx/>
                  <a:uFillTx/>
                  <a:latin typeface="Arial Nova" panose="020B0504020202020204" pitchFamily="34" charset="0"/>
                  <a:ea typeface="+mn-ea"/>
                  <a:cs typeface="Times New Roman" panose="02020603050405020304" pitchFamily="18" charset="0"/>
                </a:rPr>
                <a:t>3 </a:t>
              </a:r>
              <a:r>
                <a:rPr kumimoji="0" lang="en-US" sz="26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N (mg/L)</a:t>
              </a:r>
            </a:p>
          </p:txBody>
        </p:sp>
        <p:sp>
          <p:nvSpPr>
            <p:cNvPr id="25" name="TextBox 24">
              <a:extLst>
                <a:ext uri="{FF2B5EF4-FFF2-40B4-BE49-F238E27FC236}">
                  <a16:creationId xmlns:a16="http://schemas.microsoft.com/office/drawing/2014/main" id="{2561B3F3-778E-4AD8-9B45-CA1257DDEE9D}"/>
                </a:ext>
              </a:extLst>
            </p:cNvPr>
            <p:cNvSpPr txBox="1"/>
            <p:nvPr/>
          </p:nvSpPr>
          <p:spPr>
            <a:xfrm rot="16200000">
              <a:off x="-1137391" y="2843535"/>
              <a:ext cx="340752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DON (mg/L)</a:t>
              </a:r>
            </a:p>
          </p:txBody>
        </p:sp>
      </p:grpSp>
      <p:pic>
        <p:nvPicPr>
          <p:cNvPr id="28" name="Audio 27">
            <a:hlinkClick r:id="" action="ppaction://media"/>
            <a:extLst>
              <a:ext uri="{FF2B5EF4-FFF2-40B4-BE49-F238E27FC236}">
                <a16:creationId xmlns:a16="http://schemas.microsoft.com/office/drawing/2014/main" id="{60596704-FC98-45E0-BDE3-AB2D2068D7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1652434"/>
      </p:ext>
    </p:extLst>
  </p:cSld>
  <p:clrMapOvr>
    <a:masterClrMapping/>
  </p:clrMapOvr>
  <mc:AlternateContent xmlns:mc="http://schemas.openxmlformats.org/markup-compatibility/2006" xmlns:p14="http://schemas.microsoft.com/office/powerpoint/2010/main">
    <mc:Choice Requires="p14">
      <p:transition spd="slow" p14:dur="2000" advTm="38685"/>
    </mc:Choice>
    <mc:Fallback xmlns="">
      <p:transition spd="slow" advTm="3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4039D0-B752-48F0-9E2B-231BD18F99E5}"/>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Research question and hypothesis</a:t>
            </a:r>
          </a:p>
        </p:txBody>
      </p:sp>
      <p:sp>
        <p:nvSpPr>
          <p:cNvPr id="7" name="Content Placeholder 6">
            <a:extLst>
              <a:ext uri="{FF2B5EF4-FFF2-40B4-BE49-F238E27FC236}">
                <a16:creationId xmlns:a16="http://schemas.microsoft.com/office/drawing/2014/main" id="{10C39018-22DD-4DA5-8374-CDE263818F8E}"/>
              </a:ext>
            </a:extLst>
          </p:cNvPr>
          <p:cNvSpPr>
            <a:spLocks noGrp="1"/>
          </p:cNvSpPr>
          <p:nvPr>
            <p:ph idx="1"/>
          </p:nvPr>
        </p:nvSpPr>
        <p:spPr>
          <a:xfrm>
            <a:off x="609600" y="1681401"/>
            <a:ext cx="10972800" cy="4525963"/>
          </a:xfrm>
        </p:spPr>
        <p:txBody>
          <a:bodyPr/>
          <a:lstStyle/>
          <a:p>
            <a:pPr marL="0" indent="0" algn="ctr">
              <a:buNone/>
            </a:pPr>
            <a:endParaRPr lang="en-US" b="1" i="1" dirty="0">
              <a:latin typeface="Times New Roman" panose="02020603050405020304" pitchFamily="18" charset="0"/>
              <a:cs typeface="Times New Roman" panose="02020603050405020304" pitchFamily="18" charset="0"/>
            </a:endParaRPr>
          </a:p>
          <a:p>
            <a:pPr marL="0" indent="0" algn="ctr">
              <a:buNone/>
            </a:pPr>
            <a:r>
              <a:rPr lang="en-US" b="1" i="1" dirty="0">
                <a:latin typeface="Times New Roman" panose="02020603050405020304" pitchFamily="18" charset="0"/>
                <a:cs typeface="Times New Roman" panose="02020603050405020304" pitchFamily="18" charset="0"/>
              </a:rPr>
              <a:t>How does the ambient pool of DON respond  to changing availability of energy?</a:t>
            </a:r>
          </a:p>
          <a:p>
            <a:pPr marL="0" indent="0">
              <a:buNone/>
            </a:pPr>
            <a:endParaRPr lang="en-US" sz="2400" b="1"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0ED0D15-C83C-46B7-ACAD-5291A25481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288566"/>
            <a:ext cx="1749407" cy="457162"/>
          </a:xfrm>
          <a:prstGeom prst="rect">
            <a:avLst/>
          </a:prstGeom>
        </p:spPr>
      </p:pic>
      <p:sp>
        <p:nvSpPr>
          <p:cNvPr id="2" name="Rectangle 1">
            <a:extLst>
              <a:ext uri="{FF2B5EF4-FFF2-40B4-BE49-F238E27FC236}">
                <a16:creationId xmlns:a16="http://schemas.microsoft.com/office/drawing/2014/main" id="{62FE8E80-42B8-4231-9E01-E0D5B374A84D}"/>
              </a:ext>
            </a:extLst>
          </p:cNvPr>
          <p:cNvSpPr/>
          <p:nvPr/>
        </p:nvSpPr>
        <p:spPr>
          <a:xfrm>
            <a:off x="1255703" y="3735288"/>
            <a:ext cx="9826487"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Whole stream manipulations of </a:t>
            </a:r>
            <a:r>
              <a:rPr kumimoji="0" lang="en-US" sz="25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acetate</a:t>
            </a:r>
            <a:r>
              <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are expected to stimulate nitrogen uptake from the ambient DON pool (DON concentrations decrease).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pic>
        <p:nvPicPr>
          <p:cNvPr id="27" name="Picture 26">
            <a:extLst>
              <a:ext uri="{FF2B5EF4-FFF2-40B4-BE49-F238E27FC236}">
                <a16:creationId xmlns:a16="http://schemas.microsoft.com/office/drawing/2014/main" id="{F339CAF2-96DE-4406-B802-7A507FF40D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0511" y="6043573"/>
            <a:ext cx="1821489" cy="814427"/>
          </a:xfrm>
          <a:prstGeom prst="rect">
            <a:avLst/>
          </a:prstGeom>
          <a:noFill/>
        </p:spPr>
      </p:pic>
      <p:pic>
        <p:nvPicPr>
          <p:cNvPr id="14" name="Audio 13">
            <a:hlinkClick r:id="" action="ppaction://media"/>
            <a:extLst>
              <a:ext uri="{FF2B5EF4-FFF2-40B4-BE49-F238E27FC236}">
                <a16:creationId xmlns:a16="http://schemas.microsoft.com/office/drawing/2014/main" id="{773A6761-4491-4303-A13A-7B137FB943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7007290"/>
      </p:ext>
    </p:extLst>
  </p:cSld>
  <p:clrMapOvr>
    <a:masterClrMapping/>
  </p:clrMapOvr>
  <mc:AlternateContent xmlns:mc="http://schemas.openxmlformats.org/markup-compatibility/2006" xmlns:p14="http://schemas.microsoft.com/office/powerpoint/2010/main">
    <mc:Choice Requires="p14">
      <p:transition spd="slow" p14:dur="2000" advTm="50147"/>
    </mc:Choice>
    <mc:Fallback xmlns="">
      <p:transition spd="slow" advTm="5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BE23-9564-4E17-B1C3-19479DE54831}"/>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Labile DOM </a:t>
            </a:r>
          </a:p>
        </p:txBody>
      </p:sp>
      <p:sp>
        <p:nvSpPr>
          <p:cNvPr id="4" name="Content Placeholder 3">
            <a:extLst>
              <a:ext uri="{FF2B5EF4-FFF2-40B4-BE49-F238E27FC236}">
                <a16:creationId xmlns:a16="http://schemas.microsoft.com/office/drawing/2014/main" id="{77C15EAC-4094-4540-8640-322DC45C1644}"/>
              </a:ext>
            </a:extLst>
          </p:cNvPr>
          <p:cNvSpPr>
            <a:spLocks noGrp="1"/>
          </p:cNvSpPr>
          <p:nvPr>
            <p:ph sz="half" idx="1"/>
          </p:nvPr>
        </p:nvSpPr>
        <p:spPr>
          <a:xfrm>
            <a:off x="3403600" y="1758465"/>
            <a:ext cx="5384800" cy="4525963"/>
          </a:xfrm>
        </p:spPr>
        <p:txBody>
          <a:bodyPr/>
          <a:lstStyle/>
          <a:p>
            <a:pPr marL="0" indent="0" algn="ctr">
              <a:buNone/>
            </a:pPr>
            <a:r>
              <a:rPr lang="en-US" b="1" dirty="0">
                <a:solidFill>
                  <a:srgbClr val="00B050"/>
                </a:solidFill>
                <a:latin typeface="Times New Roman" panose="02020603050405020304" pitchFamily="18" charset="0"/>
                <a:cs typeface="Times New Roman" panose="02020603050405020304" pitchFamily="18" charset="0"/>
              </a:rPr>
              <a:t>Acetate</a:t>
            </a:r>
            <a:r>
              <a:rPr lang="en-US" b="1" dirty="0">
                <a:latin typeface="Times New Roman" panose="02020603050405020304" pitchFamily="18" charset="0"/>
                <a:cs typeface="Times New Roman" panose="02020603050405020304" pitchFamily="18" charset="0"/>
              </a:rPr>
              <a:t> </a:t>
            </a:r>
          </a:p>
        </p:txBody>
      </p:sp>
      <p:pic>
        <p:nvPicPr>
          <p:cNvPr id="6" name="Picture 2" descr="Image result for acetate molecule">
            <a:extLst>
              <a:ext uri="{FF2B5EF4-FFF2-40B4-BE49-F238E27FC236}">
                <a16:creationId xmlns:a16="http://schemas.microsoft.com/office/drawing/2014/main" id="{03B070FA-B433-4C2D-B8B1-3B6434143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247" y="2657384"/>
            <a:ext cx="2434486" cy="18597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C80419F-75DF-41D3-B0C2-843B5461DF33}"/>
              </a:ext>
            </a:extLst>
          </p:cNvPr>
          <p:cNvSpPr/>
          <p:nvPr/>
        </p:nvSpPr>
        <p:spPr>
          <a:xfrm>
            <a:off x="1233175" y="4850533"/>
            <a:ext cx="992885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Found in freshwater ecosystems at very low concentrations. This is often as a result of release from stream algae.</a:t>
            </a:r>
          </a:p>
        </p:txBody>
      </p:sp>
      <p:sp>
        <p:nvSpPr>
          <p:cNvPr id="9" name="Rectangle 8">
            <a:extLst>
              <a:ext uri="{FF2B5EF4-FFF2-40B4-BE49-F238E27FC236}">
                <a16:creationId xmlns:a16="http://schemas.microsoft.com/office/drawing/2014/main" id="{9B97BAFE-A17A-45ED-9D25-2167BE6C179D}"/>
              </a:ext>
            </a:extLst>
          </p:cNvPr>
          <p:cNvSpPr/>
          <p:nvPr/>
        </p:nvSpPr>
        <p:spPr>
          <a:xfrm>
            <a:off x="9314289" y="6211669"/>
            <a:ext cx="2877711"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(Kaplan and Newbold, 2003)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(Johnson and Tank, 2009)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Audio 12">
            <a:hlinkClick r:id="" action="ppaction://media"/>
            <a:extLst>
              <a:ext uri="{FF2B5EF4-FFF2-40B4-BE49-F238E27FC236}">
                <a16:creationId xmlns:a16="http://schemas.microsoft.com/office/drawing/2014/main" id="{4E743C1A-8A35-4E2D-8964-38A59730B3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8820776"/>
      </p:ext>
    </p:extLst>
  </p:cSld>
  <p:clrMapOvr>
    <a:masterClrMapping/>
  </p:clrMapOvr>
  <mc:AlternateContent xmlns:mc="http://schemas.openxmlformats.org/markup-compatibility/2006" xmlns:p14="http://schemas.microsoft.com/office/powerpoint/2010/main">
    <mc:Choice Requires="p14">
      <p:transition spd="slow" p14:dur="2000" advTm="32355"/>
    </mc:Choice>
    <mc:Fallback xmlns="">
      <p:transition spd="slow" advTm="3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5308F6-E994-4421-9976-7715E3087DBC}"/>
              </a:ext>
            </a:extLst>
          </p:cNvPr>
          <p:cNvSpPr txBox="1"/>
          <p:nvPr/>
        </p:nvSpPr>
        <p:spPr>
          <a:xfrm>
            <a:off x="-125755" y="4296356"/>
            <a:ext cx="24737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Solutes:</a:t>
            </a:r>
            <a:b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Acetate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Conservative Tracer: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NaCl</a:t>
            </a:r>
          </a:p>
        </p:txBody>
      </p:sp>
      <p:sp>
        <p:nvSpPr>
          <p:cNvPr id="2" name="Title 1">
            <a:extLst>
              <a:ext uri="{FF2B5EF4-FFF2-40B4-BE49-F238E27FC236}">
                <a16:creationId xmlns:a16="http://schemas.microsoft.com/office/drawing/2014/main" id="{3742E216-4548-4FD9-AF06-A9793E9157DF}"/>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Field-based manipulations </a:t>
            </a:r>
          </a:p>
        </p:txBody>
      </p:sp>
      <p:sp>
        <p:nvSpPr>
          <p:cNvPr id="3" name="TextBox 2">
            <a:extLst>
              <a:ext uri="{FF2B5EF4-FFF2-40B4-BE49-F238E27FC236}">
                <a16:creationId xmlns:a16="http://schemas.microsoft.com/office/drawing/2014/main" id="{B1609C92-BC7E-4DBB-940D-76C0425F87A0}"/>
              </a:ext>
            </a:extLst>
          </p:cNvPr>
          <p:cNvSpPr txBox="1"/>
          <p:nvPr/>
        </p:nvSpPr>
        <p:spPr>
          <a:xfrm>
            <a:off x="-450118" y="6559332"/>
            <a:ext cx="276664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Modified from (Covino et al  2010)</a:t>
            </a:r>
          </a:p>
        </p:txBody>
      </p:sp>
      <p:grpSp>
        <p:nvGrpSpPr>
          <p:cNvPr id="9" name="Group 8">
            <a:extLst>
              <a:ext uri="{FF2B5EF4-FFF2-40B4-BE49-F238E27FC236}">
                <a16:creationId xmlns:a16="http://schemas.microsoft.com/office/drawing/2014/main" id="{EA3CCE83-ADB7-4D9C-91FA-3CE48C0C83A7}"/>
              </a:ext>
            </a:extLst>
          </p:cNvPr>
          <p:cNvGrpSpPr/>
          <p:nvPr/>
        </p:nvGrpSpPr>
        <p:grpSpPr>
          <a:xfrm>
            <a:off x="12537188" y="4444144"/>
            <a:ext cx="2223320" cy="1810962"/>
            <a:chOff x="-883963" y="1356897"/>
            <a:chExt cx="5143551" cy="3429000"/>
          </a:xfrm>
        </p:grpSpPr>
        <p:pic>
          <p:nvPicPr>
            <p:cNvPr id="10" name="Picture 9" descr="A picture containing person, outdoor, woman, table&#10;&#10;Description automatically generated">
              <a:extLst>
                <a:ext uri="{FF2B5EF4-FFF2-40B4-BE49-F238E27FC236}">
                  <a16:creationId xmlns:a16="http://schemas.microsoft.com/office/drawing/2014/main" id="{DC8AF694-519F-4CEE-8E62-770839896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12" y="1356897"/>
              <a:ext cx="5143500" cy="3429000"/>
            </a:xfrm>
            <a:prstGeom prst="rect">
              <a:avLst/>
            </a:prstGeom>
          </p:spPr>
        </p:pic>
        <p:sp>
          <p:nvSpPr>
            <p:cNvPr id="11" name="TextBox 10">
              <a:extLst>
                <a:ext uri="{FF2B5EF4-FFF2-40B4-BE49-F238E27FC236}">
                  <a16:creationId xmlns:a16="http://schemas.microsoft.com/office/drawing/2014/main" id="{A1D1282C-A2BB-472B-AF01-A3FA24B51655}"/>
                </a:ext>
              </a:extLst>
            </p:cNvPr>
            <p:cNvSpPr txBox="1"/>
            <p:nvPr/>
          </p:nvSpPr>
          <p:spPr>
            <a:xfrm>
              <a:off x="-883963" y="4033929"/>
              <a:ext cx="3690424" cy="699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A. Herreid</a:t>
              </a:r>
            </a:p>
          </p:txBody>
        </p:sp>
      </p:grpSp>
      <p:grpSp>
        <p:nvGrpSpPr>
          <p:cNvPr id="12" name="Group 11">
            <a:extLst>
              <a:ext uri="{FF2B5EF4-FFF2-40B4-BE49-F238E27FC236}">
                <a16:creationId xmlns:a16="http://schemas.microsoft.com/office/drawing/2014/main" id="{E647ABB6-F092-4CC9-BA09-FCFA7933EAEB}"/>
              </a:ext>
            </a:extLst>
          </p:cNvPr>
          <p:cNvGrpSpPr/>
          <p:nvPr/>
        </p:nvGrpSpPr>
        <p:grpSpPr>
          <a:xfrm>
            <a:off x="12864054" y="1960911"/>
            <a:ext cx="2462535" cy="1943912"/>
            <a:chOff x="4229259" y="2942383"/>
            <a:chExt cx="3209778" cy="4814667"/>
          </a:xfrm>
        </p:grpSpPr>
        <p:pic>
          <p:nvPicPr>
            <p:cNvPr id="13" name="Picture 12" descr="A close up of a person holding a gun&#10;&#10;Description automatically generated">
              <a:extLst>
                <a:ext uri="{FF2B5EF4-FFF2-40B4-BE49-F238E27FC236}">
                  <a16:creationId xmlns:a16="http://schemas.microsoft.com/office/drawing/2014/main" id="{8CD8CD24-6E88-4CBE-A038-CA479FA765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259" y="2942383"/>
              <a:ext cx="3209778" cy="4814667"/>
            </a:xfrm>
            <a:prstGeom prst="rect">
              <a:avLst/>
            </a:prstGeom>
          </p:spPr>
        </p:pic>
        <p:sp>
          <p:nvSpPr>
            <p:cNvPr id="14" name="TextBox 13">
              <a:extLst>
                <a:ext uri="{FF2B5EF4-FFF2-40B4-BE49-F238E27FC236}">
                  <a16:creationId xmlns:a16="http://schemas.microsoft.com/office/drawing/2014/main" id="{A80160C6-B883-45E9-8705-879078A04041}"/>
                </a:ext>
              </a:extLst>
            </p:cNvPr>
            <p:cNvSpPr txBox="1"/>
            <p:nvPr/>
          </p:nvSpPr>
          <p:spPr>
            <a:xfrm>
              <a:off x="4317814" y="7049014"/>
              <a:ext cx="2543908" cy="3693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A. Herreid</a:t>
              </a:r>
            </a:p>
          </p:txBody>
        </p:sp>
      </p:grpSp>
      <p:pic>
        <p:nvPicPr>
          <p:cNvPr id="8" name="Content Placeholder 7" descr="A picture containing outdoor, grass, water, man&#10;&#10;Description automatically generated">
            <a:extLst>
              <a:ext uri="{FF2B5EF4-FFF2-40B4-BE49-F238E27FC236}">
                <a16:creationId xmlns:a16="http://schemas.microsoft.com/office/drawing/2014/main" id="{8D948E1D-458C-4C7C-A5E0-657F14F63F0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b="21701"/>
          <a:stretch/>
        </p:blipFill>
        <p:spPr>
          <a:xfrm>
            <a:off x="18926" y="1611133"/>
            <a:ext cx="1777339" cy="1531178"/>
          </a:xfrm>
        </p:spPr>
      </p:pic>
      <p:grpSp>
        <p:nvGrpSpPr>
          <p:cNvPr id="17" name="Group 16">
            <a:extLst>
              <a:ext uri="{FF2B5EF4-FFF2-40B4-BE49-F238E27FC236}">
                <a16:creationId xmlns:a16="http://schemas.microsoft.com/office/drawing/2014/main" id="{263B0165-50A9-4081-B57D-68928654D185}"/>
              </a:ext>
            </a:extLst>
          </p:cNvPr>
          <p:cNvGrpSpPr/>
          <p:nvPr/>
        </p:nvGrpSpPr>
        <p:grpSpPr>
          <a:xfrm>
            <a:off x="-127343" y="1753839"/>
            <a:ext cx="5949325" cy="4859876"/>
            <a:chOff x="213000" y="3541741"/>
            <a:chExt cx="3989621" cy="2927459"/>
          </a:xfrm>
        </p:grpSpPr>
        <p:grpSp>
          <p:nvGrpSpPr>
            <p:cNvPr id="18" name="Group 17">
              <a:extLst>
                <a:ext uri="{FF2B5EF4-FFF2-40B4-BE49-F238E27FC236}">
                  <a16:creationId xmlns:a16="http://schemas.microsoft.com/office/drawing/2014/main" id="{1592F60E-5EFB-4C50-8EC7-34F162830F17}"/>
                </a:ext>
              </a:extLst>
            </p:cNvPr>
            <p:cNvGrpSpPr/>
            <p:nvPr/>
          </p:nvGrpSpPr>
          <p:grpSpPr>
            <a:xfrm>
              <a:off x="213000" y="3541741"/>
              <a:ext cx="3989621" cy="2927459"/>
              <a:chOff x="567177" y="1182438"/>
              <a:chExt cx="7148528" cy="5174021"/>
            </a:xfrm>
          </p:grpSpPr>
          <p:pic>
            <p:nvPicPr>
              <p:cNvPr id="20" name="Picture 19">
                <a:extLst>
                  <a:ext uri="{FF2B5EF4-FFF2-40B4-BE49-F238E27FC236}">
                    <a16:creationId xmlns:a16="http://schemas.microsoft.com/office/drawing/2014/main" id="{511F649F-766C-4424-9E60-57BFE495D28C}"/>
                  </a:ext>
                </a:extLst>
              </p:cNvPr>
              <p:cNvPicPr>
                <a:picLocks noChangeAspect="1"/>
              </p:cNvPicPr>
              <p:nvPr/>
            </p:nvPicPr>
            <p:blipFill>
              <a:blip r:embed="rId8"/>
              <a:stretch>
                <a:fillRect/>
              </a:stretch>
            </p:blipFill>
            <p:spPr>
              <a:xfrm>
                <a:off x="6497202" y="5550810"/>
                <a:ext cx="513198" cy="805649"/>
              </a:xfrm>
              <a:prstGeom prst="rect">
                <a:avLst/>
              </a:prstGeom>
            </p:spPr>
          </p:pic>
          <p:grpSp>
            <p:nvGrpSpPr>
              <p:cNvPr id="21" name="Group 20">
                <a:extLst>
                  <a:ext uri="{FF2B5EF4-FFF2-40B4-BE49-F238E27FC236}">
                    <a16:creationId xmlns:a16="http://schemas.microsoft.com/office/drawing/2014/main" id="{F3CB7BC0-B575-4BA3-AE47-11BB437D2348}"/>
                  </a:ext>
                </a:extLst>
              </p:cNvPr>
              <p:cNvGrpSpPr/>
              <p:nvPr/>
            </p:nvGrpSpPr>
            <p:grpSpPr>
              <a:xfrm>
                <a:off x="567177" y="1182438"/>
                <a:ext cx="7148528" cy="4492786"/>
                <a:chOff x="567177" y="1182438"/>
                <a:chExt cx="7148528" cy="4492786"/>
              </a:xfrm>
            </p:grpSpPr>
            <p:cxnSp>
              <p:nvCxnSpPr>
                <p:cNvPr id="22" name="Straight Arrow Connector 21">
                  <a:extLst>
                    <a:ext uri="{FF2B5EF4-FFF2-40B4-BE49-F238E27FC236}">
                      <a16:creationId xmlns:a16="http://schemas.microsoft.com/office/drawing/2014/main" id="{72ACDBB2-EA3D-47D4-9DC5-E4A967458FE3}"/>
                    </a:ext>
                  </a:extLst>
                </p:cNvPr>
                <p:cNvCxnSpPr/>
                <p:nvPr/>
              </p:nvCxnSpPr>
              <p:spPr>
                <a:xfrm>
                  <a:off x="2583543" y="1182438"/>
                  <a:ext cx="5132162" cy="378144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D5A9D7B-EE30-4742-9452-0898D51E0174}"/>
                    </a:ext>
                  </a:extLst>
                </p:cNvPr>
                <p:cNvGrpSpPr/>
                <p:nvPr/>
              </p:nvGrpSpPr>
              <p:grpSpPr>
                <a:xfrm rot="18480236">
                  <a:off x="2487692" y="599718"/>
                  <a:ext cx="3154991" cy="6996021"/>
                  <a:chOff x="420720" y="1155955"/>
                  <a:chExt cx="3154991" cy="4957574"/>
                </a:xfrm>
              </p:grpSpPr>
              <p:sp>
                <p:nvSpPr>
                  <p:cNvPr id="24" name="Freeform: Shape 23">
                    <a:extLst>
                      <a:ext uri="{FF2B5EF4-FFF2-40B4-BE49-F238E27FC236}">
                        <a16:creationId xmlns:a16="http://schemas.microsoft.com/office/drawing/2014/main" id="{352C59AC-5D4C-447F-85B6-BD4357D21D29}"/>
                      </a:ext>
                    </a:extLst>
                  </p:cNvPr>
                  <p:cNvSpPr/>
                  <p:nvPr/>
                </p:nvSpPr>
                <p:spPr>
                  <a:xfrm rot="4794989">
                    <a:off x="-1076884" y="2653559"/>
                    <a:ext cx="4704320" cy="1709112"/>
                  </a:xfrm>
                  <a:custGeom>
                    <a:avLst/>
                    <a:gdLst>
                      <a:gd name="connsiteX0" fmla="*/ 0 w 4078514"/>
                      <a:gd name="connsiteY0" fmla="*/ 287629 h 1390305"/>
                      <a:gd name="connsiteX1" fmla="*/ 1364343 w 4078514"/>
                      <a:gd name="connsiteY1" fmla="*/ 69914 h 1390305"/>
                      <a:gd name="connsiteX2" fmla="*/ 2220686 w 4078514"/>
                      <a:gd name="connsiteY2" fmla="*/ 1361686 h 1390305"/>
                      <a:gd name="connsiteX3" fmla="*/ 4078514 w 4078514"/>
                      <a:gd name="connsiteY3" fmla="*/ 839172 h 1390305"/>
                      <a:gd name="connsiteX0" fmla="*/ 0 w 4078514"/>
                      <a:gd name="connsiteY0" fmla="*/ 76963 h 1159114"/>
                      <a:gd name="connsiteX1" fmla="*/ 1200633 w 4078514"/>
                      <a:gd name="connsiteY1" fmla="*/ 284751 h 1159114"/>
                      <a:gd name="connsiteX2" fmla="*/ 2220686 w 4078514"/>
                      <a:gd name="connsiteY2" fmla="*/ 1151020 h 1159114"/>
                      <a:gd name="connsiteX3" fmla="*/ 4078514 w 4078514"/>
                      <a:gd name="connsiteY3" fmla="*/ 628506 h 1159114"/>
                      <a:gd name="connsiteX0" fmla="*/ 0 w 4078514"/>
                      <a:gd name="connsiteY0" fmla="*/ 75097 h 1090214"/>
                      <a:gd name="connsiteX1" fmla="*/ 1200633 w 4078514"/>
                      <a:gd name="connsiteY1" fmla="*/ 282885 h 1090214"/>
                      <a:gd name="connsiteX2" fmla="*/ 2491163 w 4078514"/>
                      <a:gd name="connsiteY2" fmla="*/ 1079886 h 1090214"/>
                      <a:gd name="connsiteX3" fmla="*/ 4078514 w 4078514"/>
                      <a:gd name="connsiteY3" fmla="*/ 626640 h 1090214"/>
                      <a:gd name="connsiteX0" fmla="*/ 0 w 4227988"/>
                      <a:gd name="connsiteY0" fmla="*/ 75097 h 1220943"/>
                      <a:gd name="connsiteX1" fmla="*/ 1200633 w 4227988"/>
                      <a:gd name="connsiteY1" fmla="*/ 282885 h 1220943"/>
                      <a:gd name="connsiteX2" fmla="*/ 2491163 w 4227988"/>
                      <a:gd name="connsiteY2" fmla="*/ 1079886 h 1220943"/>
                      <a:gd name="connsiteX3" fmla="*/ 4227988 w 4227988"/>
                      <a:gd name="connsiteY3" fmla="*/ 1022457 h 1220943"/>
                      <a:gd name="connsiteX0" fmla="*/ 0 w 4227988"/>
                      <a:gd name="connsiteY0" fmla="*/ 228333 h 1395038"/>
                      <a:gd name="connsiteX1" fmla="*/ 1282815 w 4227988"/>
                      <a:gd name="connsiteY1" fmla="*/ 80071 h 1395038"/>
                      <a:gd name="connsiteX2" fmla="*/ 2491163 w 4227988"/>
                      <a:gd name="connsiteY2" fmla="*/ 1233122 h 1395038"/>
                      <a:gd name="connsiteX3" fmla="*/ 4227988 w 4227988"/>
                      <a:gd name="connsiteY3" fmla="*/ 1175693 h 1395038"/>
                      <a:gd name="connsiteX0" fmla="*/ 0 w 3938972"/>
                      <a:gd name="connsiteY0" fmla="*/ 228333 h 1297418"/>
                      <a:gd name="connsiteX1" fmla="*/ 1282815 w 3938972"/>
                      <a:gd name="connsiteY1" fmla="*/ 80071 h 1297418"/>
                      <a:gd name="connsiteX2" fmla="*/ 2491163 w 3938972"/>
                      <a:gd name="connsiteY2" fmla="*/ 1233122 h 1297418"/>
                      <a:gd name="connsiteX3" fmla="*/ 3938972 w 3938972"/>
                      <a:gd name="connsiteY3" fmla="*/ 950042 h 1297418"/>
                    </a:gdLst>
                    <a:ahLst/>
                    <a:cxnLst>
                      <a:cxn ang="0">
                        <a:pos x="connsiteX0" y="connsiteY0"/>
                      </a:cxn>
                      <a:cxn ang="0">
                        <a:pos x="connsiteX1" y="connsiteY1"/>
                      </a:cxn>
                      <a:cxn ang="0">
                        <a:pos x="connsiteX2" y="connsiteY2"/>
                      </a:cxn>
                      <a:cxn ang="0">
                        <a:pos x="connsiteX3" y="connsiteY3"/>
                      </a:cxn>
                    </a:cxnLst>
                    <a:rect l="l" t="t" r="r" b="b"/>
                    <a:pathLst>
                      <a:path w="3938972" h="1297418">
                        <a:moveTo>
                          <a:pt x="0" y="228333"/>
                        </a:moveTo>
                        <a:cubicBezTo>
                          <a:pt x="497114" y="29971"/>
                          <a:pt x="867621" y="-87394"/>
                          <a:pt x="1282815" y="80071"/>
                        </a:cubicBezTo>
                        <a:cubicBezTo>
                          <a:pt x="1698009" y="247536"/>
                          <a:pt x="2048470" y="1088127"/>
                          <a:pt x="2491163" y="1233122"/>
                        </a:cubicBezTo>
                        <a:cubicBezTo>
                          <a:pt x="2933856" y="1378117"/>
                          <a:pt x="3236239" y="1275404"/>
                          <a:pt x="3938972" y="950042"/>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BBC31924-9ADC-410F-ACF8-0DFFA60F4FA3}"/>
                      </a:ext>
                    </a:extLst>
                  </p:cNvPr>
                  <p:cNvSpPr/>
                  <p:nvPr/>
                </p:nvSpPr>
                <p:spPr>
                  <a:xfrm rot="4794989">
                    <a:off x="368995" y="2906813"/>
                    <a:ext cx="4704320" cy="1709112"/>
                  </a:xfrm>
                  <a:custGeom>
                    <a:avLst/>
                    <a:gdLst>
                      <a:gd name="connsiteX0" fmla="*/ 0 w 4078514"/>
                      <a:gd name="connsiteY0" fmla="*/ 287629 h 1390305"/>
                      <a:gd name="connsiteX1" fmla="*/ 1364343 w 4078514"/>
                      <a:gd name="connsiteY1" fmla="*/ 69914 h 1390305"/>
                      <a:gd name="connsiteX2" fmla="*/ 2220686 w 4078514"/>
                      <a:gd name="connsiteY2" fmla="*/ 1361686 h 1390305"/>
                      <a:gd name="connsiteX3" fmla="*/ 4078514 w 4078514"/>
                      <a:gd name="connsiteY3" fmla="*/ 839172 h 1390305"/>
                      <a:gd name="connsiteX0" fmla="*/ 0 w 4078514"/>
                      <a:gd name="connsiteY0" fmla="*/ 76963 h 1159114"/>
                      <a:gd name="connsiteX1" fmla="*/ 1200633 w 4078514"/>
                      <a:gd name="connsiteY1" fmla="*/ 284751 h 1159114"/>
                      <a:gd name="connsiteX2" fmla="*/ 2220686 w 4078514"/>
                      <a:gd name="connsiteY2" fmla="*/ 1151020 h 1159114"/>
                      <a:gd name="connsiteX3" fmla="*/ 4078514 w 4078514"/>
                      <a:gd name="connsiteY3" fmla="*/ 628506 h 1159114"/>
                      <a:gd name="connsiteX0" fmla="*/ 0 w 4078514"/>
                      <a:gd name="connsiteY0" fmla="*/ 75097 h 1090214"/>
                      <a:gd name="connsiteX1" fmla="*/ 1200633 w 4078514"/>
                      <a:gd name="connsiteY1" fmla="*/ 282885 h 1090214"/>
                      <a:gd name="connsiteX2" fmla="*/ 2491163 w 4078514"/>
                      <a:gd name="connsiteY2" fmla="*/ 1079886 h 1090214"/>
                      <a:gd name="connsiteX3" fmla="*/ 4078514 w 4078514"/>
                      <a:gd name="connsiteY3" fmla="*/ 626640 h 1090214"/>
                      <a:gd name="connsiteX0" fmla="*/ 0 w 4227988"/>
                      <a:gd name="connsiteY0" fmla="*/ 75097 h 1220943"/>
                      <a:gd name="connsiteX1" fmla="*/ 1200633 w 4227988"/>
                      <a:gd name="connsiteY1" fmla="*/ 282885 h 1220943"/>
                      <a:gd name="connsiteX2" fmla="*/ 2491163 w 4227988"/>
                      <a:gd name="connsiteY2" fmla="*/ 1079886 h 1220943"/>
                      <a:gd name="connsiteX3" fmla="*/ 4227988 w 4227988"/>
                      <a:gd name="connsiteY3" fmla="*/ 1022457 h 1220943"/>
                      <a:gd name="connsiteX0" fmla="*/ 0 w 4227988"/>
                      <a:gd name="connsiteY0" fmla="*/ 228333 h 1395038"/>
                      <a:gd name="connsiteX1" fmla="*/ 1282815 w 4227988"/>
                      <a:gd name="connsiteY1" fmla="*/ 80071 h 1395038"/>
                      <a:gd name="connsiteX2" fmla="*/ 2491163 w 4227988"/>
                      <a:gd name="connsiteY2" fmla="*/ 1233122 h 1395038"/>
                      <a:gd name="connsiteX3" fmla="*/ 4227988 w 4227988"/>
                      <a:gd name="connsiteY3" fmla="*/ 1175693 h 1395038"/>
                      <a:gd name="connsiteX0" fmla="*/ 0 w 3938972"/>
                      <a:gd name="connsiteY0" fmla="*/ 228333 h 1297418"/>
                      <a:gd name="connsiteX1" fmla="*/ 1282815 w 3938972"/>
                      <a:gd name="connsiteY1" fmla="*/ 80071 h 1297418"/>
                      <a:gd name="connsiteX2" fmla="*/ 2491163 w 3938972"/>
                      <a:gd name="connsiteY2" fmla="*/ 1233122 h 1297418"/>
                      <a:gd name="connsiteX3" fmla="*/ 3938972 w 3938972"/>
                      <a:gd name="connsiteY3" fmla="*/ 950042 h 1297418"/>
                    </a:gdLst>
                    <a:ahLst/>
                    <a:cxnLst>
                      <a:cxn ang="0">
                        <a:pos x="connsiteX0" y="connsiteY0"/>
                      </a:cxn>
                      <a:cxn ang="0">
                        <a:pos x="connsiteX1" y="connsiteY1"/>
                      </a:cxn>
                      <a:cxn ang="0">
                        <a:pos x="connsiteX2" y="connsiteY2"/>
                      </a:cxn>
                      <a:cxn ang="0">
                        <a:pos x="connsiteX3" y="connsiteY3"/>
                      </a:cxn>
                    </a:cxnLst>
                    <a:rect l="l" t="t" r="r" b="b"/>
                    <a:pathLst>
                      <a:path w="3938972" h="1297418">
                        <a:moveTo>
                          <a:pt x="0" y="228333"/>
                        </a:moveTo>
                        <a:cubicBezTo>
                          <a:pt x="497114" y="29971"/>
                          <a:pt x="867621" y="-87394"/>
                          <a:pt x="1282815" y="80071"/>
                        </a:cubicBezTo>
                        <a:cubicBezTo>
                          <a:pt x="1698009" y="247536"/>
                          <a:pt x="2048470" y="1088127"/>
                          <a:pt x="2491163" y="1233122"/>
                        </a:cubicBezTo>
                        <a:cubicBezTo>
                          <a:pt x="2933856" y="1378117"/>
                          <a:pt x="3236239" y="1275404"/>
                          <a:pt x="3938972" y="950042"/>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sp>
          <p:nvSpPr>
            <p:cNvPr id="19" name="TextBox 18">
              <a:extLst>
                <a:ext uri="{FF2B5EF4-FFF2-40B4-BE49-F238E27FC236}">
                  <a16:creationId xmlns:a16="http://schemas.microsoft.com/office/drawing/2014/main" id="{D1FE6F52-9A3D-4BE3-9EDE-795F4ADC9330}"/>
                </a:ext>
              </a:extLst>
            </p:cNvPr>
            <p:cNvSpPr txBox="1"/>
            <p:nvPr/>
          </p:nvSpPr>
          <p:spPr>
            <a:xfrm rot="2210622">
              <a:off x="2193627" y="4315294"/>
              <a:ext cx="1409389" cy="203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Reach Length (m)</a:t>
              </a:r>
            </a:p>
          </p:txBody>
        </p:sp>
      </p:grpSp>
      <p:sp>
        <p:nvSpPr>
          <p:cNvPr id="31" name="Rectangle 30">
            <a:extLst>
              <a:ext uri="{FF2B5EF4-FFF2-40B4-BE49-F238E27FC236}">
                <a16:creationId xmlns:a16="http://schemas.microsoft.com/office/drawing/2014/main" id="{3FF78F4E-C500-44FC-84F7-4D4B29DB8BE2}"/>
              </a:ext>
            </a:extLst>
          </p:cNvPr>
          <p:cNvSpPr/>
          <p:nvPr/>
        </p:nvSpPr>
        <p:spPr>
          <a:xfrm>
            <a:off x="5693470" y="2190938"/>
            <a:ext cx="6492697" cy="2677656"/>
          </a:xfrm>
          <a:prstGeom prst="rect">
            <a:avLst/>
          </a:prstGeom>
        </p:spPr>
        <p:txBody>
          <a:bodyPr wrap="square">
            <a:spAutoFit/>
          </a:bodyPr>
          <a:lstStyle/>
          <a:p>
            <a:pPr marL="460375" marR="0" lvl="0" indent="-460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Field-based manipulations of labile DOC (acetate)</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460375" marR="0" lvl="0" indent="-460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Quantify changes in concentration of DON and DOC to added solutes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5" name="Audio 14">
            <a:hlinkClick r:id="" action="ppaction://media"/>
            <a:extLst>
              <a:ext uri="{FF2B5EF4-FFF2-40B4-BE49-F238E27FC236}">
                <a16:creationId xmlns:a16="http://schemas.microsoft.com/office/drawing/2014/main" id="{ECD98F84-8DF9-450C-8355-8BBBAD7BED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26" name="TextBox 25">
            <a:extLst>
              <a:ext uri="{FF2B5EF4-FFF2-40B4-BE49-F238E27FC236}">
                <a16:creationId xmlns:a16="http://schemas.microsoft.com/office/drawing/2014/main" id="{D3A82678-AB40-4326-A241-A0D561360E8E}"/>
              </a:ext>
            </a:extLst>
          </p:cNvPr>
          <p:cNvSpPr txBox="1"/>
          <p:nvPr/>
        </p:nvSpPr>
        <p:spPr>
          <a:xfrm>
            <a:off x="-67773" y="3191212"/>
            <a:ext cx="21016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Times New Roman" panose="02020603050405020304" pitchFamily="18" charset="0"/>
                <a:cs typeface="Times New Roman" panose="02020603050405020304" pitchFamily="18" charset="0"/>
              </a:rPr>
              <a:t>upstream</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18F950EC-CBD6-423F-922C-44932873DF1D}"/>
              </a:ext>
            </a:extLst>
          </p:cNvPr>
          <p:cNvSpPr txBox="1"/>
          <p:nvPr/>
        </p:nvSpPr>
        <p:spPr>
          <a:xfrm>
            <a:off x="3686374" y="6542548"/>
            <a:ext cx="21016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Times New Roman" panose="02020603050405020304" pitchFamily="18" charset="0"/>
                <a:cs typeface="Times New Roman" panose="02020603050405020304" pitchFamily="18" charset="0"/>
              </a:rPr>
              <a:t>downstream</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1492147"/>
      </p:ext>
    </p:extLst>
  </p:cSld>
  <p:clrMapOvr>
    <a:masterClrMapping/>
  </p:clrMapOvr>
  <mc:AlternateContent xmlns:mc="http://schemas.openxmlformats.org/markup-compatibility/2006" xmlns:p14="http://schemas.microsoft.com/office/powerpoint/2010/main">
    <mc:Choice Requires="p14">
      <p:transition spd="slow" p14:dur="2000" advTm="53064"/>
    </mc:Choice>
    <mc:Fallback xmlns="">
      <p:transition spd="slow" advTm="5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5A8A76D-8BC3-40A4-9BF0-DE1846F48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660" y="3275297"/>
            <a:ext cx="5477639" cy="3534268"/>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C876FBAA-F1E1-4055-B77D-F0D5A0193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37" y="48435"/>
            <a:ext cx="5477639" cy="3534268"/>
          </a:xfrm>
          <a:prstGeom prst="rect">
            <a:avLst/>
          </a:prstGeom>
        </p:spPr>
      </p:pic>
      <p:pic>
        <p:nvPicPr>
          <p:cNvPr id="11" name="Picture 10" descr="A picture containing large&#10;&#10;Description automatically generated">
            <a:extLst>
              <a:ext uri="{FF2B5EF4-FFF2-40B4-BE49-F238E27FC236}">
                <a16:creationId xmlns:a16="http://schemas.microsoft.com/office/drawing/2014/main" id="{57AB42E1-898B-42B1-9A87-B906B6D265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1937" y="3545172"/>
            <a:ext cx="4848301" cy="3183342"/>
          </a:xfrm>
          <a:prstGeom prst="rect">
            <a:avLst/>
          </a:prstGeom>
        </p:spPr>
      </p:pic>
      <p:pic>
        <p:nvPicPr>
          <p:cNvPr id="12" name="Picture 11" descr="A close up of a logo&#10;&#10;Description automatically generated">
            <a:extLst>
              <a:ext uri="{FF2B5EF4-FFF2-40B4-BE49-F238E27FC236}">
                <a16:creationId xmlns:a16="http://schemas.microsoft.com/office/drawing/2014/main" id="{1E9CDB2C-AA5A-48C1-A3A3-6F5C9E0201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661" y="48435"/>
            <a:ext cx="5477639" cy="3534268"/>
          </a:xfrm>
          <a:prstGeom prst="rect">
            <a:avLst/>
          </a:prstGeom>
        </p:spPr>
      </p:pic>
      <p:sp>
        <p:nvSpPr>
          <p:cNvPr id="7" name="Title 1">
            <a:extLst>
              <a:ext uri="{FF2B5EF4-FFF2-40B4-BE49-F238E27FC236}">
                <a16:creationId xmlns:a16="http://schemas.microsoft.com/office/drawing/2014/main" id="{772FF0DF-B3A8-47E2-BE37-2FE70E25E83D}"/>
              </a:ext>
            </a:extLst>
          </p:cNvPr>
          <p:cNvSpPr>
            <a:spLocks noGrp="1"/>
          </p:cNvSpPr>
          <p:nvPr>
            <p:ph type="title"/>
          </p:nvPr>
        </p:nvSpPr>
        <p:spPr>
          <a:xfrm>
            <a:off x="2780688" y="-8983"/>
            <a:ext cx="3671249" cy="979588"/>
          </a:xfrm>
          <a:noFill/>
        </p:spPr>
        <p:txBody>
          <a:bodyPr>
            <a:normAutofit fontScale="90000"/>
          </a:bodyPr>
          <a:lstStyle/>
          <a:p>
            <a:br>
              <a:rPr lang="en-US" dirty="0">
                <a:solidFill>
                  <a:schemeClr val="tx1"/>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Time Series-Solutes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5DAF77-E31D-4C93-811B-7151266D4FDB}"/>
              </a:ext>
            </a:extLst>
          </p:cNvPr>
          <p:cNvSpPr txBox="1"/>
          <p:nvPr/>
        </p:nvSpPr>
        <p:spPr>
          <a:xfrm>
            <a:off x="1045508" y="3627529"/>
            <a:ext cx="74022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a:t>
            </a:r>
          </a:p>
        </p:txBody>
      </p:sp>
      <p:sp>
        <p:nvSpPr>
          <p:cNvPr id="8" name="TextBox 7">
            <a:extLst>
              <a:ext uri="{FF2B5EF4-FFF2-40B4-BE49-F238E27FC236}">
                <a16:creationId xmlns:a16="http://schemas.microsoft.com/office/drawing/2014/main" id="{97A8E8D9-EF8C-430A-A69B-1F01E237573D}"/>
              </a:ext>
            </a:extLst>
          </p:cNvPr>
          <p:cNvSpPr txBox="1"/>
          <p:nvPr/>
        </p:nvSpPr>
        <p:spPr>
          <a:xfrm>
            <a:off x="1045508" y="80701"/>
            <a:ext cx="74022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A6A17BA6-3507-47B4-83D5-F684002D4F9A}"/>
              </a:ext>
            </a:extLst>
          </p:cNvPr>
          <p:cNvSpPr txBox="1"/>
          <p:nvPr/>
        </p:nvSpPr>
        <p:spPr>
          <a:xfrm>
            <a:off x="6945087" y="80701"/>
            <a:ext cx="74022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t>
            </a:r>
          </a:p>
        </p:txBody>
      </p:sp>
      <p:sp>
        <p:nvSpPr>
          <p:cNvPr id="13" name="TextBox 12">
            <a:extLst>
              <a:ext uri="{FF2B5EF4-FFF2-40B4-BE49-F238E27FC236}">
                <a16:creationId xmlns:a16="http://schemas.microsoft.com/office/drawing/2014/main" id="{4925A1DE-6740-4E4E-8C2C-992DA46873C4}"/>
              </a:ext>
            </a:extLst>
          </p:cNvPr>
          <p:cNvSpPr txBox="1"/>
          <p:nvPr/>
        </p:nvSpPr>
        <p:spPr>
          <a:xfrm>
            <a:off x="6945087" y="3545172"/>
            <a:ext cx="74022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D</a:t>
            </a:r>
          </a:p>
        </p:txBody>
      </p:sp>
      <p:pic>
        <p:nvPicPr>
          <p:cNvPr id="20" name="Audio 19">
            <a:hlinkClick r:id="" action="ppaction://media"/>
            <a:extLst>
              <a:ext uri="{FF2B5EF4-FFF2-40B4-BE49-F238E27FC236}">
                <a16:creationId xmlns:a16="http://schemas.microsoft.com/office/drawing/2014/main" id="{E2F3897F-77C5-46C5-938F-A1C0E176A7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8071228"/>
      </p:ext>
    </p:extLst>
  </p:cSld>
  <p:clrMapOvr>
    <a:masterClrMapping/>
  </p:clrMapOvr>
  <mc:AlternateContent xmlns:mc="http://schemas.openxmlformats.org/markup-compatibility/2006" xmlns:p14="http://schemas.microsoft.com/office/powerpoint/2010/main">
    <mc:Choice Requires="p14">
      <p:transition spd="slow" p14:dur="2000" advTm="98048"/>
    </mc:Choice>
    <mc:Fallback xmlns="">
      <p:transition spd="slow" advTm="98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8143DEA-9532-4762-9DBC-B0A8919A4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61866"/>
            <a:ext cx="5477639" cy="3534268"/>
          </a:xfrm>
          <a:prstGeom prst="rect">
            <a:avLst/>
          </a:prstGeom>
        </p:spPr>
      </p:pic>
      <p:pic>
        <p:nvPicPr>
          <p:cNvPr id="13" name="Picture 12" descr="A close up of a logo&#10;&#10;Description automatically generated">
            <a:extLst>
              <a:ext uri="{FF2B5EF4-FFF2-40B4-BE49-F238E27FC236}">
                <a16:creationId xmlns:a16="http://schemas.microsoft.com/office/drawing/2014/main" id="{75634456-5063-4104-99DA-91D6973FF1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46" y="1661866"/>
            <a:ext cx="5477639" cy="3534268"/>
          </a:xfrm>
          <a:prstGeom prst="rect">
            <a:avLst/>
          </a:prstGeom>
        </p:spPr>
      </p:pic>
      <p:sp>
        <p:nvSpPr>
          <p:cNvPr id="4" name="Title 1">
            <a:extLst>
              <a:ext uri="{FF2B5EF4-FFF2-40B4-BE49-F238E27FC236}">
                <a16:creationId xmlns:a16="http://schemas.microsoft.com/office/drawing/2014/main" id="{CBEA1597-38DC-45EE-ADB3-27D7129AF00C}"/>
              </a:ext>
            </a:extLst>
          </p:cNvPr>
          <p:cNvSpPr txBox="1">
            <a:spLocks/>
          </p:cNvSpPr>
          <p:nvPr/>
        </p:nvSpPr>
        <p:spPr>
          <a:xfrm>
            <a:off x="3918857" y="336303"/>
            <a:ext cx="4354286" cy="132556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Time Series-Tracers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DAD09FA9-1E49-4364-BEFA-FD60AAE776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9650970"/>
      </p:ext>
    </p:extLst>
  </p:cSld>
  <p:clrMapOvr>
    <a:masterClrMapping/>
  </p:clrMapOvr>
  <mc:AlternateContent xmlns:mc="http://schemas.openxmlformats.org/markup-compatibility/2006" xmlns:p14="http://schemas.microsoft.com/office/powerpoint/2010/main">
    <mc:Choice Requires="p14">
      <p:transition spd="slow" p14:dur="2000" advTm="36713"/>
    </mc:Choice>
    <mc:Fallback xmlns="">
      <p:transition spd="slow" advTm="3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0.9|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405F898C-14F8-478B-A91E-548511E93BB9}" vid="{9C303C07-60D9-45D2-82D2-31DE5C2DE2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1150</Words>
  <Application>Microsoft Office PowerPoint</Application>
  <PresentationFormat>Widescreen</PresentationFormat>
  <Paragraphs>105</Paragraphs>
  <Slides>13</Slides>
  <Notes>10</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Arial Nova</vt:lpstr>
      <vt:lpstr>Calibri</vt:lpstr>
      <vt:lpstr>Calibri Light</vt:lpstr>
      <vt:lpstr>Times New Roman</vt:lpstr>
      <vt:lpstr>1_Office Theme</vt:lpstr>
      <vt:lpstr>Office Theme</vt:lpstr>
      <vt:lpstr>PowerPoint Presentation</vt:lpstr>
      <vt:lpstr>PowerPoint Presentation</vt:lpstr>
      <vt:lpstr>DON’s ecological duality</vt:lpstr>
      <vt:lpstr>DON responses to NO3- manipulations</vt:lpstr>
      <vt:lpstr>Research question and hypothesis</vt:lpstr>
      <vt:lpstr>Labile DOM </vt:lpstr>
      <vt:lpstr>Field-based manipulations </vt:lpstr>
      <vt:lpstr> Time Series-Solutes </vt:lpstr>
      <vt:lpstr>PowerPoint Presentation</vt:lpstr>
      <vt:lpstr>CRB- Responses  </vt:lpstr>
      <vt:lpstr>DCF- Responses </vt:lpstr>
      <vt:lpstr>Summary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Perez Rivera, Katherine X</dc:creator>
  <cp:lastModifiedBy>Perez Rivera, Katherine X</cp:lastModifiedBy>
  <cp:revision>37</cp:revision>
  <dcterms:created xsi:type="dcterms:W3CDTF">2020-04-13T15:40:06Z</dcterms:created>
  <dcterms:modified xsi:type="dcterms:W3CDTF">2020-04-15T20:27:19Z</dcterms:modified>
</cp:coreProperties>
</file>