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6"/>
  </p:sldMasterIdLst>
  <p:notesMasterIdLst>
    <p:notesMasterId r:id="rId8"/>
  </p:notesMasterIdLst>
  <p:sldIdLst>
    <p:sldId id="259" r:id="rId7"/>
  </p:sldIdLst>
  <p:sldSz cx="43891200" cy="32918400"/>
  <p:notesSz cx="9144000" cy="6858000"/>
  <p:defaultTextStyle>
    <a:defPPr>
      <a:defRPr lang="en-US"/>
    </a:defPPr>
    <a:lvl1pPr marL="0" algn="l" defTabSz="3686466" rtl="0" eaLnBrk="1" latinLnBrk="0" hangingPunct="1">
      <a:defRPr sz="7285" kern="1200">
        <a:solidFill>
          <a:schemeClr val="tx1"/>
        </a:solidFill>
        <a:latin typeface="+mn-lt"/>
        <a:ea typeface="+mn-ea"/>
        <a:cs typeface="+mn-cs"/>
      </a:defRPr>
    </a:lvl1pPr>
    <a:lvl2pPr marL="1843232" algn="l" defTabSz="3686466" rtl="0" eaLnBrk="1" latinLnBrk="0" hangingPunct="1">
      <a:defRPr sz="7285" kern="1200">
        <a:solidFill>
          <a:schemeClr val="tx1"/>
        </a:solidFill>
        <a:latin typeface="+mn-lt"/>
        <a:ea typeface="+mn-ea"/>
        <a:cs typeface="+mn-cs"/>
      </a:defRPr>
    </a:lvl2pPr>
    <a:lvl3pPr marL="3686466" algn="l" defTabSz="3686466" rtl="0" eaLnBrk="1" latinLnBrk="0" hangingPunct="1">
      <a:defRPr sz="7285" kern="1200">
        <a:solidFill>
          <a:schemeClr val="tx1"/>
        </a:solidFill>
        <a:latin typeface="+mn-lt"/>
        <a:ea typeface="+mn-ea"/>
        <a:cs typeface="+mn-cs"/>
      </a:defRPr>
    </a:lvl3pPr>
    <a:lvl4pPr marL="5529698" algn="l" defTabSz="3686466" rtl="0" eaLnBrk="1" latinLnBrk="0" hangingPunct="1">
      <a:defRPr sz="7285" kern="1200">
        <a:solidFill>
          <a:schemeClr val="tx1"/>
        </a:solidFill>
        <a:latin typeface="+mn-lt"/>
        <a:ea typeface="+mn-ea"/>
        <a:cs typeface="+mn-cs"/>
      </a:defRPr>
    </a:lvl4pPr>
    <a:lvl5pPr marL="7372932" algn="l" defTabSz="3686466" rtl="0" eaLnBrk="1" latinLnBrk="0" hangingPunct="1">
      <a:defRPr sz="7285" kern="1200">
        <a:solidFill>
          <a:schemeClr val="tx1"/>
        </a:solidFill>
        <a:latin typeface="+mn-lt"/>
        <a:ea typeface="+mn-ea"/>
        <a:cs typeface="+mn-cs"/>
      </a:defRPr>
    </a:lvl5pPr>
    <a:lvl6pPr marL="9216165" algn="l" defTabSz="3686466" rtl="0" eaLnBrk="1" latinLnBrk="0" hangingPunct="1">
      <a:defRPr sz="7285" kern="1200">
        <a:solidFill>
          <a:schemeClr val="tx1"/>
        </a:solidFill>
        <a:latin typeface="+mn-lt"/>
        <a:ea typeface="+mn-ea"/>
        <a:cs typeface="+mn-cs"/>
      </a:defRPr>
    </a:lvl6pPr>
    <a:lvl7pPr marL="11059397" algn="l" defTabSz="3686466" rtl="0" eaLnBrk="1" latinLnBrk="0" hangingPunct="1">
      <a:defRPr sz="7285" kern="1200">
        <a:solidFill>
          <a:schemeClr val="tx1"/>
        </a:solidFill>
        <a:latin typeface="+mn-lt"/>
        <a:ea typeface="+mn-ea"/>
        <a:cs typeface="+mn-cs"/>
      </a:defRPr>
    </a:lvl7pPr>
    <a:lvl8pPr marL="12902631" algn="l" defTabSz="3686466" rtl="0" eaLnBrk="1" latinLnBrk="0" hangingPunct="1">
      <a:defRPr sz="7285" kern="1200">
        <a:solidFill>
          <a:schemeClr val="tx1"/>
        </a:solidFill>
        <a:latin typeface="+mn-lt"/>
        <a:ea typeface="+mn-ea"/>
        <a:cs typeface="+mn-cs"/>
      </a:defRPr>
    </a:lvl8pPr>
    <a:lvl9pPr marL="14745863" algn="l" defTabSz="3686466" rtl="0" eaLnBrk="1" latinLnBrk="0" hangingPunct="1">
      <a:defRPr sz="728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berle, Romy" initials="ER" lastIdx="1" clrIdx="0">
    <p:extLst>
      <p:ext uri="{19B8F6BF-5375-455C-9EA6-DF929625EA0E}">
        <p15:presenceInfo xmlns:p15="http://schemas.microsoft.com/office/powerpoint/2012/main" userId="S::ree1010@unh.edu::2e56a4c2-ce93-4aa1-9508-ef95aa41db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29F"/>
    <a:srgbClr val="0044BB"/>
    <a:srgbClr val="000000"/>
    <a:srgbClr val="003591"/>
    <a:srgbClr val="2E0957"/>
    <a:srgbClr val="002060"/>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79" autoAdjust="0"/>
    <p:restoredTop sz="94434" autoAdjust="0"/>
  </p:normalViewPr>
  <p:slideViewPr>
    <p:cSldViewPr snapToGrid="0">
      <p:cViewPr varScale="1">
        <p:scale>
          <a:sx n="17" d="100"/>
          <a:sy n="17" d="100"/>
        </p:scale>
        <p:origin x="1824" y="110"/>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viewProps" Target="viewProps.xml"/><Relationship Id="rId5" Type="http://schemas.openxmlformats.org/officeDocument/2006/relationships/customXml" Target="../customXml/item5.xml"/><Relationship Id="rId1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777B1D42-A65D-49D4-BD83-F646B952BCF1}" type="datetimeFigureOut">
              <a:rPr lang="en-US" smtClean="0"/>
              <a:t>1/30/2024</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FE3A5A33-B5AA-4810-9B13-C1F7DD047D19}" type="slidenum">
              <a:rPr lang="en-US" smtClean="0"/>
              <a:t>‹#›</a:t>
            </a:fld>
            <a:endParaRPr lang="en-US"/>
          </a:p>
        </p:txBody>
      </p:sp>
    </p:spTree>
    <p:extLst>
      <p:ext uri="{BB962C8B-B14F-4D97-AF65-F5344CB8AC3E}">
        <p14:creationId xmlns:p14="http://schemas.microsoft.com/office/powerpoint/2010/main" val="1658667553"/>
      </p:ext>
    </p:extLst>
  </p:cSld>
  <p:clrMap bg1="lt1" tx1="dk1" bg2="lt2" tx2="dk2" accent1="accent1" accent2="accent2" accent3="accent3" accent4="accent4" accent5="accent5" accent6="accent6" hlink="hlink" folHlink="folHlink"/>
  <p:notesStyle>
    <a:lvl1pPr marL="0" algn="l" defTabSz="783732" rtl="0" eaLnBrk="1" latinLnBrk="0" hangingPunct="1">
      <a:defRPr sz="1029" kern="1200">
        <a:solidFill>
          <a:schemeClr val="tx1"/>
        </a:solidFill>
        <a:latin typeface="+mn-lt"/>
        <a:ea typeface="+mn-ea"/>
        <a:cs typeface="+mn-cs"/>
      </a:defRPr>
    </a:lvl1pPr>
    <a:lvl2pPr marL="391866" algn="l" defTabSz="783732" rtl="0" eaLnBrk="1" latinLnBrk="0" hangingPunct="1">
      <a:defRPr sz="1029" kern="1200">
        <a:solidFill>
          <a:schemeClr val="tx1"/>
        </a:solidFill>
        <a:latin typeface="+mn-lt"/>
        <a:ea typeface="+mn-ea"/>
        <a:cs typeface="+mn-cs"/>
      </a:defRPr>
    </a:lvl2pPr>
    <a:lvl3pPr marL="783732" algn="l" defTabSz="783732" rtl="0" eaLnBrk="1" latinLnBrk="0" hangingPunct="1">
      <a:defRPr sz="1029" kern="1200">
        <a:solidFill>
          <a:schemeClr val="tx1"/>
        </a:solidFill>
        <a:latin typeface="+mn-lt"/>
        <a:ea typeface="+mn-ea"/>
        <a:cs typeface="+mn-cs"/>
      </a:defRPr>
    </a:lvl3pPr>
    <a:lvl4pPr marL="1175598" algn="l" defTabSz="783732" rtl="0" eaLnBrk="1" latinLnBrk="0" hangingPunct="1">
      <a:defRPr sz="1029" kern="1200">
        <a:solidFill>
          <a:schemeClr val="tx1"/>
        </a:solidFill>
        <a:latin typeface="+mn-lt"/>
        <a:ea typeface="+mn-ea"/>
        <a:cs typeface="+mn-cs"/>
      </a:defRPr>
    </a:lvl4pPr>
    <a:lvl5pPr marL="1567464" algn="l" defTabSz="783732" rtl="0" eaLnBrk="1" latinLnBrk="0" hangingPunct="1">
      <a:defRPr sz="1029" kern="1200">
        <a:solidFill>
          <a:schemeClr val="tx1"/>
        </a:solidFill>
        <a:latin typeface="+mn-lt"/>
        <a:ea typeface="+mn-ea"/>
        <a:cs typeface="+mn-cs"/>
      </a:defRPr>
    </a:lvl5pPr>
    <a:lvl6pPr marL="1959331" algn="l" defTabSz="783732" rtl="0" eaLnBrk="1" latinLnBrk="0" hangingPunct="1">
      <a:defRPr sz="1029" kern="1200">
        <a:solidFill>
          <a:schemeClr val="tx1"/>
        </a:solidFill>
        <a:latin typeface="+mn-lt"/>
        <a:ea typeface="+mn-ea"/>
        <a:cs typeface="+mn-cs"/>
      </a:defRPr>
    </a:lvl6pPr>
    <a:lvl7pPr marL="2351197" algn="l" defTabSz="783732" rtl="0" eaLnBrk="1" latinLnBrk="0" hangingPunct="1">
      <a:defRPr sz="1029" kern="1200">
        <a:solidFill>
          <a:schemeClr val="tx1"/>
        </a:solidFill>
        <a:latin typeface="+mn-lt"/>
        <a:ea typeface="+mn-ea"/>
        <a:cs typeface="+mn-cs"/>
      </a:defRPr>
    </a:lvl7pPr>
    <a:lvl8pPr marL="2743063" algn="l" defTabSz="783732" rtl="0" eaLnBrk="1" latinLnBrk="0" hangingPunct="1">
      <a:defRPr sz="1029" kern="1200">
        <a:solidFill>
          <a:schemeClr val="tx1"/>
        </a:solidFill>
        <a:latin typeface="+mn-lt"/>
        <a:ea typeface="+mn-ea"/>
        <a:cs typeface="+mn-cs"/>
      </a:defRPr>
    </a:lvl8pPr>
    <a:lvl9pPr marL="3134929" algn="l" defTabSz="783732" rtl="0" eaLnBrk="1" latinLnBrk="0" hangingPunct="1">
      <a:defRPr sz="102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 Col. LayoutwGraphics">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979714" y="1155360"/>
            <a:ext cx="37856160" cy="666477"/>
          </a:xfrm>
        </p:spPr>
        <p:txBody>
          <a:bodyPr>
            <a:noAutofit/>
          </a:bodyPr>
          <a:lstStyle>
            <a:lvl1pPr>
              <a:defRPr sz="10714">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979715" y="2210030"/>
            <a:ext cx="20103193" cy="666477"/>
          </a:xfrm>
        </p:spPr>
        <p:txBody>
          <a:bodyPr>
            <a:noAutofit/>
          </a:bodyPr>
          <a:lstStyle>
            <a:lvl1pPr marL="0" indent="0">
              <a:buNone/>
              <a:defRPr sz="5657">
                <a:solidFill>
                  <a:schemeClr val="bg1"/>
                </a:solidFill>
              </a:defRPr>
            </a:lvl1pPr>
            <a:lvl2pPr marL="1920034" indent="0">
              <a:buNone/>
              <a:defRPr sz="6171">
                <a:solidFill>
                  <a:schemeClr val="bg1"/>
                </a:solidFill>
              </a:defRPr>
            </a:lvl2pPr>
            <a:lvl3pPr marL="3840069" indent="0">
              <a:buNone/>
              <a:defRPr sz="5657">
                <a:solidFill>
                  <a:schemeClr val="bg1"/>
                </a:solidFill>
              </a:defRPr>
            </a:lvl3pPr>
            <a:lvl4pPr marL="5760103" indent="0">
              <a:buNone/>
              <a:defRPr sz="4628">
                <a:solidFill>
                  <a:schemeClr val="bg1"/>
                </a:solidFill>
              </a:defRPr>
            </a:lvl4pPr>
            <a:lvl5pPr marL="7680137" indent="0">
              <a:buNone/>
              <a:defRPr sz="4628">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979715" y="3153013"/>
            <a:ext cx="20103193" cy="666750"/>
          </a:xfrm>
        </p:spPr>
        <p:txBody>
          <a:bodyPr>
            <a:noAutofit/>
          </a:bodyPr>
          <a:lstStyle>
            <a:lvl1pPr marL="0" indent="0">
              <a:buNone/>
              <a:defRPr sz="5143">
                <a:solidFill>
                  <a:schemeClr val="bg1"/>
                </a:solidFill>
              </a:defRPr>
            </a:lvl1pPr>
            <a:lvl2pPr marL="1920034" indent="0">
              <a:buNone/>
              <a:defRPr sz="5143">
                <a:solidFill>
                  <a:schemeClr val="bg1"/>
                </a:solidFill>
              </a:defRPr>
            </a:lvl2pPr>
            <a:lvl3pPr marL="3840069" indent="0">
              <a:buNone/>
              <a:defRPr sz="4628">
                <a:solidFill>
                  <a:schemeClr val="bg1"/>
                </a:solidFill>
              </a:defRPr>
            </a:lvl3pPr>
            <a:lvl4pPr marL="5760103" indent="0">
              <a:buNone/>
              <a:defRPr sz="3771">
                <a:solidFill>
                  <a:schemeClr val="bg1"/>
                </a:solidFill>
              </a:defRPr>
            </a:lvl4pPr>
            <a:lvl5pPr marL="7680137" indent="0">
              <a:buNone/>
              <a:defRPr sz="3771">
                <a:solidFill>
                  <a:schemeClr val="bg1"/>
                </a:solidFill>
              </a:defRPr>
            </a:lvl5pPr>
          </a:lstStyle>
          <a:p>
            <a:pPr lvl="0"/>
            <a:r>
              <a:rPr lang="en-US" dirty="0"/>
              <a:t>NH-ME LEND, Institute on Disability, University of New Hampshire</a:t>
            </a:r>
          </a:p>
        </p:txBody>
      </p:sp>
      <p:cxnSp>
        <p:nvCxnSpPr>
          <p:cNvPr id="22" name="Straight Connector 21">
            <a:extLst>
              <a:ext uri="{FF2B5EF4-FFF2-40B4-BE49-F238E27FC236}">
                <a16:creationId xmlns:a16="http://schemas.microsoft.com/office/drawing/2014/main" id="{A71F523E-6844-4196-B1BF-276691DCAA33}"/>
              </a:ext>
            </a:extLst>
          </p:cNvPr>
          <p:cNvCxnSpPr>
            <a:cxnSpLocks/>
          </p:cNvCxnSpPr>
          <p:nvPr userDrawn="1"/>
        </p:nvCxnSpPr>
        <p:spPr>
          <a:xfrm>
            <a:off x="14630400" y="5682343"/>
            <a:ext cx="0" cy="25394194"/>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9AEAD5-0AB7-4011-A07A-974DEC4B3534}"/>
              </a:ext>
            </a:extLst>
          </p:cNvPr>
          <p:cNvCxnSpPr>
            <a:cxnSpLocks/>
          </p:cNvCxnSpPr>
          <p:nvPr userDrawn="1"/>
        </p:nvCxnSpPr>
        <p:spPr>
          <a:xfrm>
            <a:off x="29260800" y="5682343"/>
            <a:ext cx="0" cy="25394194"/>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 Placeholder 24">
            <a:extLst>
              <a:ext uri="{FF2B5EF4-FFF2-40B4-BE49-F238E27FC236}">
                <a16:creationId xmlns:a16="http://schemas.microsoft.com/office/drawing/2014/main" id="{E7FD4349-FBF5-485C-B163-66C1C3AD3CD3}"/>
              </a:ext>
            </a:extLst>
          </p:cNvPr>
          <p:cNvSpPr>
            <a:spLocks noGrp="1"/>
          </p:cNvSpPr>
          <p:nvPr>
            <p:ph type="body" sz="quarter" idx="16" hasCustomPrompt="1"/>
          </p:nvPr>
        </p:nvSpPr>
        <p:spPr>
          <a:xfrm>
            <a:off x="979714" y="6112873"/>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Introduction</a:t>
            </a:r>
          </a:p>
        </p:txBody>
      </p:sp>
      <p:sp>
        <p:nvSpPr>
          <p:cNvPr id="27" name="Text Placeholder 24">
            <a:extLst>
              <a:ext uri="{FF2B5EF4-FFF2-40B4-BE49-F238E27FC236}">
                <a16:creationId xmlns:a16="http://schemas.microsoft.com/office/drawing/2014/main" id="{0982BCBE-AFE8-41EB-BFA4-BFBDD6B55E45}"/>
              </a:ext>
            </a:extLst>
          </p:cNvPr>
          <p:cNvSpPr>
            <a:spLocks noGrp="1"/>
          </p:cNvSpPr>
          <p:nvPr>
            <p:ph type="body" sz="quarter" idx="17" hasCustomPrompt="1"/>
          </p:nvPr>
        </p:nvSpPr>
        <p:spPr>
          <a:xfrm>
            <a:off x="979714" y="13571765"/>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Methods</a:t>
            </a:r>
          </a:p>
        </p:txBody>
      </p:sp>
      <p:sp>
        <p:nvSpPr>
          <p:cNvPr id="28" name="Text Placeholder 24">
            <a:extLst>
              <a:ext uri="{FF2B5EF4-FFF2-40B4-BE49-F238E27FC236}">
                <a16:creationId xmlns:a16="http://schemas.microsoft.com/office/drawing/2014/main" id="{DB3F42E8-246D-4224-AD03-CB2245340057}"/>
              </a:ext>
            </a:extLst>
          </p:cNvPr>
          <p:cNvSpPr>
            <a:spLocks noGrp="1"/>
          </p:cNvSpPr>
          <p:nvPr>
            <p:ph type="body" sz="quarter" idx="18" hasCustomPrompt="1"/>
          </p:nvPr>
        </p:nvSpPr>
        <p:spPr>
          <a:xfrm>
            <a:off x="15022285" y="611287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Data Analysis</a:t>
            </a:r>
          </a:p>
        </p:txBody>
      </p:sp>
      <p:sp>
        <p:nvSpPr>
          <p:cNvPr id="29" name="Text Placeholder 24">
            <a:extLst>
              <a:ext uri="{FF2B5EF4-FFF2-40B4-BE49-F238E27FC236}">
                <a16:creationId xmlns:a16="http://schemas.microsoft.com/office/drawing/2014/main" id="{8A61EC1D-ECDA-4EBA-8DAF-47715AE183FD}"/>
              </a:ext>
            </a:extLst>
          </p:cNvPr>
          <p:cNvSpPr>
            <a:spLocks noGrp="1"/>
          </p:cNvSpPr>
          <p:nvPr>
            <p:ph type="body" sz="quarter" idx="19" hasCustomPrompt="1"/>
          </p:nvPr>
        </p:nvSpPr>
        <p:spPr>
          <a:xfrm>
            <a:off x="29652685" y="611287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Conclusions</a:t>
            </a:r>
          </a:p>
        </p:txBody>
      </p:sp>
      <p:sp>
        <p:nvSpPr>
          <p:cNvPr id="30" name="Text Placeholder 24">
            <a:extLst>
              <a:ext uri="{FF2B5EF4-FFF2-40B4-BE49-F238E27FC236}">
                <a16:creationId xmlns:a16="http://schemas.microsoft.com/office/drawing/2014/main" id="{F5DCBA4E-B872-499F-A879-6FBFC6716958}"/>
              </a:ext>
            </a:extLst>
          </p:cNvPr>
          <p:cNvSpPr>
            <a:spLocks noGrp="1"/>
          </p:cNvSpPr>
          <p:nvPr>
            <p:ph type="body" sz="quarter" idx="20" hasCustomPrompt="1"/>
          </p:nvPr>
        </p:nvSpPr>
        <p:spPr>
          <a:xfrm>
            <a:off x="15022285" y="2362963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Results</a:t>
            </a:r>
          </a:p>
        </p:txBody>
      </p:sp>
      <p:sp>
        <p:nvSpPr>
          <p:cNvPr id="31" name="Text Placeholder 24">
            <a:extLst>
              <a:ext uri="{FF2B5EF4-FFF2-40B4-BE49-F238E27FC236}">
                <a16:creationId xmlns:a16="http://schemas.microsoft.com/office/drawing/2014/main" id="{802E50DF-1161-44B5-9287-7FC1C132487D}"/>
              </a:ext>
            </a:extLst>
          </p:cNvPr>
          <p:cNvSpPr>
            <a:spLocks noGrp="1"/>
          </p:cNvSpPr>
          <p:nvPr>
            <p:ph type="body" sz="quarter" idx="21" hasCustomPrompt="1"/>
          </p:nvPr>
        </p:nvSpPr>
        <p:spPr>
          <a:xfrm>
            <a:off x="29600434" y="22872518"/>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References</a:t>
            </a:r>
          </a:p>
        </p:txBody>
      </p:sp>
      <p:sp>
        <p:nvSpPr>
          <p:cNvPr id="33" name="Text Placeholder 32">
            <a:extLst>
              <a:ext uri="{FF2B5EF4-FFF2-40B4-BE49-F238E27FC236}">
                <a16:creationId xmlns:a16="http://schemas.microsoft.com/office/drawing/2014/main" id="{EB3740D2-AC41-4077-AC0F-7F503C9DB7E6}"/>
              </a:ext>
            </a:extLst>
          </p:cNvPr>
          <p:cNvSpPr>
            <a:spLocks noGrp="1"/>
          </p:cNvSpPr>
          <p:nvPr>
            <p:ph type="body" sz="quarter" idx="22"/>
          </p:nvPr>
        </p:nvSpPr>
        <p:spPr>
          <a:xfrm>
            <a:off x="966108" y="7445828"/>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32">
            <a:extLst>
              <a:ext uri="{FF2B5EF4-FFF2-40B4-BE49-F238E27FC236}">
                <a16:creationId xmlns:a16="http://schemas.microsoft.com/office/drawing/2014/main" id="{78747FA0-5496-4ED0-A864-0E0D987631DF}"/>
              </a:ext>
            </a:extLst>
          </p:cNvPr>
          <p:cNvSpPr>
            <a:spLocks noGrp="1"/>
          </p:cNvSpPr>
          <p:nvPr>
            <p:ph type="body" sz="quarter" idx="23"/>
          </p:nvPr>
        </p:nvSpPr>
        <p:spPr>
          <a:xfrm>
            <a:off x="29652685" y="7445828"/>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SmartArt Placeholder 36">
            <a:extLst>
              <a:ext uri="{FF2B5EF4-FFF2-40B4-BE49-F238E27FC236}">
                <a16:creationId xmlns:a16="http://schemas.microsoft.com/office/drawing/2014/main" id="{D4E5B714-5556-47FD-ADF1-8FCD0BA6B7F7}"/>
              </a:ext>
            </a:extLst>
          </p:cNvPr>
          <p:cNvSpPr>
            <a:spLocks noGrp="1"/>
          </p:cNvSpPr>
          <p:nvPr>
            <p:ph type="dgm" sz="quarter" idx="25"/>
          </p:nvPr>
        </p:nvSpPr>
        <p:spPr>
          <a:xfrm>
            <a:off x="15022285" y="8395350"/>
            <a:ext cx="13076464" cy="6688714"/>
          </a:xfrm>
        </p:spPr>
        <p:txBody>
          <a:bodyPr>
            <a:normAutofit/>
          </a:bodyPr>
          <a:lstStyle>
            <a:lvl1pPr marL="0" indent="0">
              <a:buNone/>
              <a:defRPr sz="4114">
                <a:solidFill>
                  <a:srgbClr val="000000"/>
                </a:solidFill>
                <a:latin typeface="+mn-lt"/>
              </a:defRPr>
            </a:lvl1pPr>
          </a:lstStyle>
          <a:p>
            <a:endParaRPr lang="en-US" dirty="0"/>
          </a:p>
        </p:txBody>
      </p:sp>
      <p:sp>
        <p:nvSpPr>
          <p:cNvPr id="38" name="Text Placeholder 32">
            <a:extLst>
              <a:ext uri="{FF2B5EF4-FFF2-40B4-BE49-F238E27FC236}">
                <a16:creationId xmlns:a16="http://schemas.microsoft.com/office/drawing/2014/main" id="{D59C50AB-C35B-4268-BB6E-2D6FF5E4099D}"/>
              </a:ext>
            </a:extLst>
          </p:cNvPr>
          <p:cNvSpPr>
            <a:spLocks noGrp="1"/>
          </p:cNvSpPr>
          <p:nvPr>
            <p:ph type="body" sz="quarter" idx="26" hasCustomPrompt="1"/>
          </p:nvPr>
        </p:nvSpPr>
        <p:spPr>
          <a:xfrm>
            <a:off x="15022285" y="7497550"/>
            <a:ext cx="13076464" cy="379354"/>
          </a:xfrm>
        </p:spPr>
        <p:txBody>
          <a:bodyPr>
            <a:noAutofit/>
          </a:bodyPr>
          <a:lstStyle>
            <a:lvl1pPr marL="0" indent="0" algn="ctr">
              <a:buNone/>
              <a:defRPr sz="3771" b="0">
                <a:solidFill>
                  <a:srgbClr val="000000"/>
                </a:solidFill>
                <a:latin typeface="+mj-lt"/>
              </a:defRPr>
            </a:lvl1pPr>
            <a:lvl2pPr marL="2507833" indent="-587799" algn="l">
              <a:buFont typeface="Arial" panose="020B0604020202020204" pitchFamily="34" charset="0"/>
              <a:buChar char="•"/>
              <a:defRPr sz="4628">
                <a:solidFill>
                  <a:srgbClr val="000000"/>
                </a:solidFill>
                <a:latin typeface="+mj-lt"/>
              </a:defRPr>
            </a:lvl2pPr>
            <a:lvl3pPr marL="4427868" indent="-587799" algn="l">
              <a:buFont typeface="Arial" panose="020B0604020202020204" pitchFamily="34" charset="0"/>
              <a:buChar char="•"/>
              <a:defRPr sz="4114">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r>
              <a:rPr lang="en-US" dirty="0">
                <a:solidFill>
                  <a:srgbClr val="000000"/>
                </a:solidFill>
              </a:rPr>
              <a:t>CHART NAME</a:t>
            </a:r>
          </a:p>
        </p:txBody>
      </p:sp>
      <p:sp>
        <p:nvSpPr>
          <p:cNvPr id="39" name="SmartArt Placeholder 36">
            <a:extLst>
              <a:ext uri="{FF2B5EF4-FFF2-40B4-BE49-F238E27FC236}">
                <a16:creationId xmlns:a16="http://schemas.microsoft.com/office/drawing/2014/main" id="{6C4EF26D-0435-4FE0-BFA0-8B6169AE2858}"/>
              </a:ext>
            </a:extLst>
          </p:cNvPr>
          <p:cNvSpPr>
            <a:spLocks noGrp="1"/>
          </p:cNvSpPr>
          <p:nvPr>
            <p:ph type="dgm" sz="quarter" idx="27"/>
          </p:nvPr>
        </p:nvSpPr>
        <p:spPr>
          <a:xfrm>
            <a:off x="15022285" y="16422471"/>
            <a:ext cx="13076464" cy="6688714"/>
          </a:xfrm>
        </p:spPr>
        <p:txBody>
          <a:bodyPr>
            <a:normAutofit/>
          </a:bodyPr>
          <a:lstStyle>
            <a:lvl1pPr marL="0" indent="0">
              <a:buNone/>
              <a:defRPr sz="4114">
                <a:solidFill>
                  <a:srgbClr val="000000"/>
                </a:solidFill>
                <a:latin typeface="+mn-lt"/>
              </a:defRPr>
            </a:lvl1pPr>
          </a:lstStyle>
          <a:p>
            <a:endParaRPr lang="en-US" dirty="0"/>
          </a:p>
        </p:txBody>
      </p:sp>
      <p:sp>
        <p:nvSpPr>
          <p:cNvPr id="40" name="Text Placeholder 32">
            <a:extLst>
              <a:ext uri="{FF2B5EF4-FFF2-40B4-BE49-F238E27FC236}">
                <a16:creationId xmlns:a16="http://schemas.microsoft.com/office/drawing/2014/main" id="{88649020-F558-430C-8D5E-555E113B140B}"/>
              </a:ext>
            </a:extLst>
          </p:cNvPr>
          <p:cNvSpPr>
            <a:spLocks noGrp="1"/>
          </p:cNvSpPr>
          <p:nvPr>
            <p:ph type="body" sz="quarter" idx="28" hasCustomPrompt="1"/>
          </p:nvPr>
        </p:nvSpPr>
        <p:spPr>
          <a:xfrm>
            <a:off x="15022285" y="15524670"/>
            <a:ext cx="13076464" cy="379354"/>
          </a:xfrm>
        </p:spPr>
        <p:txBody>
          <a:bodyPr>
            <a:noAutofit/>
          </a:bodyPr>
          <a:lstStyle>
            <a:lvl1pPr marL="0" indent="0" algn="ctr">
              <a:buNone/>
              <a:defRPr sz="3771" b="0">
                <a:solidFill>
                  <a:srgbClr val="000000"/>
                </a:solidFill>
                <a:latin typeface="+mj-lt"/>
              </a:defRPr>
            </a:lvl1pPr>
            <a:lvl2pPr marL="2507833" indent="-587799" algn="l">
              <a:buFont typeface="Arial" panose="020B0604020202020204" pitchFamily="34" charset="0"/>
              <a:buChar char="•"/>
              <a:defRPr sz="4628">
                <a:solidFill>
                  <a:srgbClr val="000000"/>
                </a:solidFill>
                <a:latin typeface="+mj-lt"/>
              </a:defRPr>
            </a:lvl2pPr>
            <a:lvl3pPr marL="4427868" indent="-587799" algn="l">
              <a:buFont typeface="Arial" panose="020B0604020202020204" pitchFamily="34" charset="0"/>
              <a:buChar char="•"/>
              <a:defRPr sz="4114">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r>
              <a:rPr lang="en-US" dirty="0">
                <a:solidFill>
                  <a:srgbClr val="000000"/>
                </a:solidFill>
              </a:rPr>
              <a:t>CHART NAME</a:t>
            </a:r>
          </a:p>
        </p:txBody>
      </p:sp>
      <p:sp>
        <p:nvSpPr>
          <p:cNvPr id="41" name="Text Placeholder 32">
            <a:extLst>
              <a:ext uri="{FF2B5EF4-FFF2-40B4-BE49-F238E27FC236}">
                <a16:creationId xmlns:a16="http://schemas.microsoft.com/office/drawing/2014/main" id="{4197A8BD-EA93-4A17-A7F7-B06ACAE121F8}"/>
              </a:ext>
            </a:extLst>
          </p:cNvPr>
          <p:cNvSpPr>
            <a:spLocks noGrp="1"/>
          </p:cNvSpPr>
          <p:nvPr>
            <p:ph type="body" sz="quarter" idx="29"/>
          </p:nvPr>
        </p:nvSpPr>
        <p:spPr>
          <a:xfrm>
            <a:off x="29600435" y="24043054"/>
            <a:ext cx="13076464" cy="5205290"/>
          </a:xfrm>
        </p:spPr>
        <p:txBody>
          <a:bodyPr>
            <a:normAutofit/>
          </a:bodyPr>
          <a:lstStyle>
            <a:lvl1pPr marL="587799" indent="-587799" algn="l">
              <a:lnSpc>
                <a:spcPct val="100000"/>
              </a:lnSpc>
              <a:buFont typeface="Arial" panose="020B0604020202020204" pitchFamily="34" charset="0"/>
              <a:buChar char="•"/>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2">
            <a:extLst>
              <a:ext uri="{FF2B5EF4-FFF2-40B4-BE49-F238E27FC236}">
                <a16:creationId xmlns:a16="http://schemas.microsoft.com/office/drawing/2014/main" id="{7B51564D-3ACB-4399-8604-517C5E9F0278}"/>
              </a:ext>
            </a:extLst>
          </p:cNvPr>
          <p:cNvSpPr>
            <a:spLocks noGrp="1"/>
          </p:cNvSpPr>
          <p:nvPr>
            <p:ph type="body" sz="quarter" idx="30"/>
          </p:nvPr>
        </p:nvSpPr>
        <p:spPr>
          <a:xfrm>
            <a:off x="15022285" y="24814827"/>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32">
            <a:extLst>
              <a:ext uri="{FF2B5EF4-FFF2-40B4-BE49-F238E27FC236}">
                <a16:creationId xmlns:a16="http://schemas.microsoft.com/office/drawing/2014/main" id="{DC7DAC54-3985-4757-A505-128505FF56D9}"/>
              </a:ext>
            </a:extLst>
          </p:cNvPr>
          <p:cNvSpPr>
            <a:spLocks noGrp="1"/>
          </p:cNvSpPr>
          <p:nvPr>
            <p:ph type="body" sz="quarter" idx="31"/>
          </p:nvPr>
        </p:nvSpPr>
        <p:spPr>
          <a:xfrm>
            <a:off x="966107" y="14956455"/>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24">
            <a:extLst>
              <a:ext uri="{FF2B5EF4-FFF2-40B4-BE49-F238E27FC236}">
                <a16:creationId xmlns:a16="http://schemas.microsoft.com/office/drawing/2014/main" id="{8A5FD83F-9CEC-4766-B689-6D0213F39600}"/>
              </a:ext>
            </a:extLst>
          </p:cNvPr>
          <p:cNvSpPr>
            <a:spLocks noGrp="1"/>
          </p:cNvSpPr>
          <p:nvPr>
            <p:ph type="body" sz="quarter" idx="32" hasCustomPrompt="1"/>
          </p:nvPr>
        </p:nvSpPr>
        <p:spPr>
          <a:xfrm>
            <a:off x="979714" y="20879687"/>
            <a:ext cx="7328263" cy="666750"/>
          </a:xfrm>
        </p:spPr>
        <p:txBody>
          <a:bodyPr>
            <a:noAutofit/>
          </a:bodyPr>
          <a:lstStyle>
            <a:lvl1pPr marL="0" indent="0">
              <a:buNone/>
              <a:defRPr sz="3771" b="0">
                <a:solidFill>
                  <a:srgbClr val="000000"/>
                </a:solidFill>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SUBHEADING </a:t>
            </a:r>
          </a:p>
        </p:txBody>
      </p:sp>
      <p:sp>
        <p:nvSpPr>
          <p:cNvPr id="46" name="Text Placeholder 32">
            <a:extLst>
              <a:ext uri="{FF2B5EF4-FFF2-40B4-BE49-F238E27FC236}">
                <a16:creationId xmlns:a16="http://schemas.microsoft.com/office/drawing/2014/main" id="{83687E18-E83F-4F7A-8CBD-5B5FD9D67672}"/>
              </a:ext>
            </a:extLst>
          </p:cNvPr>
          <p:cNvSpPr>
            <a:spLocks noGrp="1"/>
          </p:cNvSpPr>
          <p:nvPr>
            <p:ph type="body" sz="quarter" idx="33"/>
          </p:nvPr>
        </p:nvSpPr>
        <p:spPr>
          <a:xfrm>
            <a:off x="966107" y="21775812"/>
            <a:ext cx="13161645" cy="4245400"/>
          </a:xfrm>
        </p:spPr>
        <p:txBody>
          <a:bodyPr>
            <a:normAutofit/>
          </a:bodyPr>
          <a:lstStyle>
            <a:lvl1pPr marL="587799" indent="-587799" algn="l">
              <a:lnSpc>
                <a:spcPct val="100000"/>
              </a:lnSpc>
              <a:buFont typeface="Arial" panose="020B0604020202020204" pitchFamily="34" charset="0"/>
              <a:buChar char="•"/>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Table Placeholder 47">
            <a:extLst>
              <a:ext uri="{FF2B5EF4-FFF2-40B4-BE49-F238E27FC236}">
                <a16:creationId xmlns:a16="http://schemas.microsoft.com/office/drawing/2014/main" id="{6644D896-4DFD-44FC-8F1A-9555270A4AEC}"/>
              </a:ext>
            </a:extLst>
          </p:cNvPr>
          <p:cNvSpPr>
            <a:spLocks noGrp="1"/>
          </p:cNvSpPr>
          <p:nvPr>
            <p:ph type="tbl" sz="quarter" idx="34" hasCustomPrompt="1"/>
          </p:nvPr>
        </p:nvSpPr>
        <p:spPr>
          <a:xfrm>
            <a:off x="29652686" y="13571764"/>
            <a:ext cx="13076465" cy="8203747"/>
          </a:xfrm>
        </p:spPr>
        <p:txBody>
          <a:bodyPr>
            <a:normAutofit/>
          </a:bodyPr>
          <a:lstStyle>
            <a:lvl1pPr marL="0" indent="0">
              <a:buNone/>
              <a:defRPr sz="3771" b="0">
                <a:solidFill>
                  <a:srgbClr val="000000"/>
                </a:solidFill>
              </a:defRPr>
            </a:lvl1pPr>
          </a:lstStyle>
          <a:p>
            <a:r>
              <a:rPr lang="en-US" dirty="0"/>
              <a:t>Table Graphic</a:t>
            </a:r>
          </a:p>
        </p:txBody>
      </p:sp>
      <p:sp>
        <p:nvSpPr>
          <p:cNvPr id="50" name="Picture Placeholder 49">
            <a:extLst>
              <a:ext uri="{FF2B5EF4-FFF2-40B4-BE49-F238E27FC236}">
                <a16:creationId xmlns:a16="http://schemas.microsoft.com/office/drawing/2014/main" id="{67B96688-53FC-4DD8-A4D1-751C3FDE97BD}"/>
              </a:ext>
            </a:extLst>
          </p:cNvPr>
          <p:cNvSpPr>
            <a:spLocks noGrp="1"/>
          </p:cNvSpPr>
          <p:nvPr>
            <p:ph type="pic" sz="quarter" idx="35"/>
          </p:nvPr>
        </p:nvSpPr>
        <p:spPr>
          <a:xfrm>
            <a:off x="979715" y="26806072"/>
            <a:ext cx="13076464" cy="3718593"/>
          </a:xfrm>
        </p:spPr>
        <p:txBody>
          <a:bodyPr>
            <a:normAutofit/>
          </a:bodyPr>
          <a:lstStyle>
            <a:lvl1pPr marL="0" indent="0">
              <a:buNone/>
              <a:defRPr sz="4114"/>
            </a:lvl1pPr>
          </a:lstStyle>
          <a:p>
            <a:endParaRPr lang="en-US" dirty="0"/>
          </a:p>
        </p:txBody>
      </p:sp>
    </p:spTree>
    <p:extLst>
      <p:ext uri="{BB962C8B-B14F-4D97-AF65-F5344CB8AC3E}">
        <p14:creationId xmlns:p14="http://schemas.microsoft.com/office/powerpoint/2010/main" val="3955231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 Graphics">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979714" y="1155360"/>
            <a:ext cx="37856160" cy="666477"/>
          </a:xfrm>
        </p:spPr>
        <p:txBody>
          <a:bodyPr>
            <a:noAutofit/>
          </a:bodyPr>
          <a:lstStyle>
            <a:lvl1pPr>
              <a:defRPr sz="10714">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979715" y="2210030"/>
            <a:ext cx="20103193" cy="666477"/>
          </a:xfrm>
        </p:spPr>
        <p:txBody>
          <a:bodyPr>
            <a:noAutofit/>
          </a:bodyPr>
          <a:lstStyle>
            <a:lvl1pPr marL="0" indent="0">
              <a:buNone/>
              <a:defRPr sz="5657">
                <a:solidFill>
                  <a:schemeClr val="bg1"/>
                </a:solidFill>
              </a:defRPr>
            </a:lvl1pPr>
            <a:lvl2pPr marL="1920034" indent="0">
              <a:buNone/>
              <a:defRPr sz="6171">
                <a:solidFill>
                  <a:schemeClr val="bg1"/>
                </a:solidFill>
              </a:defRPr>
            </a:lvl2pPr>
            <a:lvl3pPr marL="3840069" indent="0">
              <a:buNone/>
              <a:defRPr sz="5657">
                <a:solidFill>
                  <a:schemeClr val="bg1"/>
                </a:solidFill>
              </a:defRPr>
            </a:lvl3pPr>
            <a:lvl4pPr marL="5760103" indent="0">
              <a:buNone/>
              <a:defRPr sz="4628">
                <a:solidFill>
                  <a:schemeClr val="bg1"/>
                </a:solidFill>
              </a:defRPr>
            </a:lvl4pPr>
            <a:lvl5pPr marL="7680137" indent="0">
              <a:buNone/>
              <a:defRPr sz="4628">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979715" y="3153013"/>
            <a:ext cx="20103193" cy="666750"/>
          </a:xfrm>
        </p:spPr>
        <p:txBody>
          <a:bodyPr>
            <a:noAutofit/>
          </a:bodyPr>
          <a:lstStyle>
            <a:lvl1pPr marL="0" indent="0">
              <a:buNone/>
              <a:defRPr sz="5143">
                <a:solidFill>
                  <a:schemeClr val="bg1"/>
                </a:solidFill>
              </a:defRPr>
            </a:lvl1pPr>
            <a:lvl2pPr marL="1920034" indent="0">
              <a:buNone/>
              <a:defRPr sz="5143">
                <a:solidFill>
                  <a:schemeClr val="bg1"/>
                </a:solidFill>
              </a:defRPr>
            </a:lvl2pPr>
            <a:lvl3pPr marL="3840069" indent="0">
              <a:buNone/>
              <a:defRPr sz="4628">
                <a:solidFill>
                  <a:schemeClr val="bg1"/>
                </a:solidFill>
              </a:defRPr>
            </a:lvl3pPr>
            <a:lvl4pPr marL="5760103" indent="0">
              <a:buNone/>
              <a:defRPr sz="3771">
                <a:solidFill>
                  <a:schemeClr val="bg1"/>
                </a:solidFill>
              </a:defRPr>
            </a:lvl4pPr>
            <a:lvl5pPr marL="7680137" indent="0">
              <a:buNone/>
              <a:defRPr sz="3771">
                <a:solidFill>
                  <a:schemeClr val="bg1"/>
                </a:solidFill>
              </a:defRPr>
            </a:lvl5pPr>
          </a:lstStyle>
          <a:p>
            <a:pPr lvl="0"/>
            <a:r>
              <a:rPr lang="en-US" dirty="0"/>
              <a:t>NH-ME LEND, Institute on Disability, University of New Hampshire</a:t>
            </a:r>
          </a:p>
        </p:txBody>
      </p:sp>
      <p:cxnSp>
        <p:nvCxnSpPr>
          <p:cNvPr id="22" name="Straight Connector 21">
            <a:extLst>
              <a:ext uri="{FF2B5EF4-FFF2-40B4-BE49-F238E27FC236}">
                <a16:creationId xmlns:a16="http://schemas.microsoft.com/office/drawing/2014/main" id="{A71F523E-6844-4196-B1BF-276691DCAA33}"/>
              </a:ext>
            </a:extLst>
          </p:cNvPr>
          <p:cNvCxnSpPr>
            <a:cxnSpLocks/>
          </p:cNvCxnSpPr>
          <p:nvPr userDrawn="1"/>
        </p:nvCxnSpPr>
        <p:spPr>
          <a:xfrm>
            <a:off x="14630400" y="5682343"/>
            <a:ext cx="0" cy="25394194"/>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9AEAD5-0AB7-4011-A07A-974DEC4B3534}"/>
              </a:ext>
            </a:extLst>
          </p:cNvPr>
          <p:cNvCxnSpPr>
            <a:cxnSpLocks/>
          </p:cNvCxnSpPr>
          <p:nvPr userDrawn="1"/>
        </p:nvCxnSpPr>
        <p:spPr>
          <a:xfrm>
            <a:off x="29260800" y="5682343"/>
            <a:ext cx="0" cy="25394194"/>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 Placeholder 24">
            <a:extLst>
              <a:ext uri="{FF2B5EF4-FFF2-40B4-BE49-F238E27FC236}">
                <a16:creationId xmlns:a16="http://schemas.microsoft.com/office/drawing/2014/main" id="{E7FD4349-FBF5-485C-B163-66C1C3AD3CD3}"/>
              </a:ext>
            </a:extLst>
          </p:cNvPr>
          <p:cNvSpPr>
            <a:spLocks noGrp="1"/>
          </p:cNvSpPr>
          <p:nvPr>
            <p:ph type="body" sz="quarter" idx="16" hasCustomPrompt="1"/>
          </p:nvPr>
        </p:nvSpPr>
        <p:spPr>
          <a:xfrm>
            <a:off x="979714" y="6112873"/>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Introduction</a:t>
            </a:r>
          </a:p>
        </p:txBody>
      </p:sp>
      <p:sp>
        <p:nvSpPr>
          <p:cNvPr id="27" name="Text Placeholder 24">
            <a:extLst>
              <a:ext uri="{FF2B5EF4-FFF2-40B4-BE49-F238E27FC236}">
                <a16:creationId xmlns:a16="http://schemas.microsoft.com/office/drawing/2014/main" id="{0982BCBE-AFE8-41EB-BFA4-BFBDD6B55E45}"/>
              </a:ext>
            </a:extLst>
          </p:cNvPr>
          <p:cNvSpPr>
            <a:spLocks noGrp="1"/>
          </p:cNvSpPr>
          <p:nvPr>
            <p:ph type="body" sz="quarter" idx="17" hasCustomPrompt="1"/>
          </p:nvPr>
        </p:nvSpPr>
        <p:spPr>
          <a:xfrm>
            <a:off x="979714" y="13571765"/>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Methods</a:t>
            </a:r>
          </a:p>
        </p:txBody>
      </p:sp>
      <p:sp>
        <p:nvSpPr>
          <p:cNvPr id="28" name="Text Placeholder 24">
            <a:extLst>
              <a:ext uri="{FF2B5EF4-FFF2-40B4-BE49-F238E27FC236}">
                <a16:creationId xmlns:a16="http://schemas.microsoft.com/office/drawing/2014/main" id="{DB3F42E8-246D-4224-AD03-CB2245340057}"/>
              </a:ext>
            </a:extLst>
          </p:cNvPr>
          <p:cNvSpPr>
            <a:spLocks noGrp="1"/>
          </p:cNvSpPr>
          <p:nvPr>
            <p:ph type="body" sz="quarter" idx="18" hasCustomPrompt="1"/>
          </p:nvPr>
        </p:nvSpPr>
        <p:spPr>
          <a:xfrm>
            <a:off x="15022285" y="611287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Data Analysis</a:t>
            </a:r>
          </a:p>
        </p:txBody>
      </p:sp>
      <p:sp>
        <p:nvSpPr>
          <p:cNvPr id="29" name="Text Placeholder 24">
            <a:extLst>
              <a:ext uri="{FF2B5EF4-FFF2-40B4-BE49-F238E27FC236}">
                <a16:creationId xmlns:a16="http://schemas.microsoft.com/office/drawing/2014/main" id="{8A61EC1D-ECDA-4EBA-8DAF-47715AE183FD}"/>
              </a:ext>
            </a:extLst>
          </p:cNvPr>
          <p:cNvSpPr>
            <a:spLocks noGrp="1"/>
          </p:cNvSpPr>
          <p:nvPr>
            <p:ph type="body" sz="quarter" idx="19" hasCustomPrompt="1"/>
          </p:nvPr>
        </p:nvSpPr>
        <p:spPr>
          <a:xfrm>
            <a:off x="29652685" y="611287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Conclusions</a:t>
            </a:r>
          </a:p>
        </p:txBody>
      </p:sp>
      <p:sp>
        <p:nvSpPr>
          <p:cNvPr id="30" name="Text Placeholder 24">
            <a:extLst>
              <a:ext uri="{FF2B5EF4-FFF2-40B4-BE49-F238E27FC236}">
                <a16:creationId xmlns:a16="http://schemas.microsoft.com/office/drawing/2014/main" id="{F5DCBA4E-B872-499F-A879-6FBFC6716958}"/>
              </a:ext>
            </a:extLst>
          </p:cNvPr>
          <p:cNvSpPr>
            <a:spLocks noGrp="1"/>
          </p:cNvSpPr>
          <p:nvPr>
            <p:ph type="body" sz="quarter" idx="20" hasCustomPrompt="1"/>
          </p:nvPr>
        </p:nvSpPr>
        <p:spPr>
          <a:xfrm>
            <a:off x="15022285" y="2362963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Results</a:t>
            </a:r>
          </a:p>
        </p:txBody>
      </p:sp>
      <p:sp>
        <p:nvSpPr>
          <p:cNvPr id="31" name="Text Placeholder 24">
            <a:extLst>
              <a:ext uri="{FF2B5EF4-FFF2-40B4-BE49-F238E27FC236}">
                <a16:creationId xmlns:a16="http://schemas.microsoft.com/office/drawing/2014/main" id="{802E50DF-1161-44B5-9287-7FC1C132487D}"/>
              </a:ext>
            </a:extLst>
          </p:cNvPr>
          <p:cNvSpPr>
            <a:spLocks noGrp="1"/>
          </p:cNvSpPr>
          <p:nvPr>
            <p:ph type="body" sz="quarter" idx="21" hasCustomPrompt="1"/>
          </p:nvPr>
        </p:nvSpPr>
        <p:spPr>
          <a:xfrm>
            <a:off x="29600434" y="22872518"/>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References</a:t>
            </a:r>
          </a:p>
        </p:txBody>
      </p:sp>
      <p:sp>
        <p:nvSpPr>
          <p:cNvPr id="33" name="Text Placeholder 32">
            <a:extLst>
              <a:ext uri="{FF2B5EF4-FFF2-40B4-BE49-F238E27FC236}">
                <a16:creationId xmlns:a16="http://schemas.microsoft.com/office/drawing/2014/main" id="{EB3740D2-AC41-4077-AC0F-7F503C9DB7E6}"/>
              </a:ext>
            </a:extLst>
          </p:cNvPr>
          <p:cNvSpPr>
            <a:spLocks noGrp="1"/>
          </p:cNvSpPr>
          <p:nvPr>
            <p:ph type="body" sz="quarter" idx="22"/>
          </p:nvPr>
        </p:nvSpPr>
        <p:spPr>
          <a:xfrm>
            <a:off x="966108" y="7445828"/>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32">
            <a:extLst>
              <a:ext uri="{FF2B5EF4-FFF2-40B4-BE49-F238E27FC236}">
                <a16:creationId xmlns:a16="http://schemas.microsoft.com/office/drawing/2014/main" id="{78747FA0-5496-4ED0-A864-0E0D987631DF}"/>
              </a:ext>
            </a:extLst>
          </p:cNvPr>
          <p:cNvSpPr>
            <a:spLocks noGrp="1"/>
          </p:cNvSpPr>
          <p:nvPr>
            <p:ph type="body" sz="quarter" idx="23"/>
          </p:nvPr>
        </p:nvSpPr>
        <p:spPr>
          <a:xfrm>
            <a:off x="29652685" y="7445828"/>
            <a:ext cx="13076464" cy="14329983"/>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32">
            <a:extLst>
              <a:ext uri="{FF2B5EF4-FFF2-40B4-BE49-F238E27FC236}">
                <a16:creationId xmlns:a16="http://schemas.microsoft.com/office/drawing/2014/main" id="{4197A8BD-EA93-4A17-A7F7-B06ACAE121F8}"/>
              </a:ext>
            </a:extLst>
          </p:cNvPr>
          <p:cNvSpPr>
            <a:spLocks noGrp="1"/>
          </p:cNvSpPr>
          <p:nvPr>
            <p:ph type="body" sz="quarter" idx="29"/>
          </p:nvPr>
        </p:nvSpPr>
        <p:spPr>
          <a:xfrm>
            <a:off x="29600435" y="24043054"/>
            <a:ext cx="13076464" cy="5205290"/>
          </a:xfrm>
        </p:spPr>
        <p:txBody>
          <a:bodyPr>
            <a:normAutofit/>
          </a:bodyPr>
          <a:lstStyle>
            <a:lvl1pPr marL="587799" indent="-587799" algn="l">
              <a:lnSpc>
                <a:spcPct val="100000"/>
              </a:lnSpc>
              <a:buFont typeface="Arial" panose="020B0604020202020204" pitchFamily="34" charset="0"/>
              <a:buChar char="•"/>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2">
            <a:extLst>
              <a:ext uri="{FF2B5EF4-FFF2-40B4-BE49-F238E27FC236}">
                <a16:creationId xmlns:a16="http://schemas.microsoft.com/office/drawing/2014/main" id="{7B51564D-3ACB-4399-8604-517C5E9F0278}"/>
              </a:ext>
            </a:extLst>
          </p:cNvPr>
          <p:cNvSpPr>
            <a:spLocks noGrp="1"/>
          </p:cNvSpPr>
          <p:nvPr>
            <p:ph type="body" sz="quarter" idx="30"/>
          </p:nvPr>
        </p:nvSpPr>
        <p:spPr>
          <a:xfrm>
            <a:off x="15022285" y="24814827"/>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32">
            <a:extLst>
              <a:ext uri="{FF2B5EF4-FFF2-40B4-BE49-F238E27FC236}">
                <a16:creationId xmlns:a16="http://schemas.microsoft.com/office/drawing/2014/main" id="{DC7DAC54-3985-4757-A505-128505FF56D9}"/>
              </a:ext>
            </a:extLst>
          </p:cNvPr>
          <p:cNvSpPr>
            <a:spLocks noGrp="1"/>
          </p:cNvSpPr>
          <p:nvPr>
            <p:ph type="body" sz="quarter" idx="31"/>
          </p:nvPr>
        </p:nvSpPr>
        <p:spPr>
          <a:xfrm>
            <a:off x="966107" y="14956455"/>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24">
            <a:extLst>
              <a:ext uri="{FF2B5EF4-FFF2-40B4-BE49-F238E27FC236}">
                <a16:creationId xmlns:a16="http://schemas.microsoft.com/office/drawing/2014/main" id="{8A5FD83F-9CEC-4766-B689-6D0213F39600}"/>
              </a:ext>
            </a:extLst>
          </p:cNvPr>
          <p:cNvSpPr>
            <a:spLocks noGrp="1"/>
          </p:cNvSpPr>
          <p:nvPr>
            <p:ph type="body" sz="quarter" idx="32" hasCustomPrompt="1"/>
          </p:nvPr>
        </p:nvSpPr>
        <p:spPr>
          <a:xfrm>
            <a:off x="979714" y="20879687"/>
            <a:ext cx="7328263" cy="666750"/>
          </a:xfrm>
        </p:spPr>
        <p:txBody>
          <a:bodyPr>
            <a:noAutofit/>
          </a:bodyPr>
          <a:lstStyle>
            <a:lvl1pPr marL="0" indent="0">
              <a:buNone/>
              <a:defRPr sz="3771" b="0">
                <a:solidFill>
                  <a:srgbClr val="000000"/>
                </a:solidFill>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SUBHEADING </a:t>
            </a:r>
          </a:p>
        </p:txBody>
      </p:sp>
      <p:sp>
        <p:nvSpPr>
          <p:cNvPr id="46" name="Text Placeholder 32">
            <a:extLst>
              <a:ext uri="{FF2B5EF4-FFF2-40B4-BE49-F238E27FC236}">
                <a16:creationId xmlns:a16="http://schemas.microsoft.com/office/drawing/2014/main" id="{83687E18-E83F-4F7A-8CBD-5B5FD9D67672}"/>
              </a:ext>
            </a:extLst>
          </p:cNvPr>
          <p:cNvSpPr>
            <a:spLocks noGrp="1"/>
          </p:cNvSpPr>
          <p:nvPr>
            <p:ph type="body" sz="quarter" idx="33"/>
          </p:nvPr>
        </p:nvSpPr>
        <p:spPr>
          <a:xfrm>
            <a:off x="966107" y="21775812"/>
            <a:ext cx="13161645" cy="4245400"/>
          </a:xfrm>
        </p:spPr>
        <p:txBody>
          <a:bodyPr>
            <a:normAutofit/>
          </a:bodyPr>
          <a:lstStyle>
            <a:lvl1pPr marL="587799" indent="-587799" algn="l">
              <a:lnSpc>
                <a:spcPct val="100000"/>
              </a:lnSpc>
              <a:buFont typeface="Arial" panose="020B0604020202020204" pitchFamily="34" charset="0"/>
              <a:buChar char="•"/>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0" name="Picture Placeholder 49">
            <a:extLst>
              <a:ext uri="{FF2B5EF4-FFF2-40B4-BE49-F238E27FC236}">
                <a16:creationId xmlns:a16="http://schemas.microsoft.com/office/drawing/2014/main" id="{67B96688-53FC-4DD8-A4D1-751C3FDE97BD}"/>
              </a:ext>
            </a:extLst>
          </p:cNvPr>
          <p:cNvSpPr>
            <a:spLocks noGrp="1"/>
          </p:cNvSpPr>
          <p:nvPr>
            <p:ph type="pic" sz="quarter" idx="35"/>
          </p:nvPr>
        </p:nvSpPr>
        <p:spPr>
          <a:xfrm>
            <a:off x="979715" y="26806072"/>
            <a:ext cx="13076464" cy="3718593"/>
          </a:xfrm>
        </p:spPr>
        <p:txBody>
          <a:bodyPr>
            <a:normAutofit/>
          </a:bodyPr>
          <a:lstStyle>
            <a:lvl1pPr marL="0" indent="0">
              <a:buNone/>
              <a:defRPr sz="4114"/>
            </a:lvl1pPr>
          </a:lstStyle>
          <a:p>
            <a:endParaRPr lang="en-US" dirty="0"/>
          </a:p>
        </p:txBody>
      </p:sp>
      <p:sp>
        <p:nvSpPr>
          <p:cNvPr id="32" name="Text Placeholder 32">
            <a:extLst>
              <a:ext uri="{FF2B5EF4-FFF2-40B4-BE49-F238E27FC236}">
                <a16:creationId xmlns:a16="http://schemas.microsoft.com/office/drawing/2014/main" id="{9C60D2B8-A23E-4047-A79D-2EC5ECDF044A}"/>
              </a:ext>
            </a:extLst>
          </p:cNvPr>
          <p:cNvSpPr>
            <a:spLocks noGrp="1"/>
          </p:cNvSpPr>
          <p:nvPr>
            <p:ph type="body" sz="quarter" idx="36"/>
          </p:nvPr>
        </p:nvSpPr>
        <p:spPr>
          <a:xfrm>
            <a:off x="15045661" y="7497549"/>
            <a:ext cx="13076464" cy="14329983"/>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4319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979714" y="1155360"/>
            <a:ext cx="37856160" cy="666477"/>
          </a:xfrm>
        </p:spPr>
        <p:txBody>
          <a:bodyPr>
            <a:noAutofit/>
          </a:bodyPr>
          <a:lstStyle>
            <a:lvl1pPr>
              <a:defRPr sz="10714">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979715" y="2210030"/>
            <a:ext cx="20103193" cy="666477"/>
          </a:xfrm>
        </p:spPr>
        <p:txBody>
          <a:bodyPr>
            <a:noAutofit/>
          </a:bodyPr>
          <a:lstStyle>
            <a:lvl1pPr marL="0" indent="0">
              <a:buNone/>
              <a:defRPr sz="5657">
                <a:solidFill>
                  <a:schemeClr val="bg1"/>
                </a:solidFill>
              </a:defRPr>
            </a:lvl1pPr>
            <a:lvl2pPr marL="1920034" indent="0">
              <a:buNone/>
              <a:defRPr sz="6171">
                <a:solidFill>
                  <a:schemeClr val="bg1"/>
                </a:solidFill>
              </a:defRPr>
            </a:lvl2pPr>
            <a:lvl3pPr marL="3840069" indent="0">
              <a:buNone/>
              <a:defRPr sz="5657">
                <a:solidFill>
                  <a:schemeClr val="bg1"/>
                </a:solidFill>
              </a:defRPr>
            </a:lvl3pPr>
            <a:lvl4pPr marL="5760103" indent="0">
              <a:buNone/>
              <a:defRPr sz="4628">
                <a:solidFill>
                  <a:schemeClr val="bg1"/>
                </a:solidFill>
              </a:defRPr>
            </a:lvl4pPr>
            <a:lvl5pPr marL="7680137" indent="0">
              <a:buNone/>
              <a:defRPr sz="4628">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979715" y="3153013"/>
            <a:ext cx="20103193" cy="666750"/>
          </a:xfrm>
        </p:spPr>
        <p:txBody>
          <a:bodyPr>
            <a:noAutofit/>
          </a:bodyPr>
          <a:lstStyle>
            <a:lvl1pPr marL="0" indent="0">
              <a:buNone/>
              <a:defRPr sz="5143">
                <a:solidFill>
                  <a:schemeClr val="bg1"/>
                </a:solidFill>
              </a:defRPr>
            </a:lvl1pPr>
            <a:lvl2pPr marL="1920034" indent="0">
              <a:buNone/>
              <a:defRPr sz="5143">
                <a:solidFill>
                  <a:schemeClr val="bg1"/>
                </a:solidFill>
              </a:defRPr>
            </a:lvl2pPr>
            <a:lvl3pPr marL="3840069" indent="0">
              <a:buNone/>
              <a:defRPr sz="4628">
                <a:solidFill>
                  <a:schemeClr val="bg1"/>
                </a:solidFill>
              </a:defRPr>
            </a:lvl3pPr>
            <a:lvl4pPr marL="5760103" indent="0">
              <a:buNone/>
              <a:defRPr sz="3771">
                <a:solidFill>
                  <a:schemeClr val="bg1"/>
                </a:solidFill>
              </a:defRPr>
            </a:lvl4pPr>
            <a:lvl5pPr marL="7680137" indent="0">
              <a:buNone/>
              <a:defRPr sz="3771">
                <a:solidFill>
                  <a:schemeClr val="bg1"/>
                </a:solidFill>
              </a:defRPr>
            </a:lvl5pPr>
          </a:lstStyle>
          <a:p>
            <a:pPr lvl="0"/>
            <a:r>
              <a:rPr lang="en-US" dirty="0"/>
              <a:t>NH-ME LEND, Institute on Disability, University of New Hampshire</a:t>
            </a:r>
          </a:p>
        </p:txBody>
      </p:sp>
    </p:spTree>
    <p:extLst>
      <p:ext uri="{BB962C8B-B14F-4D97-AF65-F5344CB8AC3E}">
        <p14:creationId xmlns:p14="http://schemas.microsoft.com/office/powerpoint/2010/main" val="26442978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s://nam12.safelinks.protection.outlook.com/?url=https%3A%2F%2Fiod.unh.edu%2Fnh-me-lend&amp;data=05%7C01%7CStacy.Driscoll%40unh.edu%7C813c8ad812784ac4959f08db3f7e11c6%7Cd6241893512d46dc8d2bbe47e25f5666%7C0%7C0%7C638173582911737324%7CUnknown%7CTWFpbGZsb3d8eyJWIjoiMC4wLjAwMDAiLCJQIjoiV2luMzIiLCJBTiI6Ik1haWwiLCJXVCI6Mn0%3D%7C3000%7C%7C%7C&amp;sdata=6qPYCabnT6A4S6cyQLIhTEpl2IoW6lfy63%2FvHM0ITfA%3D&amp;reserved=0" TargetMode="Externa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17520" y="5568903"/>
            <a:ext cx="37856160" cy="24067103"/>
          </a:xfrm>
          <a:prstGeom prst="rect">
            <a:avLst/>
          </a:prstGeom>
        </p:spPr>
        <p:txBody>
          <a:bodyPr vert="horz" lIns="106674" tIns="53337" rIns="106674" bIns="5333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2320380B-A931-4C1A-AE1D-8A14265C3EBC}"/>
              </a:ext>
            </a:extLst>
          </p:cNvPr>
          <p:cNvSpPr txBox="1">
            <a:spLocks/>
          </p:cNvSpPr>
          <p:nvPr userDrawn="1"/>
        </p:nvSpPr>
        <p:spPr>
          <a:xfrm>
            <a:off x="-2" y="0"/>
            <a:ext cx="43891201" cy="4663441"/>
          </a:xfrm>
          <a:prstGeom prst="rect">
            <a:avLst/>
          </a:prstGeom>
          <a:gradFill flip="none" rotWithShape="1">
            <a:gsLst>
              <a:gs pos="0">
                <a:srgbClr val="29729F">
                  <a:shade val="30000"/>
                  <a:satMod val="115000"/>
                </a:srgbClr>
              </a:gs>
              <a:gs pos="50000">
                <a:srgbClr val="29729F">
                  <a:shade val="67500"/>
                  <a:satMod val="115000"/>
                </a:srgbClr>
              </a:gs>
              <a:gs pos="100000">
                <a:srgbClr val="29729F">
                  <a:shade val="100000"/>
                  <a:satMod val="115000"/>
                </a:srgbClr>
              </a:gs>
            </a:gsLst>
            <a:path path="circle">
              <a:fillToRect l="100000" b="100000"/>
            </a:path>
            <a:tileRect t="-100000" r="-100000"/>
          </a:gradFill>
          <a:ln w="101600" cap="flat" cmpd="sng" algn="ctr">
            <a:solidFill>
              <a:srgbClr val="002060"/>
            </a:solidFill>
            <a:prstDash val="solid"/>
            <a:miter lim="800000"/>
          </a:ln>
        </p:spPr>
        <p:style>
          <a:lnRef idx="2">
            <a:schemeClr val="dk1"/>
          </a:lnRef>
          <a:fillRef idx="1">
            <a:schemeClr val="lt1"/>
          </a:fillRef>
          <a:effectRef idx="0">
            <a:schemeClr val="dk1"/>
          </a:effectRef>
          <a:fontRef idx="minor">
            <a:schemeClr val="dk1"/>
          </a:fontRef>
        </p:style>
        <p:txBody>
          <a:bodyPr anchor="ctr">
            <a:normAutofit/>
          </a:bodyPr>
          <a:lstStyle>
            <a:lvl1pPr algn="l" defTabSz="4480304" rtl="0" eaLnBrk="1" latinLnBrk="0" hangingPunct="1">
              <a:lnSpc>
                <a:spcPct val="90000"/>
              </a:lnSpc>
              <a:spcBef>
                <a:spcPct val="0"/>
              </a:spcBef>
              <a:buNone/>
              <a:defRPr sz="21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7971" i="1" dirty="0">
                <a:solidFill>
                  <a:schemeClr val="bg1"/>
                </a:solidFill>
                <a:latin typeface="Myriad Pro" panose="020B0503030403020204" pitchFamily="34" charset="0"/>
                <a:cs typeface="Arial" panose="020B0604020202020204" pitchFamily="34" charset="0"/>
              </a:rPr>
              <a:t> </a:t>
            </a:r>
          </a:p>
        </p:txBody>
      </p:sp>
      <p:sp>
        <p:nvSpPr>
          <p:cNvPr id="2" name="Title Placeholder 1"/>
          <p:cNvSpPr>
            <a:spLocks noGrp="1"/>
          </p:cNvSpPr>
          <p:nvPr>
            <p:ph type="title"/>
          </p:nvPr>
        </p:nvSpPr>
        <p:spPr>
          <a:xfrm>
            <a:off x="2765594" y="1573536"/>
            <a:ext cx="37856160" cy="1516366"/>
          </a:xfrm>
          <a:prstGeom prst="rect">
            <a:avLst/>
          </a:prstGeom>
        </p:spPr>
        <p:txBody>
          <a:bodyPr vert="horz" lIns="106674" tIns="53337" rIns="106674" bIns="53337" rtlCol="0" anchor="ctr">
            <a:normAutofit/>
          </a:bodyPr>
          <a:lstStyle/>
          <a:p>
            <a:r>
              <a:rPr lang="en-US" dirty="0"/>
              <a:t>Click to edit Master title style</a:t>
            </a:r>
          </a:p>
        </p:txBody>
      </p:sp>
      <p:pic>
        <p:nvPicPr>
          <p:cNvPr id="5" name="Picture 4" descr="A picture containing text, clipart&#10;&#10;Description automatically generated">
            <a:extLst>
              <a:ext uri="{FF2B5EF4-FFF2-40B4-BE49-F238E27FC236}">
                <a16:creationId xmlns:a16="http://schemas.microsoft.com/office/drawing/2014/main" id="{5A391117-3EA6-4513-9731-6DF815FFED1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068127" y="1484840"/>
            <a:ext cx="8188350" cy="1810117"/>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ACE23306-672C-4E04-8DD6-0CE8E019D76C}"/>
              </a:ext>
            </a:extLst>
          </p:cNvPr>
          <p:cNvSpPr txBox="1"/>
          <p:nvPr userDrawn="1"/>
        </p:nvSpPr>
        <p:spPr>
          <a:xfrm>
            <a:off x="1162051" y="30646841"/>
            <a:ext cx="41094426" cy="1675843"/>
          </a:xfrm>
          <a:prstGeom prst="rect">
            <a:avLst/>
          </a:prstGeom>
          <a:noFill/>
        </p:spPr>
        <p:txBody>
          <a:bodyPr wrap="square">
            <a:spAutoFit/>
          </a:bodyPr>
          <a:lstStyle/>
          <a:p>
            <a:pPr marL="0" marR="0" lvl="0" indent="0" algn="l" defTabSz="3686466" rtl="0" eaLnBrk="1" fontAlgn="auto" latinLnBrk="0" hangingPunct="1">
              <a:lnSpc>
                <a:spcPct val="100000"/>
              </a:lnSpc>
              <a:spcBef>
                <a:spcPts val="0"/>
              </a:spcBef>
              <a:spcAft>
                <a:spcPts val="0"/>
              </a:spcAft>
              <a:buClrTx/>
              <a:buSzTx/>
              <a:buFontTx/>
              <a:buNone/>
              <a:tabLst/>
              <a:defRPr/>
            </a:pPr>
            <a:r>
              <a:rPr lang="en-US" sz="3430" dirty="0">
                <a:effectLst/>
                <a:latin typeface="Source Sans Pro" panose="020B0503030403020204" pitchFamily="34" charset="0"/>
                <a:ea typeface="Source Sans Pro" panose="020B0503030403020204" pitchFamily="34" charset="0"/>
              </a:rPr>
              <a:t>          </a:t>
            </a:r>
            <a:r>
              <a:rPr lang="en-US" sz="3430" i="1" dirty="0">
                <a:effectLst/>
                <a:latin typeface="Source Sans Pro" panose="020B0503030403020204" pitchFamily="34" charset="0"/>
                <a:ea typeface="Source Sans Pro" panose="020B0503030403020204" pitchFamily="34" charset="0"/>
              </a:rPr>
              <a:t>NH-ME LEND is a collaboration between the University of New Hampshire Institute on Disability, the University of Maine Center for Community Inclusion and Disability Studies, and the Dartmouth Geisel School of Medicine. It is supported by a grant (#</a:t>
            </a:r>
            <a:r>
              <a:rPr lang="en-US" sz="3430" dirty="0">
                <a:effectLst/>
                <a:latin typeface="Source Sans Pro" panose="020B0503030403020204" pitchFamily="34" charset="0"/>
                <a:ea typeface="Source Sans Pro" panose="020B0503030403020204" pitchFamily="34" charset="0"/>
              </a:rPr>
              <a:t>T73MC33246</a:t>
            </a:r>
            <a:r>
              <a:rPr lang="en-US" sz="3430" i="1" dirty="0">
                <a:effectLst/>
                <a:latin typeface="Source Sans Pro" panose="020B0503030403020204" pitchFamily="34" charset="0"/>
                <a:ea typeface="Source Sans Pro" panose="020B0503030403020204" pitchFamily="34" charset="0"/>
              </a:rPr>
              <a:t>) from the Maternal and Child Health Bureau, Health Resources and Services Administration (HRSA), U.S. Department of Health and Human Services and administered by the Association of University Centers on Disabilities (AUCD). </a:t>
            </a:r>
            <a:r>
              <a:rPr lang="en-US" sz="3430" i="1" u="sng" dirty="0">
                <a:solidFill>
                  <a:srgbClr val="0000FF"/>
                </a:solidFill>
                <a:effectLst/>
                <a:latin typeface="Source Sans Pro" panose="020B0503030403020204" pitchFamily="34" charset="0"/>
                <a:ea typeface="Source Sans Pro" panose="020B0503030403020204" pitchFamily="34" charset="0"/>
                <a:hlinkClick r:id="rId6"/>
              </a:rPr>
              <a:t>https://iod.unh.edu/nh-me-lend</a:t>
            </a:r>
            <a:r>
              <a:rPr lang="en-US" sz="3430" i="1" dirty="0">
                <a:effectLst/>
                <a:latin typeface="Source Sans Pro" panose="020B0503030403020204" pitchFamily="34" charset="0"/>
                <a:ea typeface="Source Sans Pro" panose="020B0503030403020204" pitchFamily="34" charset="0"/>
              </a:rPr>
              <a:t> </a:t>
            </a:r>
            <a:endParaRPr lang="en-US" sz="3430" dirty="0">
              <a:effectLst/>
              <a:latin typeface="Source Sans Pro" panose="020B0503030403020204" pitchFamily="34" charset="0"/>
              <a:ea typeface="Source Sans Pro" panose="020B0503030403020204" pitchFamily="34" charset="0"/>
            </a:endParaRPr>
          </a:p>
        </p:txBody>
      </p:sp>
      <p:sp>
        <p:nvSpPr>
          <p:cNvPr id="33" name="Rectangle 32">
            <a:extLst>
              <a:ext uri="{FF2B5EF4-FFF2-40B4-BE49-F238E27FC236}">
                <a16:creationId xmlns:a16="http://schemas.microsoft.com/office/drawing/2014/main" id="{678745B8-23AD-43BF-9E49-92EE5731737F}"/>
              </a:ext>
            </a:extLst>
          </p:cNvPr>
          <p:cNvSpPr/>
          <p:nvPr userDrawn="1"/>
        </p:nvSpPr>
        <p:spPr>
          <a:xfrm>
            <a:off x="-1" y="4200419"/>
            <a:ext cx="43891201" cy="57937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244"/>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7" r:id="rId2"/>
    <p:sldLayoutId id="2147483711" r:id="rId3"/>
  </p:sldLayoutIdLst>
  <p:txStyles>
    <p:titleStyle>
      <a:lvl1pPr algn="l" defTabSz="3840069" rtl="0" eaLnBrk="1" latinLnBrk="0" hangingPunct="1">
        <a:lnSpc>
          <a:spcPct val="90000"/>
        </a:lnSpc>
        <a:spcBef>
          <a:spcPct val="0"/>
        </a:spcBef>
        <a:buNone/>
        <a:defRPr sz="18513" kern="1200">
          <a:solidFill>
            <a:schemeClr val="bg1"/>
          </a:solidFill>
          <a:latin typeface="+mj-lt"/>
          <a:ea typeface="+mj-ea"/>
          <a:cs typeface="+mj-cs"/>
        </a:defRPr>
      </a:lvl1pPr>
    </p:titleStyle>
    <p:bodyStyle>
      <a:lvl1pPr marL="960017" indent="-960017" algn="l" defTabSz="3840069" rtl="0" eaLnBrk="1" latinLnBrk="0" hangingPunct="1">
        <a:lnSpc>
          <a:spcPct val="100000"/>
        </a:lnSpc>
        <a:spcBef>
          <a:spcPts val="4200"/>
        </a:spcBef>
        <a:buFont typeface="Arial" panose="020B0604020202020204" pitchFamily="34" charset="0"/>
        <a:buChar char="•"/>
        <a:defRPr sz="6171" kern="1200">
          <a:solidFill>
            <a:srgbClr val="000000"/>
          </a:solidFill>
          <a:latin typeface="+mj-lt"/>
          <a:ea typeface="+mn-ea"/>
          <a:cs typeface="+mn-cs"/>
        </a:defRPr>
      </a:lvl1pPr>
      <a:lvl2pPr marL="2880051" indent="-960017" algn="l" defTabSz="3840069" rtl="0" eaLnBrk="1" latinLnBrk="0" hangingPunct="1">
        <a:lnSpc>
          <a:spcPct val="100000"/>
        </a:lnSpc>
        <a:spcBef>
          <a:spcPts val="2100"/>
        </a:spcBef>
        <a:buFont typeface="Arial" panose="020B0604020202020204" pitchFamily="34" charset="0"/>
        <a:buChar char="•"/>
        <a:defRPr sz="6171" kern="1200">
          <a:solidFill>
            <a:srgbClr val="000000"/>
          </a:solidFill>
          <a:latin typeface="+mj-lt"/>
          <a:ea typeface="+mn-ea"/>
          <a:cs typeface="+mn-cs"/>
        </a:defRPr>
      </a:lvl2pPr>
      <a:lvl3pPr marL="4800086" indent="-960017" algn="l" defTabSz="3840069" rtl="0" eaLnBrk="1" latinLnBrk="0" hangingPunct="1">
        <a:lnSpc>
          <a:spcPct val="100000"/>
        </a:lnSpc>
        <a:spcBef>
          <a:spcPts val="2100"/>
        </a:spcBef>
        <a:buFont typeface="Arial" panose="020B0604020202020204" pitchFamily="34" charset="0"/>
        <a:buChar char="•"/>
        <a:defRPr sz="5657" kern="1200">
          <a:solidFill>
            <a:srgbClr val="000000"/>
          </a:solidFill>
          <a:latin typeface="+mj-lt"/>
          <a:ea typeface="+mn-ea"/>
          <a:cs typeface="+mn-cs"/>
        </a:defRPr>
      </a:lvl3pPr>
      <a:lvl4pPr marL="6720120" indent="-960017" algn="l" defTabSz="3840069" rtl="0" eaLnBrk="1" latinLnBrk="0" hangingPunct="1">
        <a:lnSpc>
          <a:spcPct val="100000"/>
        </a:lnSpc>
        <a:spcBef>
          <a:spcPts val="2100"/>
        </a:spcBef>
        <a:buFont typeface="Arial" panose="020B0604020202020204" pitchFamily="34" charset="0"/>
        <a:buChar char="•"/>
        <a:defRPr sz="4628" kern="1200">
          <a:solidFill>
            <a:srgbClr val="000000"/>
          </a:solidFill>
          <a:latin typeface="+mj-lt"/>
          <a:ea typeface="+mn-ea"/>
          <a:cs typeface="+mn-cs"/>
        </a:defRPr>
      </a:lvl4pPr>
      <a:lvl5pPr marL="8640154" indent="-960017" algn="l" defTabSz="3840069" rtl="0" eaLnBrk="1" latinLnBrk="0" hangingPunct="1">
        <a:lnSpc>
          <a:spcPct val="100000"/>
        </a:lnSpc>
        <a:spcBef>
          <a:spcPts val="2100"/>
        </a:spcBef>
        <a:buFont typeface="Arial" panose="020B0604020202020204" pitchFamily="34" charset="0"/>
        <a:buChar char="•"/>
        <a:defRPr sz="4628" kern="1200">
          <a:solidFill>
            <a:srgbClr val="000000"/>
          </a:solidFill>
          <a:latin typeface="+mj-lt"/>
          <a:ea typeface="+mn-ea"/>
          <a:cs typeface="+mn-cs"/>
        </a:defRPr>
      </a:lvl5pPr>
      <a:lvl6pPr marL="10560189"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6pPr>
      <a:lvl7pPr marL="12480223"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7pPr>
      <a:lvl8pPr marL="14400257"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8pPr>
      <a:lvl9pPr marL="16320291"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9pPr>
    </p:bodyStyle>
    <p:otherStyle>
      <a:defPPr>
        <a:defRPr lang="en-US"/>
      </a:defPPr>
      <a:lvl1pPr marL="0" algn="l" defTabSz="3840069" rtl="0" eaLnBrk="1" latinLnBrk="0" hangingPunct="1">
        <a:defRPr sz="7542" kern="1200">
          <a:solidFill>
            <a:schemeClr val="tx1"/>
          </a:solidFill>
          <a:latin typeface="+mn-lt"/>
          <a:ea typeface="+mn-ea"/>
          <a:cs typeface="+mn-cs"/>
        </a:defRPr>
      </a:lvl1pPr>
      <a:lvl2pPr marL="1920034" algn="l" defTabSz="3840069" rtl="0" eaLnBrk="1" latinLnBrk="0" hangingPunct="1">
        <a:defRPr sz="7542" kern="1200">
          <a:solidFill>
            <a:schemeClr val="tx1"/>
          </a:solidFill>
          <a:latin typeface="+mn-lt"/>
          <a:ea typeface="+mn-ea"/>
          <a:cs typeface="+mn-cs"/>
        </a:defRPr>
      </a:lvl2pPr>
      <a:lvl3pPr marL="3840069" algn="l" defTabSz="3840069" rtl="0" eaLnBrk="1" latinLnBrk="0" hangingPunct="1">
        <a:defRPr sz="7542" kern="1200">
          <a:solidFill>
            <a:schemeClr val="tx1"/>
          </a:solidFill>
          <a:latin typeface="+mn-lt"/>
          <a:ea typeface="+mn-ea"/>
          <a:cs typeface="+mn-cs"/>
        </a:defRPr>
      </a:lvl3pPr>
      <a:lvl4pPr marL="5760103" algn="l" defTabSz="3840069" rtl="0" eaLnBrk="1" latinLnBrk="0" hangingPunct="1">
        <a:defRPr sz="7542" kern="1200">
          <a:solidFill>
            <a:schemeClr val="tx1"/>
          </a:solidFill>
          <a:latin typeface="+mn-lt"/>
          <a:ea typeface="+mn-ea"/>
          <a:cs typeface="+mn-cs"/>
        </a:defRPr>
      </a:lvl4pPr>
      <a:lvl5pPr marL="7680137" algn="l" defTabSz="3840069" rtl="0" eaLnBrk="1" latinLnBrk="0" hangingPunct="1">
        <a:defRPr sz="7542" kern="1200">
          <a:solidFill>
            <a:schemeClr val="tx1"/>
          </a:solidFill>
          <a:latin typeface="+mn-lt"/>
          <a:ea typeface="+mn-ea"/>
          <a:cs typeface="+mn-cs"/>
        </a:defRPr>
      </a:lvl5pPr>
      <a:lvl6pPr marL="9600171" algn="l" defTabSz="3840069" rtl="0" eaLnBrk="1" latinLnBrk="0" hangingPunct="1">
        <a:defRPr sz="7542" kern="1200">
          <a:solidFill>
            <a:schemeClr val="tx1"/>
          </a:solidFill>
          <a:latin typeface="+mn-lt"/>
          <a:ea typeface="+mn-ea"/>
          <a:cs typeface="+mn-cs"/>
        </a:defRPr>
      </a:lvl6pPr>
      <a:lvl7pPr marL="11520206" algn="l" defTabSz="3840069" rtl="0" eaLnBrk="1" latinLnBrk="0" hangingPunct="1">
        <a:defRPr sz="7542" kern="1200">
          <a:solidFill>
            <a:schemeClr val="tx1"/>
          </a:solidFill>
          <a:latin typeface="+mn-lt"/>
          <a:ea typeface="+mn-ea"/>
          <a:cs typeface="+mn-cs"/>
        </a:defRPr>
      </a:lvl7pPr>
      <a:lvl8pPr marL="13440240" algn="l" defTabSz="3840069" rtl="0" eaLnBrk="1" latinLnBrk="0" hangingPunct="1">
        <a:defRPr sz="7542" kern="1200">
          <a:solidFill>
            <a:schemeClr val="tx1"/>
          </a:solidFill>
          <a:latin typeface="+mn-lt"/>
          <a:ea typeface="+mn-ea"/>
          <a:cs typeface="+mn-cs"/>
        </a:defRPr>
      </a:lvl8pPr>
      <a:lvl9pPr marL="15360274" algn="l" defTabSz="3840069" rtl="0" eaLnBrk="1" latinLnBrk="0" hangingPunct="1">
        <a:defRPr sz="754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s://harappa.education/harappa-diaries/decision-making-examples/" TargetMode="External"/><Relationship Id="rId7" Type="http://schemas.openxmlformats.org/officeDocument/2006/relationships/hyperlink" Target="https://dsporientation.partnership.vcu.edu/section-i/the-value-of-dignity-of-risk/#:~:text=The%20concept%20of%20dignity%20of" TargetMode="External"/><Relationship Id="rId12" Type="http://schemas.openxmlformats.org/officeDocument/2006/relationships/image" Target="../media/image5.jpeg"/><Relationship Id="rId2" Type="http://schemas.openxmlformats.org/officeDocument/2006/relationships/hyperlink" Target="https://doi.org/10.1007/s10995-015-1866-z" TargetMode="External"/><Relationship Id="rId1" Type="http://schemas.openxmlformats.org/officeDocument/2006/relationships/slideLayout" Target="../slideLayouts/slideLayout1.xml"/><Relationship Id="rId6" Type="http://schemas.openxmlformats.org/officeDocument/2006/relationships/hyperlink" Target="https://drcnh.org/issue-highlight/supported-decision-making/" TargetMode="External"/><Relationship Id="rId11" Type="http://schemas.microsoft.com/office/2007/relationships/hdphoto" Target="../media/hdphoto1.wdp"/><Relationship Id="rId5" Type="http://schemas.openxmlformats.org/officeDocument/2006/relationships/hyperlink" Target="https://supporteddecisions.org/about-supported-decision-making/" TargetMode="External"/><Relationship Id="rId10" Type="http://schemas.openxmlformats.org/officeDocument/2006/relationships/image" Target="../media/image4.png"/><Relationship Id="rId4" Type="http://schemas.openxmlformats.org/officeDocument/2006/relationships/hyperlink" Target="http://supporteddecisionmaking.org/blogs/guest-blogger/supported-decision-making-can-benefit-children-special-needs-and-family" TargetMode="External"/><Relationship Id="rId9"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5FDB914D-09F8-88AA-3CF4-79D7EB46DEE9}"/>
              </a:ext>
            </a:extLst>
          </p:cNvPr>
          <p:cNvSpPr/>
          <p:nvPr/>
        </p:nvSpPr>
        <p:spPr>
          <a:xfrm>
            <a:off x="23348077" y="24703202"/>
            <a:ext cx="5317118" cy="5722204"/>
          </a:xfrm>
          <a:prstGeom prst="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3">
                    <a:lumMod val="20000"/>
                    <a:lumOff val="80000"/>
                  </a:schemeClr>
                </a:solidFill>
              </a:ln>
              <a:solidFill>
                <a:schemeClr val="accent3">
                  <a:lumMod val="20000"/>
                  <a:lumOff val="80000"/>
                </a:schemeClr>
              </a:solidFill>
            </a:endParaRPr>
          </a:p>
        </p:txBody>
      </p:sp>
      <p:sp>
        <p:nvSpPr>
          <p:cNvPr id="34" name="Rectangle 33">
            <a:extLst>
              <a:ext uri="{FF2B5EF4-FFF2-40B4-BE49-F238E27FC236}">
                <a16:creationId xmlns:a16="http://schemas.microsoft.com/office/drawing/2014/main" id="{3FA0788E-AD55-A785-1BB7-B93FCDAADB4F}"/>
              </a:ext>
            </a:extLst>
          </p:cNvPr>
          <p:cNvSpPr/>
          <p:nvPr/>
        </p:nvSpPr>
        <p:spPr>
          <a:xfrm>
            <a:off x="15211501" y="24718434"/>
            <a:ext cx="7578628" cy="5706972"/>
          </a:xfrm>
          <a:prstGeom prst="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3">
                    <a:lumMod val="20000"/>
                    <a:lumOff val="80000"/>
                  </a:schemeClr>
                </a:solidFill>
              </a:ln>
              <a:solidFill>
                <a:schemeClr val="accent3">
                  <a:lumMod val="20000"/>
                  <a:lumOff val="80000"/>
                </a:schemeClr>
              </a:solidFill>
            </a:endParaRPr>
          </a:p>
        </p:txBody>
      </p:sp>
      <p:sp>
        <p:nvSpPr>
          <p:cNvPr id="199" name="Title 198">
            <a:extLst>
              <a:ext uri="{FF2B5EF4-FFF2-40B4-BE49-F238E27FC236}">
                <a16:creationId xmlns:a16="http://schemas.microsoft.com/office/drawing/2014/main" id="{63382D41-649E-49B9-B327-E3F3E16B9688}"/>
              </a:ext>
            </a:extLst>
          </p:cNvPr>
          <p:cNvSpPr>
            <a:spLocks noGrp="1"/>
          </p:cNvSpPr>
          <p:nvPr>
            <p:ph type="title"/>
          </p:nvPr>
        </p:nvSpPr>
        <p:spPr/>
        <p:txBody>
          <a:bodyPr/>
          <a:lstStyle/>
          <a:p>
            <a:r>
              <a:rPr lang="en-US" dirty="0"/>
              <a:t>Choice Making in Preschool Aged Kids</a:t>
            </a:r>
          </a:p>
        </p:txBody>
      </p:sp>
      <p:sp>
        <p:nvSpPr>
          <p:cNvPr id="200" name="Text Placeholder 199">
            <a:extLst>
              <a:ext uri="{FF2B5EF4-FFF2-40B4-BE49-F238E27FC236}">
                <a16:creationId xmlns:a16="http://schemas.microsoft.com/office/drawing/2014/main" id="{8CB46A4B-C555-492F-8E38-37BE37156160}"/>
              </a:ext>
            </a:extLst>
          </p:cNvPr>
          <p:cNvSpPr>
            <a:spLocks noGrp="1"/>
          </p:cNvSpPr>
          <p:nvPr>
            <p:ph type="body" sz="quarter" idx="13"/>
          </p:nvPr>
        </p:nvSpPr>
        <p:spPr/>
        <p:txBody>
          <a:bodyPr/>
          <a:lstStyle/>
          <a:p>
            <a:r>
              <a:rPr lang="en-US" dirty="0"/>
              <a:t>Sarah Belhumeur</a:t>
            </a:r>
          </a:p>
        </p:txBody>
      </p:sp>
      <p:sp>
        <p:nvSpPr>
          <p:cNvPr id="43" name="Text Placeholder 42">
            <a:extLst>
              <a:ext uri="{FF2B5EF4-FFF2-40B4-BE49-F238E27FC236}">
                <a16:creationId xmlns:a16="http://schemas.microsoft.com/office/drawing/2014/main" id="{DD7C38A2-0240-4278-AED7-12FBA24D1799}"/>
              </a:ext>
            </a:extLst>
          </p:cNvPr>
          <p:cNvSpPr>
            <a:spLocks noGrp="1"/>
          </p:cNvSpPr>
          <p:nvPr>
            <p:ph type="body" sz="quarter" idx="14"/>
          </p:nvPr>
        </p:nvSpPr>
        <p:spPr>
          <a:xfrm>
            <a:off x="979715" y="3153013"/>
            <a:ext cx="20103193" cy="666750"/>
          </a:xfrm>
        </p:spPr>
        <p:txBody>
          <a:bodyPr/>
          <a:lstStyle/>
          <a:p>
            <a:r>
              <a:rPr lang="en-US" dirty="0"/>
              <a:t>Institute on Disability at the University of New Hampshire</a:t>
            </a:r>
          </a:p>
        </p:txBody>
      </p:sp>
      <p:sp>
        <p:nvSpPr>
          <p:cNvPr id="201" name="Text Placeholder 200">
            <a:extLst>
              <a:ext uri="{FF2B5EF4-FFF2-40B4-BE49-F238E27FC236}">
                <a16:creationId xmlns:a16="http://schemas.microsoft.com/office/drawing/2014/main" id="{45822D45-C6CB-4893-B55E-0596B4FB9033}"/>
              </a:ext>
            </a:extLst>
          </p:cNvPr>
          <p:cNvSpPr>
            <a:spLocks noGrp="1"/>
          </p:cNvSpPr>
          <p:nvPr>
            <p:ph type="body" sz="quarter" idx="16"/>
          </p:nvPr>
        </p:nvSpPr>
        <p:spPr>
          <a:xfrm>
            <a:off x="979714" y="7694710"/>
            <a:ext cx="7328263" cy="666750"/>
          </a:xfrm>
        </p:spPr>
        <p:txBody>
          <a:bodyPr/>
          <a:lstStyle/>
          <a:p>
            <a:r>
              <a:rPr lang="en-US" dirty="0"/>
              <a:t>Introduction</a:t>
            </a:r>
          </a:p>
        </p:txBody>
      </p:sp>
      <p:sp>
        <p:nvSpPr>
          <p:cNvPr id="202" name="Text Placeholder 201">
            <a:extLst>
              <a:ext uri="{FF2B5EF4-FFF2-40B4-BE49-F238E27FC236}">
                <a16:creationId xmlns:a16="http://schemas.microsoft.com/office/drawing/2014/main" id="{6DBB4AFC-CCB5-417A-9B8C-3AFCD76E9326}"/>
              </a:ext>
            </a:extLst>
          </p:cNvPr>
          <p:cNvSpPr>
            <a:spLocks noGrp="1"/>
          </p:cNvSpPr>
          <p:nvPr>
            <p:ph type="body" sz="quarter" idx="17"/>
          </p:nvPr>
        </p:nvSpPr>
        <p:spPr>
          <a:xfrm>
            <a:off x="934411" y="17824427"/>
            <a:ext cx="13643812" cy="1310618"/>
          </a:xfrm>
        </p:spPr>
        <p:txBody>
          <a:bodyPr/>
          <a:lstStyle/>
          <a:p>
            <a:r>
              <a:rPr lang="en-US" sz="5100" dirty="0"/>
              <a:t>Supported Decision Making Related to Preschool Age Children</a:t>
            </a:r>
          </a:p>
          <a:p>
            <a:endParaRPr lang="en-US" sz="5200" dirty="0"/>
          </a:p>
        </p:txBody>
      </p:sp>
      <p:sp>
        <p:nvSpPr>
          <p:cNvPr id="203" name="Text Placeholder 202">
            <a:extLst>
              <a:ext uri="{FF2B5EF4-FFF2-40B4-BE49-F238E27FC236}">
                <a16:creationId xmlns:a16="http://schemas.microsoft.com/office/drawing/2014/main" id="{348DB9DB-7B73-442D-867A-F55839C2C799}"/>
              </a:ext>
            </a:extLst>
          </p:cNvPr>
          <p:cNvSpPr>
            <a:spLocks noGrp="1"/>
          </p:cNvSpPr>
          <p:nvPr>
            <p:ph type="body" sz="quarter" idx="18"/>
          </p:nvPr>
        </p:nvSpPr>
        <p:spPr>
          <a:xfrm>
            <a:off x="15361918" y="5051759"/>
            <a:ext cx="13977258" cy="336742"/>
          </a:xfrm>
        </p:spPr>
        <p:txBody>
          <a:bodyPr/>
          <a:lstStyle/>
          <a:p>
            <a:r>
              <a:rPr lang="en-US" sz="5100" dirty="0"/>
              <a:t>Intro to Methods</a:t>
            </a:r>
          </a:p>
        </p:txBody>
      </p:sp>
      <p:sp>
        <p:nvSpPr>
          <p:cNvPr id="204" name="Text Placeholder 203">
            <a:extLst>
              <a:ext uri="{FF2B5EF4-FFF2-40B4-BE49-F238E27FC236}">
                <a16:creationId xmlns:a16="http://schemas.microsoft.com/office/drawing/2014/main" id="{77602B09-C864-471A-A076-98EAF6966590}"/>
              </a:ext>
            </a:extLst>
          </p:cNvPr>
          <p:cNvSpPr>
            <a:spLocks noGrp="1"/>
          </p:cNvSpPr>
          <p:nvPr>
            <p:ph type="body" sz="quarter" idx="19"/>
          </p:nvPr>
        </p:nvSpPr>
        <p:spPr>
          <a:xfrm>
            <a:off x="29600431" y="19096555"/>
            <a:ext cx="7328263" cy="666750"/>
          </a:xfrm>
        </p:spPr>
        <p:txBody>
          <a:bodyPr/>
          <a:lstStyle/>
          <a:p>
            <a:r>
              <a:rPr lang="en-US" dirty="0"/>
              <a:t>Conclusions</a:t>
            </a:r>
          </a:p>
        </p:txBody>
      </p:sp>
      <p:sp>
        <p:nvSpPr>
          <p:cNvPr id="205" name="Text Placeholder 204">
            <a:extLst>
              <a:ext uri="{FF2B5EF4-FFF2-40B4-BE49-F238E27FC236}">
                <a16:creationId xmlns:a16="http://schemas.microsoft.com/office/drawing/2014/main" id="{10E00671-500E-4545-8224-2269D6739B78}"/>
              </a:ext>
            </a:extLst>
          </p:cNvPr>
          <p:cNvSpPr>
            <a:spLocks noGrp="1"/>
          </p:cNvSpPr>
          <p:nvPr>
            <p:ph type="body" sz="quarter" idx="20"/>
          </p:nvPr>
        </p:nvSpPr>
        <p:spPr>
          <a:xfrm>
            <a:off x="29600431" y="6290053"/>
            <a:ext cx="7328263" cy="666750"/>
          </a:xfrm>
        </p:spPr>
        <p:txBody>
          <a:bodyPr/>
          <a:lstStyle/>
          <a:p>
            <a:r>
              <a:rPr lang="en-US" dirty="0"/>
              <a:t>Results</a:t>
            </a:r>
          </a:p>
        </p:txBody>
      </p:sp>
      <p:sp>
        <p:nvSpPr>
          <p:cNvPr id="206" name="Text Placeholder 205">
            <a:extLst>
              <a:ext uri="{FF2B5EF4-FFF2-40B4-BE49-F238E27FC236}">
                <a16:creationId xmlns:a16="http://schemas.microsoft.com/office/drawing/2014/main" id="{A83C474C-2CD4-43CA-AC86-BE0CD6EF835C}"/>
              </a:ext>
            </a:extLst>
          </p:cNvPr>
          <p:cNvSpPr>
            <a:spLocks noGrp="1"/>
          </p:cNvSpPr>
          <p:nvPr>
            <p:ph type="body" sz="quarter" idx="21"/>
          </p:nvPr>
        </p:nvSpPr>
        <p:spPr>
          <a:xfrm>
            <a:off x="29600431" y="25217209"/>
            <a:ext cx="7328263" cy="666750"/>
          </a:xfrm>
        </p:spPr>
        <p:txBody>
          <a:bodyPr/>
          <a:lstStyle/>
          <a:p>
            <a:r>
              <a:rPr lang="en-US" dirty="0"/>
              <a:t>References</a:t>
            </a:r>
          </a:p>
        </p:txBody>
      </p:sp>
      <p:sp>
        <p:nvSpPr>
          <p:cNvPr id="207" name="Text Placeholder 206">
            <a:extLst>
              <a:ext uri="{FF2B5EF4-FFF2-40B4-BE49-F238E27FC236}">
                <a16:creationId xmlns:a16="http://schemas.microsoft.com/office/drawing/2014/main" id="{0146B0C7-CD2D-42B8-9F22-ABF3F16EDA98}"/>
              </a:ext>
            </a:extLst>
          </p:cNvPr>
          <p:cNvSpPr>
            <a:spLocks noGrp="1"/>
          </p:cNvSpPr>
          <p:nvPr>
            <p:ph type="body" sz="quarter" idx="22"/>
          </p:nvPr>
        </p:nvSpPr>
        <p:spPr>
          <a:xfrm>
            <a:off x="979714" y="8700488"/>
            <a:ext cx="13076464" cy="8409086"/>
          </a:xfrm>
        </p:spPr>
        <p:txBody>
          <a:bodyPr>
            <a:noAutofit/>
          </a:bodyPr>
          <a:lstStyle/>
          <a:p>
            <a:pPr>
              <a:lnSpc>
                <a:spcPct val="100000"/>
              </a:lnSpc>
            </a:pPr>
            <a:r>
              <a:rPr lang="en-US" sz="3400" b="0" i="0" dirty="0">
                <a:solidFill>
                  <a:schemeClr val="tx1"/>
                </a:solidFill>
                <a:effectLst/>
                <a:latin typeface="Source Sans Pro" panose="020B0503030403020204" pitchFamily="34" charset="0"/>
              </a:rPr>
              <a:t>Supported decision-making (SDM)</a:t>
            </a:r>
            <a:r>
              <a:rPr lang="en-US" sz="3400" b="0" i="0" u="none" strike="noStrike" dirty="0">
                <a:solidFill>
                  <a:schemeClr val="tx1"/>
                </a:solidFill>
                <a:effectLst/>
                <a:latin typeface="Source Sans Pro" panose="020B0503030403020204" pitchFamily="34" charset="0"/>
                <a:ea typeface="Source Sans Pro" panose="020B0503030403020204" pitchFamily="34" charset="0"/>
                <a:cs typeface="Times New Roman" panose="02020603050405020304" pitchFamily="18" charset="0"/>
              </a:rPr>
              <a:t> was passed in New Hampshire </a:t>
            </a:r>
            <a:r>
              <a:rPr lang="en-US" sz="3400" dirty="0">
                <a:solidFill>
                  <a:schemeClr val="tx1"/>
                </a:solidFill>
                <a:latin typeface="Source Sans Pro" panose="020B0503030403020204" pitchFamily="34" charset="0"/>
                <a:ea typeface="Source Sans Pro" panose="020B0503030403020204" pitchFamily="34" charset="0"/>
                <a:cs typeface="Times New Roman" panose="02020603050405020304" pitchFamily="18" charset="0"/>
              </a:rPr>
              <a:t>on August 10, 2021 (signed SB 134)</a:t>
            </a:r>
            <a:r>
              <a:rPr lang="en-US" sz="3400" b="0" i="0" u="none" strike="noStrike" dirty="0">
                <a:solidFill>
                  <a:schemeClr val="tx1"/>
                </a:solidFill>
                <a:effectLst/>
                <a:latin typeface="Source Sans Pro" panose="020B0503030403020204" pitchFamily="34" charset="0"/>
                <a:ea typeface="Source Sans Pro" panose="020B0503030403020204" pitchFamily="34" charset="0"/>
                <a:cs typeface="Times New Roman" panose="02020603050405020304" pitchFamily="18" charset="0"/>
              </a:rPr>
              <a:t>, </a:t>
            </a:r>
            <a:r>
              <a:rPr lang="en-US" sz="3400" b="0" dirty="0">
                <a:solidFill>
                  <a:schemeClr val="tx1"/>
                </a:solidFill>
                <a:effectLst/>
                <a:latin typeface="Source Sans Pro" panose="020B0503030403020204" pitchFamily="34" charset="0"/>
                <a:ea typeface="Source Sans Pro" panose="020B0503030403020204" pitchFamily="34" charset="0"/>
                <a:cs typeface="Times New Roman" panose="02020603050405020304" pitchFamily="18" charset="0"/>
              </a:rPr>
              <a:t>which establishes SDM as a statutorily-recognized alternative to guardianship for adults with disabilities and their families.</a:t>
            </a:r>
          </a:p>
          <a:p>
            <a:r>
              <a:rPr lang="en-US" sz="3400" b="0" i="0" dirty="0">
                <a:solidFill>
                  <a:schemeClr val="tx1"/>
                </a:solidFill>
                <a:effectLst/>
                <a:latin typeface="Source Sans Pro" panose="020B0503030403020204" pitchFamily="34" charset="0"/>
              </a:rPr>
              <a:t>SDM allows a person with disabilities to make their own decisions. It is an alternative to guardianship. </a:t>
            </a:r>
          </a:p>
          <a:p>
            <a:pPr algn="l"/>
            <a:r>
              <a:rPr lang="en-US" sz="3400" b="0" i="0" dirty="0">
                <a:solidFill>
                  <a:schemeClr val="tx1"/>
                </a:solidFill>
                <a:effectLst/>
                <a:latin typeface="Source Sans Pro" panose="020B0503030403020204" pitchFamily="34" charset="0"/>
              </a:rPr>
              <a:t>A person using supported decision-making identifies what types of decisions they want help with, as well as whom they trust to help them understand, make, and communicate those decisions.</a:t>
            </a:r>
          </a:p>
          <a:p>
            <a:pPr algn="l"/>
            <a:r>
              <a:rPr lang="en-US" sz="3400" b="0" i="0" dirty="0">
                <a:solidFill>
                  <a:schemeClr val="tx1"/>
                </a:solidFill>
                <a:effectLst/>
                <a:latin typeface="Source Sans Pro" panose="020B0503030403020204" pitchFamily="34" charset="0"/>
              </a:rPr>
              <a:t>Through a written supportive decision-making agreement, the person with disabilities legally designates which supporters will help them make which decisions. </a:t>
            </a:r>
            <a:r>
              <a:rPr lang="en-US" sz="3400" b="0" i="0" dirty="0">
                <a:solidFill>
                  <a:srgbClr val="2C3E50"/>
                </a:solidFill>
                <a:effectLst/>
                <a:latin typeface="Roboto" panose="020B0604020202020204" pitchFamily="2" charset="0"/>
              </a:rPr>
              <a:t>(Bhattarai, 2021)</a:t>
            </a:r>
            <a:endParaRPr lang="en-US" sz="3400" b="0" i="0" dirty="0">
              <a:solidFill>
                <a:schemeClr val="tx1"/>
              </a:solidFill>
              <a:effectLst/>
              <a:latin typeface="Source Sans Pro" panose="020B0503030403020204" pitchFamily="34" charset="0"/>
            </a:endParaRPr>
          </a:p>
          <a:p>
            <a:pPr>
              <a:lnSpc>
                <a:spcPct val="100000"/>
              </a:lnSpc>
            </a:pPr>
            <a:endParaRPr lang="en-US" sz="3400" dirty="0">
              <a:solidFill>
                <a:schemeClr val="tx1"/>
              </a:solidFill>
              <a:latin typeface="Source Sans Pro" panose="020B0503030403020204" pitchFamily="34" charset="0"/>
              <a:ea typeface="Source Sans Pro" panose="020B0503030403020204" pitchFamily="34" charset="0"/>
              <a:cs typeface="Times New Roman" panose="02020603050405020304" pitchFamily="18" charset="0"/>
            </a:endParaRPr>
          </a:p>
        </p:txBody>
      </p:sp>
      <p:sp>
        <p:nvSpPr>
          <p:cNvPr id="208" name="Text Placeholder 207">
            <a:extLst>
              <a:ext uri="{FF2B5EF4-FFF2-40B4-BE49-F238E27FC236}">
                <a16:creationId xmlns:a16="http://schemas.microsoft.com/office/drawing/2014/main" id="{BB082622-33C8-45AA-AD6B-2FABFEA9FF03}"/>
              </a:ext>
            </a:extLst>
          </p:cNvPr>
          <p:cNvSpPr>
            <a:spLocks noGrp="1"/>
          </p:cNvSpPr>
          <p:nvPr>
            <p:ph type="body" sz="quarter" idx="23"/>
          </p:nvPr>
        </p:nvSpPr>
        <p:spPr>
          <a:xfrm>
            <a:off x="29600431" y="20160508"/>
            <a:ext cx="13076464" cy="4722741"/>
          </a:xfrm>
        </p:spPr>
        <p:txBody>
          <a:bodyPr>
            <a:noAutofit/>
          </a:bodyPr>
          <a:lstStyle/>
          <a:p>
            <a:pPr rtl="0">
              <a:spcBef>
                <a:spcPts val="0"/>
              </a:spcBef>
              <a:spcAft>
                <a:spcPts val="0"/>
              </a:spcAft>
            </a:pPr>
            <a:r>
              <a:rPr lang="en-US" sz="3400" b="0" dirty="0">
                <a:solidFill>
                  <a:schemeClr val="tx1"/>
                </a:solidFill>
                <a:effectLst/>
                <a:latin typeface="Source Sans Pro" panose="020B0503030403020204" pitchFamily="34" charset="0"/>
                <a:ea typeface="Source Sans Pro" panose="020B0503030403020204" pitchFamily="34" charset="0"/>
              </a:rPr>
              <a:t>When starting choice making at a young age, it plants the seed for future, bigger decisions and paves a path for supported decision making in scenarios such as employment, medical and living. </a:t>
            </a:r>
          </a:p>
          <a:p>
            <a:pPr rtl="0">
              <a:spcBef>
                <a:spcPts val="0"/>
              </a:spcBef>
              <a:spcAft>
                <a:spcPts val="0"/>
              </a:spcAft>
            </a:pPr>
            <a:endParaRPr lang="en-US" sz="3400" dirty="0">
              <a:solidFill>
                <a:schemeClr val="tx1"/>
              </a:solidFill>
              <a:latin typeface="Source Sans Pro" panose="020B0503030403020204" pitchFamily="34" charset="0"/>
            </a:endParaRPr>
          </a:p>
          <a:p>
            <a:pPr>
              <a:spcBef>
                <a:spcPts val="0"/>
              </a:spcBef>
            </a:pPr>
            <a:r>
              <a:rPr lang="en-US" sz="3400" dirty="0">
                <a:solidFill>
                  <a:schemeClr val="tx1"/>
                </a:solidFill>
                <a:latin typeface="Source Sans Pro" panose="020B0503030403020204" pitchFamily="34" charset="0"/>
                <a:ea typeface="Source Sans Pro" panose="020B0503030403020204" pitchFamily="34" charset="0"/>
              </a:rPr>
              <a:t>T</a:t>
            </a:r>
            <a:r>
              <a:rPr lang="en-US" sz="3400" b="0" i="0" u="none" strike="noStrike" dirty="0">
                <a:solidFill>
                  <a:schemeClr val="tx1"/>
                </a:solidFill>
                <a:effectLst/>
                <a:latin typeface="Source Sans Pro" panose="020B0503030403020204" pitchFamily="34" charset="0"/>
                <a:ea typeface="Source Sans Pro" panose="020B0503030403020204" pitchFamily="34" charset="0"/>
              </a:rPr>
              <a:t>here are natural consequences to decisions, but consequences aren’t always negative/bad</a:t>
            </a:r>
          </a:p>
          <a:p>
            <a:pPr marL="1920034" lvl="1" indent="0">
              <a:spcBef>
                <a:spcPts val="0"/>
              </a:spcBef>
              <a:buNone/>
            </a:pPr>
            <a:r>
              <a:rPr lang="en-US" sz="3400" dirty="0" err="1">
                <a:solidFill>
                  <a:schemeClr val="tx1"/>
                </a:solidFill>
                <a:latin typeface="Source Sans Pro" panose="020B0503030403020204" pitchFamily="34" charset="0"/>
                <a:ea typeface="Source Sans Pro" panose="020B0503030403020204" pitchFamily="34" charset="0"/>
              </a:rPr>
              <a:t>i.e</a:t>
            </a:r>
            <a:r>
              <a:rPr lang="en-US" sz="3400" dirty="0">
                <a:solidFill>
                  <a:schemeClr val="tx1"/>
                </a:solidFill>
                <a:latin typeface="Source Sans Pro" panose="020B0503030403020204" pitchFamily="34" charset="0"/>
                <a:ea typeface="Source Sans Pro" panose="020B0503030403020204" pitchFamily="34" charset="0"/>
              </a:rPr>
              <a:t> the natural consequence of choosing red and blue food coloring in the yogurt activity is purple yogurt and a purple tongue</a:t>
            </a:r>
            <a:endParaRPr lang="en-US" sz="3400" b="0" i="0" u="none" strike="noStrike" dirty="0">
              <a:solidFill>
                <a:schemeClr val="tx1"/>
              </a:solidFill>
              <a:effectLst/>
              <a:latin typeface="Source Sans Pro" panose="020B0503030403020204" pitchFamily="34" charset="0"/>
              <a:ea typeface="Source Sans Pro" panose="020B0503030403020204" pitchFamily="34" charset="0"/>
            </a:endParaRPr>
          </a:p>
          <a:p>
            <a:pPr rtl="0">
              <a:spcBef>
                <a:spcPts val="0"/>
              </a:spcBef>
              <a:spcAft>
                <a:spcPts val="0"/>
              </a:spcAft>
            </a:pPr>
            <a:endParaRPr lang="en-US" sz="4400" dirty="0"/>
          </a:p>
        </p:txBody>
      </p:sp>
      <p:sp>
        <p:nvSpPr>
          <p:cNvPr id="211" name="Text Placeholder 210">
            <a:extLst>
              <a:ext uri="{FF2B5EF4-FFF2-40B4-BE49-F238E27FC236}">
                <a16:creationId xmlns:a16="http://schemas.microsoft.com/office/drawing/2014/main" id="{365CFDFC-5E78-4284-8515-B3D65DE73001}"/>
              </a:ext>
            </a:extLst>
          </p:cNvPr>
          <p:cNvSpPr>
            <a:spLocks noGrp="1"/>
          </p:cNvSpPr>
          <p:nvPr>
            <p:ph type="body" sz="quarter" idx="29"/>
          </p:nvPr>
        </p:nvSpPr>
        <p:spPr>
          <a:xfrm>
            <a:off x="29600431" y="26065541"/>
            <a:ext cx="13076464" cy="3787249"/>
          </a:xfrm>
        </p:spPr>
        <p:txBody>
          <a:bodyPr>
            <a:noAutofit/>
          </a:bodyPr>
          <a:lstStyle/>
          <a:p>
            <a:pPr marL="0" indent="0">
              <a:spcBef>
                <a:spcPts val="0"/>
              </a:spcBef>
              <a:buNone/>
            </a:pPr>
            <a:r>
              <a:rPr lang="en-US" sz="1900" b="0" i="0" dirty="0" err="1">
                <a:solidFill>
                  <a:schemeClr val="tx1"/>
                </a:solidFill>
                <a:effectLst/>
                <a:latin typeface="Calibri" panose="020F0502020204030204" pitchFamily="34" charset="0"/>
              </a:rPr>
              <a:t>Lipstein</a:t>
            </a:r>
            <a:r>
              <a:rPr lang="en-US" sz="1900" b="0" i="0" dirty="0">
                <a:solidFill>
                  <a:schemeClr val="tx1"/>
                </a:solidFill>
                <a:effectLst/>
                <a:latin typeface="Calibri" panose="020F0502020204030204" pitchFamily="34" charset="0"/>
              </a:rPr>
              <a:t>, E. A., </a:t>
            </a:r>
            <a:r>
              <a:rPr lang="en-US" sz="1900" b="0" i="0" dirty="0" err="1">
                <a:solidFill>
                  <a:schemeClr val="tx1"/>
                </a:solidFill>
                <a:effectLst/>
                <a:latin typeface="Calibri" panose="020F0502020204030204" pitchFamily="34" charset="0"/>
              </a:rPr>
              <a:t>Lindly</a:t>
            </a:r>
            <a:r>
              <a:rPr lang="en-US" sz="1900" b="0" i="0" dirty="0">
                <a:solidFill>
                  <a:schemeClr val="tx1"/>
                </a:solidFill>
                <a:effectLst/>
                <a:latin typeface="Calibri" panose="020F0502020204030204" pitchFamily="34" charset="0"/>
              </a:rPr>
              <a:t>, O. J., </a:t>
            </a:r>
            <a:r>
              <a:rPr lang="en-US" sz="1900" b="0" i="0" dirty="0" err="1">
                <a:solidFill>
                  <a:schemeClr val="tx1"/>
                </a:solidFill>
                <a:effectLst/>
                <a:latin typeface="Calibri" panose="020F0502020204030204" pitchFamily="34" charset="0"/>
              </a:rPr>
              <a:t>Anixt</a:t>
            </a:r>
            <a:r>
              <a:rPr lang="en-US" sz="1900" b="0" i="0" dirty="0">
                <a:solidFill>
                  <a:schemeClr val="tx1"/>
                </a:solidFill>
                <a:effectLst/>
                <a:latin typeface="Calibri" panose="020F0502020204030204" pitchFamily="34" charset="0"/>
              </a:rPr>
              <a:t>, J. S., Britto, M. T., &amp; Zuckerman, K. E. (2015). Shared Decision Making in the Care of Children with Developmental and Behavioral Disorders. </a:t>
            </a:r>
            <a:r>
              <a:rPr lang="en-US" sz="1900" b="0" i="1" dirty="0">
                <a:solidFill>
                  <a:schemeClr val="tx1"/>
                </a:solidFill>
                <a:effectLst/>
                <a:latin typeface="Calibri" panose="020F0502020204030204" pitchFamily="34" charset="0"/>
              </a:rPr>
              <a:t>Maternal and Child Health Journal</a:t>
            </a:r>
            <a:r>
              <a:rPr lang="en-US" sz="1900" b="0" i="0" dirty="0">
                <a:solidFill>
                  <a:schemeClr val="tx1"/>
                </a:solidFill>
                <a:effectLst/>
                <a:latin typeface="Calibri" panose="020F0502020204030204" pitchFamily="34" charset="0"/>
              </a:rPr>
              <a:t>, </a:t>
            </a:r>
            <a:r>
              <a:rPr lang="en-US" sz="1900" b="0" i="1" dirty="0">
                <a:solidFill>
                  <a:schemeClr val="tx1"/>
                </a:solidFill>
                <a:effectLst/>
                <a:latin typeface="Calibri" panose="020F0502020204030204" pitchFamily="34" charset="0"/>
              </a:rPr>
              <a:t>20</a:t>
            </a:r>
            <a:r>
              <a:rPr lang="en-US" sz="1900" b="0" i="0" dirty="0">
                <a:solidFill>
                  <a:schemeClr val="tx1"/>
                </a:solidFill>
                <a:effectLst/>
                <a:latin typeface="Calibri" panose="020F0502020204030204" pitchFamily="34" charset="0"/>
              </a:rPr>
              <a:t>(3), 665–673. </a:t>
            </a:r>
            <a:r>
              <a:rPr lang="en-US" sz="1900" b="0" i="0" dirty="0">
                <a:solidFill>
                  <a:schemeClr val="tx1"/>
                </a:solidFill>
                <a:effectLst/>
                <a:latin typeface="Calibri" panose="020F0502020204030204" pitchFamily="34" charset="0"/>
                <a:hlinkClick r:id="rId2">
                  <a:extLst>
                    <a:ext uri="{A12FA001-AC4F-418D-AE19-62706E023703}">
                      <ahyp:hlinkClr xmlns:ahyp="http://schemas.microsoft.com/office/drawing/2018/hyperlinkcolor" val="tx"/>
                    </a:ext>
                  </a:extLst>
                </a:hlinkClick>
              </a:rPr>
              <a:t>https://doi.org/10.1007/s10995-015-1866-z</a:t>
            </a:r>
            <a:endParaRPr lang="en-US" sz="1900" b="0" i="0" dirty="0">
              <a:solidFill>
                <a:schemeClr val="tx1"/>
              </a:solidFill>
              <a:effectLst/>
              <a:latin typeface="Calibri" panose="020F0502020204030204" pitchFamily="34" charset="0"/>
            </a:endParaRPr>
          </a:p>
          <a:p>
            <a:pPr marL="0" indent="0">
              <a:spcBef>
                <a:spcPts val="0"/>
              </a:spcBef>
              <a:buNone/>
            </a:pPr>
            <a:r>
              <a:rPr lang="en-US" sz="1900" b="0" i="1" dirty="0">
                <a:solidFill>
                  <a:schemeClr val="tx1"/>
                </a:solidFill>
                <a:effectLst/>
                <a:latin typeface="Calibri" panose="020F0502020204030204" pitchFamily="34" charset="0"/>
              </a:rPr>
              <a:t>Decision-Making Examples in Different Scenarios | Harappa Education</a:t>
            </a:r>
            <a:r>
              <a:rPr lang="en-US" sz="1900" b="0" i="0" dirty="0">
                <a:solidFill>
                  <a:schemeClr val="tx1"/>
                </a:solidFill>
                <a:effectLst/>
                <a:latin typeface="Calibri" panose="020F0502020204030204" pitchFamily="34" charset="0"/>
              </a:rPr>
              <a:t>. (2020, September 11). </a:t>
            </a:r>
            <a:r>
              <a:rPr lang="en-US" sz="1900" b="0" i="0" dirty="0" err="1">
                <a:solidFill>
                  <a:schemeClr val="tx1"/>
                </a:solidFill>
                <a:effectLst/>
                <a:latin typeface="Calibri" panose="020F0502020204030204" pitchFamily="34" charset="0"/>
              </a:rPr>
              <a:t>Harappa.education</a:t>
            </a:r>
            <a:r>
              <a:rPr lang="en-US" sz="1900" b="0" i="0" dirty="0">
                <a:solidFill>
                  <a:schemeClr val="tx1"/>
                </a:solidFill>
                <a:effectLst/>
                <a:latin typeface="Calibri" panose="020F0502020204030204" pitchFamily="34" charset="0"/>
              </a:rPr>
              <a:t>. </a:t>
            </a:r>
            <a:r>
              <a:rPr lang="en-US" sz="1900" b="0" i="0" dirty="0">
                <a:solidFill>
                  <a:schemeClr val="tx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https://harappa.education/harappa-diaries/decision-making-examples/</a:t>
            </a:r>
            <a:endParaRPr lang="en-US" sz="1900" b="0" i="0" dirty="0">
              <a:solidFill>
                <a:schemeClr val="tx1"/>
              </a:solidFill>
              <a:effectLst/>
              <a:latin typeface="Calibri" panose="020F0502020204030204" pitchFamily="34" charset="0"/>
            </a:endParaRPr>
          </a:p>
          <a:p>
            <a:pPr marL="0" indent="0">
              <a:spcBef>
                <a:spcPts val="0"/>
              </a:spcBef>
              <a:buNone/>
            </a:pPr>
            <a:r>
              <a:rPr lang="en-US" sz="1900" b="0" i="1" dirty="0">
                <a:solidFill>
                  <a:schemeClr val="tx1"/>
                </a:solidFill>
                <a:effectLst/>
                <a:latin typeface="Calibri" panose="020F0502020204030204" pitchFamily="34" charset="0"/>
              </a:rPr>
              <a:t>Supported Decision-Making Can Benefit Children with Special Needs and Family Caregivers | Supported Decision Making</a:t>
            </a:r>
            <a:r>
              <a:rPr lang="en-US" sz="1900" b="0" i="0" dirty="0">
                <a:solidFill>
                  <a:schemeClr val="tx1"/>
                </a:solidFill>
                <a:effectLst/>
                <a:latin typeface="Calibri" panose="020F0502020204030204" pitchFamily="34" charset="0"/>
              </a:rPr>
              <a:t>. (n.d.). Supporteddecisionmaking.org. </a:t>
            </a:r>
            <a:r>
              <a:rPr lang="en-US" sz="1900" b="0" i="0" dirty="0">
                <a:solidFill>
                  <a:schemeClr val="tx1"/>
                </a:solidFill>
                <a:effectLst/>
                <a:latin typeface="Calibri" panose="020F0502020204030204" pitchFamily="34" charset="0"/>
                <a:hlinkClick r:id="rId4">
                  <a:extLst>
                    <a:ext uri="{A12FA001-AC4F-418D-AE19-62706E023703}">
                      <ahyp:hlinkClr xmlns:ahyp="http://schemas.microsoft.com/office/drawing/2018/hyperlinkcolor" val="tx"/>
                    </a:ext>
                  </a:extLst>
                </a:hlinkClick>
              </a:rPr>
              <a:t>http://supporteddecisionmaking.org/blogs/guest-blogger/supported-decision-making-can-benefit-children-special-needs-and-family</a:t>
            </a:r>
            <a:endParaRPr lang="en-US" sz="1900" b="0" i="0" dirty="0">
              <a:solidFill>
                <a:schemeClr val="tx1"/>
              </a:solidFill>
              <a:effectLst/>
              <a:latin typeface="Calibri" panose="020F0502020204030204" pitchFamily="34" charset="0"/>
            </a:endParaRPr>
          </a:p>
          <a:p>
            <a:pPr marL="0" indent="0">
              <a:spcBef>
                <a:spcPts val="0"/>
              </a:spcBef>
              <a:buNone/>
            </a:pPr>
            <a:r>
              <a:rPr lang="en-US" sz="1900" b="0" i="1" dirty="0">
                <a:solidFill>
                  <a:schemeClr val="tx1"/>
                </a:solidFill>
                <a:effectLst/>
                <a:latin typeface="Calibri" panose="020F0502020204030204" pitchFamily="34" charset="0"/>
              </a:rPr>
              <a:t>About Supported Decision-Making</a:t>
            </a:r>
            <a:r>
              <a:rPr lang="en-US" sz="1900" b="0" i="0" dirty="0">
                <a:solidFill>
                  <a:schemeClr val="tx1"/>
                </a:solidFill>
                <a:effectLst/>
                <a:latin typeface="Calibri" panose="020F0502020204030204" pitchFamily="34" charset="0"/>
              </a:rPr>
              <a:t>. (n.d.). Supported Decision-Making. </a:t>
            </a:r>
            <a:r>
              <a:rPr lang="en-US" sz="1900" b="0" i="0" dirty="0">
                <a:solidFill>
                  <a:schemeClr val="tx1"/>
                </a:solidFill>
                <a:effectLst/>
                <a:latin typeface="Calibri" panose="020F0502020204030204" pitchFamily="34" charset="0"/>
                <a:hlinkClick r:id="rId5"/>
              </a:rPr>
              <a:t>https://supporteddecisions.org/about-supported-decision-making/</a:t>
            </a:r>
            <a:endParaRPr lang="en-US" sz="1900" b="0" i="0" dirty="0">
              <a:solidFill>
                <a:schemeClr val="tx1"/>
              </a:solidFill>
              <a:effectLst/>
              <a:latin typeface="Calibri" panose="020F0502020204030204" pitchFamily="34" charset="0"/>
            </a:endParaRPr>
          </a:p>
          <a:p>
            <a:pPr marL="0" indent="0">
              <a:spcBef>
                <a:spcPts val="0"/>
              </a:spcBef>
              <a:buNone/>
            </a:pPr>
            <a:r>
              <a:rPr lang="en-US" sz="1900" b="0" i="0" dirty="0">
                <a:solidFill>
                  <a:srgbClr val="2C3E50"/>
                </a:solidFill>
                <a:effectLst/>
                <a:latin typeface="Calibri" panose="020F0502020204030204" pitchFamily="34" charset="0"/>
              </a:rPr>
              <a:t>Bhattarai, D. (2021, February 26). </a:t>
            </a:r>
            <a:r>
              <a:rPr lang="en-US" sz="1900" b="0" i="1" dirty="0">
                <a:solidFill>
                  <a:srgbClr val="2C3E50"/>
                </a:solidFill>
                <a:effectLst/>
                <a:latin typeface="Calibri" panose="020F0502020204030204" pitchFamily="34" charset="0"/>
              </a:rPr>
              <a:t>Supported Decision-Making</a:t>
            </a:r>
            <a:r>
              <a:rPr lang="en-US" sz="1900" b="0" i="0" dirty="0">
                <a:solidFill>
                  <a:srgbClr val="2C3E50"/>
                </a:solidFill>
                <a:effectLst/>
                <a:latin typeface="Calibri" panose="020F0502020204030204" pitchFamily="34" charset="0"/>
              </a:rPr>
              <a:t>. DRCNH. </a:t>
            </a:r>
            <a:r>
              <a:rPr lang="en-US" sz="1900" b="0" i="0" dirty="0">
                <a:solidFill>
                  <a:srgbClr val="2C3E50"/>
                </a:solidFill>
                <a:effectLst/>
                <a:latin typeface="Calibri" panose="020F0502020204030204" pitchFamily="34" charset="0"/>
                <a:hlinkClick r:id="rId6"/>
              </a:rPr>
              <a:t>https://drcnh.org/issue-highlight/supported-decision-making/</a:t>
            </a:r>
            <a:endParaRPr lang="en-US" sz="1900" b="0" i="0" dirty="0">
              <a:solidFill>
                <a:srgbClr val="2C3E50"/>
              </a:solidFill>
              <a:effectLst/>
              <a:latin typeface="Calibri" panose="020F0502020204030204" pitchFamily="34" charset="0"/>
            </a:endParaRPr>
          </a:p>
          <a:p>
            <a:pPr marL="0" indent="0">
              <a:spcBef>
                <a:spcPts val="0"/>
              </a:spcBef>
              <a:buNone/>
            </a:pPr>
            <a:r>
              <a:rPr lang="en-US" sz="1900" b="0" i="1" dirty="0">
                <a:solidFill>
                  <a:srgbClr val="2C3E50"/>
                </a:solidFill>
                <a:effectLst/>
                <a:latin typeface="Calibri" panose="020F0502020204030204" pitchFamily="34" charset="0"/>
              </a:rPr>
              <a:t>The Value of Dignity of Risk - Direct Support Professionals Orientation - Virginia Commonwealth University</a:t>
            </a:r>
            <a:r>
              <a:rPr lang="en-US" sz="1900" b="0" i="0" dirty="0">
                <a:solidFill>
                  <a:srgbClr val="2C3E50"/>
                </a:solidFill>
                <a:effectLst/>
                <a:latin typeface="Calibri" panose="020F0502020204030204" pitchFamily="34" charset="0"/>
              </a:rPr>
              <a:t>. (n.d.). Dsporientation.partnership.vcu.edu. Retrieved April 1, 2023, from </a:t>
            </a:r>
            <a:r>
              <a:rPr lang="en-US" sz="1900" b="0" i="0" dirty="0">
                <a:solidFill>
                  <a:srgbClr val="2C3E50"/>
                </a:solidFill>
                <a:effectLst/>
                <a:latin typeface="Calibri" panose="020F0502020204030204" pitchFamily="34" charset="0"/>
                <a:hlinkClick r:id="rId7"/>
              </a:rPr>
              <a:t>https://dsporientation.partnership.vcu.edu/section-i/the-value-of-dignity-of-risk/#:~:text=The%20concept%20of%20dignity%20of</a:t>
            </a:r>
            <a:endParaRPr lang="en-US" sz="1900" b="0" i="0" dirty="0">
              <a:solidFill>
                <a:srgbClr val="2C3E50"/>
              </a:solidFill>
              <a:effectLst/>
              <a:latin typeface="Calibri" panose="020F0502020204030204" pitchFamily="34" charset="0"/>
            </a:endParaRPr>
          </a:p>
        </p:txBody>
      </p:sp>
      <p:sp>
        <p:nvSpPr>
          <p:cNvPr id="212" name="Text Placeholder 211">
            <a:extLst>
              <a:ext uri="{FF2B5EF4-FFF2-40B4-BE49-F238E27FC236}">
                <a16:creationId xmlns:a16="http://schemas.microsoft.com/office/drawing/2014/main" id="{5D17F8EC-3BC7-49D0-83A8-B5F02B98DB11}"/>
              </a:ext>
            </a:extLst>
          </p:cNvPr>
          <p:cNvSpPr>
            <a:spLocks noGrp="1"/>
          </p:cNvSpPr>
          <p:nvPr>
            <p:ph type="body" sz="quarter" idx="30"/>
          </p:nvPr>
        </p:nvSpPr>
        <p:spPr>
          <a:xfrm>
            <a:off x="29600431" y="7282264"/>
            <a:ext cx="13076464" cy="6762644"/>
          </a:xfrm>
        </p:spPr>
        <p:txBody>
          <a:bodyPr>
            <a:noAutofit/>
          </a:bodyPr>
          <a:lstStyle/>
          <a:p>
            <a:r>
              <a:rPr lang="en-US" sz="3400" dirty="0"/>
              <a:t>Kids were excited to be given the choice of food coloring – they felt empowered when their yogurt turned the color they chose</a:t>
            </a:r>
          </a:p>
          <a:p>
            <a:r>
              <a:rPr lang="en-US" sz="3400" dirty="0"/>
              <a:t>The kids especially loved seeing the natural consequence of  what happens when they mix the two colors they chose – this turned into an unexpected mini lesson on colors</a:t>
            </a:r>
          </a:p>
          <a:p>
            <a:r>
              <a:rPr lang="en-US" sz="3400" dirty="0"/>
              <a:t>The kids were excited about the natural consequence of their tongue turning different colors </a:t>
            </a:r>
          </a:p>
          <a:p>
            <a:r>
              <a:rPr lang="en-US" sz="3400" dirty="0"/>
              <a:t>The kids loved participating in this activity and seemed to respond well to the teachable moments of choice making</a:t>
            </a:r>
          </a:p>
        </p:txBody>
      </p:sp>
      <p:sp>
        <p:nvSpPr>
          <p:cNvPr id="9" name="Text Placeholder 206">
            <a:extLst>
              <a:ext uri="{FF2B5EF4-FFF2-40B4-BE49-F238E27FC236}">
                <a16:creationId xmlns:a16="http://schemas.microsoft.com/office/drawing/2014/main" id="{7316E22D-E5CC-8BCA-8198-E63248A6F451}"/>
              </a:ext>
            </a:extLst>
          </p:cNvPr>
          <p:cNvSpPr txBox="1">
            <a:spLocks/>
          </p:cNvSpPr>
          <p:nvPr/>
        </p:nvSpPr>
        <p:spPr>
          <a:xfrm>
            <a:off x="934411" y="19584102"/>
            <a:ext cx="13643812" cy="10753840"/>
          </a:xfrm>
          <a:prstGeom prst="rect">
            <a:avLst/>
          </a:prstGeom>
        </p:spPr>
        <p:txBody>
          <a:bodyPr vert="horz" lIns="106674" tIns="53337" rIns="106674" bIns="53337" rtlCol="0">
            <a:noAutofit/>
          </a:bodyPr>
          <a:lstStyle>
            <a:lvl1pPr marL="0" indent="0" algn="l" defTabSz="3840069" rtl="0" eaLnBrk="1" latinLnBrk="0" hangingPunct="1">
              <a:lnSpc>
                <a:spcPct val="100000"/>
              </a:lnSpc>
              <a:spcBef>
                <a:spcPts val="4200"/>
              </a:spcBef>
              <a:buFont typeface="Arial" panose="020B0604020202020204" pitchFamily="34" charset="0"/>
              <a:buNone/>
              <a:defRPr sz="3428" kern="1200">
                <a:solidFill>
                  <a:srgbClr val="000000"/>
                </a:solidFill>
                <a:latin typeface="+mj-lt"/>
                <a:ea typeface="+mn-ea"/>
                <a:cs typeface="+mn-cs"/>
              </a:defRPr>
            </a:lvl1pPr>
            <a:lvl2pPr marL="2507833" indent="-587799"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2pPr>
            <a:lvl3pPr marL="4427868" indent="-587799"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3pPr>
            <a:lvl4pPr marL="6249935" indent="-489833"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4pPr>
            <a:lvl5pPr marL="8169970" indent="-489833"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5pPr>
            <a:lvl6pPr marL="10560189"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6pPr>
            <a:lvl7pPr marL="12480223"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7pPr>
            <a:lvl8pPr marL="14400257"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8pPr>
            <a:lvl9pPr marL="16320291"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9pPr>
          </a:lstStyle>
          <a:p>
            <a:r>
              <a:rPr lang="en-US" sz="3400" b="0" i="0" u="none" strike="noStrike" dirty="0">
                <a:solidFill>
                  <a:schemeClr val="tx1"/>
                </a:solidFill>
                <a:effectLst/>
                <a:latin typeface="Source Sans Pro" panose="020B0503030403020204" pitchFamily="34" charset="0"/>
                <a:ea typeface="Source Sans Pro" panose="020B0503030403020204" pitchFamily="34" charset="0"/>
              </a:rPr>
              <a:t>(Calling it “Choice Making” with 3-5 year olds)</a:t>
            </a:r>
          </a:p>
          <a:p>
            <a:r>
              <a:rPr lang="en-US" sz="3400" b="0" i="0" u="none" strike="noStrike" dirty="0">
                <a:solidFill>
                  <a:schemeClr val="tx1"/>
                </a:solidFill>
                <a:effectLst/>
                <a:latin typeface="Source Sans Pro" panose="020B0503030403020204" pitchFamily="34" charset="0"/>
                <a:ea typeface="Source Sans Pro" panose="020B0503030403020204" pitchFamily="34" charset="0"/>
              </a:rPr>
              <a:t>As children develop, they will be able to participate in increasingly complex decision-making. Talking with children about what they think and responding to what matters to them will give children a sense of ownership over the decisions that they have contributed to.</a:t>
            </a:r>
          </a:p>
          <a:p>
            <a:r>
              <a:rPr lang="en-US" sz="3400" b="0" i="0" u="none" strike="noStrike" dirty="0">
                <a:solidFill>
                  <a:schemeClr val="tx1"/>
                </a:solidFill>
                <a:effectLst/>
                <a:latin typeface="Source Sans Pro" panose="020B0503030403020204" pitchFamily="34" charset="0"/>
                <a:ea typeface="Source Sans Pro" panose="020B0503030403020204" pitchFamily="34" charset="0"/>
              </a:rPr>
              <a:t>Including children in choice making around planning, setting goals and choosing supports helps them learn how to take the lead as they get older and become more independent. This will also help others to respect and encourage their active role in key decisions that affect their life. </a:t>
            </a:r>
            <a:r>
              <a:rPr lang="en-US" sz="3400" b="0" i="0" dirty="0">
                <a:solidFill>
                  <a:schemeClr val="tx1"/>
                </a:solidFill>
                <a:effectLst/>
                <a:latin typeface="Source Sans Pro" panose="020B0503030403020204" pitchFamily="34" charset="0"/>
                <a:ea typeface="Source Sans Pro" panose="020B0503030403020204" pitchFamily="34" charset="0"/>
              </a:rPr>
              <a:t>(Comms, 2019)</a:t>
            </a:r>
            <a:endParaRPr lang="en-US" sz="3400" dirty="0">
              <a:solidFill>
                <a:schemeClr val="tx1"/>
              </a:solidFill>
              <a:latin typeface="Source Sans Pro" panose="020B0503030403020204" pitchFamily="34" charset="0"/>
              <a:ea typeface="Source Sans Pro" panose="020B0503030403020204" pitchFamily="34" charset="0"/>
            </a:endParaRPr>
          </a:p>
          <a:p>
            <a:r>
              <a:rPr lang="en-US" sz="3400" b="0" i="0" u="none" strike="noStrike" dirty="0">
                <a:solidFill>
                  <a:schemeClr val="tx1"/>
                </a:solidFill>
                <a:effectLst/>
                <a:latin typeface="Source Sans Pro" panose="020B0503030403020204" pitchFamily="34" charset="0"/>
                <a:ea typeface="Source Sans Pro" panose="020B0503030403020204" pitchFamily="34" charset="0"/>
              </a:rPr>
              <a:t>Choice Making gives children skills that build independence, increase their self-esteem, and grow confidence in their own abilities.</a:t>
            </a:r>
          </a:p>
          <a:p>
            <a:endParaRPr lang="en-US" sz="3400" b="0" i="0" u="none" strike="noStrike" dirty="0">
              <a:solidFill>
                <a:schemeClr val="tx1"/>
              </a:solidFill>
              <a:effectLst/>
              <a:latin typeface="Source Sans Pro" panose="020B0503030403020204" pitchFamily="34" charset="0"/>
              <a:ea typeface="Source Sans Pro" panose="020B0503030403020204" pitchFamily="34" charset="0"/>
            </a:endParaRPr>
          </a:p>
          <a:p>
            <a:pPr rtl="0" fontAlgn="base">
              <a:spcBef>
                <a:spcPts val="0"/>
              </a:spcBef>
              <a:spcAft>
                <a:spcPts val="0"/>
              </a:spcAft>
            </a:pPr>
            <a:r>
              <a:rPr lang="en-US" sz="3400" b="0" i="0" u="none" strike="noStrike" dirty="0">
                <a:solidFill>
                  <a:schemeClr val="tx1"/>
                </a:solidFill>
                <a:effectLst/>
                <a:latin typeface="Source Sans Pro" panose="020B0503030403020204" pitchFamily="34" charset="0"/>
                <a:ea typeface="Source Sans Pro" panose="020B0503030403020204" pitchFamily="34" charset="0"/>
              </a:rPr>
              <a:t>If we want children to make their own choices, we have an obligation to help them and give them the resources, but not make the decision for them</a:t>
            </a:r>
          </a:p>
          <a:p>
            <a:pPr rtl="0">
              <a:spcBef>
                <a:spcPts val="0"/>
              </a:spcBef>
              <a:spcAft>
                <a:spcPts val="0"/>
              </a:spcAft>
            </a:pPr>
            <a:br>
              <a:rPr lang="en-US" sz="3400" b="0" dirty="0">
                <a:solidFill>
                  <a:schemeClr val="tx1"/>
                </a:solidFill>
                <a:effectLst/>
                <a:latin typeface="Source Sans Pro" panose="020B0503030403020204" pitchFamily="34" charset="0"/>
                <a:ea typeface="Source Sans Pro" panose="020B0503030403020204" pitchFamily="34" charset="0"/>
              </a:rPr>
            </a:br>
            <a:endParaRPr lang="en-US" sz="3400" dirty="0">
              <a:solidFill>
                <a:schemeClr val="tx1"/>
              </a:solidFill>
              <a:latin typeface="Source Sans Pro" panose="020B0503030403020204" pitchFamily="34" charset="0"/>
              <a:ea typeface="Source Sans Pro" panose="020B0503030403020204" pitchFamily="34" charset="0"/>
            </a:endParaRPr>
          </a:p>
        </p:txBody>
      </p:sp>
      <p:sp>
        <p:nvSpPr>
          <p:cNvPr id="21" name="Text Placeholder 206">
            <a:extLst>
              <a:ext uri="{FF2B5EF4-FFF2-40B4-BE49-F238E27FC236}">
                <a16:creationId xmlns:a16="http://schemas.microsoft.com/office/drawing/2014/main" id="{63EDBDCB-5ABA-8F0C-7065-5983365F5478}"/>
              </a:ext>
            </a:extLst>
          </p:cNvPr>
          <p:cNvSpPr txBox="1">
            <a:spLocks/>
          </p:cNvSpPr>
          <p:nvPr/>
        </p:nvSpPr>
        <p:spPr>
          <a:xfrm>
            <a:off x="15407483" y="6026816"/>
            <a:ext cx="13076234" cy="8409086"/>
          </a:xfrm>
          <a:prstGeom prst="rect">
            <a:avLst/>
          </a:prstGeom>
        </p:spPr>
        <p:txBody>
          <a:bodyPr vert="horz" lIns="106674" tIns="53337" rIns="106674" bIns="53337" rtlCol="0">
            <a:noAutofit/>
          </a:bodyPr>
          <a:lstStyle>
            <a:lvl1pPr marL="0" indent="0" algn="l" defTabSz="3840069" rtl="0" eaLnBrk="1" latinLnBrk="0" hangingPunct="1">
              <a:lnSpc>
                <a:spcPct val="100000"/>
              </a:lnSpc>
              <a:spcBef>
                <a:spcPts val="4200"/>
              </a:spcBef>
              <a:buFont typeface="Arial" panose="020B0604020202020204" pitchFamily="34" charset="0"/>
              <a:buNone/>
              <a:defRPr sz="3428" kern="1200">
                <a:solidFill>
                  <a:srgbClr val="000000"/>
                </a:solidFill>
                <a:latin typeface="+mj-lt"/>
                <a:ea typeface="+mn-ea"/>
                <a:cs typeface="+mn-cs"/>
              </a:defRPr>
            </a:lvl1pPr>
            <a:lvl2pPr marL="2507833" indent="-587799"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2pPr>
            <a:lvl3pPr marL="4427868" indent="-587799"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3pPr>
            <a:lvl4pPr marL="6249935" indent="-489833"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4pPr>
            <a:lvl5pPr marL="8169970" indent="-489833"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5pPr>
            <a:lvl6pPr marL="10560189"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6pPr>
            <a:lvl7pPr marL="12480223"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7pPr>
            <a:lvl8pPr marL="14400257"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8pPr>
            <a:lvl9pPr marL="16320291"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9pPr>
          </a:lstStyle>
          <a:p>
            <a:pPr rtl="0">
              <a:spcBef>
                <a:spcPts val="0"/>
              </a:spcBef>
              <a:spcAft>
                <a:spcPts val="0"/>
              </a:spcAft>
            </a:pPr>
            <a:r>
              <a:rPr lang="en-US" sz="3400" dirty="0">
                <a:solidFill>
                  <a:schemeClr val="tx1"/>
                </a:solidFill>
                <a:latin typeface="Source Sans Pro" panose="020B0503030403020204" pitchFamily="34" charset="0"/>
                <a:ea typeface="Source Sans Pro" panose="020B0503030403020204" pitchFamily="34" charset="0"/>
              </a:rPr>
              <a:t>Methods are focused on smaller activities that will plant the seed for bigger concepts, with a focus on:</a:t>
            </a:r>
          </a:p>
          <a:p>
            <a:pPr rtl="0">
              <a:spcBef>
                <a:spcPts val="0"/>
              </a:spcBef>
              <a:spcAft>
                <a:spcPts val="0"/>
              </a:spcAft>
            </a:pPr>
            <a:endParaRPr lang="en-US" sz="3400" dirty="0">
              <a:solidFill>
                <a:schemeClr val="tx1"/>
              </a:solidFill>
              <a:latin typeface="Source Sans Pro" panose="020B0503030403020204" pitchFamily="34" charset="0"/>
              <a:ea typeface="Source Sans Pro" panose="020B0503030403020204" pitchFamily="34" charset="0"/>
            </a:endParaRPr>
          </a:p>
          <a:p>
            <a:pPr rtl="0">
              <a:spcBef>
                <a:spcPts val="0"/>
              </a:spcBef>
              <a:spcAft>
                <a:spcPts val="0"/>
              </a:spcAft>
            </a:pPr>
            <a:endParaRPr lang="en-US" sz="3400" dirty="0">
              <a:solidFill>
                <a:schemeClr val="tx1"/>
              </a:solidFill>
              <a:latin typeface="Source Sans Pro" panose="020B0503030403020204" pitchFamily="34" charset="0"/>
              <a:ea typeface="Source Sans Pro" panose="020B0503030403020204" pitchFamily="34" charset="0"/>
            </a:endParaRPr>
          </a:p>
          <a:p>
            <a:pPr rtl="0">
              <a:spcBef>
                <a:spcPts val="0"/>
              </a:spcBef>
              <a:spcAft>
                <a:spcPts val="0"/>
              </a:spcAft>
            </a:pPr>
            <a:endParaRPr lang="en-US" sz="3400" dirty="0">
              <a:solidFill>
                <a:schemeClr val="tx1"/>
              </a:solidFill>
              <a:latin typeface="Source Sans Pro" panose="020B0503030403020204" pitchFamily="34" charset="0"/>
              <a:ea typeface="Source Sans Pro" panose="020B0503030403020204" pitchFamily="34" charset="0"/>
            </a:endParaRPr>
          </a:p>
          <a:p>
            <a:pPr rtl="0">
              <a:spcBef>
                <a:spcPts val="0"/>
              </a:spcBef>
              <a:spcAft>
                <a:spcPts val="0"/>
              </a:spcAft>
            </a:pPr>
            <a:endParaRPr lang="en-US" sz="3400" dirty="0">
              <a:solidFill>
                <a:schemeClr val="tx1"/>
              </a:solidFill>
              <a:latin typeface="Source Sans Pro" panose="020B0503030403020204" pitchFamily="34" charset="0"/>
              <a:ea typeface="Source Sans Pro" panose="020B0503030403020204" pitchFamily="34" charset="0"/>
            </a:endParaRPr>
          </a:p>
          <a:p>
            <a:pPr rtl="0">
              <a:spcBef>
                <a:spcPts val="0"/>
              </a:spcBef>
              <a:spcAft>
                <a:spcPts val="0"/>
              </a:spcAft>
            </a:pPr>
            <a:endParaRPr lang="en-US" sz="3400" dirty="0">
              <a:solidFill>
                <a:schemeClr val="tx1"/>
              </a:solidFill>
              <a:latin typeface="Source Sans Pro" panose="020B0503030403020204" pitchFamily="34" charset="0"/>
              <a:ea typeface="Source Sans Pro" panose="020B0503030403020204" pitchFamily="34" charset="0"/>
            </a:endParaRPr>
          </a:p>
          <a:p>
            <a:pPr rtl="0">
              <a:spcBef>
                <a:spcPts val="0"/>
              </a:spcBef>
              <a:spcAft>
                <a:spcPts val="0"/>
              </a:spcAft>
            </a:pPr>
            <a:endParaRPr lang="en-US" sz="3400" b="0" i="0" u="none" strike="noStrike" dirty="0">
              <a:solidFill>
                <a:schemeClr val="tx1"/>
              </a:solidFill>
              <a:effectLst/>
              <a:latin typeface="Source Sans Pro" panose="020B0503030403020204" pitchFamily="34" charset="0"/>
              <a:ea typeface="Source Sans Pro" panose="020B0503030403020204" pitchFamily="34" charset="0"/>
            </a:endParaRPr>
          </a:p>
          <a:p>
            <a:pPr rtl="0">
              <a:spcBef>
                <a:spcPts val="0"/>
              </a:spcBef>
              <a:spcAft>
                <a:spcPts val="0"/>
              </a:spcAft>
            </a:pPr>
            <a:endParaRPr lang="en-US" sz="3400" b="0" i="0" u="none" strike="noStrike" dirty="0">
              <a:solidFill>
                <a:schemeClr val="tx1"/>
              </a:solidFill>
              <a:effectLst/>
              <a:latin typeface="Source Sans Pro" panose="020B0503030403020204" pitchFamily="34" charset="0"/>
              <a:ea typeface="Source Sans Pro" panose="020B0503030403020204" pitchFamily="34" charset="0"/>
            </a:endParaRPr>
          </a:p>
          <a:p>
            <a:pPr rtl="0">
              <a:spcBef>
                <a:spcPts val="0"/>
              </a:spcBef>
              <a:spcAft>
                <a:spcPts val="0"/>
              </a:spcAft>
            </a:pPr>
            <a:endParaRPr lang="en-US" sz="3400" dirty="0">
              <a:solidFill>
                <a:schemeClr val="tx1"/>
              </a:solidFill>
              <a:latin typeface="Source Sans Pro" panose="020B0503030403020204" pitchFamily="34" charset="0"/>
              <a:ea typeface="Source Sans Pro" panose="020B0503030403020204" pitchFamily="34" charset="0"/>
            </a:endParaRPr>
          </a:p>
          <a:p>
            <a:pPr rtl="0">
              <a:spcBef>
                <a:spcPts val="0"/>
              </a:spcBef>
              <a:spcAft>
                <a:spcPts val="0"/>
              </a:spcAft>
            </a:pPr>
            <a:r>
              <a:rPr lang="en-US" sz="3400" b="0" i="0" u="none" strike="noStrike" dirty="0">
                <a:solidFill>
                  <a:schemeClr val="tx1"/>
                </a:solidFill>
                <a:effectLst/>
                <a:latin typeface="Source Sans Pro" panose="020B0503030403020204" pitchFamily="34" charset="0"/>
                <a:ea typeface="Source Sans Pro" panose="020B0503030403020204" pitchFamily="34" charset="0"/>
              </a:rPr>
              <a:t>Dignity of </a:t>
            </a:r>
            <a:r>
              <a:rPr lang="en-US" sz="3400" b="0" dirty="0">
                <a:solidFill>
                  <a:schemeClr val="tx1"/>
                </a:solidFill>
                <a:latin typeface="Source Sans Pro" panose="020B0503030403020204" pitchFamily="34" charset="0"/>
                <a:ea typeface="Source Sans Pro" panose="020B0503030403020204" pitchFamily="34" charset="0"/>
              </a:rPr>
              <a:t>R</a:t>
            </a:r>
            <a:r>
              <a:rPr lang="en-US" sz="3400" i="0" u="none" strike="noStrike" dirty="0">
                <a:solidFill>
                  <a:schemeClr val="tx1"/>
                </a:solidFill>
                <a:effectLst/>
                <a:latin typeface="Source Sans Pro" panose="020B0503030403020204" pitchFamily="34" charset="0"/>
                <a:ea typeface="Source Sans Pro" panose="020B0503030403020204" pitchFamily="34" charset="0"/>
              </a:rPr>
              <a:t>isk:</a:t>
            </a:r>
            <a:r>
              <a:rPr lang="en-US" sz="3400" i="0" dirty="0">
                <a:solidFill>
                  <a:schemeClr val="tx1"/>
                </a:solidFill>
                <a:effectLst/>
                <a:latin typeface="Source Sans Pro" panose="020B0503030403020204" pitchFamily="34" charset="0"/>
                <a:ea typeface="Source Sans Pro" panose="020B0503030403020204" pitchFamily="34" charset="0"/>
              </a:rPr>
              <a:t> the right of a person to make an informed choice to engage in experiences meaningful to him/her and which are necessary for personal growth and development</a:t>
            </a:r>
            <a:br>
              <a:rPr lang="en-US" sz="3400" b="0" dirty="0">
                <a:solidFill>
                  <a:schemeClr val="tx1"/>
                </a:solidFill>
                <a:effectLst/>
                <a:latin typeface="Source Sans Pro" panose="020B0503030403020204" pitchFamily="34" charset="0"/>
                <a:ea typeface="Source Sans Pro" panose="020B0503030403020204" pitchFamily="34" charset="0"/>
              </a:rPr>
            </a:br>
            <a:br>
              <a:rPr lang="en-US" sz="3400" b="0" dirty="0">
                <a:solidFill>
                  <a:schemeClr val="tx1"/>
                </a:solidFill>
                <a:effectLst/>
                <a:latin typeface="Source Sans Pro" panose="020B0503030403020204" pitchFamily="34" charset="0"/>
                <a:ea typeface="Source Sans Pro" panose="020B0503030403020204" pitchFamily="34" charset="0"/>
              </a:rPr>
            </a:br>
            <a:r>
              <a:rPr lang="en-US" sz="3400" b="0" i="0" u="none" strike="noStrike" dirty="0">
                <a:solidFill>
                  <a:schemeClr val="tx1"/>
                </a:solidFill>
                <a:effectLst/>
                <a:latin typeface="Source Sans Pro" panose="020B0503030403020204" pitchFamily="34" charset="0"/>
                <a:ea typeface="Source Sans Pro" panose="020B0503030403020204" pitchFamily="34" charset="0"/>
              </a:rPr>
              <a:t>Natural Consequence</a:t>
            </a:r>
            <a:r>
              <a:rPr lang="en-US" sz="3400" u="none" strike="noStrike" dirty="0">
                <a:solidFill>
                  <a:schemeClr val="tx1"/>
                </a:solidFill>
                <a:latin typeface="Source Sans Pro" panose="020B0503030403020204" pitchFamily="34" charset="0"/>
                <a:ea typeface="Source Sans Pro" panose="020B0503030403020204" pitchFamily="34" charset="0"/>
              </a:rPr>
              <a:t>s: T</a:t>
            </a:r>
            <a:r>
              <a:rPr lang="en-US" sz="3400" b="0" i="0" dirty="0">
                <a:solidFill>
                  <a:schemeClr val="tx1"/>
                </a:solidFill>
                <a:effectLst/>
                <a:latin typeface="Source Sans Pro" panose="020B0503030403020204" pitchFamily="34" charset="0"/>
                <a:ea typeface="Source Sans Pro" panose="020B0503030403020204" pitchFamily="34" charset="0"/>
              </a:rPr>
              <a:t>hings that happen in response to a child’s behavior without parental involvement. </a:t>
            </a:r>
            <a:r>
              <a:rPr lang="en-US" sz="3400" dirty="0">
                <a:solidFill>
                  <a:schemeClr val="tx1"/>
                </a:solidFill>
                <a:latin typeface="Source Sans Pro" panose="020B0503030403020204" pitchFamily="34" charset="0"/>
                <a:ea typeface="Source Sans Pro" panose="020B0503030403020204" pitchFamily="34" charset="0"/>
              </a:rPr>
              <a:t>I</a:t>
            </a:r>
            <a:r>
              <a:rPr lang="en-US" sz="3400" b="0" i="0" dirty="0">
                <a:solidFill>
                  <a:schemeClr val="tx1"/>
                </a:solidFill>
                <a:effectLst/>
                <a:latin typeface="Source Sans Pro" panose="020B0503030403020204" pitchFamily="34" charset="0"/>
                <a:ea typeface="Source Sans Pro" panose="020B0503030403020204" pitchFamily="34" charset="0"/>
              </a:rPr>
              <a:t>mposed by nature, society, or another person. </a:t>
            </a:r>
            <a:r>
              <a:rPr lang="en-US" sz="2400" b="0" i="0" dirty="0">
                <a:solidFill>
                  <a:schemeClr val="tx1"/>
                </a:solidFill>
                <a:effectLst/>
                <a:latin typeface="Source Sans Pro" panose="020B0503030403020204" pitchFamily="34" charset="0"/>
                <a:ea typeface="Source Sans Pro" panose="020B0503030403020204" pitchFamily="34" charset="0"/>
              </a:rPr>
              <a:t>(</a:t>
            </a:r>
            <a:r>
              <a:rPr lang="en-US" sz="2400" b="0" i="1" dirty="0">
                <a:solidFill>
                  <a:schemeClr val="tx1"/>
                </a:solidFill>
                <a:effectLst/>
                <a:latin typeface="Source Sans Pro" panose="020B0503030403020204" pitchFamily="34" charset="0"/>
                <a:ea typeface="Source Sans Pro" panose="020B0503030403020204" pitchFamily="34" charset="0"/>
              </a:rPr>
              <a:t>Natural &amp; Logical Consequences: Natural Consequences</a:t>
            </a:r>
            <a:r>
              <a:rPr lang="en-US" sz="2400" b="0" i="0" dirty="0">
                <a:solidFill>
                  <a:schemeClr val="tx1"/>
                </a:solidFill>
                <a:effectLst/>
                <a:latin typeface="Source Sans Pro" panose="020B0503030403020204" pitchFamily="34" charset="0"/>
                <a:ea typeface="Source Sans Pro" panose="020B0503030403020204" pitchFamily="34" charset="0"/>
              </a:rPr>
              <a:t>, n.d.)</a:t>
            </a:r>
            <a:endParaRPr lang="en-US" sz="2400" b="0" i="0" u="none" strike="noStrike" dirty="0">
              <a:solidFill>
                <a:schemeClr val="tx1"/>
              </a:solidFill>
              <a:effectLst/>
              <a:latin typeface="Source Sans Pro" panose="020B0503030403020204" pitchFamily="34" charset="0"/>
              <a:ea typeface="Source Sans Pro" panose="020B0503030403020204" pitchFamily="34" charset="0"/>
            </a:endParaRPr>
          </a:p>
          <a:p>
            <a:endParaRPr lang="en-US" sz="3400" dirty="0">
              <a:solidFill>
                <a:schemeClr val="tx1"/>
              </a:solidFill>
              <a:latin typeface="Source Sans Pro" panose="020B0503030403020204" pitchFamily="34" charset="0"/>
              <a:ea typeface="Source Sans Pro" panose="020B0503030403020204" pitchFamily="34" charset="0"/>
            </a:endParaRPr>
          </a:p>
        </p:txBody>
      </p:sp>
      <p:sp>
        <p:nvSpPr>
          <p:cNvPr id="22" name="Text Placeholder 9">
            <a:extLst>
              <a:ext uri="{FF2B5EF4-FFF2-40B4-BE49-F238E27FC236}">
                <a16:creationId xmlns:a16="http://schemas.microsoft.com/office/drawing/2014/main" id="{BF6AD528-366B-3939-9B58-282BED0C4AA4}"/>
              </a:ext>
            </a:extLst>
          </p:cNvPr>
          <p:cNvSpPr txBox="1">
            <a:spLocks/>
          </p:cNvSpPr>
          <p:nvPr/>
        </p:nvSpPr>
        <p:spPr>
          <a:xfrm>
            <a:off x="15263208" y="15379158"/>
            <a:ext cx="7328263" cy="666750"/>
          </a:xfrm>
          <a:prstGeom prst="rect">
            <a:avLst/>
          </a:prstGeom>
        </p:spPr>
        <p:txBody>
          <a:bodyPr vert="horz" lIns="106674" tIns="53337" rIns="106674" bIns="53337" rtlCol="0">
            <a:noAutofit/>
          </a:bodyPr>
          <a:lstStyle>
            <a:lvl1pPr marL="0" indent="0" algn="l" defTabSz="3840069" rtl="0" eaLnBrk="1" latinLnBrk="0" hangingPunct="1">
              <a:lnSpc>
                <a:spcPct val="100000"/>
              </a:lnSpc>
              <a:spcBef>
                <a:spcPts val="4200"/>
              </a:spcBef>
              <a:buFont typeface="Arial" panose="020B0604020202020204" pitchFamily="34" charset="0"/>
              <a:buNone/>
              <a:defRPr sz="5143" b="1" kern="1200">
                <a:solidFill>
                  <a:srgbClr val="000000"/>
                </a:solidFill>
                <a:latin typeface="+mj-lt"/>
                <a:ea typeface="+mn-ea"/>
                <a:cs typeface="+mn-cs"/>
              </a:defRPr>
            </a:lvl1pPr>
            <a:lvl2pPr marL="1920034" indent="0" algn="l" defTabSz="3840069" rtl="0" eaLnBrk="1" latinLnBrk="0" hangingPunct="1">
              <a:lnSpc>
                <a:spcPct val="100000"/>
              </a:lnSpc>
              <a:spcBef>
                <a:spcPts val="2100"/>
              </a:spcBef>
              <a:buFont typeface="Arial" panose="020B0604020202020204" pitchFamily="34" charset="0"/>
              <a:buNone/>
              <a:defRPr sz="6171" kern="1200">
                <a:solidFill>
                  <a:srgbClr val="000000"/>
                </a:solidFill>
                <a:latin typeface="+mj-lt"/>
                <a:ea typeface="+mn-ea"/>
                <a:cs typeface="+mn-cs"/>
              </a:defRPr>
            </a:lvl2pPr>
            <a:lvl3pPr marL="3840069" indent="0" algn="l" defTabSz="3840069" rtl="0" eaLnBrk="1" latinLnBrk="0" hangingPunct="1">
              <a:lnSpc>
                <a:spcPct val="100000"/>
              </a:lnSpc>
              <a:spcBef>
                <a:spcPts val="2100"/>
              </a:spcBef>
              <a:buFont typeface="Arial" panose="020B0604020202020204" pitchFamily="34" charset="0"/>
              <a:buNone/>
              <a:defRPr sz="5657" kern="1200">
                <a:solidFill>
                  <a:srgbClr val="000000"/>
                </a:solidFill>
                <a:latin typeface="+mj-lt"/>
                <a:ea typeface="+mn-ea"/>
                <a:cs typeface="+mn-cs"/>
              </a:defRPr>
            </a:lvl3pPr>
            <a:lvl4pPr marL="5760103" indent="0" algn="l" defTabSz="3840069" rtl="0" eaLnBrk="1" latinLnBrk="0" hangingPunct="1">
              <a:lnSpc>
                <a:spcPct val="100000"/>
              </a:lnSpc>
              <a:spcBef>
                <a:spcPts val="2100"/>
              </a:spcBef>
              <a:buFont typeface="Arial" panose="020B0604020202020204" pitchFamily="34" charset="0"/>
              <a:buNone/>
              <a:defRPr sz="4628" kern="1200">
                <a:solidFill>
                  <a:srgbClr val="000000"/>
                </a:solidFill>
                <a:latin typeface="+mj-lt"/>
                <a:ea typeface="+mn-ea"/>
                <a:cs typeface="+mn-cs"/>
              </a:defRPr>
            </a:lvl4pPr>
            <a:lvl5pPr marL="7680137" indent="0" algn="l" defTabSz="3840069" rtl="0" eaLnBrk="1" latinLnBrk="0" hangingPunct="1">
              <a:lnSpc>
                <a:spcPct val="100000"/>
              </a:lnSpc>
              <a:spcBef>
                <a:spcPts val="2100"/>
              </a:spcBef>
              <a:buFont typeface="Arial" panose="020B0604020202020204" pitchFamily="34" charset="0"/>
              <a:buNone/>
              <a:defRPr sz="4628" kern="1200">
                <a:solidFill>
                  <a:srgbClr val="000000"/>
                </a:solidFill>
                <a:latin typeface="+mj-lt"/>
                <a:ea typeface="+mn-ea"/>
                <a:cs typeface="+mn-cs"/>
              </a:defRPr>
            </a:lvl5pPr>
            <a:lvl6pPr marL="10560189"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6pPr>
            <a:lvl7pPr marL="12480223"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7pPr>
            <a:lvl8pPr marL="14400257"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8pPr>
            <a:lvl9pPr marL="16320291"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9pPr>
          </a:lstStyle>
          <a:p>
            <a:r>
              <a:rPr lang="en-US" dirty="0"/>
              <a:t>Methods</a:t>
            </a:r>
          </a:p>
        </p:txBody>
      </p:sp>
      <p:sp>
        <p:nvSpPr>
          <p:cNvPr id="25" name="Text Placeholder 212">
            <a:extLst>
              <a:ext uri="{FF2B5EF4-FFF2-40B4-BE49-F238E27FC236}">
                <a16:creationId xmlns:a16="http://schemas.microsoft.com/office/drawing/2014/main" id="{D7C04F3D-D527-A0F9-F44C-DA9F612BDF66}"/>
              </a:ext>
            </a:extLst>
          </p:cNvPr>
          <p:cNvSpPr txBox="1">
            <a:spLocks/>
          </p:cNvSpPr>
          <p:nvPr/>
        </p:nvSpPr>
        <p:spPr>
          <a:xfrm>
            <a:off x="15263208" y="16407820"/>
            <a:ext cx="13076464" cy="8339613"/>
          </a:xfrm>
          <a:prstGeom prst="rect">
            <a:avLst/>
          </a:prstGeom>
        </p:spPr>
        <p:txBody>
          <a:bodyPr vert="horz" lIns="106674" tIns="53337" rIns="106674" bIns="53337" rtlCol="0">
            <a:noAutofit/>
          </a:bodyPr>
          <a:lstStyle>
            <a:lvl1pPr marL="0" indent="0" algn="l" defTabSz="3840069" rtl="0" eaLnBrk="1" latinLnBrk="0" hangingPunct="1">
              <a:lnSpc>
                <a:spcPct val="100000"/>
              </a:lnSpc>
              <a:spcBef>
                <a:spcPts val="4200"/>
              </a:spcBef>
              <a:buFont typeface="Arial" panose="020B0604020202020204" pitchFamily="34" charset="0"/>
              <a:buNone/>
              <a:defRPr sz="3428" kern="1200">
                <a:solidFill>
                  <a:srgbClr val="000000"/>
                </a:solidFill>
                <a:latin typeface="+mj-lt"/>
                <a:ea typeface="+mn-ea"/>
                <a:cs typeface="+mn-cs"/>
              </a:defRPr>
            </a:lvl1pPr>
            <a:lvl2pPr marL="2507833" indent="-587799"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2pPr>
            <a:lvl3pPr marL="4427868" indent="-587799"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3pPr>
            <a:lvl4pPr marL="6249935" indent="-489833"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4pPr>
            <a:lvl5pPr marL="8169970" indent="-489833" algn="l" defTabSz="3840069" rtl="0" eaLnBrk="1" latinLnBrk="0" hangingPunct="1">
              <a:lnSpc>
                <a:spcPct val="100000"/>
              </a:lnSpc>
              <a:spcBef>
                <a:spcPts val="2100"/>
              </a:spcBef>
              <a:buFont typeface="Arial" panose="020B0604020202020204" pitchFamily="34" charset="0"/>
              <a:buChar char="•"/>
              <a:defRPr sz="3428" kern="1200">
                <a:solidFill>
                  <a:srgbClr val="000000"/>
                </a:solidFill>
                <a:latin typeface="+mj-lt"/>
                <a:ea typeface="+mn-ea"/>
                <a:cs typeface="+mn-cs"/>
              </a:defRPr>
            </a:lvl5pPr>
            <a:lvl6pPr marL="10560189"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6pPr>
            <a:lvl7pPr marL="12480223"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7pPr>
            <a:lvl8pPr marL="14400257"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8pPr>
            <a:lvl9pPr marL="16320291"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9pPr>
          </a:lstStyle>
          <a:p>
            <a:r>
              <a:rPr lang="en-US" sz="3400" b="1" dirty="0">
                <a:latin typeface="Source Sans Pro" panose="020B0503030403020204"/>
              </a:rPr>
              <a:t>Colorful Choices</a:t>
            </a:r>
          </a:p>
          <a:p>
            <a:pPr>
              <a:spcBef>
                <a:spcPts val="2400"/>
              </a:spcBef>
            </a:pPr>
            <a:r>
              <a:rPr lang="en-US" sz="3400" dirty="0">
                <a:latin typeface="Source Sans Pro" panose="020B0503030403020204"/>
              </a:rPr>
              <a:t>The objective of this activity is to have kids make low-stake choices in an age appropriate, creative, engaging manner</a:t>
            </a:r>
          </a:p>
          <a:p>
            <a:pPr marL="489833" indent="-489833"/>
            <a:r>
              <a:rPr lang="en-US" sz="3400" dirty="0">
                <a:latin typeface="Source Sans Pro" panose="020B0503030403020204"/>
              </a:rPr>
              <a:t>Kids get a clear cup with a spoon full of vanilla Greek yogurt </a:t>
            </a:r>
          </a:p>
          <a:p>
            <a:r>
              <a:rPr lang="en-US" sz="3400" dirty="0">
                <a:latin typeface="Source Sans Pro" panose="020B0503030403020204"/>
              </a:rPr>
              <a:t>They get the choice between red, yellow or blue food coloring to add to their cup of yogurt</a:t>
            </a:r>
          </a:p>
          <a:p>
            <a:r>
              <a:rPr lang="en-US" sz="3400" dirty="0">
                <a:latin typeface="Source Sans Pro" panose="020B0503030403020204"/>
              </a:rPr>
              <a:t>Kids get the opportunity to mix the food coloring into the white yogurt before getting one more spoon of yogurt on top of their newly colorful yogurt</a:t>
            </a:r>
          </a:p>
          <a:p>
            <a:r>
              <a:rPr lang="en-US" sz="3400" dirty="0">
                <a:latin typeface="Source Sans Pro" panose="020B0503030403020204"/>
              </a:rPr>
              <a:t> They again get to chose one more color, and mix it in with the rest of the yogurt in their cup</a:t>
            </a:r>
          </a:p>
        </p:txBody>
      </p:sp>
      <p:pic>
        <p:nvPicPr>
          <p:cNvPr id="26" name="Picture 25">
            <a:extLst>
              <a:ext uri="{FF2B5EF4-FFF2-40B4-BE49-F238E27FC236}">
                <a16:creationId xmlns:a16="http://schemas.microsoft.com/office/drawing/2014/main" id="{FC62C791-DD8B-EEB4-7716-DF3FAF11F71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361918" y="24883249"/>
            <a:ext cx="7328263" cy="5496198"/>
          </a:xfrm>
          <a:prstGeom prst="rect">
            <a:avLst/>
          </a:prstGeom>
          <a:ln>
            <a:solidFill>
              <a:schemeClr val="accent3">
                <a:lumMod val="20000"/>
                <a:lumOff val="80000"/>
              </a:schemeClr>
            </a:solidFill>
          </a:ln>
        </p:spPr>
      </p:pic>
      <p:pic>
        <p:nvPicPr>
          <p:cNvPr id="28" name="Picture 27">
            <a:extLst>
              <a:ext uri="{FF2B5EF4-FFF2-40B4-BE49-F238E27FC236}">
                <a16:creationId xmlns:a16="http://schemas.microsoft.com/office/drawing/2014/main" id="{6759E7EE-EB4E-4822-39A7-0F686A5E3E4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17756"/>
          <a:stretch/>
        </p:blipFill>
        <p:spPr>
          <a:xfrm rot="5400000">
            <a:off x="23240614" y="25094839"/>
            <a:ext cx="5532044" cy="4954162"/>
          </a:xfrm>
          <a:prstGeom prst="rect">
            <a:avLst/>
          </a:prstGeom>
          <a:solidFill>
            <a:schemeClr val="accent2">
              <a:lumMod val="20000"/>
              <a:lumOff val="80000"/>
            </a:schemeClr>
          </a:solidFill>
          <a:ln>
            <a:solidFill>
              <a:schemeClr val="accent2">
                <a:lumMod val="40000"/>
                <a:lumOff val="60000"/>
              </a:schemeClr>
            </a:solidFill>
          </a:ln>
        </p:spPr>
      </p:pic>
      <p:pic>
        <p:nvPicPr>
          <p:cNvPr id="1026" name="Picture 2" descr="DRCNH Logo">
            <a:extLst>
              <a:ext uri="{FF2B5EF4-FFF2-40B4-BE49-F238E27FC236}">
                <a16:creationId xmlns:a16="http://schemas.microsoft.com/office/drawing/2014/main" id="{69411B57-31C8-68A4-B71B-E2A406810767}"/>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3750" b="90000" l="605" r="99597">
                        <a14:foregroundMark x1="79839" y1="83750" x2="39516" y2="58750"/>
                        <a14:foregroundMark x1="39516" y1="58750" x2="67944" y2="53750"/>
                        <a14:foregroundMark x1="67944" y1="53750" x2="95968" y2="62500"/>
                        <a14:foregroundMark x1="95968" y1="62500" x2="75605" y2="26250"/>
                        <a14:foregroundMark x1="75605" y1="26250" x2="82258" y2="22500"/>
                        <a14:foregroundMark x1="82258" y1="22500" x2="16734" y2="38750"/>
                        <a14:foregroundMark x1="16734" y1="38750" x2="22782" y2="56250"/>
                        <a14:foregroundMark x1="22782" y1="56250" x2="10685" y2="43750"/>
                        <a14:foregroundMark x1="10685" y1="43750" x2="6250" y2="25000"/>
                        <a14:foregroundMark x1="6250" y1="25000" x2="8871" y2="85000"/>
                        <a14:foregroundMark x1="8871" y1="85000" x2="12097" y2="61250"/>
                        <a14:foregroundMark x1="12097" y1="61250" x2="17339" y2="83750"/>
                        <a14:foregroundMark x1="17339" y1="83750" x2="15524" y2="48750"/>
                        <a14:foregroundMark x1="15524" y1="48750" x2="5847" y2="53750"/>
                        <a14:foregroundMark x1="5847" y1="53750" x2="4839" y2="18750"/>
                        <a14:foregroundMark x1="4839" y1="18750" x2="12903" y2="6250"/>
                        <a14:foregroundMark x1="12903" y1="6250" x2="21371" y2="7500"/>
                        <a14:foregroundMark x1="21371" y1="7500" x2="20363" y2="37500"/>
                        <a14:foregroundMark x1="20363" y1="37500" x2="46371" y2="47500"/>
                        <a14:foregroundMark x1="46371" y1="47500" x2="53024" y2="77500"/>
                        <a14:foregroundMark x1="53024" y1="77500" x2="33871" y2="83750"/>
                        <a14:foregroundMark x1="33871" y1="83750" x2="60685" y2="73750"/>
                        <a14:foregroundMark x1="60685" y1="73750" x2="69153" y2="88750"/>
                        <a14:foregroundMark x1="69153" y1="88750" x2="75403" y2="58750"/>
                        <a14:foregroundMark x1="75403" y1="58750" x2="92137" y2="20000"/>
                        <a14:foregroundMark x1="92137" y1="20000" x2="65121" y2="13750"/>
                        <a14:foregroundMark x1="65121" y1="13750" x2="59274" y2="25000"/>
                        <a14:foregroundMark x1="59274" y1="25000" x2="29839" y2="5000"/>
                        <a14:foregroundMark x1="29839" y1="5000" x2="41734" y2="11250"/>
                        <a14:foregroundMark x1="41734" y1="11250" x2="12097" y2="12500"/>
                        <a14:foregroundMark x1="12097" y1="12500" x2="16935" y2="12500"/>
                        <a14:foregroundMark x1="95565" y1="20000" x2="86895" y2="42500"/>
                        <a14:foregroundMark x1="86895" y1="42500" x2="93145" y2="53750"/>
                        <a14:foregroundMark x1="93145" y1="53750" x2="99597" y2="51250"/>
                        <a14:foregroundMark x1="99597" y1="51250" x2="95565" y2="20000"/>
                        <a14:foregroundMark x1="95565" y1="20000" x2="93548" y2="20000"/>
                        <a14:foregroundMark x1="95565" y1="37500" x2="99597" y2="41250"/>
                        <a14:foregroundMark x1="3226" y1="50000" x2="8669" y2="61250"/>
                        <a14:foregroundMark x1="8669" y1="61250" x2="3427" y2="61250"/>
                        <a14:foregroundMark x1="3427" y1="61250" x2="3831" y2="25000"/>
                        <a14:foregroundMark x1="3831" y1="25000" x2="7661" y2="3750"/>
                        <a14:foregroundMark x1="7661" y1="3750" x2="5444" y2="12500"/>
                        <a14:foregroundMark x1="7460" y1="83750" x2="1815" y2="66250"/>
                        <a14:foregroundMark x1="1815" y1="66250" x2="8669" y2="47500"/>
                        <a14:foregroundMark x1="8669" y1="47500" x2="605" y2="45000"/>
                        <a14:foregroundMark x1="605" y1="45000" x2="605" y2="45000"/>
                        <a14:backgroundMark x1="2621" y1="87500" x2="1210" y2="96250"/>
                      </a14:backgroundRemoval>
                    </a14:imgEffect>
                  </a14:imgLayer>
                </a14:imgProps>
              </a:ext>
              <a:ext uri="{28A0092B-C50C-407E-A947-70E740481C1C}">
                <a14:useLocalDpi xmlns:a14="http://schemas.microsoft.com/office/drawing/2010/main" val="0"/>
              </a:ext>
            </a:extLst>
          </a:blip>
          <a:srcRect/>
          <a:stretch>
            <a:fillRect/>
          </a:stretch>
        </p:blipFill>
        <p:spPr bwMode="auto">
          <a:xfrm>
            <a:off x="4138862" y="5561919"/>
            <a:ext cx="10139721" cy="1635439"/>
          </a:xfrm>
          <a:prstGeom prst="rect">
            <a:avLst/>
          </a:prstGeom>
          <a:noFill/>
          <a:extLst>
            <a:ext uri="{909E8E84-426E-40DD-AFC4-6F175D3DCCD1}">
              <a14:hiddenFill xmlns:a14="http://schemas.microsoft.com/office/drawing/2010/main">
                <a:solidFill>
                  <a:srgbClr val="FFFFFF"/>
                </a:solidFill>
              </a14:hiddenFill>
            </a:ext>
          </a:extLst>
        </p:spPr>
      </p:pic>
      <p:sp>
        <p:nvSpPr>
          <p:cNvPr id="31" name="Oval 30">
            <a:extLst>
              <a:ext uri="{FF2B5EF4-FFF2-40B4-BE49-F238E27FC236}">
                <a16:creationId xmlns:a16="http://schemas.microsoft.com/office/drawing/2014/main" id="{5751D3FD-DBEA-B88A-209E-3758421996CE}"/>
              </a:ext>
            </a:extLst>
          </p:cNvPr>
          <p:cNvSpPr/>
          <p:nvPr/>
        </p:nvSpPr>
        <p:spPr>
          <a:xfrm>
            <a:off x="22690182" y="7303447"/>
            <a:ext cx="3892732" cy="3794258"/>
          </a:xfrm>
          <a:prstGeom prst="ellipse">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2">
                    <a:lumMod val="50000"/>
                  </a:schemeClr>
                </a:solidFill>
              </a:rPr>
              <a:t>Natural Consequence</a:t>
            </a:r>
          </a:p>
        </p:txBody>
      </p:sp>
      <p:sp>
        <p:nvSpPr>
          <p:cNvPr id="33" name="Oval 32">
            <a:extLst>
              <a:ext uri="{FF2B5EF4-FFF2-40B4-BE49-F238E27FC236}">
                <a16:creationId xmlns:a16="http://schemas.microsoft.com/office/drawing/2014/main" id="{E0DBDF6A-F38C-85F4-75B6-24126F47EE37}"/>
              </a:ext>
            </a:extLst>
          </p:cNvPr>
          <p:cNvSpPr/>
          <p:nvPr/>
        </p:nvSpPr>
        <p:spPr>
          <a:xfrm>
            <a:off x="17307002" y="7303447"/>
            <a:ext cx="3892732" cy="3794258"/>
          </a:xfrm>
          <a:prstGeom prst="ellipse">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2">
                    <a:lumMod val="50000"/>
                  </a:schemeClr>
                </a:solidFill>
              </a:rPr>
              <a:t>Dignity of Risk</a:t>
            </a:r>
          </a:p>
        </p:txBody>
      </p:sp>
      <p:pic>
        <p:nvPicPr>
          <p:cNvPr id="1028" name="Picture 4" descr="Fun With Yogurt Paint - The Chirping Moms">
            <a:extLst>
              <a:ext uri="{FF2B5EF4-FFF2-40B4-BE49-F238E27FC236}">
                <a16:creationId xmlns:a16="http://schemas.microsoft.com/office/drawing/2014/main" id="{B9E1F2F9-BD9D-6CAB-8227-1BFD9EBDCD83}"/>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1" b="52001"/>
          <a:stretch/>
        </p:blipFill>
        <p:spPr bwMode="auto">
          <a:xfrm>
            <a:off x="29339176" y="14520112"/>
            <a:ext cx="7292306" cy="384586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Fun With Yogurt Paint - The Chirping Moms">
            <a:extLst>
              <a:ext uri="{FF2B5EF4-FFF2-40B4-BE49-F238E27FC236}">
                <a16:creationId xmlns:a16="http://schemas.microsoft.com/office/drawing/2014/main" id="{9FA77066-1ED4-6D0A-8BCD-BFDA7CC06584}"/>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49908" b="877"/>
          <a:stretch/>
        </p:blipFill>
        <p:spPr bwMode="auto">
          <a:xfrm>
            <a:off x="36631482" y="14520112"/>
            <a:ext cx="7267074" cy="3889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40937"/>
      </p:ext>
    </p:extLst>
  </p:cSld>
  <p:clrMapOvr>
    <a:masterClrMapping/>
  </p:clrMapOvr>
</p:sld>
</file>

<file path=ppt/theme/theme1.xml><?xml version="1.0" encoding="utf-8"?>
<a:theme xmlns:a="http://schemas.openxmlformats.org/drawingml/2006/main" name="Office Theme">
  <a:themeElements>
    <a:clrScheme name="Custom 2">
      <a:dk1>
        <a:srgbClr val="000000"/>
      </a:dk1>
      <a:lt1>
        <a:sysClr val="window" lastClr="FFFFFF"/>
      </a:lt1>
      <a:dk2>
        <a:srgbClr val="013591"/>
      </a:dk2>
      <a:lt2>
        <a:srgbClr val="FFFFFF"/>
      </a:lt2>
      <a:accent1>
        <a:srgbClr val="C55A11"/>
      </a:accent1>
      <a:accent2>
        <a:srgbClr val="70AD47"/>
      </a:accent2>
      <a:accent3>
        <a:srgbClr val="013591"/>
      </a:accent3>
      <a:accent4>
        <a:srgbClr val="FFC000"/>
      </a:accent4>
      <a:accent5>
        <a:srgbClr val="0563C1"/>
      </a:accent5>
      <a:accent6>
        <a:srgbClr val="98A4AD"/>
      </a:accent6>
      <a:hlink>
        <a:srgbClr val="0563C1"/>
      </a:hlink>
      <a:folHlink>
        <a:srgbClr val="0563C1"/>
      </a:folHlink>
    </a:clrScheme>
    <a:fontScheme name="IOD fonts">
      <a:majorFont>
        <a:latin typeface="Myriad Pro"/>
        <a:ea typeface=""/>
        <a:cs typeface=""/>
      </a:majorFont>
      <a:minorFont>
        <a:latin typeface="Minion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NDPoster_42x56" id="{28501215-2B6E-4598-8CF6-AE42CB94BF9F}" vid="{547A93A2-4794-4327-B1F7-85B2EF97BC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a64891b-fa03-4fb1-a092-31ef8f540ecb">
      <Terms xmlns="http://schemas.microsoft.com/office/infopath/2007/PartnerControls"/>
    </lcf76f155ced4ddcb4097134ff3c332f>
    <TaxCatchAll xmlns="5550a5bc-a596-4b67-9c99-647c66ecfdd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ct:contentTypeSchema xmlns:ct="http://schemas.microsoft.com/office/2006/metadata/contentType" xmlns:ma="http://schemas.microsoft.com/office/2006/metadata/properties/metaAttributes" ct:_="" ma:_="" ma:contentTypeName="Document" ma:contentTypeID="0x01010045E6CC1808C4BD42BF29501F7CA1A6AC" ma:contentTypeVersion="17" ma:contentTypeDescription="Create a new document." ma:contentTypeScope="" ma:versionID="b7935ccfc802262aa04d0ff358ae4c13">
  <xsd:schema xmlns:xsd="http://www.w3.org/2001/XMLSchema" xmlns:xs="http://www.w3.org/2001/XMLSchema" xmlns:p="http://schemas.microsoft.com/office/2006/metadata/properties" xmlns:ns2="2a64891b-fa03-4fb1-a092-31ef8f540ecb" xmlns:ns3="5550a5bc-a596-4b67-9c99-647c66ecfdd3" targetNamespace="http://schemas.microsoft.com/office/2006/metadata/properties" ma:root="true" ma:fieldsID="98095d0e0fe0cfd784260c44d5c15c3d" ns2:_="" ns3:_="">
    <xsd:import namespace="2a64891b-fa03-4fb1-a092-31ef8f540ecb"/>
    <xsd:import namespace="5550a5bc-a596-4b67-9c99-647c66ecfd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64891b-fa03-4fb1-a092-31ef8f540e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50a5bc-a596-4b67-9c99-647c66ecfdd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a7f11fd-9c00-45d8-bb38-4a8cecd4f2c3}" ma:internalName="TaxCatchAll" ma:showField="CatchAllData" ma:web="5550a5bc-a596-4b67-9c99-647c66ecfdd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9DF2F8-3439-4E47-8B4D-9D6FCF655A54}">
  <ds:schemaRefs>
    <ds:schemaRef ds:uri="http://schemas.microsoft.com/office/2006/documentManagement/types"/>
    <ds:schemaRef ds:uri="5550a5bc-a596-4b67-9c99-647c66ecfdd3"/>
    <ds:schemaRef ds:uri="http://purl.org/dc/elements/1.1/"/>
    <ds:schemaRef ds:uri="2a64891b-fa03-4fb1-a092-31ef8f540ecb"/>
    <ds:schemaRef ds:uri="http://schemas.microsoft.com/office/infopath/2007/PartnerControls"/>
    <ds:schemaRef ds:uri="http://schemas.openxmlformats.org/package/2006/metadata/core-properties"/>
    <ds:schemaRef ds:uri="http://purl.org/dc/term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6DB99753-47DB-49F7-A90E-382E2831BDF1}">
  <ds:schemaRefs>
    <ds:schemaRef ds:uri="http://schemas.microsoft.com/sharepoint/v3/contenttype/forms"/>
  </ds:schemaRefs>
</ds:datastoreItem>
</file>

<file path=customXml/itemProps3.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4.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5.xml><?xml version="1.0" encoding="utf-8"?>
<ds:datastoreItem xmlns:ds="http://schemas.openxmlformats.org/officeDocument/2006/customXml" ds:itemID="{6B0E190A-D883-44E8-9E29-E1799E1897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64891b-fa03-4fb1-a092-31ef8f540ecb"/>
    <ds:schemaRef ds:uri="5550a5bc-a596-4b67-9c99-647c66ecfd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4479</TotalTime>
  <Words>913</Words>
  <Application>Microsoft Office PowerPoint</Application>
  <PresentationFormat>Custom</PresentationFormat>
  <Paragraphs>53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Minion Pro</vt:lpstr>
      <vt:lpstr>Myriad Pro</vt:lpstr>
      <vt:lpstr>Roboto</vt:lpstr>
      <vt:lpstr>Source Sans Pro</vt:lpstr>
      <vt:lpstr>Office Theme</vt:lpstr>
      <vt:lpstr>Choice Making in Preschool Aged Kids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Kelly Foster</cp:lastModifiedBy>
  <cp:revision>206</cp:revision>
  <dcterms:created xsi:type="dcterms:W3CDTF">2016-03-05T16:55:12Z</dcterms:created>
  <dcterms:modified xsi:type="dcterms:W3CDTF">2024-01-30T13:48:48Z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0x01010045E6CC1808C4BD42BF29501F7CA1A6AC</vt:lpwstr>
  </property>
</Properties>
</file>