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9144000" cy="6858000"/>
  <p:embeddedFontLst>
    <p:embeddedFont>
      <p:font typeface="EB Garamond" panose="00000500000000000000" pitchFamily="2"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Source Sans Pro" panose="020B0503030403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XUnfcBiinljxPH2JoocQhMZ3r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0"/>
    <p:restoredTop sz="94700"/>
  </p:normalViewPr>
  <p:slideViewPr>
    <p:cSldViewPr snapToGrid="0">
      <p:cViewPr varScale="1">
        <p:scale>
          <a:sx n="16" d="100"/>
          <a:sy n="16" d="100"/>
        </p:scale>
        <p:origin x="1301" y="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26" Type="http://customschemas.google.com/relationships/presentationmetadata" Target="meta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32" Type="http://schemas.openxmlformats.org/officeDocument/2006/relationships/customXml" Target="../customXml/item2.xml"/><Relationship Id="rId5" Type="http://schemas.openxmlformats.org/officeDocument/2006/relationships/font" Target="fonts/font2.fntdata"/><Relationship Id="rId15"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font" Target="fonts/font7.fntdata"/><Relationship Id="rId31"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Col. LayoutwGraphics">
  <p:cSld name="3 Col. LayoutwGraphics">
    <p:spTree>
      <p:nvGrpSpPr>
        <p:cNvPr id="1" name="Shape 16"/>
        <p:cNvGrpSpPr/>
        <p:nvPr/>
      </p:nvGrpSpPr>
      <p:grpSpPr>
        <a:xfrm>
          <a:off x="0" y="0"/>
          <a:ext cx="0" cy="0"/>
          <a:chOff x="0" y="0"/>
          <a:chExt cx="0" cy="0"/>
        </a:xfrm>
      </p:grpSpPr>
      <p:sp>
        <p:nvSpPr>
          <p:cNvPr id="17" name="Google Shape;17;p6"/>
          <p:cNvSpPr txBox="1">
            <a:spLocks noGrp="1"/>
          </p:cNvSpPr>
          <p:nvPr>
            <p:ph type="title"/>
          </p:nvPr>
        </p:nvSpPr>
        <p:spPr>
          <a:xfrm>
            <a:off x="979714" y="1155360"/>
            <a:ext cx="37856160" cy="666477"/>
          </a:xfrm>
          <a:prstGeom prst="rect">
            <a:avLst/>
          </a:prstGeom>
          <a:noFill/>
          <a:ln>
            <a:noFill/>
          </a:ln>
        </p:spPr>
        <p:txBody>
          <a:bodyPr spcFirstLastPara="1" wrap="square" lIns="106650" tIns="53325" rIns="106650" bIns="53325" anchor="ctr" anchorCtr="0">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
          <p:cNvSpPr txBox="1">
            <a:spLocks noGrp="1"/>
          </p:cNvSpPr>
          <p:nvPr>
            <p:ph type="body" idx="1"/>
          </p:nvPr>
        </p:nvSpPr>
        <p:spPr>
          <a:xfrm>
            <a:off x="979715" y="2210030"/>
            <a:ext cx="20103193" cy="666477"/>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657"/>
              <a:buNone/>
              <a:defRPr sz="5657">
                <a:solidFill>
                  <a:schemeClr val="lt1"/>
                </a:solidFill>
              </a:defRPr>
            </a:lvl1pPr>
            <a:lvl2pPr marL="914400" lvl="1" indent="-228600" algn="l">
              <a:lnSpc>
                <a:spcPct val="100000"/>
              </a:lnSpc>
              <a:spcBef>
                <a:spcPts val="2100"/>
              </a:spcBef>
              <a:spcAft>
                <a:spcPts val="0"/>
              </a:spcAft>
              <a:buClr>
                <a:schemeClr val="lt1"/>
              </a:buClr>
              <a:buSzPts val="6171"/>
              <a:buNone/>
              <a:defRPr sz="6171">
                <a:solidFill>
                  <a:schemeClr val="lt1"/>
                </a:solidFill>
              </a:defRPr>
            </a:lvl2pPr>
            <a:lvl3pPr marL="1371600" lvl="2" indent="-228600" algn="l">
              <a:lnSpc>
                <a:spcPct val="100000"/>
              </a:lnSpc>
              <a:spcBef>
                <a:spcPts val="2100"/>
              </a:spcBef>
              <a:spcAft>
                <a:spcPts val="0"/>
              </a:spcAft>
              <a:buClr>
                <a:schemeClr val="lt1"/>
              </a:buClr>
              <a:buSzPts val="5657"/>
              <a:buNone/>
              <a:defRPr sz="5657">
                <a:solidFill>
                  <a:schemeClr val="lt1"/>
                </a:solidFill>
              </a:defRPr>
            </a:lvl3pPr>
            <a:lvl4pPr marL="1828800" lvl="3" indent="-228600" algn="l">
              <a:lnSpc>
                <a:spcPct val="100000"/>
              </a:lnSpc>
              <a:spcBef>
                <a:spcPts val="2100"/>
              </a:spcBef>
              <a:spcAft>
                <a:spcPts val="0"/>
              </a:spcAft>
              <a:buClr>
                <a:schemeClr val="lt1"/>
              </a:buClr>
              <a:buSzPts val="4628"/>
              <a:buNone/>
              <a:defRPr sz="4628">
                <a:solidFill>
                  <a:schemeClr val="lt1"/>
                </a:solidFill>
              </a:defRPr>
            </a:lvl4pPr>
            <a:lvl5pPr marL="2286000" lvl="4" indent="-228600" algn="l">
              <a:lnSpc>
                <a:spcPct val="100000"/>
              </a:lnSpc>
              <a:spcBef>
                <a:spcPts val="2100"/>
              </a:spcBef>
              <a:spcAft>
                <a:spcPts val="0"/>
              </a:spcAft>
              <a:buClr>
                <a:schemeClr val="lt1"/>
              </a:buClr>
              <a:buSzPts val="4628"/>
              <a:buNone/>
              <a:defRPr sz="4628">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9" name="Google Shape;19;p6"/>
          <p:cNvSpPr txBox="1">
            <a:spLocks noGrp="1"/>
          </p:cNvSpPr>
          <p:nvPr>
            <p:ph type="body" idx="2"/>
          </p:nvPr>
        </p:nvSpPr>
        <p:spPr>
          <a:xfrm>
            <a:off x="979715" y="3153013"/>
            <a:ext cx="2010319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143"/>
              <a:buNone/>
              <a:defRPr sz="5143">
                <a:solidFill>
                  <a:schemeClr val="lt1"/>
                </a:solidFill>
              </a:defRPr>
            </a:lvl1pPr>
            <a:lvl2pPr marL="914400" lvl="1" indent="-228600" algn="l">
              <a:lnSpc>
                <a:spcPct val="100000"/>
              </a:lnSpc>
              <a:spcBef>
                <a:spcPts val="2100"/>
              </a:spcBef>
              <a:spcAft>
                <a:spcPts val="0"/>
              </a:spcAft>
              <a:buClr>
                <a:schemeClr val="lt1"/>
              </a:buClr>
              <a:buSzPts val="5143"/>
              <a:buNone/>
              <a:defRPr sz="5143">
                <a:solidFill>
                  <a:schemeClr val="lt1"/>
                </a:solidFill>
              </a:defRPr>
            </a:lvl2pPr>
            <a:lvl3pPr marL="1371600" lvl="2" indent="-228600" algn="l">
              <a:lnSpc>
                <a:spcPct val="100000"/>
              </a:lnSpc>
              <a:spcBef>
                <a:spcPts val="2100"/>
              </a:spcBef>
              <a:spcAft>
                <a:spcPts val="0"/>
              </a:spcAft>
              <a:buClr>
                <a:schemeClr val="lt1"/>
              </a:buClr>
              <a:buSzPts val="4628"/>
              <a:buNone/>
              <a:defRPr sz="4628">
                <a:solidFill>
                  <a:schemeClr val="lt1"/>
                </a:solidFill>
              </a:defRPr>
            </a:lvl3pPr>
            <a:lvl4pPr marL="1828800" lvl="3" indent="-228600" algn="l">
              <a:lnSpc>
                <a:spcPct val="100000"/>
              </a:lnSpc>
              <a:spcBef>
                <a:spcPts val="2100"/>
              </a:spcBef>
              <a:spcAft>
                <a:spcPts val="0"/>
              </a:spcAft>
              <a:buClr>
                <a:schemeClr val="lt1"/>
              </a:buClr>
              <a:buSzPts val="3771"/>
              <a:buNone/>
              <a:defRPr sz="3771">
                <a:solidFill>
                  <a:schemeClr val="lt1"/>
                </a:solidFill>
              </a:defRPr>
            </a:lvl4pPr>
            <a:lvl5pPr marL="2286000" lvl="4" indent="-228600" algn="l">
              <a:lnSpc>
                <a:spcPct val="100000"/>
              </a:lnSpc>
              <a:spcBef>
                <a:spcPts val="2100"/>
              </a:spcBef>
              <a:spcAft>
                <a:spcPts val="0"/>
              </a:spcAft>
              <a:buClr>
                <a:schemeClr val="lt1"/>
              </a:buClr>
              <a:buSzPts val="3771"/>
              <a:buNone/>
              <a:defRPr sz="3771">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cxnSp>
        <p:nvCxnSpPr>
          <p:cNvPr id="20" name="Google Shape;20;p6"/>
          <p:cNvCxnSpPr/>
          <p:nvPr/>
        </p:nvCxnSpPr>
        <p:spPr>
          <a:xfrm>
            <a:off x="14630400" y="5682343"/>
            <a:ext cx="0" cy="25394194"/>
          </a:xfrm>
          <a:prstGeom prst="straightConnector1">
            <a:avLst/>
          </a:prstGeom>
          <a:noFill/>
          <a:ln w="111125" cap="flat" cmpd="sng">
            <a:solidFill>
              <a:srgbClr val="A5A5A5">
                <a:alpha val="12941"/>
              </a:srgbClr>
            </a:solidFill>
            <a:prstDash val="solid"/>
            <a:miter lim="800000"/>
            <a:headEnd type="oval" w="med" len="med"/>
            <a:tailEnd type="oval" w="med" len="med"/>
          </a:ln>
        </p:spPr>
      </p:cxnSp>
      <p:cxnSp>
        <p:nvCxnSpPr>
          <p:cNvPr id="21" name="Google Shape;21;p6"/>
          <p:cNvCxnSpPr/>
          <p:nvPr/>
        </p:nvCxnSpPr>
        <p:spPr>
          <a:xfrm>
            <a:off x="29260800" y="5682343"/>
            <a:ext cx="0" cy="25394194"/>
          </a:xfrm>
          <a:prstGeom prst="straightConnector1">
            <a:avLst/>
          </a:prstGeom>
          <a:noFill/>
          <a:ln w="111125" cap="flat" cmpd="sng">
            <a:solidFill>
              <a:srgbClr val="A5A5A5">
                <a:alpha val="12941"/>
              </a:srgbClr>
            </a:solidFill>
            <a:prstDash val="solid"/>
            <a:miter lim="800000"/>
            <a:headEnd type="oval" w="med" len="med"/>
            <a:tailEnd type="oval" w="med" len="med"/>
          </a:ln>
        </p:spPr>
      </p:cxnSp>
      <p:sp>
        <p:nvSpPr>
          <p:cNvPr id="22" name="Google Shape;22;p6"/>
          <p:cNvSpPr txBox="1">
            <a:spLocks noGrp="1"/>
          </p:cNvSpPr>
          <p:nvPr>
            <p:ph type="body" idx="3"/>
          </p:nvPr>
        </p:nvSpPr>
        <p:spPr>
          <a:xfrm>
            <a:off x="979714" y="6112873"/>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3" name="Google Shape;23;p6"/>
          <p:cNvSpPr txBox="1">
            <a:spLocks noGrp="1"/>
          </p:cNvSpPr>
          <p:nvPr>
            <p:ph type="body" idx="4"/>
          </p:nvPr>
        </p:nvSpPr>
        <p:spPr>
          <a:xfrm>
            <a:off x="979714" y="13571765"/>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4" name="Google Shape;24;p6"/>
          <p:cNvSpPr txBox="1">
            <a:spLocks noGrp="1"/>
          </p:cNvSpPr>
          <p:nvPr>
            <p:ph type="body" idx="5"/>
          </p:nvPr>
        </p:nvSpPr>
        <p:spPr>
          <a:xfrm>
            <a:off x="15022285" y="611287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5" name="Google Shape;25;p6"/>
          <p:cNvSpPr txBox="1">
            <a:spLocks noGrp="1"/>
          </p:cNvSpPr>
          <p:nvPr>
            <p:ph type="body" idx="6"/>
          </p:nvPr>
        </p:nvSpPr>
        <p:spPr>
          <a:xfrm>
            <a:off x="29652685" y="611287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6" name="Google Shape;26;p6"/>
          <p:cNvSpPr txBox="1">
            <a:spLocks noGrp="1"/>
          </p:cNvSpPr>
          <p:nvPr>
            <p:ph type="body" idx="7"/>
          </p:nvPr>
        </p:nvSpPr>
        <p:spPr>
          <a:xfrm>
            <a:off x="15022285" y="2362963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7" name="Google Shape;27;p6"/>
          <p:cNvSpPr txBox="1">
            <a:spLocks noGrp="1"/>
          </p:cNvSpPr>
          <p:nvPr>
            <p:ph type="body" idx="8"/>
          </p:nvPr>
        </p:nvSpPr>
        <p:spPr>
          <a:xfrm>
            <a:off x="29600434" y="22872518"/>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8" name="Google Shape;28;p6"/>
          <p:cNvSpPr txBox="1">
            <a:spLocks noGrp="1"/>
          </p:cNvSpPr>
          <p:nvPr>
            <p:ph type="body" idx="9"/>
          </p:nvPr>
        </p:nvSpPr>
        <p:spPr>
          <a:xfrm>
            <a:off x="966108" y="7445828"/>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 name="Google Shape;29;p6"/>
          <p:cNvSpPr txBox="1">
            <a:spLocks noGrp="1"/>
          </p:cNvSpPr>
          <p:nvPr>
            <p:ph type="body" idx="13"/>
          </p:nvPr>
        </p:nvSpPr>
        <p:spPr>
          <a:xfrm>
            <a:off x="29652685" y="7445828"/>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0" name="Google Shape;30;p6"/>
          <p:cNvSpPr>
            <a:spLocks noGrp="1"/>
          </p:cNvSpPr>
          <p:nvPr>
            <p:ph type="dgm" idx="14"/>
          </p:nvPr>
        </p:nvSpPr>
        <p:spPr>
          <a:xfrm>
            <a:off x="15022285" y="8395350"/>
            <a:ext cx="13076464" cy="6688714"/>
          </a:xfrm>
          <a:prstGeom prst="rect">
            <a:avLst/>
          </a:prstGeom>
          <a:noFill/>
          <a:ln>
            <a:noFill/>
          </a:ln>
        </p:spPr>
        <p:txBody>
          <a:bodyPr spcFirstLastPara="1" wrap="square" lIns="106650" tIns="53325" rIns="106650" bIns="53325" anchor="t" anchorCtr="0">
            <a:normAutofit/>
          </a:bodyPr>
          <a:lstStyle>
            <a:lvl1pPr marR="0" lvl="0" algn="l" rtl="0">
              <a:lnSpc>
                <a:spcPct val="100000"/>
              </a:lnSpc>
              <a:spcBef>
                <a:spcPts val="4200"/>
              </a:spcBef>
              <a:spcAft>
                <a:spcPts val="0"/>
              </a:spcAft>
              <a:buClr>
                <a:srgbClr val="000000"/>
              </a:buClr>
              <a:buSzPts val="4114"/>
              <a:buFont typeface="Arial"/>
              <a:buNone/>
              <a:defRPr sz="4114" b="0" i="0" u="none" strike="noStrike" cap="none">
                <a:solidFill>
                  <a:srgbClr val="000000"/>
                </a:solidFill>
                <a:latin typeface="EB Garamond"/>
                <a:ea typeface="EB Garamond"/>
                <a:cs typeface="EB Garamond"/>
                <a:sym typeface="EB Garamond"/>
              </a:defRPr>
            </a:lvl1pPr>
            <a:lvl2pPr marR="0" lvl="1"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R="0" lvl="2"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R="0" lvl="3"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R="0" lvl="4"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R="0" lvl="5"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R="0" lvl="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R="0" lvl="7"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R="0" lvl="8"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31" name="Google Shape;31;p6"/>
          <p:cNvSpPr txBox="1">
            <a:spLocks noGrp="1"/>
          </p:cNvSpPr>
          <p:nvPr>
            <p:ph type="body" idx="15"/>
          </p:nvPr>
        </p:nvSpPr>
        <p:spPr>
          <a:xfrm>
            <a:off x="15022285" y="7497550"/>
            <a:ext cx="13076464" cy="379354"/>
          </a:xfrm>
          <a:prstGeom prst="rect">
            <a:avLst/>
          </a:prstGeom>
          <a:noFill/>
          <a:ln>
            <a:noFill/>
          </a:ln>
        </p:spPr>
        <p:txBody>
          <a:bodyPr spcFirstLastPara="1" wrap="square" lIns="106650" tIns="53325" rIns="106650" bIns="53325" anchor="t" anchorCtr="0">
            <a:noAutofit/>
          </a:bodyPr>
          <a:lstStyle>
            <a:lvl1pPr marL="457200" lvl="0" indent="-228600" algn="ctr">
              <a:lnSpc>
                <a:spcPct val="100000"/>
              </a:lnSpc>
              <a:spcBef>
                <a:spcPts val="4200"/>
              </a:spcBef>
              <a:spcAft>
                <a:spcPts val="0"/>
              </a:spcAft>
              <a:buClr>
                <a:srgbClr val="000000"/>
              </a:buClr>
              <a:buSzPts val="3771"/>
              <a:buNone/>
              <a:defRPr sz="3771" b="0">
                <a:solidFill>
                  <a:srgbClr val="000000"/>
                </a:solidFill>
                <a:latin typeface="Open Sans"/>
                <a:ea typeface="Open Sans"/>
                <a:cs typeface="Open Sans"/>
                <a:sym typeface="Open Sans"/>
              </a:defRPr>
            </a:lvl1pPr>
            <a:lvl2pPr marL="914400" lvl="1" indent="-522478" algn="l">
              <a:lnSpc>
                <a:spcPct val="100000"/>
              </a:lnSpc>
              <a:spcBef>
                <a:spcPts val="2100"/>
              </a:spcBef>
              <a:spcAft>
                <a:spcPts val="0"/>
              </a:spcAft>
              <a:buClr>
                <a:srgbClr val="000000"/>
              </a:buClr>
              <a:buSzPts val="4628"/>
              <a:buFont typeface="Arial"/>
              <a:buChar char="•"/>
              <a:defRPr sz="4628">
                <a:solidFill>
                  <a:srgbClr val="000000"/>
                </a:solidFill>
                <a:latin typeface="Open Sans"/>
                <a:ea typeface="Open Sans"/>
                <a:cs typeface="Open Sans"/>
                <a:sym typeface="Open Sans"/>
              </a:defRPr>
            </a:lvl2pPr>
            <a:lvl3pPr marL="1371600" lvl="2" indent="-489839" algn="l">
              <a:lnSpc>
                <a:spcPct val="100000"/>
              </a:lnSpc>
              <a:spcBef>
                <a:spcPts val="2100"/>
              </a:spcBef>
              <a:spcAft>
                <a:spcPts val="0"/>
              </a:spcAft>
              <a:buClr>
                <a:srgbClr val="000000"/>
              </a:buClr>
              <a:buSzPts val="4114"/>
              <a:buFont typeface="Arial"/>
              <a:buChar char="•"/>
              <a:defRPr sz="4114">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 name="Google Shape;32;p6"/>
          <p:cNvSpPr>
            <a:spLocks noGrp="1"/>
          </p:cNvSpPr>
          <p:nvPr>
            <p:ph type="dgm" idx="16"/>
          </p:nvPr>
        </p:nvSpPr>
        <p:spPr>
          <a:xfrm>
            <a:off x="15022285" y="16422471"/>
            <a:ext cx="13076464" cy="6688714"/>
          </a:xfrm>
          <a:prstGeom prst="rect">
            <a:avLst/>
          </a:prstGeom>
          <a:noFill/>
          <a:ln>
            <a:noFill/>
          </a:ln>
        </p:spPr>
        <p:txBody>
          <a:bodyPr spcFirstLastPara="1" wrap="square" lIns="106650" tIns="53325" rIns="106650" bIns="53325" anchor="t" anchorCtr="0">
            <a:normAutofit/>
          </a:bodyPr>
          <a:lstStyle>
            <a:lvl1pPr marR="0" lvl="0" algn="l" rtl="0">
              <a:lnSpc>
                <a:spcPct val="100000"/>
              </a:lnSpc>
              <a:spcBef>
                <a:spcPts val="4200"/>
              </a:spcBef>
              <a:spcAft>
                <a:spcPts val="0"/>
              </a:spcAft>
              <a:buClr>
                <a:srgbClr val="000000"/>
              </a:buClr>
              <a:buSzPts val="4114"/>
              <a:buFont typeface="Arial"/>
              <a:buNone/>
              <a:defRPr sz="4114" b="0" i="0" u="none" strike="noStrike" cap="none">
                <a:solidFill>
                  <a:srgbClr val="000000"/>
                </a:solidFill>
                <a:latin typeface="EB Garamond"/>
                <a:ea typeface="EB Garamond"/>
                <a:cs typeface="EB Garamond"/>
                <a:sym typeface="EB Garamond"/>
              </a:defRPr>
            </a:lvl1pPr>
            <a:lvl2pPr marR="0" lvl="1"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R="0" lvl="2"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R="0" lvl="3"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R="0" lvl="4"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R="0" lvl="5"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R="0" lvl="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R="0" lvl="7"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R="0" lvl="8"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33" name="Google Shape;33;p6"/>
          <p:cNvSpPr txBox="1">
            <a:spLocks noGrp="1"/>
          </p:cNvSpPr>
          <p:nvPr>
            <p:ph type="body" idx="17"/>
          </p:nvPr>
        </p:nvSpPr>
        <p:spPr>
          <a:xfrm>
            <a:off x="15022285" y="15524670"/>
            <a:ext cx="13076464" cy="379354"/>
          </a:xfrm>
          <a:prstGeom prst="rect">
            <a:avLst/>
          </a:prstGeom>
          <a:noFill/>
          <a:ln>
            <a:noFill/>
          </a:ln>
        </p:spPr>
        <p:txBody>
          <a:bodyPr spcFirstLastPara="1" wrap="square" lIns="106650" tIns="53325" rIns="106650" bIns="53325" anchor="t" anchorCtr="0">
            <a:noAutofit/>
          </a:bodyPr>
          <a:lstStyle>
            <a:lvl1pPr marL="457200" lvl="0" indent="-228600" algn="ctr">
              <a:lnSpc>
                <a:spcPct val="100000"/>
              </a:lnSpc>
              <a:spcBef>
                <a:spcPts val="4200"/>
              </a:spcBef>
              <a:spcAft>
                <a:spcPts val="0"/>
              </a:spcAft>
              <a:buClr>
                <a:srgbClr val="000000"/>
              </a:buClr>
              <a:buSzPts val="3771"/>
              <a:buNone/>
              <a:defRPr sz="3771" b="0">
                <a:solidFill>
                  <a:srgbClr val="000000"/>
                </a:solidFill>
                <a:latin typeface="Open Sans"/>
                <a:ea typeface="Open Sans"/>
                <a:cs typeface="Open Sans"/>
                <a:sym typeface="Open Sans"/>
              </a:defRPr>
            </a:lvl1pPr>
            <a:lvl2pPr marL="914400" lvl="1" indent="-522478" algn="l">
              <a:lnSpc>
                <a:spcPct val="100000"/>
              </a:lnSpc>
              <a:spcBef>
                <a:spcPts val="2100"/>
              </a:spcBef>
              <a:spcAft>
                <a:spcPts val="0"/>
              </a:spcAft>
              <a:buClr>
                <a:srgbClr val="000000"/>
              </a:buClr>
              <a:buSzPts val="4628"/>
              <a:buFont typeface="Arial"/>
              <a:buChar char="•"/>
              <a:defRPr sz="4628">
                <a:solidFill>
                  <a:srgbClr val="000000"/>
                </a:solidFill>
                <a:latin typeface="Open Sans"/>
                <a:ea typeface="Open Sans"/>
                <a:cs typeface="Open Sans"/>
                <a:sym typeface="Open Sans"/>
              </a:defRPr>
            </a:lvl2pPr>
            <a:lvl3pPr marL="1371600" lvl="2" indent="-489839" algn="l">
              <a:lnSpc>
                <a:spcPct val="100000"/>
              </a:lnSpc>
              <a:spcBef>
                <a:spcPts val="2100"/>
              </a:spcBef>
              <a:spcAft>
                <a:spcPts val="0"/>
              </a:spcAft>
              <a:buClr>
                <a:srgbClr val="000000"/>
              </a:buClr>
              <a:buSzPts val="4114"/>
              <a:buFont typeface="Arial"/>
              <a:buChar char="•"/>
              <a:defRPr sz="4114">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4" name="Google Shape;34;p6"/>
          <p:cNvSpPr txBox="1">
            <a:spLocks noGrp="1"/>
          </p:cNvSpPr>
          <p:nvPr>
            <p:ph type="body" idx="18"/>
          </p:nvPr>
        </p:nvSpPr>
        <p:spPr>
          <a:xfrm>
            <a:off x="29600435" y="24043054"/>
            <a:ext cx="13076464" cy="520529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5" name="Google Shape;35;p6"/>
          <p:cNvSpPr txBox="1">
            <a:spLocks noGrp="1"/>
          </p:cNvSpPr>
          <p:nvPr>
            <p:ph type="body" idx="19"/>
          </p:nvPr>
        </p:nvSpPr>
        <p:spPr>
          <a:xfrm>
            <a:off x="15022285" y="24814827"/>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6" name="Google Shape;36;p6"/>
          <p:cNvSpPr txBox="1">
            <a:spLocks noGrp="1"/>
          </p:cNvSpPr>
          <p:nvPr>
            <p:ph type="body" idx="20"/>
          </p:nvPr>
        </p:nvSpPr>
        <p:spPr>
          <a:xfrm>
            <a:off x="966107" y="14956455"/>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7" name="Google Shape;37;p6"/>
          <p:cNvSpPr txBox="1">
            <a:spLocks noGrp="1"/>
          </p:cNvSpPr>
          <p:nvPr>
            <p:ph type="body" idx="21"/>
          </p:nvPr>
        </p:nvSpPr>
        <p:spPr>
          <a:xfrm>
            <a:off x="979714" y="20879687"/>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3771"/>
              <a:buNone/>
              <a:defRPr sz="3771" b="0">
                <a:solidFill>
                  <a:srgbClr val="000000"/>
                </a:solidFill>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8" name="Google Shape;38;p6"/>
          <p:cNvSpPr txBox="1">
            <a:spLocks noGrp="1"/>
          </p:cNvSpPr>
          <p:nvPr>
            <p:ph type="body" idx="22"/>
          </p:nvPr>
        </p:nvSpPr>
        <p:spPr>
          <a:xfrm>
            <a:off x="966107" y="21775812"/>
            <a:ext cx="13161645" cy="424540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9" name="Google Shape;39;p6"/>
          <p:cNvSpPr>
            <a:spLocks noGrp="1"/>
          </p:cNvSpPr>
          <p:nvPr>
            <p:ph type="pic" idx="23"/>
          </p:nvPr>
        </p:nvSpPr>
        <p:spPr>
          <a:xfrm>
            <a:off x="979715" y="26806072"/>
            <a:ext cx="13076464" cy="3718593"/>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Graphics">
  <p:cSld name="No Graphics">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979714" y="1155360"/>
            <a:ext cx="37856160" cy="666477"/>
          </a:xfrm>
          <a:prstGeom prst="rect">
            <a:avLst/>
          </a:prstGeom>
          <a:noFill/>
          <a:ln>
            <a:noFill/>
          </a:ln>
        </p:spPr>
        <p:txBody>
          <a:bodyPr spcFirstLastPara="1" wrap="square" lIns="106650" tIns="53325" rIns="106650" bIns="53325" anchor="ctr" anchorCtr="0">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979715" y="2210030"/>
            <a:ext cx="20103193" cy="666477"/>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657"/>
              <a:buNone/>
              <a:defRPr sz="5657">
                <a:solidFill>
                  <a:schemeClr val="lt1"/>
                </a:solidFill>
              </a:defRPr>
            </a:lvl1pPr>
            <a:lvl2pPr marL="914400" lvl="1" indent="-228600" algn="l">
              <a:lnSpc>
                <a:spcPct val="100000"/>
              </a:lnSpc>
              <a:spcBef>
                <a:spcPts val="2100"/>
              </a:spcBef>
              <a:spcAft>
                <a:spcPts val="0"/>
              </a:spcAft>
              <a:buClr>
                <a:schemeClr val="lt1"/>
              </a:buClr>
              <a:buSzPts val="6171"/>
              <a:buNone/>
              <a:defRPr sz="6171">
                <a:solidFill>
                  <a:schemeClr val="lt1"/>
                </a:solidFill>
              </a:defRPr>
            </a:lvl2pPr>
            <a:lvl3pPr marL="1371600" lvl="2" indent="-228600" algn="l">
              <a:lnSpc>
                <a:spcPct val="100000"/>
              </a:lnSpc>
              <a:spcBef>
                <a:spcPts val="2100"/>
              </a:spcBef>
              <a:spcAft>
                <a:spcPts val="0"/>
              </a:spcAft>
              <a:buClr>
                <a:schemeClr val="lt1"/>
              </a:buClr>
              <a:buSzPts val="5657"/>
              <a:buNone/>
              <a:defRPr sz="5657">
                <a:solidFill>
                  <a:schemeClr val="lt1"/>
                </a:solidFill>
              </a:defRPr>
            </a:lvl3pPr>
            <a:lvl4pPr marL="1828800" lvl="3" indent="-228600" algn="l">
              <a:lnSpc>
                <a:spcPct val="100000"/>
              </a:lnSpc>
              <a:spcBef>
                <a:spcPts val="2100"/>
              </a:spcBef>
              <a:spcAft>
                <a:spcPts val="0"/>
              </a:spcAft>
              <a:buClr>
                <a:schemeClr val="lt1"/>
              </a:buClr>
              <a:buSzPts val="4628"/>
              <a:buNone/>
              <a:defRPr sz="4628">
                <a:solidFill>
                  <a:schemeClr val="lt1"/>
                </a:solidFill>
              </a:defRPr>
            </a:lvl4pPr>
            <a:lvl5pPr marL="2286000" lvl="4" indent="-228600" algn="l">
              <a:lnSpc>
                <a:spcPct val="100000"/>
              </a:lnSpc>
              <a:spcBef>
                <a:spcPts val="2100"/>
              </a:spcBef>
              <a:spcAft>
                <a:spcPts val="0"/>
              </a:spcAft>
              <a:buClr>
                <a:schemeClr val="lt1"/>
              </a:buClr>
              <a:buSzPts val="4628"/>
              <a:buNone/>
              <a:defRPr sz="4628">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7" name="Google Shape;47;p8"/>
          <p:cNvSpPr txBox="1">
            <a:spLocks noGrp="1"/>
          </p:cNvSpPr>
          <p:nvPr>
            <p:ph type="body" idx="2"/>
          </p:nvPr>
        </p:nvSpPr>
        <p:spPr>
          <a:xfrm>
            <a:off x="979715" y="3153013"/>
            <a:ext cx="2010319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143"/>
              <a:buNone/>
              <a:defRPr sz="5143">
                <a:solidFill>
                  <a:schemeClr val="lt1"/>
                </a:solidFill>
              </a:defRPr>
            </a:lvl1pPr>
            <a:lvl2pPr marL="914400" lvl="1" indent="-228600" algn="l">
              <a:lnSpc>
                <a:spcPct val="100000"/>
              </a:lnSpc>
              <a:spcBef>
                <a:spcPts val="2100"/>
              </a:spcBef>
              <a:spcAft>
                <a:spcPts val="0"/>
              </a:spcAft>
              <a:buClr>
                <a:schemeClr val="lt1"/>
              </a:buClr>
              <a:buSzPts val="5143"/>
              <a:buNone/>
              <a:defRPr sz="5143">
                <a:solidFill>
                  <a:schemeClr val="lt1"/>
                </a:solidFill>
              </a:defRPr>
            </a:lvl2pPr>
            <a:lvl3pPr marL="1371600" lvl="2" indent="-228600" algn="l">
              <a:lnSpc>
                <a:spcPct val="100000"/>
              </a:lnSpc>
              <a:spcBef>
                <a:spcPts val="2100"/>
              </a:spcBef>
              <a:spcAft>
                <a:spcPts val="0"/>
              </a:spcAft>
              <a:buClr>
                <a:schemeClr val="lt1"/>
              </a:buClr>
              <a:buSzPts val="4628"/>
              <a:buNone/>
              <a:defRPr sz="4628">
                <a:solidFill>
                  <a:schemeClr val="lt1"/>
                </a:solidFill>
              </a:defRPr>
            </a:lvl3pPr>
            <a:lvl4pPr marL="1828800" lvl="3" indent="-228600" algn="l">
              <a:lnSpc>
                <a:spcPct val="100000"/>
              </a:lnSpc>
              <a:spcBef>
                <a:spcPts val="2100"/>
              </a:spcBef>
              <a:spcAft>
                <a:spcPts val="0"/>
              </a:spcAft>
              <a:buClr>
                <a:schemeClr val="lt1"/>
              </a:buClr>
              <a:buSzPts val="3771"/>
              <a:buNone/>
              <a:defRPr sz="3771">
                <a:solidFill>
                  <a:schemeClr val="lt1"/>
                </a:solidFill>
              </a:defRPr>
            </a:lvl4pPr>
            <a:lvl5pPr marL="2286000" lvl="4" indent="-228600" algn="l">
              <a:lnSpc>
                <a:spcPct val="100000"/>
              </a:lnSpc>
              <a:spcBef>
                <a:spcPts val="2100"/>
              </a:spcBef>
              <a:spcAft>
                <a:spcPts val="0"/>
              </a:spcAft>
              <a:buClr>
                <a:schemeClr val="lt1"/>
              </a:buClr>
              <a:buSzPts val="3771"/>
              <a:buNone/>
              <a:defRPr sz="3771">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cxnSp>
        <p:nvCxnSpPr>
          <p:cNvPr id="48" name="Google Shape;48;p8"/>
          <p:cNvCxnSpPr/>
          <p:nvPr/>
        </p:nvCxnSpPr>
        <p:spPr>
          <a:xfrm>
            <a:off x="14630400" y="5682343"/>
            <a:ext cx="0" cy="25394194"/>
          </a:xfrm>
          <a:prstGeom prst="straightConnector1">
            <a:avLst/>
          </a:prstGeom>
          <a:noFill/>
          <a:ln w="111125" cap="flat" cmpd="sng">
            <a:solidFill>
              <a:srgbClr val="A5A5A5">
                <a:alpha val="12941"/>
              </a:srgbClr>
            </a:solidFill>
            <a:prstDash val="solid"/>
            <a:miter lim="800000"/>
            <a:headEnd type="oval" w="med" len="med"/>
            <a:tailEnd type="oval" w="med" len="med"/>
          </a:ln>
        </p:spPr>
      </p:cxnSp>
      <p:cxnSp>
        <p:nvCxnSpPr>
          <p:cNvPr id="49" name="Google Shape;49;p8"/>
          <p:cNvCxnSpPr/>
          <p:nvPr/>
        </p:nvCxnSpPr>
        <p:spPr>
          <a:xfrm>
            <a:off x="29260800" y="5682343"/>
            <a:ext cx="0" cy="25394194"/>
          </a:xfrm>
          <a:prstGeom prst="straightConnector1">
            <a:avLst/>
          </a:prstGeom>
          <a:noFill/>
          <a:ln w="111125" cap="flat" cmpd="sng">
            <a:solidFill>
              <a:srgbClr val="A5A5A5">
                <a:alpha val="12941"/>
              </a:srgbClr>
            </a:solidFill>
            <a:prstDash val="solid"/>
            <a:miter lim="800000"/>
            <a:headEnd type="oval" w="med" len="med"/>
            <a:tailEnd type="oval" w="med" len="med"/>
          </a:ln>
        </p:spPr>
      </p:cxnSp>
      <p:sp>
        <p:nvSpPr>
          <p:cNvPr id="50" name="Google Shape;50;p8"/>
          <p:cNvSpPr txBox="1">
            <a:spLocks noGrp="1"/>
          </p:cNvSpPr>
          <p:nvPr>
            <p:ph type="body" idx="3"/>
          </p:nvPr>
        </p:nvSpPr>
        <p:spPr>
          <a:xfrm>
            <a:off x="979714" y="6112873"/>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1" name="Google Shape;51;p8"/>
          <p:cNvSpPr txBox="1">
            <a:spLocks noGrp="1"/>
          </p:cNvSpPr>
          <p:nvPr>
            <p:ph type="body" idx="4"/>
          </p:nvPr>
        </p:nvSpPr>
        <p:spPr>
          <a:xfrm>
            <a:off x="979714" y="13571765"/>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2" name="Google Shape;52;p8"/>
          <p:cNvSpPr txBox="1">
            <a:spLocks noGrp="1"/>
          </p:cNvSpPr>
          <p:nvPr>
            <p:ph type="body" idx="5"/>
          </p:nvPr>
        </p:nvSpPr>
        <p:spPr>
          <a:xfrm>
            <a:off x="15022285" y="611287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3" name="Google Shape;53;p8"/>
          <p:cNvSpPr txBox="1">
            <a:spLocks noGrp="1"/>
          </p:cNvSpPr>
          <p:nvPr>
            <p:ph type="body" idx="6"/>
          </p:nvPr>
        </p:nvSpPr>
        <p:spPr>
          <a:xfrm>
            <a:off x="29652685" y="611287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4" name="Google Shape;54;p8"/>
          <p:cNvSpPr txBox="1">
            <a:spLocks noGrp="1"/>
          </p:cNvSpPr>
          <p:nvPr>
            <p:ph type="body" idx="7"/>
          </p:nvPr>
        </p:nvSpPr>
        <p:spPr>
          <a:xfrm>
            <a:off x="15022285" y="2362963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5" name="Google Shape;55;p8"/>
          <p:cNvSpPr txBox="1">
            <a:spLocks noGrp="1"/>
          </p:cNvSpPr>
          <p:nvPr>
            <p:ph type="body" idx="8"/>
          </p:nvPr>
        </p:nvSpPr>
        <p:spPr>
          <a:xfrm>
            <a:off x="29600434" y="22872518"/>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6" name="Google Shape;56;p8"/>
          <p:cNvSpPr txBox="1">
            <a:spLocks noGrp="1"/>
          </p:cNvSpPr>
          <p:nvPr>
            <p:ph type="body" idx="9"/>
          </p:nvPr>
        </p:nvSpPr>
        <p:spPr>
          <a:xfrm>
            <a:off x="966108" y="7445828"/>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7" name="Google Shape;57;p8"/>
          <p:cNvSpPr txBox="1">
            <a:spLocks noGrp="1"/>
          </p:cNvSpPr>
          <p:nvPr>
            <p:ph type="body" idx="13"/>
          </p:nvPr>
        </p:nvSpPr>
        <p:spPr>
          <a:xfrm>
            <a:off x="29652685" y="7445828"/>
            <a:ext cx="13076464" cy="14329983"/>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8" name="Google Shape;58;p8"/>
          <p:cNvSpPr txBox="1">
            <a:spLocks noGrp="1"/>
          </p:cNvSpPr>
          <p:nvPr>
            <p:ph type="body" idx="14"/>
          </p:nvPr>
        </p:nvSpPr>
        <p:spPr>
          <a:xfrm>
            <a:off x="29600435" y="24043054"/>
            <a:ext cx="13076464" cy="520529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9" name="Google Shape;59;p8"/>
          <p:cNvSpPr txBox="1">
            <a:spLocks noGrp="1"/>
          </p:cNvSpPr>
          <p:nvPr>
            <p:ph type="body" idx="15"/>
          </p:nvPr>
        </p:nvSpPr>
        <p:spPr>
          <a:xfrm>
            <a:off x="15022285" y="24814827"/>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0" name="Google Shape;60;p8"/>
          <p:cNvSpPr txBox="1">
            <a:spLocks noGrp="1"/>
          </p:cNvSpPr>
          <p:nvPr>
            <p:ph type="body" idx="16"/>
          </p:nvPr>
        </p:nvSpPr>
        <p:spPr>
          <a:xfrm>
            <a:off x="966107" y="14956455"/>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1" name="Google Shape;61;p8"/>
          <p:cNvSpPr txBox="1">
            <a:spLocks noGrp="1"/>
          </p:cNvSpPr>
          <p:nvPr>
            <p:ph type="body" idx="17"/>
          </p:nvPr>
        </p:nvSpPr>
        <p:spPr>
          <a:xfrm>
            <a:off x="979714" y="20879687"/>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3771"/>
              <a:buNone/>
              <a:defRPr sz="3771" b="0">
                <a:solidFill>
                  <a:srgbClr val="000000"/>
                </a:solidFill>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2" name="Google Shape;62;p8"/>
          <p:cNvSpPr txBox="1">
            <a:spLocks noGrp="1"/>
          </p:cNvSpPr>
          <p:nvPr>
            <p:ph type="body" idx="18"/>
          </p:nvPr>
        </p:nvSpPr>
        <p:spPr>
          <a:xfrm>
            <a:off x="966107" y="21775812"/>
            <a:ext cx="13161645" cy="424540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3" name="Google Shape;63;p8"/>
          <p:cNvSpPr>
            <a:spLocks noGrp="1"/>
          </p:cNvSpPr>
          <p:nvPr>
            <p:ph type="pic" idx="19"/>
          </p:nvPr>
        </p:nvSpPr>
        <p:spPr>
          <a:xfrm>
            <a:off x="979715" y="26806072"/>
            <a:ext cx="13076464" cy="3718593"/>
          </a:xfrm>
          <a:prstGeom prst="rect">
            <a:avLst/>
          </a:prstGeom>
          <a:noFill/>
          <a:ln>
            <a:noFill/>
          </a:ln>
        </p:spPr>
      </p:sp>
      <p:sp>
        <p:nvSpPr>
          <p:cNvPr id="64" name="Google Shape;64;p8"/>
          <p:cNvSpPr txBox="1">
            <a:spLocks noGrp="1"/>
          </p:cNvSpPr>
          <p:nvPr>
            <p:ph type="body" idx="20"/>
          </p:nvPr>
        </p:nvSpPr>
        <p:spPr>
          <a:xfrm>
            <a:off x="15045661" y="7497549"/>
            <a:ext cx="13076464" cy="14329983"/>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nam12.safelinks.protection.outlook.com/?url=https%3A%2F%2Fiod.unh.edu%2Fnh-me-lend&amp;data=05%7C01%7CStacy.Driscoll%40unh.edu%7C813c8ad812784ac4959f08db3f7e11c6%7Cd6241893512d46dc8d2bbe47e25f5666%7C0%7C0%7C638173582911737324%7CUnknown%7CTWFpbGZsb3d8eyJWIjoiMC4wLjAwMDAiLCJQIjoiV2luMzIiLCJBTiI6Ik1haWwiLCJXVCI6Mn0%3D%7C3000%7C%7C%7C&amp;sdata=6qPYCabnT6A4S6cyQLIhTEpl2IoW6lfy63%2FvHM0ITfA%3D&amp;reserved=0" TargetMode="Externa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3017520" y="5568903"/>
            <a:ext cx="37856160" cy="24067103"/>
          </a:xfrm>
          <a:prstGeom prst="rect">
            <a:avLst/>
          </a:prstGeom>
          <a:noFill/>
          <a:ln>
            <a:noFill/>
          </a:ln>
        </p:spPr>
        <p:txBody>
          <a:bodyPr spcFirstLastPara="1" wrap="square" lIns="106650" tIns="53325" rIns="106650" bIns="53325" anchor="t" anchorCtr="0">
            <a:normAutofit/>
          </a:bodyPr>
          <a:lstStyle>
            <a:lvl1pPr marL="457200" marR="0" lvl="0" indent="-620458" algn="l" rtl="0">
              <a:lnSpc>
                <a:spcPct val="100000"/>
              </a:lnSpc>
              <a:spcBef>
                <a:spcPts val="42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1pPr>
            <a:lvl2pPr marL="914400" marR="0" lvl="1" indent="-620458"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L="1371600" marR="0" lvl="2" indent="-587819"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L="1828800" marR="0" lvl="3" indent="-522478"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L="2286000" marR="0" lvl="4" indent="-522478"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L="2743200" marR="0" lvl="5"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L="3200400" marR="0" lvl="6"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L="3657600" marR="0" lvl="7"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L="4114800" marR="0" lvl="8"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11" name="Google Shape;11;p5"/>
          <p:cNvSpPr txBox="1"/>
          <p:nvPr/>
        </p:nvSpPr>
        <p:spPr>
          <a:xfrm>
            <a:off x="-2" y="0"/>
            <a:ext cx="43891201" cy="4663441"/>
          </a:xfrm>
          <a:prstGeom prst="rect">
            <a:avLst/>
          </a:prstGeom>
          <a:gradFill>
            <a:gsLst>
              <a:gs pos="0">
                <a:srgbClr val="114260"/>
              </a:gs>
              <a:gs pos="50000">
                <a:srgbClr val="1A608B"/>
              </a:gs>
              <a:gs pos="100000">
                <a:srgbClr val="2074A7"/>
              </a:gs>
            </a:gsLst>
            <a:path path="circle">
              <a:fillToRect l="100000" b="100000"/>
            </a:path>
            <a:tileRect t="-100000" r="-100000"/>
          </a:gradFill>
          <a:ln w="101600" cap="flat" cmpd="sng">
            <a:solidFill>
              <a:srgbClr val="002060"/>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7971"/>
              <a:buFont typeface="Open Sans"/>
              <a:buNone/>
            </a:pPr>
            <a:r>
              <a:rPr lang="en-US" sz="7971" b="0" i="1" u="none" strike="noStrike" cap="none">
                <a:solidFill>
                  <a:schemeClr val="lt1"/>
                </a:solidFill>
                <a:latin typeface="Open Sans"/>
                <a:ea typeface="Open Sans"/>
                <a:cs typeface="Open Sans"/>
                <a:sym typeface="Open Sans"/>
              </a:rPr>
              <a:t> </a:t>
            </a:r>
            <a:endParaRPr/>
          </a:p>
        </p:txBody>
      </p:sp>
      <p:sp>
        <p:nvSpPr>
          <p:cNvPr id="12" name="Google Shape;12;p5"/>
          <p:cNvSpPr txBox="1">
            <a:spLocks noGrp="1"/>
          </p:cNvSpPr>
          <p:nvPr>
            <p:ph type="title"/>
          </p:nvPr>
        </p:nvSpPr>
        <p:spPr>
          <a:xfrm>
            <a:off x="2765594" y="1573536"/>
            <a:ext cx="37856160" cy="1516366"/>
          </a:xfrm>
          <a:prstGeom prst="rect">
            <a:avLst/>
          </a:prstGeom>
          <a:noFill/>
          <a:ln>
            <a:noFill/>
          </a:ln>
        </p:spPr>
        <p:txBody>
          <a:bodyPr spcFirstLastPara="1" wrap="square" lIns="106650" tIns="53325" rIns="106650" bIns="53325" anchor="ctr" anchorCtr="0">
            <a:normAutofit/>
          </a:bodyPr>
          <a:lstStyle>
            <a:lvl1pPr marR="0" lvl="0" algn="l" rtl="0">
              <a:lnSpc>
                <a:spcPct val="90000"/>
              </a:lnSpc>
              <a:spcBef>
                <a:spcPts val="0"/>
              </a:spcBef>
              <a:spcAft>
                <a:spcPts val="0"/>
              </a:spcAft>
              <a:buClr>
                <a:schemeClr val="lt1"/>
              </a:buClr>
              <a:buSzPts val="18513"/>
              <a:buFont typeface="Open Sans"/>
              <a:buNone/>
              <a:defRPr sz="18513"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5" descr="A picture containing text, clipart&#10;&#10;Description automatically generated"/>
          <p:cNvPicPr preferRelativeResize="0"/>
          <p:nvPr/>
        </p:nvPicPr>
        <p:blipFill rotWithShape="1">
          <a:blip r:embed="rId4">
            <a:alphaModFix/>
          </a:blip>
          <a:srcRect/>
          <a:stretch/>
        </p:blipFill>
        <p:spPr>
          <a:xfrm>
            <a:off x="34068127" y="1484840"/>
            <a:ext cx="8188350" cy="1810117"/>
          </a:xfrm>
          <a:prstGeom prst="rect">
            <a:avLst/>
          </a:prstGeom>
          <a:noFill/>
          <a:ln>
            <a:noFill/>
          </a:ln>
          <a:effectLst>
            <a:outerShdw blurRad="50800" dist="38100" dir="2700000" algn="tl" rotWithShape="0">
              <a:srgbClr val="000000">
                <a:alpha val="40000"/>
              </a:srgbClr>
            </a:outerShdw>
          </a:effectLst>
        </p:spPr>
      </p:pic>
      <p:sp>
        <p:nvSpPr>
          <p:cNvPr id="14" name="Google Shape;14;p5"/>
          <p:cNvSpPr txBox="1"/>
          <p:nvPr/>
        </p:nvSpPr>
        <p:spPr>
          <a:xfrm>
            <a:off x="1162051" y="30646841"/>
            <a:ext cx="41094426" cy="16758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430"/>
              <a:buFont typeface="Source Sans Pro"/>
              <a:buNone/>
            </a:pPr>
            <a:r>
              <a:rPr lang="en-US" sz="3430" b="0" i="0" u="none" strike="noStrike" cap="none">
                <a:solidFill>
                  <a:schemeClr val="dk1"/>
                </a:solidFill>
                <a:latin typeface="Source Sans Pro"/>
                <a:ea typeface="Source Sans Pro"/>
                <a:cs typeface="Source Sans Pro"/>
                <a:sym typeface="Source Sans Pro"/>
              </a:rPr>
              <a:t>          </a:t>
            </a:r>
            <a:r>
              <a:rPr lang="en-US" sz="3430" b="0" i="1" u="none" strike="noStrike" cap="none">
                <a:solidFill>
                  <a:schemeClr val="dk1"/>
                </a:solidFill>
                <a:latin typeface="Source Sans Pro"/>
                <a:ea typeface="Source Sans Pro"/>
                <a:cs typeface="Source Sans Pro"/>
                <a:sym typeface="Source Sans Pro"/>
              </a:rPr>
              <a:t>NH-ME LEND is a collaboration between the University of New Hampshire Institute on Disability, the University of Maine Center for Community Inclusion and Disability Studies, and the Dartmouth Geisel School of Medicine. It is supported by a grant (#</a:t>
            </a:r>
            <a:r>
              <a:rPr lang="en-US" sz="3430" b="0" i="0" u="none" strike="noStrike" cap="none">
                <a:solidFill>
                  <a:schemeClr val="dk1"/>
                </a:solidFill>
                <a:latin typeface="Source Sans Pro"/>
                <a:ea typeface="Source Sans Pro"/>
                <a:cs typeface="Source Sans Pro"/>
                <a:sym typeface="Source Sans Pro"/>
              </a:rPr>
              <a:t>T73MC33246</a:t>
            </a:r>
            <a:r>
              <a:rPr lang="en-US" sz="3430" b="0" i="1" u="none" strike="noStrike" cap="none">
                <a:solidFill>
                  <a:schemeClr val="dk1"/>
                </a:solidFill>
                <a:latin typeface="Source Sans Pro"/>
                <a:ea typeface="Source Sans Pro"/>
                <a:cs typeface="Source Sans Pro"/>
                <a:sym typeface="Source Sans Pro"/>
              </a:rPr>
              <a:t>) from the Maternal and Child Health Bureau, Health Resources and Services Administration (HRSA), U.S. Department of Health and Human Services and administered by the Association of University Centers on Disabilities (AUCD). </a:t>
            </a:r>
            <a:r>
              <a:rPr lang="en-US" sz="3430" b="0" i="1" u="sng" strike="noStrike" cap="none">
                <a:solidFill>
                  <a:srgbClr val="0000FF"/>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https://iod.unh.edu/nh-me-lend</a:t>
            </a:r>
            <a:r>
              <a:rPr lang="en-US" sz="3430" b="0" i="1" u="none" strike="noStrike" cap="none">
                <a:solidFill>
                  <a:schemeClr val="dk1"/>
                </a:solidFill>
                <a:latin typeface="Source Sans Pro"/>
                <a:ea typeface="Source Sans Pro"/>
                <a:cs typeface="Source Sans Pro"/>
                <a:sym typeface="Source Sans Pro"/>
              </a:rPr>
              <a:t> </a:t>
            </a:r>
            <a:endParaRPr sz="3430" b="0" i="0" u="none" strike="noStrike" cap="none">
              <a:solidFill>
                <a:schemeClr val="dk1"/>
              </a:solidFill>
              <a:latin typeface="Source Sans Pro"/>
              <a:ea typeface="Source Sans Pro"/>
              <a:cs typeface="Source Sans Pro"/>
              <a:sym typeface="Source Sans Pro"/>
            </a:endParaRPr>
          </a:p>
        </p:txBody>
      </p:sp>
      <p:sp>
        <p:nvSpPr>
          <p:cNvPr id="15" name="Google Shape;15;p5"/>
          <p:cNvSpPr/>
          <p:nvPr/>
        </p:nvSpPr>
        <p:spPr>
          <a:xfrm>
            <a:off x="-1" y="4200419"/>
            <a:ext cx="43891201" cy="579378"/>
          </a:xfrm>
          <a:prstGeom prst="rect">
            <a:avLst/>
          </a:prstGeom>
          <a:solidFill>
            <a:srgbClr val="BFD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244" b="0" i="0" u="none" strike="noStrike" cap="none">
              <a:solidFill>
                <a:schemeClr val="lt1"/>
              </a:solidFill>
              <a:latin typeface="EB Garamond"/>
              <a:ea typeface="EB Garamond"/>
              <a:cs typeface="EB Garamond"/>
              <a:sym typeface="EB Garamon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dol.gov/agencies/odep/program-areas/individuals/youth/mentoring-youth-with-disabilities" TargetMode="External"/><Relationship Id="rId7"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title"/>
          </p:nvPr>
        </p:nvSpPr>
        <p:spPr>
          <a:xfrm>
            <a:off x="1055914" y="275902"/>
            <a:ext cx="27900086" cy="2528778"/>
          </a:xfrm>
          <a:prstGeom prst="rect">
            <a:avLst/>
          </a:prstGeom>
          <a:noFill/>
          <a:ln>
            <a:noFill/>
          </a:ln>
        </p:spPr>
        <p:txBody>
          <a:bodyPr spcFirstLastPara="1" wrap="square" lIns="106650" tIns="53325" rIns="106650" bIns="53325" anchor="ctr" anchorCtr="0">
            <a:noAutofit/>
          </a:bodyPr>
          <a:lstStyle/>
          <a:p>
            <a:pPr marL="0" lvl="0" indent="0" algn="l" rtl="0">
              <a:lnSpc>
                <a:spcPct val="90000"/>
              </a:lnSpc>
              <a:spcBef>
                <a:spcPts val="0"/>
              </a:spcBef>
              <a:spcAft>
                <a:spcPts val="0"/>
              </a:spcAft>
              <a:buClr>
                <a:schemeClr val="lt1"/>
              </a:buClr>
              <a:buSzPts val="10700"/>
              <a:buFont typeface="Open Sans"/>
              <a:buNone/>
            </a:pPr>
            <a:r>
              <a:rPr lang="en-US" sz="8000" dirty="0">
                <a:latin typeface="+mj-lt"/>
              </a:rPr>
              <a:t>Adults With Intellectual and Developmental Disabilities (IDD)  as Role Models to Youth with IDD</a:t>
            </a:r>
            <a:endParaRPr sz="8000" dirty="0">
              <a:latin typeface="+mj-lt"/>
            </a:endParaRPr>
          </a:p>
        </p:txBody>
      </p:sp>
      <p:sp>
        <p:nvSpPr>
          <p:cNvPr id="70" name="Google Shape;70;p1"/>
          <p:cNvSpPr txBox="1">
            <a:spLocks noGrp="1"/>
          </p:cNvSpPr>
          <p:nvPr>
            <p:ph type="body" idx="1"/>
          </p:nvPr>
        </p:nvSpPr>
        <p:spPr>
          <a:xfrm>
            <a:off x="979715" y="2514830"/>
            <a:ext cx="20103193" cy="666477"/>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chemeClr val="lt1"/>
              </a:buClr>
              <a:buSzPts val="5600"/>
              <a:buNone/>
            </a:pPr>
            <a:r>
              <a:rPr lang="en-US" dirty="0"/>
              <a:t>Abbott </a:t>
            </a:r>
            <a:r>
              <a:rPr lang="en-US" dirty="0" err="1"/>
              <a:t>Philson</a:t>
            </a:r>
            <a:r>
              <a:rPr lang="en-US" dirty="0"/>
              <a:t> </a:t>
            </a:r>
            <a:endParaRPr dirty="0"/>
          </a:p>
        </p:txBody>
      </p:sp>
      <p:sp>
        <p:nvSpPr>
          <p:cNvPr id="71" name="Google Shape;71;p1"/>
          <p:cNvSpPr txBox="1">
            <a:spLocks noGrp="1"/>
          </p:cNvSpPr>
          <p:nvPr>
            <p:ph type="body" idx="2"/>
          </p:nvPr>
        </p:nvSpPr>
        <p:spPr>
          <a:xfrm>
            <a:off x="979715" y="3264688"/>
            <a:ext cx="20103300" cy="666900"/>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chemeClr val="lt1"/>
              </a:buClr>
              <a:buSzPts val="5100"/>
              <a:buNone/>
            </a:pPr>
            <a:r>
              <a:rPr lang="en-US" sz="5243" dirty="0"/>
              <a:t>Institute on Disability at the University of New Hampshire</a:t>
            </a:r>
            <a:endParaRPr sz="5243" dirty="0"/>
          </a:p>
        </p:txBody>
      </p:sp>
      <p:sp>
        <p:nvSpPr>
          <p:cNvPr id="72" name="Google Shape;72;p1"/>
          <p:cNvSpPr txBox="1">
            <a:spLocks noGrp="1"/>
          </p:cNvSpPr>
          <p:nvPr>
            <p:ph type="body" idx="3"/>
          </p:nvPr>
        </p:nvSpPr>
        <p:spPr>
          <a:xfrm>
            <a:off x="499359" y="5165017"/>
            <a:ext cx="14522926" cy="903598"/>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5100"/>
              <a:buNone/>
            </a:pPr>
            <a:r>
              <a:rPr lang="en-US" sz="4800" dirty="0">
                <a:latin typeface="+mj-lt"/>
              </a:rPr>
              <a:t>Introduction – Why Research Peer Mentoring ?</a:t>
            </a:r>
            <a:endParaRPr sz="4800" dirty="0">
              <a:latin typeface="+mj-lt"/>
            </a:endParaRPr>
          </a:p>
        </p:txBody>
      </p:sp>
      <p:sp>
        <p:nvSpPr>
          <p:cNvPr id="78" name="Google Shape;78;p1"/>
          <p:cNvSpPr txBox="1">
            <a:spLocks noGrp="1"/>
          </p:cNvSpPr>
          <p:nvPr>
            <p:ph type="body" idx="9"/>
          </p:nvPr>
        </p:nvSpPr>
        <p:spPr>
          <a:xfrm>
            <a:off x="376213" y="6178719"/>
            <a:ext cx="13563603" cy="8141198"/>
          </a:xfrm>
          <a:prstGeom prst="rect">
            <a:avLst/>
          </a:prstGeom>
          <a:noFill/>
          <a:ln>
            <a:noFill/>
          </a:ln>
        </p:spPr>
        <p:txBody>
          <a:bodyPr spcFirstLastPara="1" wrap="square" lIns="106650" tIns="53325" rIns="106650" bIns="53325" anchor="t" anchorCtr="0">
            <a:noAutofit/>
          </a:bodyPr>
          <a:lstStyle/>
          <a:p>
            <a:pPr marL="0" lvl="0" indent="0" algn="l" rtl="0">
              <a:lnSpc>
                <a:spcPct val="115000"/>
              </a:lnSpc>
              <a:spcBef>
                <a:spcPts val="0"/>
              </a:spcBef>
              <a:spcAft>
                <a:spcPts val="1200"/>
              </a:spcAft>
              <a:buNone/>
            </a:pPr>
            <a:r>
              <a:rPr lang="en-US" sz="3600" b="1" dirty="0">
                <a:solidFill>
                  <a:schemeClr val="dk1"/>
                </a:solidFill>
                <a:latin typeface="Arial"/>
                <a:ea typeface="Arial"/>
                <a:cs typeface="Arial"/>
                <a:sym typeface="Arial"/>
              </a:rPr>
              <a:t>This research project was to understand  peer mentoring with people with disabilities. Peer mentoring by someone with a disability is important because: </a:t>
            </a:r>
            <a:endParaRPr sz="3600" dirty="0">
              <a:solidFill>
                <a:schemeClr val="dk1"/>
              </a:solidFill>
              <a:latin typeface="Arial"/>
              <a:ea typeface="Arial"/>
              <a:cs typeface="Arial"/>
              <a:sym typeface="Arial"/>
            </a:endParaRPr>
          </a:p>
          <a:p>
            <a:pPr marL="914400" lvl="0" indent="-419100" algn="l" rtl="0">
              <a:lnSpc>
                <a:spcPct val="115000"/>
              </a:lnSpc>
              <a:spcBef>
                <a:spcPts val="0"/>
              </a:spcBef>
              <a:spcAft>
                <a:spcPts val="0"/>
              </a:spcAft>
              <a:buClr>
                <a:schemeClr val="dk1"/>
              </a:buClr>
              <a:buSzPts val="3000"/>
              <a:buChar char="●"/>
            </a:pPr>
            <a:r>
              <a:rPr lang="en-US" sz="3600" dirty="0">
                <a:solidFill>
                  <a:schemeClr val="dk1"/>
                </a:solidFill>
                <a:latin typeface="Arial"/>
                <a:ea typeface="Arial"/>
                <a:cs typeface="Arial"/>
                <a:sym typeface="Arial"/>
              </a:rPr>
              <a:t>During peer mentoring there is a connection with young people with disabilities. </a:t>
            </a:r>
            <a:endParaRPr sz="3600" dirty="0">
              <a:solidFill>
                <a:schemeClr val="dk1"/>
              </a:solidFill>
              <a:latin typeface="Arial"/>
              <a:ea typeface="Arial"/>
              <a:cs typeface="Arial"/>
              <a:sym typeface="Arial"/>
            </a:endParaRPr>
          </a:p>
          <a:p>
            <a:pPr marL="1371600" lvl="1" indent="-419100" algn="l" rtl="0">
              <a:lnSpc>
                <a:spcPct val="115000"/>
              </a:lnSpc>
              <a:spcBef>
                <a:spcPts val="0"/>
              </a:spcBef>
              <a:spcAft>
                <a:spcPts val="0"/>
              </a:spcAft>
              <a:buClr>
                <a:schemeClr val="dk1"/>
              </a:buClr>
              <a:buSzPts val="3000"/>
              <a:buChar char="○"/>
            </a:pPr>
            <a:r>
              <a:rPr lang="en-US" sz="3600" dirty="0">
                <a:solidFill>
                  <a:schemeClr val="dk1"/>
                </a:solidFill>
                <a:latin typeface="Arial"/>
                <a:ea typeface="Arial"/>
                <a:cs typeface="Arial"/>
                <a:sym typeface="Arial"/>
              </a:rPr>
              <a:t>During my clinical placement I experienced young people with disabilities approaching with interest-they wanted to know another person with a disability.</a:t>
            </a:r>
            <a:endParaRPr sz="3600" dirty="0">
              <a:solidFill>
                <a:schemeClr val="dk1"/>
              </a:solidFill>
              <a:latin typeface="Arial"/>
              <a:ea typeface="Arial"/>
              <a:cs typeface="Arial"/>
              <a:sym typeface="Arial"/>
            </a:endParaRPr>
          </a:p>
          <a:p>
            <a:pPr marL="914400" lvl="0" indent="-419100" algn="l" rtl="0">
              <a:lnSpc>
                <a:spcPct val="115000"/>
              </a:lnSpc>
              <a:spcBef>
                <a:spcPts val="0"/>
              </a:spcBef>
              <a:spcAft>
                <a:spcPts val="0"/>
              </a:spcAft>
              <a:buClr>
                <a:schemeClr val="dk1"/>
              </a:buClr>
              <a:buSzPts val="3000"/>
              <a:buChar char="●"/>
            </a:pPr>
            <a:r>
              <a:rPr lang="en-US" sz="3600" dirty="0">
                <a:solidFill>
                  <a:schemeClr val="dk1"/>
                </a:solidFill>
                <a:latin typeface="Arial"/>
                <a:ea typeface="Arial"/>
                <a:cs typeface="Arial"/>
                <a:sym typeface="Arial"/>
              </a:rPr>
              <a:t>Chance to be a role model, support growth and development of youth with disabilities.</a:t>
            </a:r>
            <a:endParaRPr sz="3600" dirty="0">
              <a:solidFill>
                <a:schemeClr val="dk1"/>
              </a:solidFill>
              <a:latin typeface="Arial"/>
              <a:ea typeface="Arial"/>
              <a:cs typeface="Arial"/>
              <a:sym typeface="Arial"/>
            </a:endParaRPr>
          </a:p>
          <a:p>
            <a:pPr marL="914400" lvl="0" indent="-419100" algn="l" rtl="0">
              <a:lnSpc>
                <a:spcPct val="115000"/>
              </a:lnSpc>
              <a:spcBef>
                <a:spcPts val="0"/>
              </a:spcBef>
              <a:spcAft>
                <a:spcPts val="0"/>
              </a:spcAft>
              <a:buClr>
                <a:schemeClr val="dk1"/>
              </a:buClr>
              <a:buSzPts val="3000"/>
              <a:buChar char="●"/>
            </a:pPr>
            <a:r>
              <a:rPr lang="en-US" sz="3600" dirty="0">
                <a:solidFill>
                  <a:schemeClr val="dk1"/>
                </a:solidFill>
                <a:latin typeface="Arial"/>
                <a:ea typeface="Arial"/>
                <a:cs typeface="Arial"/>
                <a:sym typeface="Arial"/>
              </a:rPr>
              <a:t>Sharing personal success and challenges can support youth to know how to proceed when things happen to them. </a:t>
            </a:r>
            <a:endParaRPr sz="3600" dirty="0">
              <a:solidFill>
                <a:schemeClr val="dk1"/>
              </a:solidFill>
              <a:latin typeface="Arial"/>
              <a:ea typeface="Arial"/>
              <a:cs typeface="Arial"/>
              <a:sym typeface="Arial"/>
            </a:endParaRPr>
          </a:p>
        </p:txBody>
      </p:sp>
      <p:sp>
        <p:nvSpPr>
          <p:cNvPr id="73" name="Google Shape;73;p1"/>
          <p:cNvSpPr txBox="1">
            <a:spLocks noGrp="1"/>
          </p:cNvSpPr>
          <p:nvPr>
            <p:ph type="body" idx="4"/>
          </p:nvPr>
        </p:nvSpPr>
        <p:spPr>
          <a:xfrm>
            <a:off x="805542" y="14286785"/>
            <a:ext cx="7328263" cy="666750"/>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5100"/>
              <a:buNone/>
            </a:pPr>
            <a:r>
              <a:rPr lang="en-US" sz="4800" dirty="0">
                <a:latin typeface="+mj-lt"/>
              </a:rPr>
              <a:t>Methods</a:t>
            </a:r>
            <a:endParaRPr sz="4800" dirty="0">
              <a:latin typeface="+mj-lt"/>
            </a:endParaRPr>
          </a:p>
        </p:txBody>
      </p:sp>
      <p:sp>
        <p:nvSpPr>
          <p:cNvPr id="83" name="Google Shape;83;p1"/>
          <p:cNvSpPr txBox="1">
            <a:spLocks noGrp="1"/>
          </p:cNvSpPr>
          <p:nvPr>
            <p:ph type="body" idx="20"/>
          </p:nvPr>
        </p:nvSpPr>
        <p:spPr>
          <a:xfrm>
            <a:off x="791935" y="15196454"/>
            <a:ext cx="13076464" cy="4136571"/>
          </a:xfrm>
          <a:prstGeom prst="rect">
            <a:avLst/>
          </a:prstGeom>
          <a:noFill/>
          <a:ln>
            <a:noFill/>
          </a:ln>
        </p:spPr>
        <p:txBody>
          <a:bodyPr spcFirstLastPara="1" wrap="square" lIns="106650" tIns="53325" rIns="106650" bIns="53325" anchor="t" anchorCtr="0">
            <a:noAutofit/>
          </a:bodyPr>
          <a:lstStyle/>
          <a:p>
            <a:pPr marL="914400" lvl="0" indent="-1371600" algn="l" rtl="0">
              <a:lnSpc>
                <a:spcPct val="100000"/>
              </a:lnSpc>
              <a:spcBef>
                <a:spcPts val="0"/>
              </a:spcBef>
              <a:spcAft>
                <a:spcPts val="1200"/>
              </a:spcAft>
              <a:buClr>
                <a:srgbClr val="000000"/>
              </a:buClr>
              <a:buSzPts val="3428"/>
              <a:buFont typeface="Arial"/>
              <a:buNone/>
            </a:pPr>
            <a:r>
              <a:rPr lang="en-US" sz="3600" dirty="0">
                <a:latin typeface="+mn-lt"/>
              </a:rPr>
              <a:t>Step 1: Identified organizations that do mentoring.</a:t>
            </a:r>
            <a:endParaRPr sz="3600" dirty="0">
              <a:latin typeface="+mn-lt"/>
            </a:endParaRPr>
          </a:p>
          <a:p>
            <a:pPr marL="914400" lvl="0" indent="-1371600" algn="l" rtl="0">
              <a:lnSpc>
                <a:spcPct val="100000"/>
              </a:lnSpc>
              <a:spcBef>
                <a:spcPts val="0"/>
              </a:spcBef>
              <a:spcAft>
                <a:spcPts val="1200"/>
              </a:spcAft>
              <a:buClr>
                <a:srgbClr val="000000"/>
              </a:buClr>
              <a:buSzPts val="3428"/>
              <a:buFont typeface="Arial"/>
              <a:buNone/>
            </a:pPr>
            <a:r>
              <a:rPr lang="en-US" sz="3600" dirty="0">
                <a:latin typeface="+mn-lt"/>
              </a:rPr>
              <a:t>Step 2: Created interview questions.</a:t>
            </a:r>
            <a:endParaRPr sz="3600" dirty="0">
              <a:latin typeface="+mn-lt"/>
            </a:endParaRPr>
          </a:p>
          <a:p>
            <a:pPr marL="1524000" lvl="0" indent="-1524000" algn="l" rtl="0">
              <a:lnSpc>
                <a:spcPct val="100000"/>
              </a:lnSpc>
              <a:spcBef>
                <a:spcPts val="0"/>
              </a:spcBef>
              <a:spcAft>
                <a:spcPts val="1200"/>
              </a:spcAft>
              <a:buClr>
                <a:srgbClr val="000000"/>
              </a:buClr>
              <a:buSzPts val="3428"/>
              <a:buFont typeface="Arial"/>
              <a:buNone/>
            </a:pPr>
            <a:r>
              <a:rPr lang="en-US" sz="3600" dirty="0">
                <a:latin typeface="+mn-lt"/>
              </a:rPr>
              <a:t>Step 3: Invited organizations to a zoom interview, scheduled       times/days, sent interview questions.</a:t>
            </a:r>
            <a:endParaRPr sz="3600" dirty="0">
              <a:latin typeface="+mn-lt"/>
            </a:endParaRPr>
          </a:p>
          <a:p>
            <a:pPr marL="914400" lvl="0" indent="-1371600" algn="l" rtl="0">
              <a:lnSpc>
                <a:spcPct val="100000"/>
              </a:lnSpc>
              <a:spcBef>
                <a:spcPts val="0"/>
              </a:spcBef>
              <a:spcAft>
                <a:spcPts val="1200"/>
              </a:spcAft>
              <a:buClr>
                <a:srgbClr val="000000"/>
              </a:buClr>
              <a:buSzPts val="3428"/>
              <a:buFont typeface="Arial"/>
              <a:buNone/>
            </a:pPr>
            <a:r>
              <a:rPr lang="en-US" sz="3600" dirty="0">
                <a:latin typeface="+mn-lt"/>
              </a:rPr>
              <a:t>Step 4: Conducted interviews.</a:t>
            </a:r>
            <a:endParaRPr sz="3600" dirty="0">
              <a:latin typeface="+mn-lt"/>
            </a:endParaRPr>
          </a:p>
          <a:p>
            <a:pPr marL="914400" lvl="0" indent="-1371600" algn="l" rtl="0">
              <a:lnSpc>
                <a:spcPct val="100000"/>
              </a:lnSpc>
              <a:spcBef>
                <a:spcPts val="0"/>
              </a:spcBef>
              <a:spcAft>
                <a:spcPts val="1200"/>
              </a:spcAft>
              <a:buClr>
                <a:srgbClr val="000000"/>
              </a:buClr>
              <a:buSzPts val="3428"/>
              <a:buFont typeface="Arial"/>
              <a:buNone/>
            </a:pPr>
            <a:r>
              <a:rPr lang="en-US" sz="3600" dirty="0">
                <a:latin typeface="+mn-lt"/>
              </a:rPr>
              <a:t>Step 5: Created notes, and analyzed data.</a:t>
            </a:r>
            <a:endParaRPr sz="3600" dirty="0">
              <a:latin typeface="+mn-lt"/>
            </a:endParaRPr>
          </a:p>
        </p:txBody>
      </p:sp>
      <p:sp>
        <p:nvSpPr>
          <p:cNvPr id="84" name="Google Shape;84;p1"/>
          <p:cNvSpPr txBox="1">
            <a:spLocks noGrp="1"/>
          </p:cNvSpPr>
          <p:nvPr>
            <p:ph type="body" idx="21"/>
          </p:nvPr>
        </p:nvSpPr>
        <p:spPr>
          <a:xfrm>
            <a:off x="479063" y="19453303"/>
            <a:ext cx="13933622" cy="1455246"/>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3700"/>
              <a:buNone/>
            </a:pPr>
            <a:r>
              <a:rPr lang="en-US" sz="4800" b="1" dirty="0">
                <a:latin typeface="+mj-lt"/>
              </a:rPr>
              <a:t>What is Peer Mentoring with Youth with Disabilities?</a:t>
            </a:r>
            <a:endParaRPr sz="4800" b="1" dirty="0">
              <a:latin typeface="+mj-lt"/>
            </a:endParaRPr>
          </a:p>
        </p:txBody>
      </p:sp>
      <p:sp>
        <p:nvSpPr>
          <p:cNvPr id="85" name="Google Shape;85;p1"/>
          <p:cNvSpPr txBox="1">
            <a:spLocks noGrp="1"/>
          </p:cNvSpPr>
          <p:nvPr>
            <p:ph type="body" idx="22"/>
          </p:nvPr>
        </p:nvSpPr>
        <p:spPr>
          <a:xfrm>
            <a:off x="533062" y="21039178"/>
            <a:ext cx="13161645" cy="9266651"/>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1200"/>
              </a:spcAft>
              <a:buClr>
                <a:srgbClr val="000000"/>
              </a:buClr>
              <a:buSzPts val="3428"/>
              <a:buFont typeface="Open Sans"/>
              <a:buNone/>
            </a:pPr>
            <a:r>
              <a:rPr lang="en-US" sz="3600" dirty="0">
                <a:latin typeface="+mn-lt"/>
              </a:rPr>
              <a:t>A mentor is a person who through support, counsel, friendship, reinforcement and constructive example helps another person, usually a young person, to reach his or her work and life goals. Mentoring relationships provide valuable support to young people, especially those with disabilities, by offering not only academic and career guidance, but also effective role models for leadership, interpersonal and problem-solving skills.</a:t>
            </a:r>
          </a:p>
          <a:p>
            <a:pPr marL="0" lvl="0" indent="0" algn="l" rtl="0">
              <a:lnSpc>
                <a:spcPct val="100000"/>
              </a:lnSpc>
              <a:spcBef>
                <a:spcPts val="0"/>
              </a:spcBef>
              <a:spcAft>
                <a:spcPts val="1200"/>
              </a:spcAft>
              <a:buClr>
                <a:srgbClr val="000000"/>
              </a:buClr>
              <a:buSzPts val="3428"/>
              <a:buFont typeface="Open Sans"/>
              <a:buNone/>
            </a:pPr>
            <a:r>
              <a:rPr lang="en-US" sz="3600" dirty="0">
                <a:latin typeface="+mn-lt"/>
              </a:rPr>
              <a:t>Mentoring relationships may take different forms:</a:t>
            </a:r>
          </a:p>
          <a:p>
            <a:pPr marL="457200" lvl="1" indent="-419104">
              <a:spcBef>
                <a:spcPts val="0"/>
              </a:spcBef>
              <a:spcAft>
                <a:spcPts val="1200"/>
              </a:spcAft>
              <a:buNone/>
            </a:pPr>
            <a:r>
              <a:rPr lang="en-US" sz="3600" b="1" dirty="0">
                <a:latin typeface="+mn-lt"/>
              </a:rPr>
              <a:t>   Peer Mentoring</a:t>
            </a:r>
            <a:r>
              <a:rPr lang="en-US" sz="3600" dirty="0">
                <a:latin typeface="+mn-lt"/>
              </a:rPr>
              <a:t>: A person close in age to his or her mentee may act as a sounding board for ideas and plans and provide guidance in an informal manner. </a:t>
            </a:r>
          </a:p>
          <a:p>
            <a:pPr marL="636782" lvl="0" indent="-419104" algn="l" rtl="0">
              <a:lnSpc>
                <a:spcPct val="100000"/>
              </a:lnSpc>
              <a:spcBef>
                <a:spcPts val="4200"/>
              </a:spcBef>
              <a:spcAft>
                <a:spcPts val="0"/>
              </a:spcAft>
              <a:buClr>
                <a:srgbClr val="000000"/>
              </a:buClr>
              <a:buSzPts val="3428"/>
              <a:buFont typeface="Open Sans"/>
              <a:buNone/>
            </a:pPr>
            <a:r>
              <a:rPr lang="en-US" dirty="0"/>
              <a:t>Office of Disability Employment Policy. </a:t>
            </a:r>
            <a:r>
              <a:rPr lang="en-US" i="1" dirty="0"/>
              <a:t>Cultivating leadership: mentoring youth with disabilities.</a:t>
            </a:r>
            <a:r>
              <a:rPr lang="en-US" dirty="0"/>
              <a:t>  Retrieved from: </a:t>
            </a:r>
            <a:r>
              <a:rPr lang="en-US" dirty="0">
                <a:hlinkClick r:id="rId3"/>
              </a:rPr>
              <a:t>https://www.dol.gov/agencies/odep/program-areas/individuals/youth/mentoring-youth-with-disabilities</a:t>
            </a:r>
            <a:endParaRPr lang="en-US" dirty="0"/>
          </a:p>
          <a:p>
            <a:pPr marL="636782" lvl="0" indent="-419104" algn="l" rtl="0">
              <a:lnSpc>
                <a:spcPct val="100000"/>
              </a:lnSpc>
              <a:spcBef>
                <a:spcPts val="4200"/>
              </a:spcBef>
              <a:spcAft>
                <a:spcPts val="0"/>
              </a:spcAft>
              <a:buClr>
                <a:srgbClr val="000000"/>
              </a:buClr>
              <a:buSzPts val="3428"/>
              <a:buFont typeface="Open Sans"/>
              <a:buNone/>
            </a:pPr>
            <a:endParaRPr lang="en-US" dirty="0"/>
          </a:p>
          <a:p>
            <a:pPr marL="636782" lvl="0" indent="-419104" algn="l" rtl="0">
              <a:lnSpc>
                <a:spcPct val="100000"/>
              </a:lnSpc>
              <a:spcBef>
                <a:spcPts val="4200"/>
              </a:spcBef>
              <a:spcAft>
                <a:spcPts val="0"/>
              </a:spcAft>
              <a:buClr>
                <a:srgbClr val="000000"/>
              </a:buClr>
              <a:buSzPts val="3428"/>
              <a:buFont typeface="Open Sans"/>
              <a:buNone/>
            </a:pPr>
            <a:endParaRPr dirty="0"/>
          </a:p>
        </p:txBody>
      </p:sp>
      <p:sp>
        <p:nvSpPr>
          <p:cNvPr id="75" name="Google Shape;75;p1"/>
          <p:cNvSpPr txBox="1">
            <a:spLocks noGrp="1"/>
          </p:cNvSpPr>
          <p:nvPr>
            <p:ph type="body" idx="6"/>
          </p:nvPr>
        </p:nvSpPr>
        <p:spPr>
          <a:xfrm>
            <a:off x="15182471" y="6527881"/>
            <a:ext cx="12346500" cy="666600"/>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5100"/>
              <a:buNone/>
            </a:pPr>
            <a:r>
              <a:rPr lang="en-US" sz="4800" dirty="0">
                <a:latin typeface="Arial" panose="020B0604020202020204" pitchFamily="34" charset="0"/>
                <a:cs typeface="Arial" panose="020B0604020202020204" pitchFamily="34" charset="0"/>
              </a:rPr>
              <a:t>Who Were the Partners Interviewed?</a:t>
            </a:r>
            <a:endParaRPr sz="4800" dirty="0">
              <a:latin typeface="Arial" panose="020B0604020202020204" pitchFamily="34" charset="0"/>
              <a:cs typeface="Arial" panose="020B0604020202020204" pitchFamily="34" charset="0"/>
            </a:endParaRPr>
          </a:p>
        </p:txBody>
      </p:sp>
      <p:pic>
        <p:nvPicPr>
          <p:cNvPr id="6" name="Picture 5" descr="Maine Parent Federation.">
            <a:extLst>
              <a:ext uri="{FF2B5EF4-FFF2-40B4-BE49-F238E27FC236}">
                <a16:creationId xmlns:a16="http://schemas.microsoft.com/office/drawing/2014/main" id="{54FF486A-A994-A54B-7678-39144577A7AF}"/>
              </a:ext>
            </a:extLst>
          </p:cNvPr>
          <p:cNvPicPr>
            <a:picLocks noChangeAspect="1"/>
          </p:cNvPicPr>
          <p:nvPr/>
        </p:nvPicPr>
        <p:blipFill>
          <a:blip r:embed="rId4"/>
          <a:stretch>
            <a:fillRect/>
          </a:stretch>
        </p:blipFill>
        <p:spPr>
          <a:xfrm>
            <a:off x="15989438" y="7989512"/>
            <a:ext cx="2743200" cy="2743200"/>
          </a:xfrm>
          <a:prstGeom prst="rect">
            <a:avLst/>
          </a:prstGeom>
        </p:spPr>
      </p:pic>
      <p:sp>
        <p:nvSpPr>
          <p:cNvPr id="17" name="TextBox 16">
            <a:extLst>
              <a:ext uri="{FF2B5EF4-FFF2-40B4-BE49-F238E27FC236}">
                <a16:creationId xmlns:a16="http://schemas.microsoft.com/office/drawing/2014/main" id="{7990843C-CB01-6478-D49B-90A789201E71}"/>
              </a:ext>
            </a:extLst>
          </p:cNvPr>
          <p:cNvSpPr txBox="1"/>
          <p:nvPr/>
        </p:nvSpPr>
        <p:spPr>
          <a:xfrm>
            <a:off x="15005956" y="10672996"/>
            <a:ext cx="5315023" cy="646331"/>
          </a:xfrm>
          <a:prstGeom prst="rect">
            <a:avLst/>
          </a:prstGeom>
          <a:noFill/>
        </p:spPr>
        <p:txBody>
          <a:bodyPr wrap="square" rtlCol="0">
            <a:spAutoFit/>
          </a:bodyPr>
          <a:lstStyle/>
          <a:p>
            <a:r>
              <a:rPr lang="en-US" sz="3600" dirty="0"/>
              <a:t>Maine Parent Federation</a:t>
            </a:r>
          </a:p>
        </p:txBody>
      </p:sp>
      <p:pic>
        <p:nvPicPr>
          <p:cNvPr id="90" name="Google Shape;90;p1" descr="The University of Maine Center for Community Inclusion and Disability Studies. University Center for Excellence in Developmental Disabilities."/>
          <p:cNvPicPr preferRelativeResize="0">
            <a:picLocks noChangeAspect="1"/>
          </p:cNvPicPr>
          <p:nvPr/>
        </p:nvPicPr>
        <p:blipFill>
          <a:blip r:embed="rId5">
            <a:alphaModFix/>
          </a:blip>
          <a:stretch>
            <a:fillRect/>
          </a:stretch>
        </p:blipFill>
        <p:spPr>
          <a:xfrm>
            <a:off x="21284538" y="8150761"/>
            <a:ext cx="7579895" cy="2468880"/>
          </a:xfrm>
          <a:prstGeom prst="rect">
            <a:avLst/>
          </a:prstGeom>
          <a:noFill/>
          <a:ln>
            <a:noFill/>
          </a:ln>
        </p:spPr>
      </p:pic>
      <p:pic>
        <p:nvPicPr>
          <p:cNvPr id="8" name="Picture 7" descr="New Mainers Public Health Initiative.">
            <a:extLst>
              <a:ext uri="{FF2B5EF4-FFF2-40B4-BE49-F238E27FC236}">
                <a16:creationId xmlns:a16="http://schemas.microsoft.com/office/drawing/2014/main" id="{905937F8-6C9E-46F8-B986-B8FD75928286}"/>
              </a:ext>
            </a:extLst>
          </p:cNvPr>
          <p:cNvPicPr>
            <a:picLocks noChangeAspect="1"/>
          </p:cNvPicPr>
          <p:nvPr/>
        </p:nvPicPr>
        <p:blipFill>
          <a:blip r:embed="rId6"/>
          <a:stretch>
            <a:fillRect/>
          </a:stretch>
        </p:blipFill>
        <p:spPr>
          <a:xfrm>
            <a:off x="15182471" y="13516348"/>
            <a:ext cx="5718834" cy="2468880"/>
          </a:xfrm>
          <a:prstGeom prst="rect">
            <a:avLst/>
          </a:prstGeom>
        </p:spPr>
      </p:pic>
      <p:pic>
        <p:nvPicPr>
          <p:cNvPr id="12" name="Picture 11" descr="Maine Department of Labor, Division of Vocational Rehabilitation. A proud partner of the American Job Center Network.">
            <a:extLst>
              <a:ext uri="{FF2B5EF4-FFF2-40B4-BE49-F238E27FC236}">
                <a16:creationId xmlns:a16="http://schemas.microsoft.com/office/drawing/2014/main" id="{A2DE8A0E-2C40-D430-BC67-A8775EE34B8A}"/>
              </a:ext>
            </a:extLst>
          </p:cNvPr>
          <p:cNvPicPr>
            <a:picLocks noChangeAspect="1"/>
          </p:cNvPicPr>
          <p:nvPr/>
        </p:nvPicPr>
        <p:blipFill>
          <a:blip r:embed="rId7"/>
          <a:stretch>
            <a:fillRect/>
          </a:stretch>
        </p:blipFill>
        <p:spPr>
          <a:xfrm>
            <a:off x="23355689" y="13085879"/>
            <a:ext cx="3643187" cy="3373321"/>
          </a:xfrm>
          <a:prstGeom prst="rect">
            <a:avLst/>
          </a:prstGeom>
        </p:spPr>
      </p:pic>
      <p:sp>
        <p:nvSpPr>
          <p:cNvPr id="74" name="Google Shape;74;p1"/>
          <p:cNvSpPr txBox="1">
            <a:spLocks noGrp="1"/>
          </p:cNvSpPr>
          <p:nvPr>
            <p:ph type="body" idx="5"/>
          </p:nvPr>
        </p:nvSpPr>
        <p:spPr>
          <a:xfrm>
            <a:off x="14975612" y="17926313"/>
            <a:ext cx="7328400" cy="666477"/>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5100"/>
              <a:buNone/>
            </a:pPr>
            <a:r>
              <a:rPr lang="en-US" dirty="0"/>
              <a:t>Interview Questions</a:t>
            </a:r>
            <a:endParaRPr dirty="0"/>
          </a:p>
        </p:txBody>
      </p:sp>
      <p:sp>
        <p:nvSpPr>
          <p:cNvPr id="80" name="Google Shape;80;p1"/>
          <p:cNvSpPr txBox="1">
            <a:spLocks noGrp="1"/>
          </p:cNvSpPr>
          <p:nvPr>
            <p:ph type="body" idx="15"/>
          </p:nvPr>
        </p:nvSpPr>
        <p:spPr>
          <a:xfrm>
            <a:off x="15048184" y="19007464"/>
            <a:ext cx="13907799" cy="10411928"/>
          </a:xfrm>
          <a:prstGeom prst="rect">
            <a:avLst/>
          </a:prstGeom>
          <a:noFill/>
          <a:ln>
            <a:noFill/>
          </a:ln>
        </p:spPr>
        <p:txBody>
          <a:bodyPr spcFirstLastPara="1" wrap="square" lIns="106650" tIns="53325" rIns="106650" bIns="53325" anchor="t" anchorCtr="0">
            <a:noAutofit/>
          </a:bodyPr>
          <a:lstStyle/>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What resources and support do you have for young people (including those with disabilities) transitioning to adulthood?</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What resources do you have to support families of youth (including those with disabilities) who are transitioning to adulthood?</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What are the biggest challenges that youth (including those with disabilities) identify? </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Do you have a mentoring program or offering for youth (including those with disabilities)? If you do, what happens in that program?</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Do you provide an opportunity for people to be trained as mentors?</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Do you connect youth (including those with disabilities) to adults with disabilities?</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Do you connect youth (including those with disabilities) and their families to social opportunities as they are moving into adulthood?</a:t>
            </a:r>
            <a:endParaRPr sz="3600" dirty="0">
              <a:solidFill>
                <a:schemeClr val="tx1"/>
              </a:solidFill>
              <a:latin typeface="Arial"/>
              <a:ea typeface="Arial"/>
              <a:cs typeface="Arial"/>
              <a:sym typeface="Arial"/>
            </a:endParaRPr>
          </a:p>
        </p:txBody>
      </p:sp>
      <p:sp>
        <p:nvSpPr>
          <p:cNvPr id="92" name="Google Shape;92;p1"/>
          <p:cNvSpPr txBox="1"/>
          <p:nvPr/>
        </p:nvSpPr>
        <p:spPr>
          <a:xfrm>
            <a:off x="29655054" y="5352460"/>
            <a:ext cx="13487400" cy="10864513"/>
          </a:xfrm>
          <a:prstGeom prst="rect">
            <a:avLst/>
          </a:prstGeom>
          <a:solidFill>
            <a:schemeClr val="accent3">
              <a:lumMod val="20000"/>
              <a:lumOff val="80000"/>
              <a:alpha val="50000"/>
            </a:schemeClr>
          </a:solidFill>
          <a:ln>
            <a:solidFill>
              <a:schemeClr val="accent3">
                <a:lumMod val="40000"/>
                <a:lumOff val="60000"/>
              </a:schemeClr>
            </a:solidFill>
          </a:ln>
        </p:spPr>
        <p:txBody>
          <a:bodyPr spcFirstLastPara="1" wrap="square" lIns="365760" tIns="274320" rIns="365760" bIns="274320" anchor="t" anchorCtr="0">
            <a:spAutoFit/>
          </a:bodyPr>
          <a:lstStyle/>
          <a:p>
            <a:pPr marL="0" lvl="0" indent="0" algn="l" rtl="0">
              <a:spcBef>
                <a:spcPts val="0"/>
              </a:spcBef>
              <a:spcAft>
                <a:spcPts val="1200"/>
              </a:spcAft>
              <a:buNone/>
            </a:pPr>
            <a:r>
              <a:rPr lang="en-US" sz="4800" b="1" dirty="0">
                <a:latin typeface="Arial" panose="020B0604020202020204" pitchFamily="34" charset="0"/>
                <a:ea typeface="Open Sans"/>
                <a:cs typeface="Arial" panose="020B0604020202020204" pitchFamily="34" charset="0"/>
                <a:sym typeface="Open Sans"/>
              </a:rPr>
              <a:t>Discoveries</a:t>
            </a:r>
          </a:p>
          <a:p>
            <a:pPr marL="1143000" lvl="0" indent="-56007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There are not a lot of opportunities for formal peer mentoring for youth with disabilities.  </a:t>
            </a:r>
          </a:p>
          <a:p>
            <a:pPr marL="1143000" lvl="0" indent="-56007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Opportunity for more peer mentoring training in the state of Maine. </a:t>
            </a:r>
          </a:p>
          <a:p>
            <a:pPr marL="1143000" lvl="0" indent="-56007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Three of the 4 interviewees reported offering informal peer mentoring.</a:t>
            </a:r>
          </a:p>
          <a:p>
            <a:pPr marL="1143000" indent="-560070" algn="l">
              <a:buFont typeface="Arial" panose="020B0604020202020204" pitchFamily="34" charset="0"/>
              <a:buChar char="•"/>
            </a:pPr>
            <a:r>
              <a:rPr lang="en-US" sz="3600" b="0" i="0" dirty="0">
                <a:solidFill>
                  <a:schemeClr val="tx1"/>
                </a:solidFill>
                <a:effectLst/>
                <a:latin typeface="Arial" panose="020B0604020202020204" pitchFamily="34" charset="0"/>
                <a:cs typeface="Arial" panose="020B0604020202020204" pitchFamily="34" charset="0"/>
              </a:rPr>
              <a:t>All Maine Parent Federation staff are either parents or family members of people with disabilities.</a:t>
            </a:r>
          </a:p>
          <a:p>
            <a:pPr marL="1143000" indent="-560070" algn="l">
              <a:buFont typeface="Arial" panose="020B0604020202020204" pitchFamily="34" charset="0"/>
              <a:buChar char="•"/>
            </a:pPr>
            <a:r>
              <a:rPr lang="en-US" sz="3600" b="0" i="0" dirty="0">
                <a:solidFill>
                  <a:schemeClr val="tx1"/>
                </a:solidFill>
                <a:effectLst/>
                <a:latin typeface="Arial" panose="020B0604020202020204" pitchFamily="34" charset="0"/>
                <a:cs typeface="Arial" panose="020B0604020202020204" pitchFamily="34" charset="0"/>
              </a:rPr>
              <a:t> The Community Advisory Committee (CAC) partners with the University of Maine Center for Community Inclusion and Disability Studies, to advise, plan and implement the activities of the Center. The CAC  is comprised of a majority of individuals with developmental disabilities.</a:t>
            </a:r>
          </a:p>
          <a:p>
            <a:pPr marL="1143000" indent="-560070" algn="l">
              <a:buFont typeface="Arial" panose="020B0604020202020204" pitchFamily="34" charset="0"/>
              <a:buChar char="•"/>
            </a:pPr>
            <a:r>
              <a:rPr lang="en-US" sz="3600" b="0" i="0" dirty="0">
                <a:solidFill>
                  <a:schemeClr val="tx1"/>
                </a:solidFill>
                <a:effectLst/>
                <a:latin typeface="Arial" panose="020B0604020202020204" pitchFamily="34" charset="0"/>
                <a:cs typeface="Arial" panose="020B0604020202020204" pitchFamily="34" charset="0"/>
              </a:rPr>
              <a:t> New Mainers Public Health Initiative directly serves the needs of immigrant and refugee youth, including developing their independence.</a:t>
            </a:r>
            <a:endParaRPr lang="en-US" sz="3600" dirty="0">
              <a:latin typeface="Arial" panose="020B0604020202020204" pitchFamily="34" charset="0"/>
              <a:ea typeface="Open Sans"/>
              <a:cs typeface="Arial" panose="020B0604020202020204" pitchFamily="34" charset="0"/>
              <a:sym typeface="Open Sans"/>
            </a:endParaRPr>
          </a:p>
        </p:txBody>
      </p:sp>
      <p:sp>
        <p:nvSpPr>
          <p:cNvPr id="22" name="TextBox 21">
            <a:extLst>
              <a:ext uri="{FF2B5EF4-FFF2-40B4-BE49-F238E27FC236}">
                <a16:creationId xmlns:a16="http://schemas.microsoft.com/office/drawing/2014/main" id="{6C506DC3-69ED-7090-7EB3-D1372EF74F5C}"/>
              </a:ext>
            </a:extLst>
          </p:cNvPr>
          <p:cNvSpPr txBox="1"/>
          <p:nvPr/>
        </p:nvSpPr>
        <p:spPr>
          <a:xfrm>
            <a:off x="29694520" y="16453307"/>
            <a:ext cx="13487400" cy="4585871"/>
          </a:xfrm>
          <a:prstGeom prst="rect">
            <a:avLst/>
          </a:prstGeom>
          <a:solidFill>
            <a:schemeClr val="accent3">
              <a:lumMod val="20000"/>
              <a:lumOff val="80000"/>
              <a:alpha val="50000"/>
            </a:schemeClr>
          </a:solidFill>
          <a:ln>
            <a:solidFill>
              <a:schemeClr val="accent3">
                <a:lumMod val="40000"/>
                <a:lumOff val="60000"/>
              </a:schemeClr>
            </a:solidFill>
          </a:ln>
        </p:spPr>
        <p:txBody>
          <a:bodyPr wrap="square" lIns="365760" tIns="182880" rIns="365760" bIns="182880" rtlCol="0">
            <a:spAutoFit/>
          </a:bodyPr>
          <a:lstStyle/>
          <a:p>
            <a:pPr marL="0" lvl="0" indent="0" algn="l" rtl="0">
              <a:spcBef>
                <a:spcPts val="0"/>
              </a:spcBef>
              <a:spcAft>
                <a:spcPts val="1200"/>
              </a:spcAft>
              <a:buNone/>
            </a:pPr>
            <a:r>
              <a:rPr lang="en-US" sz="4800" b="1" dirty="0">
                <a:latin typeface="Arial" panose="020B0604020202020204" pitchFamily="34" charset="0"/>
                <a:ea typeface="Open Sans"/>
                <a:cs typeface="Arial" panose="020B0604020202020204" pitchFamily="34" charset="0"/>
                <a:sym typeface="Open Sans"/>
              </a:rPr>
              <a:t>Opportunities</a:t>
            </a:r>
          </a:p>
          <a:p>
            <a:pPr marL="1154430" lvl="0" indent="-57150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Youth with disabilities find me approachable, sought me out for conversation.</a:t>
            </a:r>
          </a:p>
          <a:p>
            <a:pPr marL="1154430" lvl="0" indent="-57150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In 2016/2017 there was a movement across the nation to get the young voice involved at parent centers.</a:t>
            </a:r>
          </a:p>
          <a:p>
            <a:pPr marL="1154430" lvl="0" indent="-57150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LEND experience created opportunity for mentoring as a paid job.</a:t>
            </a:r>
          </a:p>
        </p:txBody>
      </p:sp>
      <p:pic>
        <p:nvPicPr>
          <p:cNvPr id="19" name="Picture 18" descr="Man in a motorized wheelchair ">
            <a:extLst>
              <a:ext uri="{FF2B5EF4-FFF2-40B4-BE49-F238E27FC236}">
                <a16:creationId xmlns:a16="http://schemas.microsoft.com/office/drawing/2014/main" id="{AE5C6ADA-AE31-0CF6-A2D6-0E6747812FBC}"/>
              </a:ext>
            </a:extLst>
          </p:cNvPr>
          <p:cNvPicPr>
            <a:picLocks noChangeAspect="1"/>
          </p:cNvPicPr>
          <p:nvPr/>
        </p:nvPicPr>
        <p:blipFill>
          <a:blip r:embed="rId8"/>
          <a:stretch>
            <a:fillRect/>
          </a:stretch>
        </p:blipFill>
        <p:spPr>
          <a:xfrm>
            <a:off x="31342752" y="21644705"/>
            <a:ext cx="10534085" cy="8515052"/>
          </a:xfrm>
          <a:prstGeom prst="rect">
            <a:avLst/>
          </a:prstGeom>
          <a:ln>
            <a:solidFill>
              <a:schemeClr val="tx1">
                <a:lumMod val="65000"/>
                <a:lumOff val="35000"/>
              </a:schemeClr>
            </a:solidFill>
          </a:ln>
        </p:spPr>
      </p:pic>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D29463-54FE-4AC1-831E-4DAB2C1F01D9}"/>
</file>

<file path=customXml/itemProps2.xml><?xml version="1.0" encoding="utf-8"?>
<ds:datastoreItem xmlns:ds="http://schemas.openxmlformats.org/officeDocument/2006/customXml" ds:itemID="{47D96005-ECED-44DE-9875-8FA70A385481}"/>
</file>

<file path=docProps/app.xml><?xml version="1.0" encoding="utf-8"?>
<Properties xmlns="http://schemas.openxmlformats.org/officeDocument/2006/extended-properties" xmlns:vt="http://schemas.openxmlformats.org/officeDocument/2006/docPropsVTypes">
  <TotalTime>969</TotalTime>
  <Words>649</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Open Sans</vt:lpstr>
      <vt:lpstr>EB Garamond</vt:lpstr>
      <vt:lpstr>Calibri</vt:lpstr>
      <vt:lpstr>Source Sans Pro</vt:lpstr>
      <vt:lpstr>Office Theme</vt:lpstr>
      <vt:lpstr>Adults With Intellectual and Developmental Disabilities (IDD)  as Role Models to Youth with IDD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Adults With Intellectual and Developmental Disabilities (IDD)  as Role Models to Youth with IDD</dc:title>
  <dc:creator>Rhiannon Jacobs</dc:creator>
  <cp:lastModifiedBy>Kelly Foster</cp:lastModifiedBy>
  <cp:revision>6</cp:revision>
  <dcterms:created xsi:type="dcterms:W3CDTF">2016-03-05T16:55:12Z</dcterms:created>
  <dcterms:modified xsi:type="dcterms:W3CDTF">2024-01-30T16:36:45Z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ies>
</file>