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tiff" ContentType="image/tiff"/>
  <Default Extension="rels" ContentType="application/vnd.openxmlformats-package.relationships+xml"/>
  <Default Extension="gif" ContentType="image/gif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"/>
  </p:notesMasterIdLst>
  <p:sldIdLst>
    <p:sldId id="257" r:id="rId2"/>
  </p:sldIdLst>
  <p:sldSz cx="38404800" cy="32918400"/>
  <p:notesSz cx="6858000" cy="9144000"/>
  <p:defaultTextStyle>
    <a:defPPr>
      <a:defRPr lang="en-US"/>
    </a:defPPr>
    <a:lvl1pPr marL="0" algn="l" defTabSz="3423514" rtl="0" eaLnBrk="1" latinLnBrk="0" hangingPunct="1">
      <a:defRPr sz="6739" kern="1200">
        <a:solidFill>
          <a:schemeClr val="tx1"/>
        </a:solidFill>
        <a:latin typeface="+mn-lt"/>
        <a:ea typeface="+mn-ea"/>
        <a:cs typeface="+mn-cs"/>
      </a:defRPr>
    </a:lvl1pPr>
    <a:lvl2pPr marL="1711757" algn="l" defTabSz="3423514" rtl="0" eaLnBrk="1" latinLnBrk="0" hangingPunct="1">
      <a:defRPr sz="6739" kern="1200">
        <a:solidFill>
          <a:schemeClr val="tx1"/>
        </a:solidFill>
        <a:latin typeface="+mn-lt"/>
        <a:ea typeface="+mn-ea"/>
        <a:cs typeface="+mn-cs"/>
      </a:defRPr>
    </a:lvl2pPr>
    <a:lvl3pPr marL="3423514" algn="l" defTabSz="3423514" rtl="0" eaLnBrk="1" latinLnBrk="0" hangingPunct="1">
      <a:defRPr sz="6739" kern="1200">
        <a:solidFill>
          <a:schemeClr val="tx1"/>
        </a:solidFill>
        <a:latin typeface="+mn-lt"/>
        <a:ea typeface="+mn-ea"/>
        <a:cs typeface="+mn-cs"/>
      </a:defRPr>
    </a:lvl3pPr>
    <a:lvl4pPr marL="5135270" algn="l" defTabSz="3423514" rtl="0" eaLnBrk="1" latinLnBrk="0" hangingPunct="1">
      <a:defRPr sz="6739" kern="1200">
        <a:solidFill>
          <a:schemeClr val="tx1"/>
        </a:solidFill>
        <a:latin typeface="+mn-lt"/>
        <a:ea typeface="+mn-ea"/>
        <a:cs typeface="+mn-cs"/>
      </a:defRPr>
    </a:lvl4pPr>
    <a:lvl5pPr marL="6847027" algn="l" defTabSz="3423514" rtl="0" eaLnBrk="1" latinLnBrk="0" hangingPunct="1">
      <a:defRPr sz="6739" kern="1200">
        <a:solidFill>
          <a:schemeClr val="tx1"/>
        </a:solidFill>
        <a:latin typeface="+mn-lt"/>
        <a:ea typeface="+mn-ea"/>
        <a:cs typeface="+mn-cs"/>
      </a:defRPr>
    </a:lvl5pPr>
    <a:lvl6pPr marL="8558784" algn="l" defTabSz="3423514" rtl="0" eaLnBrk="1" latinLnBrk="0" hangingPunct="1">
      <a:defRPr sz="6739" kern="1200">
        <a:solidFill>
          <a:schemeClr val="tx1"/>
        </a:solidFill>
        <a:latin typeface="+mn-lt"/>
        <a:ea typeface="+mn-ea"/>
        <a:cs typeface="+mn-cs"/>
      </a:defRPr>
    </a:lvl6pPr>
    <a:lvl7pPr marL="10270541" algn="l" defTabSz="3423514" rtl="0" eaLnBrk="1" latinLnBrk="0" hangingPunct="1">
      <a:defRPr sz="6739" kern="1200">
        <a:solidFill>
          <a:schemeClr val="tx1"/>
        </a:solidFill>
        <a:latin typeface="+mn-lt"/>
        <a:ea typeface="+mn-ea"/>
        <a:cs typeface="+mn-cs"/>
      </a:defRPr>
    </a:lvl7pPr>
    <a:lvl8pPr marL="11982298" algn="l" defTabSz="3423514" rtl="0" eaLnBrk="1" latinLnBrk="0" hangingPunct="1">
      <a:defRPr sz="6739" kern="1200">
        <a:solidFill>
          <a:schemeClr val="tx1"/>
        </a:solidFill>
        <a:latin typeface="+mn-lt"/>
        <a:ea typeface="+mn-ea"/>
        <a:cs typeface="+mn-cs"/>
      </a:defRPr>
    </a:lvl8pPr>
    <a:lvl9pPr marL="13694054" algn="l" defTabSz="3423514" rtl="0" eaLnBrk="1" latinLnBrk="0" hangingPunct="1">
      <a:defRPr sz="673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B2D6"/>
    <a:srgbClr val="B2DF8A"/>
    <a:srgbClr val="1F78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588"/>
    <p:restoredTop sz="94630"/>
  </p:normalViewPr>
  <p:slideViewPr>
    <p:cSldViewPr snapToGrid="0" snapToObjects="1">
      <p:cViewPr>
        <p:scale>
          <a:sx n="20" d="100"/>
          <a:sy n="20" d="100"/>
        </p:scale>
        <p:origin x="2312" y="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DA9190-A12D-FE40-A8B2-F5FE24331F65}" type="datetimeFigureOut">
              <a:rPr lang="en-US" smtClean="0"/>
              <a:t>4/15/20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628775" y="1143000"/>
            <a:ext cx="36004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9B81E2-F924-6642-B28F-A2E7891290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057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423514" rtl="0" eaLnBrk="1" latinLnBrk="0" hangingPunct="1">
      <a:defRPr sz="4493" kern="1200">
        <a:solidFill>
          <a:schemeClr val="tx1"/>
        </a:solidFill>
        <a:latin typeface="+mn-lt"/>
        <a:ea typeface="+mn-ea"/>
        <a:cs typeface="+mn-cs"/>
      </a:defRPr>
    </a:lvl1pPr>
    <a:lvl2pPr marL="1711757" algn="l" defTabSz="3423514" rtl="0" eaLnBrk="1" latinLnBrk="0" hangingPunct="1">
      <a:defRPr sz="4493" kern="1200">
        <a:solidFill>
          <a:schemeClr val="tx1"/>
        </a:solidFill>
        <a:latin typeface="+mn-lt"/>
        <a:ea typeface="+mn-ea"/>
        <a:cs typeface="+mn-cs"/>
      </a:defRPr>
    </a:lvl2pPr>
    <a:lvl3pPr marL="3423514" algn="l" defTabSz="3423514" rtl="0" eaLnBrk="1" latinLnBrk="0" hangingPunct="1">
      <a:defRPr sz="4493" kern="1200">
        <a:solidFill>
          <a:schemeClr val="tx1"/>
        </a:solidFill>
        <a:latin typeface="+mn-lt"/>
        <a:ea typeface="+mn-ea"/>
        <a:cs typeface="+mn-cs"/>
      </a:defRPr>
    </a:lvl3pPr>
    <a:lvl4pPr marL="5135270" algn="l" defTabSz="3423514" rtl="0" eaLnBrk="1" latinLnBrk="0" hangingPunct="1">
      <a:defRPr sz="4493" kern="1200">
        <a:solidFill>
          <a:schemeClr val="tx1"/>
        </a:solidFill>
        <a:latin typeface="+mn-lt"/>
        <a:ea typeface="+mn-ea"/>
        <a:cs typeface="+mn-cs"/>
      </a:defRPr>
    </a:lvl4pPr>
    <a:lvl5pPr marL="6847027" algn="l" defTabSz="3423514" rtl="0" eaLnBrk="1" latinLnBrk="0" hangingPunct="1">
      <a:defRPr sz="4493" kern="1200">
        <a:solidFill>
          <a:schemeClr val="tx1"/>
        </a:solidFill>
        <a:latin typeface="+mn-lt"/>
        <a:ea typeface="+mn-ea"/>
        <a:cs typeface="+mn-cs"/>
      </a:defRPr>
    </a:lvl5pPr>
    <a:lvl6pPr marL="8558784" algn="l" defTabSz="3423514" rtl="0" eaLnBrk="1" latinLnBrk="0" hangingPunct="1">
      <a:defRPr sz="4493" kern="1200">
        <a:solidFill>
          <a:schemeClr val="tx1"/>
        </a:solidFill>
        <a:latin typeface="+mn-lt"/>
        <a:ea typeface="+mn-ea"/>
        <a:cs typeface="+mn-cs"/>
      </a:defRPr>
    </a:lvl6pPr>
    <a:lvl7pPr marL="10270541" algn="l" defTabSz="3423514" rtl="0" eaLnBrk="1" latinLnBrk="0" hangingPunct="1">
      <a:defRPr sz="4493" kern="1200">
        <a:solidFill>
          <a:schemeClr val="tx1"/>
        </a:solidFill>
        <a:latin typeface="+mn-lt"/>
        <a:ea typeface="+mn-ea"/>
        <a:cs typeface="+mn-cs"/>
      </a:defRPr>
    </a:lvl7pPr>
    <a:lvl8pPr marL="11982298" algn="l" defTabSz="3423514" rtl="0" eaLnBrk="1" latinLnBrk="0" hangingPunct="1">
      <a:defRPr sz="4493" kern="1200">
        <a:solidFill>
          <a:schemeClr val="tx1"/>
        </a:solidFill>
        <a:latin typeface="+mn-lt"/>
        <a:ea typeface="+mn-ea"/>
        <a:cs typeface="+mn-cs"/>
      </a:defRPr>
    </a:lvl8pPr>
    <a:lvl9pPr marL="13694054" algn="l" defTabSz="3423514" rtl="0" eaLnBrk="1" latinLnBrk="0" hangingPunct="1">
      <a:defRPr sz="449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E31F1-1876-4392-A32D-11E72EBBE2E9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617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80360" y="5387342"/>
            <a:ext cx="32644080" cy="11460480"/>
          </a:xfrm>
        </p:spPr>
        <p:txBody>
          <a:bodyPr anchor="b"/>
          <a:lstStyle>
            <a:lvl1pPr algn="ctr">
              <a:defRPr sz="25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17289782"/>
            <a:ext cx="28803600" cy="7947658"/>
          </a:xfrm>
        </p:spPr>
        <p:txBody>
          <a:bodyPr/>
          <a:lstStyle>
            <a:lvl1pPr marL="0" indent="0" algn="ctr">
              <a:buNone/>
              <a:defRPr sz="10080"/>
            </a:lvl1pPr>
            <a:lvl2pPr marL="1920240" indent="0" algn="ctr">
              <a:buNone/>
              <a:defRPr sz="8400"/>
            </a:lvl2pPr>
            <a:lvl3pPr marL="3840480" indent="0" algn="ctr">
              <a:buNone/>
              <a:defRPr sz="7560"/>
            </a:lvl3pPr>
            <a:lvl4pPr marL="5760720" indent="0" algn="ctr">
              <a:buNone/>
              <a:defRPr sz="6720"/>
            </a:lvl4pPr>
            <a:lvl5pPr marL="7680960" indent="0" algn="ctr">
              <a:buNone/>
              <a:defRPr sz="6720"/>
            </a:lvl5pPr>
            <a:lvl6pPr marL="9601200" indent="0" algn="ctr">
              <a:buNone/>
              <a:defRPr sz="6720"/>
            </a:lvl6pPr>
            <a:lvl7pPr marL="11521440" indent="0" algn="ctr">
              <a:buNone/>
              <a:defRPr sz="6720"/>
            </a:lvl7pPr>
            <a:lvl8pPr marL="13441680" indent="0" algn="ctr">
              <a:buNone/>
              <a:defRPr sz="6720"/>
            </a:lvl8pPr>
            <a:lvl9pPr marL="15361920" indent="0" algn="ctr">
              <a:buNone/>
              <a:defRPr sz="672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33B6B-4247-8740-8FC7-2FE0E22C7B8E}" type="datetimeFigureOut">
              <a:rPr lang="en-US" smtClean="0"/>
              <a:t>4/15/20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1BCBC-8426-7048-8F96-FA82A1734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935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33B6B-4247-8740-8FC7-2FE0E22C7B8E}" type="datetimeFigureOut">
              <a:rPr lang="en-US" smtClean="0"/>
              <a:t>4/15/20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1BCBC-8426-7048-8F96-FA82A1734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190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7483437" y="1752600"/>
            <a:ext cx="8281035" cy="2789682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40332" y="1752600"/>
            <a:ext cx="24363045" cy="2789682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33B6B-4247-8740-8FC7-2FE0E22C7B8E}" type="datetimeFigureOut">
              <a:rPr lang="en-US" smtClean="0"/>
              <a:t>4/15/20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1BCBC-8426-7048-8F96-FA82A1734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853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33B6B-4247-8740-8FC7-2FE0E22C7B8E}" type="datetimeFigureOut">
              <a:rPr lang="en-US" smtClean="0"/>
              <a:t>4/15/20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1BCBC-8426-7048-8F96-FA82A1734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264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0330" y="8206749"/>
            <a:ext cx="33124140" cy="13693138"/>
          </a:xfrm>
        </p:spPr>
        <p:txBody>
          <a:bodyPr anchor="b"/>
          <a:lstStyle>
            <a:lvl1pPr>
              <a:defRPr sz="25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20330" y="22029429"/>
            <a:ext cx="33124140" cy="7200898"/>
          </a:xfrm>
        </p:spPr>
        <p:txBody>
          <a:bodyPr/>
          <a:lstStyle>
            <a:lvl1pPr marL="0" indent="0">
              <a:buNone/>
              <a:defRPr sz="10080">
                <a:solidFill>
                  <a:schemeClr val="tx1"/>
                </a:solidFill>
              </a:defRPr>
            </a:lvl1pPr>
            <a:lvl2pPr marL="1920240" indent="0">
              <a:buNone/>
              <a:defRPr sz="8400">
                <a:solidFill>
                  <a:schemeClr val="tx1">
                    <a:tint val="75000"/>
                  </a:schemeClr>
                </a:solidFill>
              </a:defRPr>
            </a:lvl2pPr>
            <a:lvl3pPr marL="3840480" indent="0">
              <a:buNone/>
              <a:defRPr sz="7560">
                <a:solidFill>
                  <a:schemeClr val="tx1">
                    <a:tint val="75000"/>
                  </a:schemeClr>
                </a:solidFill>
              </a:defRPr>
            </a:lvl3pPr>
            <a:lvl4pPr marL="576072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4pPr>
            <a:lvl5pPr marL="768096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5pPr>
            <a:lvl6pPr marL="960120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6pPr>
            <a:lvl7pPr marL="1152144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7pPr>
            <a:lvl8pPr marL="1344168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8pPr>
            <a:lvl9pPr marL="1536192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33B6B-4247-8740-8FC7-2FE0E22C7B8E}" type="datetimeFigureOut">
              <a:rPr lang="en-US" smtClean="0"/>
              <a:t>4/15/20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1BCBC-8426-7048-8F96-FA82A1734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484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40330" y="8763000"/>
            <a:ext cx="16322040" cy="208864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42430" y="8763000"/>
            <a:ext cx="16322040" cy="208864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33B6B-4247-8740-8FC7-2FE0E22C7B8E}" type="datetimeFigureOut">
              <a:rPr lang="en-US" smtClean="0"/>
              <a:t>4/15/20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1BCBC-8426-7048-8F96-FA82A1734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59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5332" y="1752607"/>
            <a:ext cx="33124140" cy="636270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45336" y="8069582"/>
            <a:ext cx="16247028" cy="3954778"/>
          </a:xfrm>
        </p:spPr>
        <p:txBody>
          <a:bodyPr anchor="b"/>
          <a:lstStyle>
            <a:lvl1pPr marL="0" indent="0">
              <a:buNone/>
              <a:defRPr sz="10080" b="1"/>
            </a:lvl1pPr>
            <a:lvl2pPr marL="1920240" indent="0">
              <a:buNone/>
              <a:defRPr sz="8400" b="1"/>
            </a:lvl2pPr>
            <a:lvl3pPr marL="3840480" indent="0">
              <a:buNone/>
              <a:defRPr sz="7560" b="1"/>
            </a:lvl3pPr>
            <a:lvl4pPr marL="5760720" indent="0">
              <a:buNone/>
              <a:defRPr sz="6720" b="1"/>
            </a:lvl4pPr>
            <a:lvl5pPr marL="7680960" indent="0">
              <a:buNone/>
              <a:defRPr sz="6720" b="1"/>
            </a:lvl5pPr>
            <a:lvl6pPr marL="9601200" indent="0">
              <a:buNone/>
              <a:defRPr sz="6720" b="1"/>
            </a:lvl6pPr>
            <a:lvl7pPr marL="11521440" indent="0">
              <a:buNone/>
              <a:defRPr sz="6720" b="1"/>
            </a:lvl7pPr>
            <a:lvl8pPr marL="13441680" indent="0">
              <a:buNone/>
              <a:defRPr sz="6720" b="1"/>
            </a:lvl8pPr>
            <a:lvl9pPr marL="15361920" indent="0">
              <a:buNone/>
              <a:defRPr sz="672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45336" y="12024360"/>
            <a:ext cx="16247028" cy="176860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9442432" y="8069582"/>
            <a:ext cx="16327042" cy="3954778"/>
          </a:xfrm>
        </p:spPr>
        <p:txBody>
          <a:bodyPr anchor="b"/>
          <a:lstStyle>
            <a:lvl1pPr marL="0" indent="0">
              <a:buNone/>
              <a:defRPr sz="10080" b="1"/>
            </a:lvl1pPr>
            <a:lvl2pPr marL="1920240" indent="0">
              <a:buNone/>
              <a:defRPr sz="8400" b="1"/>
            </a:lvl2pPr>
            <a:lvl3pPr marL="3840480" indent="0">
              <a:buNone/>
              <a:defRPr sz="7560" b="1"/>
            </a:lvl3pPr>
            <a:lvl4pPr marL="5760720" indent="0">
              <a:buNone/>
              <a:defRPr sz="6720" b="1"/>
            </a:lvl4pPr>
            <a:lvl5pPr marL="7680960" indent="0">
              <a:buNone/>
              <a:defRPr sz="6720" b="1"/>
            </a:lvl5pPr>
            <a:lvl6pPr marL="9601200" indent="0">
              <a:buNone/>
              <a:defRPr sz="6720" b="1"/>
            </a:lvl6pPr>
            <a:lvl7pPr marL="11521440" indent="0">
              <a:buNone/>
              <a:defRPr sz="6720" b="1"/>
            </a:lvl7pPr>
            <a:lvl8pPr marL="13441680" indent="0">
              <a:buNone/>
              <a:defRPr sz="6720" b="1"/>
            </a:lvl8pPr>
            <a:lvl9pPr marL="15361920" indent="0">
              <a:buNone/>
              <a:defRPr sz="672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9442432" y="12024360"/>
            <a:ext cx="16327042" cy="176860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33B6B-4247-8740-8FC7-2FE0E22C7B8E}" type="datetimeFigureOut">
              <a:rPr lang="en-US" smtClean="0"/>
              <a:t>4/15/20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1BCBC-8426-7048-8F96-FA82A1734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370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33B6B-4247-8740-8FC7-2FE0E22C7B8E}" type="datetimeFigureOut">
              <a:rPr lang="en-US" smtClean="0"/>
              <a:t>4/15/20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1BCBC-8426-7048-8F96-FA82A1734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934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33B6B-4247-8740-8FC7-2FE0E22C7B8E}" type="datetimeFigureOut">
              <a:rPr lang="en-US" smtClean="0"/>
              <a:t>4/15/20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1BCBC-8426-7048-8F96-FA82A1734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979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5332" y="2194560"/>
            <a:ext cx="12386548" cy="7680960"/>
          </a:xfrm>
        </p:spPr>
        <p:txBody>
          <a:bodyPr anchor="b"/>
          <a:lstStyle>
            <a:lvl1pPr>
              <a:defRPr sz="1344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27042" y="4739647"/>
            <a:ext cx="19442430" cy="23393400"/>
          </a:xfrm>
        </p:spPr>
        <p:txBody>
          <a:bodyPr/>
          <a:lstStyle>
            <a:lvl1pPr>
              <a:defRPr sz="13440"/>
            </a:lvl1pPr>
            <a:lvl2pPr>
              <a:defRPr sz="11760"/>
            </a:lvl2pPr>
            <a:lvl3pPr>
              <a:defRPr sz="10080"/>
            </a:lvl3pPr>
            <a:lvl4pPr>
              <a:defRPr sz="8400"/>
            </a:lvl4pPr>
            <a:lvl5pPr>
              <a:defRPr sz="8400"/>
            </a:lvl5pPr>
            <a:lvl6pPr>
              <a:defRPr sz="8400"/>
            </a:lvl6pPr>
            <a:lvl7pPr>
              <a:defRPr sz="8400"/>
            </a:lvl7pPr>
            <a:lvl8pPr>
              <a:defRPr sz="8400"/>
            </a:lvl8pPr>
            <a:lvl9pPr>
              <a:defRPr sz="8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45332" y="9875520"/>
            <a:ext cx="12386548" cy="18295622"/>
          </a:xfrm>
        </p:spPr>
        <p:txBody>
          <a:bodyPr/>
          <a:lstStyle>
            <a:lvl1pPr marL="0" indent="0">
              <a:buNone/>
              <a:defRPr sz="6720"/>
            </a:lvl1pPr>
            <a:lvl2pPr marL="1920240" indent="0">
              <a:buNone/>
              <a:defRPr sz="5880"/>
            </a:lvl2pPr>
            <a:lvl3pPr marL="3840480" indent="0">
              <a:buNone/>
              <a:defRPr sz="5040"/>
            </a:lvl3pPr>
            <a:lvl4pPr marL="5760720" indent="0">
              <a:buNone/>
              <a:defRPr sz="4200"/>
            </a:lvl4pPr>
            <a:lvl5pPr marL="7680960" indent="0">
              <a:buNone/>
              <a:defRPr sz="4200"/>
            </a:lvl5pPr>
            <a:lvl6pPr marL="9601200" indent="0">
              <a:buNone/>
              <a:defRPr sz="4200"/>
            </a:lvl6pPr>
            <a:lvl7pPr marL="11521440" indent="0">
              <a:buNone/>
              <a:defRPr sz="4200"/>
            </a:lvl7pPr>
            <a:lvl8pPr marL="13441680" indent="0">
              <a:buNone/>
              <a:defRPr sz="4200"/>
            </a:lvl8pPr>
            <a:lvl9pPr marL="15361920" indent="0">
              <a:buNone/>
              <a:defRPr sz="4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33B6B-4247-8740-8FC7-2FE0E22C7B8E}" type="datetimeFigureOut">
              <a:rPr lang="en-US" smtClean="0"/>
              <a:t>4/15/20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1BCBC-8426-7048-8F96-FA82A1734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941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5332" y="2194560"/>
            <a:ext cx="12386548" cy="7680960"/>
          </a:xfrm>
        </p:spPr>
        <p:txBody>
          <a:bodyPr anchor="b"/>
          <a:lstStyle>
            <a:lvl1pPr>
              <a:defRPr sz="1344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6327042" y="4739647"/>
            <a:ext cx="19442430" cy="23393400"/>
          </a:xfrm>
        </p:spPr>
        <p:txBody>
          <a:bodyPr anchor="t"/>
          <a:lstStyle>
            <a:lvl1pPr marL="0" indent="0">
              <a:buNone/>
              <a:defRPr sz="13440"/>
            </a:lvl1pPr>
            <a:lvl2pPr marL="1920240" indent="0">
              <a:buNone/>
              <a:defRPr sz="11760"/>
            </a:lvl2pPr>
            <a:lvl3pPr marL="3840480" indent="0">
              <a:buNone/>
              <a:defRPr sz="10080"/>
            </a:lvl3pPr>
            <a:lvl4pPr marL="5760720" indent="0">
              <a:buNone/>
              <a:defRPr sz="8400"/>
            </a:lvl4pPr>
            <a:lvl5pPr marL="7680960" indent="0">
              <a:buNone/>
              <a:defRPr sz="8400"/>
            </a:lvl5pPr>
            <a:lvl6pPr marL="9601200" indent="0">
              <a:buNone/>
              <a:defRPr sz="8400"/>
            </a:lvl6pPr>
            <a:lvl7pPr marL="11521440" indent="0">
              <a:buNone/>
              <a:defRPr sz="8400"/>
            </a:lvl7pPr>
            <a:lvl8pPr marL="13441680" indent="0">
              <a:buNone/>
              <a:defRPr sz="8400"/>
            </a:lvl8pPr>
            <a:lvl9pPr marL="15361920" indent="0">
              <a:buNone/>
              <a:defRPr sz="84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45332" y="9875520"/>
            <a:ext cx="12386548" cy="18295622"/>
          </a:xfrm>
        </p:spPr>
        <p:txBody>
          <a:bodyPr/>
          <a:lstStyle>
            <a:lvl1pPr marL="0" indent="0">
              <a:buNone/>
              <a:defRPr sz="6720"/>
            </a:lvl1pPr>
            <a:lvl2pPr marL="1920240" indent="0">
              <a:buNone/>
              <a:defRPr sz="5880"/>
            </a:lvl2pPr>
            <a:lvl3pPr marL="3840480" indent="0">
              <a:buNone/>
              <a:defRPr sz="5040"/>
            </a:lvl3pPr>
            <a:lvl4pPr marL="5760720" indent="0">
              <a:buNone/>
              <a:defRPr sz="4200"/>
            </a:lvl4pPr>
            <a:lvl5pPr marL="7680960" indent="0">
              <a:buNone/>
              <a:defRPr sz="4200"/>
            </a:lvl5pPr>
            <a:lvl6pPr marL="9601200" indent="0">
              <a:buNone/>
              <a:defRPr sz="4200"/>
            </a:lvl6pPr>
            <a:lvl7pPr marL="11521440" indent="0">
              <a:buNone/>
              <a:defRPr sz="4200"/>
            </a:lvl7pPr>
            <a:lvl8pPr marL="13441680" indent="0">
              <a:buNone/>
              <a:defRPr sz="4200"/>
            </a:lvl8pPr>
            <a:lvl9pPr marL="15361920" indent="0">
              <a:buNone/>
              <a:defRPr sz="4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33B6B-4247-8740-8FC7-2FE0E22C7B8E}" type="datetimeFigureOut">
              <a:rPr lang="en-US" smtClean="0"/>
              <a:t>4/15/20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1BCBC-8426-7048-8F96-FA82A1734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435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40330" y="1752607"/>
            <a:ext cx="3312414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40330" y="8763000"/>
            <a:ext cx="3312414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40330" y="30510487"/>
            <a:ext cx="864108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0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F33B6B-4247-8740-8FC7-2FE0E22C7B8E}" type="datetimeFigureOut">
              <a:rPr lang="en-US" smtClean="0"/>
              <a:t>4/15/20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721590" y="30510487"/>
            <a:ext cx="129616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123390" y="30510487"/>
            <a:ext cx="864108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D1BCBC-8426-7048-8F96-FA82A1734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297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3840480" rtl="0" eaLnBrk="1" latinLnBrk="0" hangingPunct="1">
        <a:lnSpc>
          <a:spcPct val="90000"/>
        </a:lnSpc>
        <a:spcBef>
          <a:spcPct val="0"/>
        </a:spcBef>
        <a:buNone/>
        <a:defRPr sz="184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60120" indent="-960120" algn="l" defTabSz="3840480" rtl="0" eaLnBrk="1" latinLnBrk="0" hangingPunct="1">
        <a:lnSpc>
          <a:spcPct val="90000"/>
        </a:lnSpc>
        <a:spcBef>
          <a:spcPts val="4200"/>
        </a:spcBef>
        <a:buFont typeface="Arial" panose="020B0604020202020204" pitchFamily="34" charset="0"/>
        <a:buChar char="•"/>
        <a:defRPr sz="11760" kern="1200">
          <a:solidFill>
            <a:schemeClr val="tx1"/>
          </a:solidFill>
          <a:latin typeface="+mn-lt"/>
          <a:ea typeface="+mn-ea"/>
          <a:cs typeface="+mn-cs"/>
        </a:defRPr>
      </a:lvl1pPr>
      <a:lvl2pPr marL="288036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10080" kern="1200">
          <a:solidFill>
            <a:schemeClr val="tx1"/>
          </a:solidFill>
          <a:latin typeface="+mn-lt"/>
          <a:ea typeface="+mn-ea"/>
          <a:cs typeface="+mn-cs"/>
        </a:defRPr>
      </a:lvl2pPr>
      <a:lvl3pPr marL="480060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8400" kern="1200">
          <a:solidFill>
            <a:schemeClr val="tx1"/>
          </a:solidFill>
          <a:latin typeface="+mn-lt"/>
          <a:ea typeface="+mn-ea"/>
          <a:cs typeface="+mn-cs"/>
        </a:defRPr>
      </a:lvl3pPr>
      <a:lvl4pPr marL="672084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7560" kern="1200">
          <a:solidFill>
            <a:schemeClr val="tx1"/>
          </a:solidFill>
          <a:latin typeface="+mn-lt"/>
          <a:ea typeface="+mn-ea"/>
          <a:cs typeface="+mn-cs"/>
        </a:defRPr>
      </a:lvl4pPr>
      <a:lvl5pPr marL="864108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7560" kern="1200">
          <a:solidFill>
            <a:schemeClr val="tx1"/>
          </a:solidFill>
          <a:latin typeface="+mn-lt"/>
          <a:ea typeface="+mn-ea"/>
          <a:cs typeface="+mn-cs"/>
        </a:defRPr>
      </a:lvl5pPr>
      <a:lvl6pPr marL="1056132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7560" kern="1200">
          <a:solidFill>
            <a:schemeClr val="tx1"/>
          </a:solidFill>
          <a:latin typeface="+mn-lt"/>
          <a:ea typeface="+mn-ea"/>
          <a:cs typeface="+mn-cs"/>
        </a:defRPr>
      </a:lvl6pPr>
      <a:lvl7pPr marL="1248156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7560" kern="1200">
          <a:solidFill>
            <a:schemeClr val="tx1"/>
          </a:solidFill>
          <a:latin typeface="+mn-lt"/>
          <a:ea typeface="+mn-ea"/>
          <a:cs typeface="+mn-cs"/>
        </a:defRPr>
      </a:lvl7pPr>
      <a:lvl8pPr marL="1440180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7560" kern="1200">
          <a:solidFill>
            <a:schemeClr val="tx1"/>
          </a:solidFill>
          <a:latin typeface="+mn-lt"/>
          <a:ea typeface="+mn-ea"/>
          <a:cs typeface="+mn-cs"/>
        </a:defRPr>
      </a:lvl8pPr>
      <a:lvl9pPr marL="1632204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7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1pPr>
      <a:lvl2pPr marL="192024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2pPr>
      <a:lvl3pPr marL="384048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3pPr>
      <a:lvl4pPr marL="576072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4pPr>
      <a:lvl5pPr marL="768096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5pPr>
      <a:lvl6pPr marL="960120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6pPr>
      <a:lvl7pPr marL="1152144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7pPr>
      <a:lvl8pPr marL="1344168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8pPr>
      <a:lvl9pPr marL="1536192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jpg"/><Relationship Id="rId20" Type="http://schemas.openxmlformats.org/officeDocument/2006/relationships/image" Target="../media/image17.png"/><Relationship Id="rId21" Type="http://schemas.openxmlformats.org/officeDocument/2006/relationships/image" Target="../media/image18.tiff"/><Relationship Id="rId22" Type="http://schemas.openxmlformats.org/officeDocument/2006/relationships/image" Target="../media/image19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emf"/><Relationship Id="rId13" Type="http://schemas.openxmlformats.org/officeDocument/2006/relationships/image" Target="../media/image10.jpeg"/><Relationship Id="rId14" Type="http://schemas.openxmlformats.org/officeDocument/2006/relationships/image" Target="../media/image11.jpeg"/><Relationship Id="rId15" Type="http://schemas.openxmlformats.org/officeDocument/2006/relationships/image" Target="../media/image12.jpeg"/><Relationship Id="rId16" Type="http://schemas.openxmlformats.org/officeDocument/2006/relationships/image" Target="../media/image13.emf"/><Relationship Id="rId17" Type="http://schemas.openxmlformats.org/officeDocument/2006/relationships/image" Target="../media/image14.emf"/><Relationship Id="rId18" Type="http://schemas.openxmlformats.org/officeDocument/2006/relationships/image" Target="../media/image15.emf"/><Relationship Id="rId19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microsoft.com/office/2007/relationships/hdphoto" Target="../media/hdphoto1.wdp"/><Relationship Id="rId5" Type="http://schemas.openxmlformats.org/officeDocument/2006/relationships/image" Target="../media/image2.emf"/><Relationship Id="rId6" Type="http://schemas.openxmlformats.org/officeDocument/2006/relationships/image" Target="../media/image3.emf"/><Relationship Id="rId7" Type="http://schemas.openxmlformats.org/officeDocument/2006/relationships/image" Target="../media/image4.jpg"/><Relationship Id="rId8" Type="http://schemas.openxmlformats.org/officeDocument/2006/relationships/image" Target="../media/image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AutoShape 670"/>
          <p:cNvSpPr>
            <a:spLocks noChangeArrowheads="1"/>
          </p:cNvSpPr>
          <p:nvPr/>
        </p:nvSpPr>
        <p:spPr bwMode="auto">
          <a:xfrm rot="16200000">
            <a:off x="17349148" y="-2216726"/>
            <a:ext cx="3660140" cy="37606868"/>
          </a:xfrm>
          <a:prstGeom prst="roundRect">
            <a:avLst>
              <a:gd name="adj" fmla="val 0"/>
            </a:avLst>
          </a:prstGeom>
          <a:solidFill>
            <a:srgbClr val="CAB2D6">
              <a:alpha val="50196"/>
            </a:srgbClr>
          </a:solidFill>
          <a:ln w="76200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 eaLnBrk="1" hangingPunct="1"/>
            <a:endParaRPr lang="en-US" sz="2900" b="1" dirty="0">
              <a:solidFill>
                <a:schemeClr val="bg1"/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en-US" sz="2900" b="1" dirty="0">
                <a:solidFill>
                  <a:schemeClr val="bg1"/>
                </a:solidFill>
                <a:latin typeface="Arial" pitchFamily="34" charset="0"/>
                <a:cs typeface="Arial" panose="020B0604020202020204" pitchFamily="34" charset="0"/>
              </a:rPr>
              <a:t>				       								</a:t>
            </a:r>
          </a:p>
          <a:p>
            <a:pPr algn="ctr" eaLnBrk="1" hangingPunct="1"/>
            <a:endParaRPr lang="en-US" sz="2900" b="1" dirty="0">
              <a:solidFill>
                <a:schemeClr val="bg1"/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algn="ctr" eaLnBrk="1" hangingPunct="1"/>
            <a:endParaRPr lang="en-US" sz="2900" b="1" dirty="0">
              <a:solidFill>
                <a:schemeClr val="bg1"/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algn="ctr" eaLnBrk="1" hangingPunct="1"/>
            <a:endParaRPr lang="en-US" sz="2800" dirty="0">
              <a:solidFill>
                <a:schemeClr val="bg1"/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algn="ctr" eaLnBrk="1" hangingPunct="1"/>
            <a:endParaRPr lang="en-US" sz="2800" dirty="0">
              <a:solidFill>
                <a:schemeClr val="bg1"/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algn="ctr" eaLnBrk="1" hangingPunct="1"/>
            <a:endParaRPr lang="en-US" sz="2800" dirty="0">
              <a:solidFill>
                <a:schemeClr val="bg1"/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algn="ctr" eaLnBrk="1" hangingPunct="1"/>
            <a:endParaRPr lang="en-US" sz="2800" dirty="0">
              <a:solidFill>
                <a:schemeClr val="bg1"/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algn="just"/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n-US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51" name="Picture 2" descr="Image result for twitter instagram linkedi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348" l="25169" r="99407">
                        <a14:foregroundMark x1="37034" y1="19697" x2="38136" y2="73485"/>
                        <a14:foregroundMark x1="34831" y1="51136" x2="34831" y2="51136"/>
                        <a14:foregroundMark x1="63305" y1="21212" x2="63305" y2="21212"/>
                        <a14:foregroundMark x1="62797" y1="15530" x2="54661" y2="76515"/>
                        <a14:foregroundMark x1="54661" y1="33712" x2="69576" y2="76894"/>
                        <a14:foregroundMark x1="38136" y1="13636" x2="29492" y2="61742"/>
                        <a14:foregroundMark x1="31695" y1="64773" x2="31695" y2="64773"/>
                        <a14:foregroundMark x1="31695" y1="64773" x2="42458" y2="32197"/>
                        <a14:foregroundMark x1="58305" y1="73864" x2="67881" y2="31061"/>
                        <a14:foregroundMark x1="62034" y1="64773" x2="62542" y2="78788"/>
                        <a14:foregroundMark x1="95932" y1="45833" x2="78305" y2="48106"/>
                        <a14:foregroundMark x1="84153" y1="22727" x2="84153" y2="77273"/>
                        <a14:foregroundMark x1="85847" y1="61742" x2="98644" y2="6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48" r="52037" b="337"/>
          <a:stretch/>
        </p:blipFill>
        <p:spPr bwMode="auto">
          <a:xfrm>
            <a:off x="32912192" y="17183359"/>
            <a:ext cx="1107994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2" name="TextBox 451"/>
          <p:cNvSpPr txBox="1"/>
          <p:nvPr/>
        </p:nvSpPr>
        <p:spPr>
          <a:xfrm>
            <a:off x="33911537" y="17034652"/>
            <a:ext cx="3937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@ClaricePerryman</a:t>
            </a:r>
            <a:endParaRPr lang="en-US" sz="3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" name="Text Box 14">
            <a:extLst>
              <a:ext uri="{FF2B5EF4-FFF2-40B4-BE49-F238E27FC236}">
                <a16:creationId xmlns:a16="http://schemas.microsoft.com/office/drawing/2014/main" xmlns="" id="{C372C70E-E369-4CF9-B29B-8FA4D49DB0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6081" y="15368870"/>
            <a:ext cx="35409586" cy="2305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8318" tIns="44159" rIns="88318" bIns="44159">
            <a:spAutoFit/>
          </a:bodyPr>
          <a:lstStyle/>
          <a:p>
            <a:pPr algn="ctr" defTabSz="882650"/>
            <a:r>
              <a:rPr lang="en-US" sz="7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Depth has a stronger influence on methane-cycling microbes than vegetation cover in a peatland experiencing shrub encroachment. </a:t>
            </a:r>
            <a:endParaRPr lang="en-US" sz="7200" b="1" i="1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43" name="AutoShape 247">
            <a:extLst>
              <a:ext uri="{FF2B5EF4-FFF2-40B4-BE49-F238E27FC236}">
                <a16:creationId xmlns:a16="http://schemas.microsoft.com/office/drawing/2014/main" xmlns="" id="{62CC461F-D0D6-463D-963F-7EFD1BFA1FAF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2770438" y="15504136"/>
            <a:ext cx="12009941" cy="18414488"/>
          </a:xfrm>
          <a:prstGeom prst="roundRect">
            <a:avLst>
              <a:gd name="adj" fmla="val 0"/>
            </a:avLst>
          </a:prstGeom>
          <a:noFill/>
          <a:ln w="76200">
            <a:solidFill>
              <a:srgbClr val="B2DF8A"/>
            </a:solidFill>
            <a:prstDash val="lgDash"/>
            <a:round/>
            <a:headEnd/>
            <a:tailEnd/>
          </a:ln>
          <a:effectLst/>
        </p:spPr>
        <p:txBody>
          <a:bodyPr anchor="ctr"/>
          <a:lstStyle/>
          <a:p>
            <a:pPr algn="just">
              <a:lnSpc>
                <a:spcPct val="104000"/>
              </a:lnSpc>
            </a:pPr>
            <a:endParaRPr lang="en-US" sz="2600" dirty="0">
              <a:solidFill>
                <a:schemeClr val="bg1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4200859" y="17674043"/>
            <a:ext cx="3359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@</a:t>
            </a:r>
            <a:r>
              <a:rPr lang="en-US" sz="3200" b="1" dirty="0" err="1" smtClean="0">
                <a:latin typeface="Arial" charset="0"/>
                <a:ea typeface="Arial" charset="0"/>
                <a:cs typeface="Arial" charset="0"/>
              </a:rPr>
              <a:t>UNH_GasLab</a:t>
            </a:r>
            <a:endParaRPr lang="en-US" sz="3200" b="1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09" name="Group 108"/>
          <p:cNvGrpSpPr>
            <a:grpSpLocks noChangeAspect="1"/>
          </p:cNvGrpSpPr>
          <p:nvPr/>
        </p:nvGrpSpPr>
        <p:grpSpPr>
          <a:xfrm>
            <a:off x="9742239" y="19893620"/>
            <a:ext cx="9601200" cy="10780959"/>
            <a:chOff x="7776789" y="572676"/>
            <a:chExt cx="6261100" cy="7030440"/>
          </a:xfrm>
        </p:grpSpPr>
        <p:pic>
          <p:nvPicPr>
            <p:cNvPr id="110" name="Picture 10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466" b="3572"/>
            <a:stretch/>
          </p:blipFill>
          <p:spPr>
            <a:xfrm>
              <a:off x="7776789" y="572676"/>
              <a:ext cx="6261100" cy="3487481"/>
            </a:xfrm>
            <a:prstGeom prst="rect">
              <a:avLst/>
            </a:prstGeom>
          </p:spPr>
        </p:pic>
        <p:pic>
          <p:nvPicPr>
            <p:cNvPr id="111" name="Picture 110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466" b="3572"/>
            <a:stretch/>
          </p:blipFill>
          <p:spPr>
            <a:xfrm>
              <a:off x="7776789" y="4115636"/>
              <a:ext cx="6261100" cy="3487480"/>
            </a:xfrm>
            <a:prstGeom prst="rect">
              <a:avLst/>
            </a:prstGeom>
          </p:spPr>
        </p:pic>
      </p:grpSp>
      <p:grpSp>
        <p:nvGrpSpPr>
          <p:cNvPr id="113" name="Group 112"/>
          <p:cNvGrpSpPr>
            <a:grpSpLocks noChangeAspect="1"/>
          </p:cNvGrpSpPr>
          <p:nvPr/>
        </p:nvGrpSpPr>
        <p:grpSpPr>
          <a:xfrm>
            <a:off x="809352" y="3472968"/>
            <a:ext cx="8226609" cy="7378365"/>
            <a:chOff x="416234" y="4458924"/>
            <a:chExt cx="8950710" cy="8027804"/>
          </a:xfrm>
        </p:grpSpPr>
        <p:sp>
          <p:nvSpPr>
            <p:cNvPr id="114" name="TextBox 113"/>
            <p:cNvSpPr txBox="1"/>
            <p:nvPr/>
          </p:nvSpPr>
          <p:spPr>
            <a:xfrm>
              <a:off x="3396699" y="10223378"/>
              <a:ext cx="5970245" cy="19422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 smtClean="0">
                  <a:latin typeface="Arial" charset="0"/>
                  <a:ea typeface="Arial" charset="0"/>
                  <a:cs typeface="Arial" charset="0"/>
                </a:rPr>
                <a:t>Fig. 1. Aerial image of Sallie’s Fen taken in October 2014 using UAS and approximate </a:t>
              </a:r>
              <a:r>
                <a:rPr lang="en-US" sz="2200" dirty="0" err="1" smtClean="0">
                  <a:latin typeface="Arial" charset="0"/>
                  <a:ea typeface="Arial" charset="0"/>
                  <a:cs typeface="Arial" charset="0"/>
                </a:rPr>
                <a:t>location.</a:t>
              </a:r>
              <a:r>
                <a:rPr lang="en-US" sz="2200" i="1" dirty="0" err="1" smtClean="0">
                  <a:latin typeface="Arial" charset="0"/>
                  <a:ea typeface="Arial" charset="0"/>
                  <a:cs typeface="Arial" charset="0"/>
                </a:rPr>
                <a:t>Images</a:t>
              </a:r>
              <a:r>
                <a:rPr lang="en-US" sz="2200" i="1" dirty="0" smtClean="0">
                  <a:latin typeface="Arial" charset="0"/>
                  <a:ea typeface="Arial" charset="0"/>
                  <a:cs typeface="Arial" charset="0"/>
                </a:rPr>
                <a:t> courtesy of Michael </a:t>
              </a:r>
              <a:r>
                <a:rPr lang="en-US" sz="2200" i="1" dirty="0">
                  <a:latin typeface="Arial" charset="0"/>
                  <a:ea typeface="Arial" charset="0"/>
                  <a:cs typeface="Arial" charset="0"/>
                </a:rPr>
                <a:t>Palace (</a:t>
              </a:r>
              <a:r>
                <a:rPr lang="en-US" sz="2200" i="1" dirty="0" err="1" smtClean="0">
                  <a:latin typeface="Arial" charset="0"/>
                  <a:ea typeface="Arial" charset="0"/>
                  <a:cs typeface="Arial" charset="0"/>
                </a:rPr>
                <a:t>palace@guero.sr.unh.edu</a:t>
              </a:r>
              <a:r>
                <a:rPr lang="en-US" sz="2200" i="1" dirty="0" smtClean="0">
                  <a:latin typeface="Arial" charset="0"/>
                  <a:ea typeface="Arial" charset="0"/>
                  <a:cs typeface="Arial" charset="0"/>
                </a:rPr>
                <a:t>) and </a:t>
              </a:r>
              <a:r>
                <a:rPr lang="en-US" sz="2200" i="1" dirty="0" err="1" smtClean="0">
                  <a:latin typeface="Arial" charset="0"/>
                  <a:ea typeface="Arial" charset="0"/>
                  <a:cs typeface="Arial" charset="0"/>
                </a:rPr>
                <a:t>geology.com</a:t>
              </a:r>
              <a:r>
                <a:rPr lang="en-US" sz="2200" i="1" dirty="0" smtClean="0">
                  <a:latin typeface="Arial" charset="0"/>
                  <a:ea typeface="Arial" charset="0"/>
                  <a:cs typeface="Arial" charset="0"/>
                </a:rPr>
                <a:t>.</a:t>
              </a:r>
              <a:r>
                <a:rPr lang="en-US" sz="2200" dirty="0" smtClean="0">
                  <a:latin typeface="Arial" charset="0"/>
                  <a:ea typeface="Arial" charset="0"/>
                  <a:cs typeface="Arial" charset="0"/>
                </a:rPr>
                <a:t> </a:t>
              </a:r>
              <a:endParaRPr lang="en-US" sz="2200" dirty="0"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115" name="Picture 114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02" t="17785" r="9573" b="28124"/>
            <a:stretch/>
          </p:blipFill>
          <p:spPr>
            <a:xfrm>
              <a:off x="416234" y="4458924"/>
              <a:ext cx="8915400" cy="5579599"/>
            </a:xfrm>
            <a:prstGeom prst="rect">
              <a:avLst/>
            </a:prstGeom>
          </p:spPr>
        </p:pic>
        <p:pic>
          <p:nvPicPr>
            <p:cNvPr id="116" name="Picture 2" descr="ew Hampshire physical map"/>
            <p:cNvPicPr>
              <a:picLocks noChangeAspect="1" noChangeArrowheads="1"/>
            </p:cNvPicPr>
            <p:nvPr/>
          </p:nvPicPr>
          <p:blipFill>
            <a:blip r:embed="rId8">
              <a:alphaModFix amt="9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234" y="7531335"/>
              <a:ext cx="2827878" cy="4955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7" name="5-Point Star 116"/>
            <p:cNvSpPr/>
            <p:nvPr/>
          </p:nvSpPr>
          <p:spPr>
            <a:xfrm>
              <a:off x="2567440" y="10973350"/>
              <a:ext cx="365759" cy="365759"/>
            </a:xfrm>
            <a:prstGeom prst="star5">
              <a:avLst/>
            </a:prstGeom>
            <a:solidFill>
              <a:srgbClr val="F7E8C4"/>
            </a:solidFill>
            <a:ln>
              <a:solidFill>
                <a:srgbClr val="D8B3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9272162" y="2760543"/>
            <a:ext cx="6209840" cy="1160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0" indent="-444500">
              <a:buFont typeface="Arial" charset="0"/>
              <a:buChar char="•"/>
            </a:pPr>
            <a:r>
              <a:rPr lang="en-US" sz="3400" dirty="0" smtClean="0">
                <a:latin typeface="Arial" charset="0"/>
                <a:ea typeface="Arial" charset="0"/>
                <a:cs typeface="Arial" charset="0"/>
              </a:rPr>
              <a:t>Increasing temperatures and drought frequency </a:t>
            </a:r>
            <a:r>
              <a:rPr lang="en-US" sz="3400" dirty="0" smtClean="0">
                <a:latin typeface="Arial" charset="0"/>
                <a:ea typeface="Arial" charset="0"/>
                <a:cs typeface="Arial" charset="0"/>
              </a:rPr>
              <a:t>promote shrub </a:t>
            </a:r>
            <a:r>
              <a:rPr lang="en-US" sz="3400" dirty="0" smtClean="0">
                <a:latin typeface="Arial" charset="0"/>
                <a:ea typeface="Arial" charset="0"/>
                <a:cs typeface="Arial" charset="0"/>
              </a:rPr>
              <a:t>encroachment </a:t>
            </a:r>
            <a:r>
              <a:rPr lang="en-US" sz="3400" dirty="0">
                <a:latin typeface="Arial" charset="0"/>
                <a:ea typeface="Arial" charset="0"/>
                <a:cs typeface="Arial" charset="0"/>
              </a:rPr>
              <a:t>in </a:t>
            </a:r>
            <a:r>
              <a:rPr lang="en-US" sz="3400" dirty="0" smtClean="0">
                <a:latin typeface="Arial" charset="0"/>
                <a:ea typeface="Arial" charset="0"/>
                <a:cs typeface="Arial" charset="0"/>
              </a:rPr>
              <a:t>peatlands</a:t>
            </a:r>
            <a:r>
              <a:rPr lang="en-US" sz="3400" baseline="30000" dirty="0" smtClean="0">
                <a:latin typeface="Arial" charset="0"/>
                <a:ea typeface="Arial" charset="0"/>
                <a:cs typeface="Arial" charset="0"/>
              </a:rPr>
              <a:t>1,2</a:t>
            </a:r>
            <a:endParaRPr lang="en-US" sz="3400" dirty="0">
              <a:latin typeface="Arial" charset="0"/>
              <a:ea typeface="Arial" charset="0"/>
              <a:cs typeface="Arial" charset="0"/>
            </a:endParaRPr>
          </a:p>
          <a:p>
            <a:pPr marL="444500" indent="-444500">
              <a:buFont typeface="Arial" charset="0"/>
              <a:buChar char="•"/>
            </a:pPr>
            <a:r>
              <a:rPr lang="en-US" sz="3400" dirty="0" smtClean="0">
                <a:latin typeface="Arial" charset="0"/>
                <a:ea typeface="Arial" charset="0"/>
                <a:cs typeface="Arial" charset="0"/>
              </a:rPr>
              <a:t>Shrub encroachment may increase the vulnerability of peatland carbon</a:t>
            </a:r>
            <a:r>
              <a:rPr lang="en-US" sz="3400" baseline="30000" dirty="0" smtClean="0">
                <a:latin typeface="Arial" charset="0"/>
                <a:ea typeface="Arial" charset="0"/>
                <a:cs typeface="Arial" charset="0"/>
              </a:rPr>
              <a:t>3</a:t>
            </a:r>
            <a:endParaRPr lang="en-US" sz="3400" dirty="0" smtClean="0">
              <a:latin typeface="Arial" charset="0"/>
              <a:ea typeface="Arial" charset="0"/>
              <a:cs typeface="Arial" charset="0"/>
            </a:endParaRPr>
          </a:p>
          <a:p>
            <a:pPr marL="508000" indent="-508000">
              <a:buFont typeface="Arial" charset="0"/>
              <a:buChar char="•"/>
            </a:pPr>
            <a:r>
              <a:rPr lang="en-US" sz="3400" dirty="0">
                <a:latin typeface="Arial" charset="0"/>
                <a:ea typeface="Arial" charset="0"/>
                <a:cs typeface="Arial" charset="0"/>
              </a:rPr>
              <a:t>P</a:t>
            </a:r>
            <a:r>
              <a:rPr lang="en-US" sz="3400" dirty="0" smtClean="0">
                <a:latin typeface="Arial" charset="0"/>
                <a:ea typeface="Arial" charset="0"/>
                <a:cs typeface="Arial" charset="0"/>
              </a:rPr>
              <a:t>eatlands are a globally significant source of methane</a:t>
            </a:r>
            <a:r>
              <a:rPr lang="en-US" sz="3400" baseline="30000" dirty="0" smtClean="0">
                <a:latin typeface="Arial" charset="0"/>
                <a:ea typeface="Arial" charset="0"/>
                <a:cs typeface="Arial" charset="0"/>
              </a:rPr>
              <a:t>4</a:t>
            </a:r>
            <a:r>
              <a:rPr lang="en-US" sz="3400" dirty="0" smtClean="0">
                <a:latin typeface="Arial" charset="0"/>
                <a:ea typeface="Arial" charset="0"/>
                <a:cs typeface="Arial" charset="0"/>
              </a:rPr>
              <a:t> (CH</a:t>
            </a:r>
            <a:r>
              <a:rPr lang="en-US" sz="3400" baseline="-25000" dirty="0" smtClean="0">
                <a:latin typeface="Arial" charset="0"/>
                <a:ea typeface="Arial" charset="0"/>
                <a:cs typeface="Arial" charset="0"/>
              </a:rPr>
              <a:t>4</a:t>
            </a:r>
            <a:r>
              <a:rPr lang="en-US" sz="3400" dirty="0" smtClean="0">
                <a:latin typeface="Arial" charset="0"/>
                <a:ea typeface="Arial" charset="0"/>
                <a:cs typeface="Arial" charset="0"/>
              </a:rPr>
              <a:t>) emissions </a:t>
            </a:r>
            <a:r>
              <a:rPr lang="en-US" sz="3400" dirty="0" smtClean="0">
                <a:latin typeface="Arial" charset="0"/>
                <a:ea typeface="Arial" charset="0"/>
                <a:cs typeface="Arial" charset="0"/>
              </a:rPr>
              <a:t>and the effect of shrub encroachment on CH</a:t>
            </a:r>
            <a:r>
              <a:rPr lang="en-US" sz="3400" baseline="-25000" dirty="0" smtClean="0">
                <a:latin typeface="Arial" charset="0"/>
                <a:ea typeface="Arial" charset="0"/>
                <a:cs typeface="Arial" charset="0"/>
              </a:rPr>
              <a:t>4</a:t>
            </a:r>
            <a:r>
              <a:rPr lang="en-US" sz="3400" dirty="0" smtClean="0">
                <a:latin typeface="Arial" charset="0"/>
                <a:ea typeface="Arial" charset="0"/>
                <a:cs typeface="Arial" charset="0"/>
              </a:rPr>
              <a:t> cycling is uncertain</a:t>
            </a:r>
          </a:p>
          <a:p>
            <a:pPr marL="571500" indent="-571500">
              <a:buFont typeface="Arial" charset="0"/>
              <a:buChar char="•"/>
            </a:pPr>
            <a:r>
              <a:rPr lang="en-US" sz="3400" dirty="0" smtClean="0">
                <a:latin typeface="Arial" charset="0"/>
                <a:ea typeface="Arial" charset="0"/>
                <a:cs typeface="Arial" charset="0"/>
              </a:rPr>
              <a:t>We assessed CH</a:t>
            </a:r>
            <a:r>
              <a:rPr lang="en-US" sz="3400" baseline="-25000" dirty="0" smtClean="0">
                <a:latin typeface="Arial" charset="0"/>
                <a:ea typeface="Arial" charset="0"/>
                <a:cs typeface="Arial" charset="0"/>
              </a:rPr>
              <a:t>4</a:t>
            </a:r>
            <a:r>
              <a:rPr lang="en-US" sz="3400" dirty="0" smtClean="0">
                <a:latin typeface="Arial" charset="0"/>
                <a:ea typeface="Arial" charset="0"/>
                <a:cs typeface="Arial" charset="0"/>
              </a:rPr>
              <a:t> production and consumption and the abundance of methanogens (producers) and methanotrophs (consumers) in an New Hampshire peatland experiencing shrub encroachment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17587694" y="3166832"/>
            <a:ext cx="18686327" cy="7387083"/>
            <a:chOff x="14770419" y="4858456"/>
            <a:chExt cx="18686327" cy="7387083"/>
          </a:xfrm>
        </p:grpSpPr>
        <p:grpSp>
          <p:nvGrpSpPr>
            <p:cNvPr id="20" name="Group 19"/>
            <p:cNvGrpSpPr/>
            <p:nvPr/>
          </p:nvGrpSpPr>
          <p:grpSpPr>
            <a:xfrm>
              <a:off x="17417880" y="4858456"/>
              <a:ext cx="16038866" cy="7387083"/>
              <a:chOff x="19170480" y="3778848"/>
              <a:chExt cx="16038866" cy="7387083"/>
            </a:xfrm>
          </p:grpSpPr>
          <p:sp>
            <p:nvSpPr>
              <p:cNvPr id="66" name="TextBox 65"/>
              <p:cNvSpPr txBox="1"/>
              <p:nvPr/>
            </p:nvSpPr>
            <p:spPr>
              <a:xfrm>
                <a:off x="25624680" y="3778848"/>
                <a:ext cx="3657599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 smtClean="0">
                    <a:latin typeface="Arial" charset="0"/>
                    <a:ea typeface="Arial" charset="0"/>
                    <a:cs typeface="Arial" charset="0"/>
                  </a:rPr>
                  <a:t>Measure CH</a:t>
                </a:r>
                <a:r>
                  <a:rPr lang="en-US" sz="2800" b="1" baseline="-25000" dirty="0" smtClean="0">
                    <a:latin typeface="Arial" charset="0"/>
                    <a:ea typeface="Arial" charset="0"/>
                    <a:cs typeface="Arial" charset="0"/>
                  </a:rPr>
                  <a:t>4</a:t>
                </a:r>
                <a:r>
                  <a:rPr lang="en-US" sz="2800" b="1" dirty="0" smtClean="0">
                    <a:latin typeface="Arial" charset="0"/>
                    <a:ea typeface="Arial" charset="0"/>
                    <a:cs typeface="Arial" charset="0"/>
                  </a:rPr>
                  <a:t> </a:t>
                </a:r>
              </a:p>
              <a:p>
                <a:pPr algn="ctr"/>
                <a:r>
                  <a:rPr lang="en-US" sz="2800" b="1" dirty="0" smtClean="0">
                    <a:latin typeface="Arial" charset="0"/>
                    <a:ea typeface="Arial" charset="0"/>
                    <a:cs typeface="Arial" charset="0"/>
                  </a:rPr>
                  <a:t>on GC-FID</a:t>
                </a:r>
                <a:endParaRPr lang="en-US" sz="2800" b="1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grpSp>
            <p:nvGrpSpPr>
              <p:cNvPr id="19" name="Group 18"/>
              <p:cNvGrpSpPr/>
              <p:nvPr/>
            </p:nvGrpSpPr>
            <p:grpSpPr>
              <a:xfrm>
                <a:off x="19170480" y="3778848"/>
                <a:ext cx="16038866" cy="7387083"/>
                <a:chOff x="19170480" y="3778848"/>
                <a:chExt cx="16038866" cy="7387083"/>
              </a:xfrm>
            </p:grpSpPr>
            <p:sp>
              <p:nvSpPr>
                <p:cNvPr id="69" name="TextBox 68"/>
                <p:cNvSpPr txBox="1"/>
                <p:nvPr/>
              </p:nvSpPr>
              <p:spPr>
                <a:xfrm>
                  <a:off x="25865234" y="7630808"/>
                  <a:ext cx="3633741" cy="9541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800" b="1" dirty="0" smtClean="0">
                      <a:latin typeface="Arial" charset="0"/>
                      <a:ea typeface="Arial" charset="0"/>
                      <a:cs typeface="Arial" charset="0"/>
                    </a:rPr>
                    <a:t>Sequence QC, clustering, and ID</a:t>
                  </a:r>
                  <a:r>
                    <a:rPr lang="en-US" sz="2800" b="1" baseline="30000" dirty="0" smtClean="0">
                      <a:latin typeface="Arial" charset="0"/>
                      <a:ea typeface="Arial" charset="0"/>
                      <a:cs typeface="Arial" charset="0"/>
                    </a:rPr>
                    <a:t>6</a:t>
                  </a:r>
                  <a:endParaRPr lang="en-US" sz="2800" b="1" dirty="0">
                    <a:latin typeface="Arial" charset="0"/>
                    <a:ea typeface="Arial" charset="0"/>
                    <a:cs typeface="Arial" charset="0"/>
                  </a:endParaRPr>
                </a:p>
              </p:txBody>
            </p:sp>
            <p:grpSp>
              <p:nvGrpSpPr>
                <p:cNvPr id="18" name="Group 17"/>
                <p:cNvGrpSpPr/>
                <p:nvPr/>
              </p:nvGrpSpPr>
              <p:grpSpPr>
                <a:xfrm>
                  <a:off x="19170480" y="3778848"/>
                  <a:ext cx="16038866" cy="7387083"/>
                  <a:chOff x="19170480" y="3778848"/>
                  <a:chExt cx="16038866" cy="7387083"/>
                </a:xfrm>
              </p:grpSpPr>
              <p:grpSp>
                <p:nvGrpSpPr>
                  <p:cNvPr id="6" name="Group 5"/>
                  <p:cNvGrpSpPr/>
                  <p:nvPr/>
                </p:nvGrpSpPr>
                <p:grpSpPr>
                  <a:xfrm>
                    <a:off x="19170480" y="3778848"/>
                    <a:ext cx="10797626" cy="6661797"/>
                    <a:chOff x="20939969" y="3790810"/>
                    <a:chExt cx="10797626" cy="6661797"/>
                  </a:xfrm>
                </p:grpSpPr>
                <p:sp>
                  <p:nvSpPr>
                    <p:cNvPr id="51" name="Right Arrow 50"/>
                    <p:cNvSpPr/>
                    <p:nvPr/>
                  </p:nvSpPr>
                  <p:spPr>
                    <a:xfrm>
                      <a:off x="25566503" y="5869339"/>
                      <a:ext cx="1190620" cy="253911"/>
                    </a:xfrm>
                    <a:prstGeom prst="rightArrow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4" name="Group 3"/>
                    <p:cNvGrpSpPr/>
                    <p:nvPr/>
                  </p:nvGrpSpPr>
                  <p:grpSpPr>
                    <a:xfrm>
                      <a:off x="20939969" y="3790810"/>
                      <a:ext cx="10797626" cy="6661797"/>
                      <a:chOff x="20802225" y="3912203"/>
                      <a:chExt cx="10797626" cy="6661797"/>
                    </a:xfrm>
                  </p:grpSpPr>
                  <p:grpSp>
                    <p:nvGrpSpPr>
                      <p:cNvPr id="2" name="Group 1"/>
                      <p:cNvGrpSpPr>
                        <a:grpSpLocks noChangeAspect="1"/>
                      </p:cNvGrpSpPr>
                      <p:nvPr/>
                    </p:nvGrpSpPr>
                    <p:grpSpPr>
                      <a:xfrm>
                        <a:off x="20802225" y="3912203"/>
                        <a:ext cx="10797626" cy="6661797"/>
                        <a:chOff x="2216563" y="10427275"/>
                        <a:chExt cx="7297501" cy="4502329"/>
                      </a:xfrm>
                    </p:grpSpPr>
                    <p:grpSp>
                      <p:nvGrpSpPr>
                        <p:cNvPr id="14" name="Group 13"/>
                        <p:cNvGrpSpPr/>
                        <p:nvPr/>
                      </p:nvGrpSpPr>
                      <p:grpSpPr>
                        <a:xfrm>
                          <a:off x="2216563" y="10427275"/>
                          <a:ext cx="3883745" cy="4502329"/>
                          <a:chOff x="-11329246" y="7051784"/>
                          <a:chExt cx="3883745" cy="4502329"/>
                        </a:xfrm>
                      </p:grpSpPr>
                      <p:pic>
                        <p:nvPicPr>
                          <p:cNvPr id="112" name="Picture 111"/>
                          <p:cNvPicPr>
                            <a:picLocks noChangeAspect="1"/>
                          </p:cNvPicPr>
                          <p:nvPr/>
                        </p:nvPicPr>
                        <p:blipFill rotWithShape="1"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l="27994" t="16589" r="45887" b="4836"/>
                          <a:stretch/>
                        </p:blipFill>
                        <p:spPr>
                          <a:xfrm>
                            <a:off x="-11329246" y="7909040"/>
                            <a:ext cx="955326" cy="3589794"/>
                          </a:xfrm>
                          <a:prstGeom prst="rect">
                            <a:avLst/>
                          </a:prstGeom>
                        </p:spPr>
                      </p:pic>
                      <p:grpSp>
                        <p:nvGrpSpPr>
                          <p:cNvPr id="9" name="Group 8"/>
                          <p:cNvGrpSpPr>
                            <a:grpSpLocks noChangeAspect="1"/>
                          </p:cNvGrpSpPr>
                          <p:nvPr/>
                        </p:nvGrpSpPr>
                        <p:grpSpPr>
                          <a:xfrm>
                            <a:off x="-9234177" y="7724559"/>
                            <a:ext cx="682095" cy="1371600"/>
                            <a:chOff x="-7857293" y="8329386"/>
                            <a:chExt cx="405085" cy="814571"/>
                          </a:xfrm>
                        </p:grpSpPr>
                        <p:sp>
                          <p:nvSpPr>
                            <p:cNvPr id="130" name="Rectangle 129"/>
                            <p:cNvSpPr/>
                            <p:nvPr/>
                          </p:nvSpPr>
                          <p:spPr>
                            <a:xfrm>
                              <a:off x="-7676263" y="8329386"/>
                              <a:ext cx="43024" cy="76218"/>
                            </a:xfrm>
                            <a:prstGeom prst="rect">
                              <a:avLst/>
                            </a:prstGeom>
                            <a:solidFill>
                              <a:schemeClr val="bg2">
                                <a:lumMod val="90000"/>
                              </a:schemeClr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US"/>
                            </a:p>
                          </p:txBody>
                        </p:sp>
                        <p:sp>
                          <p:nvSpPr>
                            <p:cNvPr id="131" name="Rounded Rectangle 130"/>
                            <p:cNvSpPr/>
                            <p:nvPr/>
                          </p:nvSpPr>
                          <p:spPr>
                            <a:xfrm>
                              <a:off x="-7857293" y="8486156"/>
                              <a:ext cx="405085" cy="657801"/>
                            </a:xfrm>
                            <a:prstGeom prst="roundRect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solidFill>
                                <a:schemeClr val="tx1"/>
                              </a:solidFill>
                            </a:ln>
                            <a:effectLst/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US"/>
                            </a:p>
                          </p:txBody>
                        </p:sp>
                        <p:sp>
                          <p:nvSpPr>
                            <p:cNvPr id="132" name="Rounded Rectangle 131"/>
                            <p:cNvSpPr/>
                            <p:nvPr/>
                          </p:nvSpPr>
                          <p:spPr>
                            <a:xfrm>
                              <a:off x="-7857293" y="8407048"/>
                              <a:ext cx="405085" cy="79108"/>
                            </a:xfrm>
                            <a:prstGeom prst="roundRect">
                              <a:avLst/>
                            </a:prstGeom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n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US"/>
                            </a:p>
                          </p:txBody>
                        </p:sp>
                        <p:sp>
                          <p:nvSpPr>
                            <p:cNvPr id="134" name="Can 133"/>
                            <p:cNvSpPr>
                              <a:spLocks/>
                            </p:cNvSpPr>
                            <p:nvPr/>
                          </p:nvSpPr>
                          <p:spPr>
                            <a:xfrm>
                              <a:off x="-7821505" y="8703869"/>
                              <a:ext cx="329854" cy="412318"/>
                            </a:xfrm>
                            <a:prstGeom prst="can">
                              <a:avLst/>
                            </a:prstGeom>
                            <a:gradFill>
                              <a:gsLst>
                                <a:gs pos="0">
                                  <a:schemeClr val="accent6">
                                    <a:lumMod val="75000"/>
                                  </a:schemeClr>
                                </a:gs>
                                <a:gs pos="13000">
                                  <a:schemeClr val="accent6">
                                    <a:lumMod val="50000"/>
                                  </a:schemeClr>
                                </a:gs>
                                <a:gs pos="34000">
                                  <a:srgbClr val="594518"/>
                                </a:gs>
                                <a:gs pos="91000">
                                  <a:srgbClr val="391704"/>
                                </a:gs>
                                <a:gs pos="61000">
                                  <a:srgbClr val="593302"/>
                                </a:gs>
                              </a:gsLst>
                              <a:lin ang="5400000" scaled="1"/>
                            </a:gra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US"/>
                            </a:p>
                          </p:txBody>
                        </p:sp>
                      </p:grpSp>
                      <p:grpSp>
                        <p:nvGrpSpPr>
                          <p:cNvPr id="10" name="Group 9"/>
                          <p:cNvGrpSpPr>
                            <a:grpSpLocks noChangeAspect="1"/>
                          </p:cNvGrpSpPr>
                          <p:nvPr/>
                        </p:nvGrpSpPr>
                        <p:grpSpPr>
                          <a:xfrm>
                            <a:off x="-9085198" y="10411113"/>
                            <a:ext cx="377981" cy="1143000"/>
                            <a:chOff x="-7857293" y="10128365"/>
                            <a:chExt cx="283559" cy="857472"/>
                          </a:xfrm>
                        </p:grpSpPr>
                        <p:sp>
                          <p:nvSpPr>
                            <p:cNvPr id="135" name="Snip Same Side Corner Rectangle 134"/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 rot="10800000">
                              <a:off x="-7857293" y="10235466"/>
                              <a:ext cx="283559" cy="750371"/>
                            </a:xfrm>
                            <a:prstGeom prst="snip2SameRect">
                              <a:avLst/>
                            </a:prstGeom>
                            <a:noFill/>
                            <a:ln w="1905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US"/>
                            </a:p>
                          </p:txBody>
                        </p:sp>
                        <p:sp>
                          <p:nvSpPr>
                            <p:cNvPr id="136" name="Rectangle 135"/>
                            <p:cNvSpPr/>
                            <p:nvPr/>
                          </p:nvSpPr>
                          <p:spPr>
                            <a:xfrm>
                              <a:off x="-7857293" y="10128365"/>
                              <a:ext cx="283559" cy="118662"/>
                            </a:xfrm>
                            <a:prstGeom prst="rect">
                              <a:avLst/>
                            </a:prstGeom>
                            <a:solidFill>
                              <a:schemeClr val="accent1">
                                <a:lumMod val="75000"/>
                              </a:schemeClr>
                            </a:solidFill>
                            <a:ln w="28575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US"/>
                            </a:p>
                          </p:txBody>
                        </p:sp>
                        <p:sp>
                          <p:nvSpPr>
                            <p:cNvPr id="137" name="Can 136"/>
                            <p:cNvSpPr>
                              <a:spLocks/>
                            </p:cNvSpPr>
                            <p:nvPr/>
                          </p:nvSpPr>
                          <p:spPr>
                            <a:xfrm>
                              <a:off x="-7837039" y="10412072"/>
                              <a:ext cx="243051" cy="445593"/>
                            </a:xfrm>
                            <a:prstGeom prst="can">
                              <a:avLst/>
                            </a:prstGeom>
                            <a:gradFill>
                              <a:gsLst>
                                <a:gs pos="0">
                                  <a:schemeClr val="accent6">
                                    <a:lumMod val="75000"/>
                                  </a:schemeClr>
                                </a:gs>
                                <a:gs pos="13000">
                                  <a:schemeClr val="accent6">
                                    <a:lumMod val="50000"/>
                                  </a:schemeClr>
                                </a:gs>
                                <a:gs pos="34000">
                                  <a:srgbClr val="594518"/>
                                </a:gs>
                                <a:gs pos="91000">
                                  <a:srgbClr val="391704"/>
                                </a:gs>
                                <a:gs pos="61000">
                                  <a:srgbClr val="593302"/>
                                </a:gs>
                              </a:gsLst>
                              <a:lin ang="5400000" scaled="1"/>
                            </a:gra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US"/>
                            </a:p>
                          </p:txBody>
                        </p:sp>
                      </p:grpSp>
                      <p:sp>
                        <p:nvSpPr>
                          <p:cNvPr id="138" name="TextBox 137"/>
                          <p:cNvSpPr txBox="1"/>
                          <p:nvPr/>
                        </p:nvSpPr>
                        <p:spPr>
                          <a:xfrm>
                            <a:off x="-10177934" y="7051784"/>
                            <a:ext cx="2702302" cy="644827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pPr algn="ctr"/>
                            <a:r>
                              <a:rPr lang="en-US" sz="2800" b="1" dirty="0" smtClean="0">
                                <a:latin typeface="Arial" charset="0"/>
                                <a:ea typeface="Arial" charset="0"/>
                                <a:cs typeface="Arial" charset="0"/>
                              </a:rPr>
                              <a:t>Aerobic and </a:t>
                            </a:r>
                          </a:p>
                          <a:p>
                            <a:pPr algn="ctr"/>
                            <a:r>
                              <a:rPr lang="en-US" sz="2800" b="1" dirty="0" smtClean="0">
                                <a:latin typeface="Arial" charset="0"/>
                                <a:ea typeface="Arial" charset="0"/>
                                <a:cs typeface="Arial" charset="0"/>
                              </a:rPr>
                              <a:t>anaerobic incubations</a:t>
                            </a:r>
                          </a:p>
                        </p:txBody>
                      </p:sp>
                      <p:sp>
                        <p:nvSpPr>
                          <p:cNvPr id="139" name="TextBox 138"/>
                          <p:cNvSpPr txBox="1"/>
                          <p:nvPr/>
                        </p:nvSpPr>
                        <p:spPr>
                          <a:xfrm>
                            <a:off x="-10208064" y="9651530"/>
                            <a:ext cx="2762563" cy="644827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pPr algn="ctr"/>
                            <a:r>
                              <a:rPr lang="en-US" sz="2800" b="1" dirty="0" smtClean="0">
                                <a:latin typeface="Arial" charset="0"/>
                                <a:ea typeface="Arial" charset="0"/>
                                <a:cs typeface="Arial" charset="0"/>
                              </a:rPr>
                              <a:t>16s </a:t>
                            </a:r>
                            <a:r>
                              <a:rPr lang="en-US" sz="2800" b="1" dirty="0" err="1" smtClean="0">
                                <a:latin typeface="Arial" charset="0"/>
                                <a:ea typeface="Arial" charset="0"/>
                                <a:cs typeface="Arial" charset="0"/>
                              </a:rPr>
                              <a:t>rRNA</a:t>
                            </a:r>
                            <a:r>
                              <a:rPr lang="en-US" sz="2800" b="1" dirty="0" smtClean="0">
                                <a:latin typeface="Arial" charset="0"/>
                                <a:ea typeface="Arial" charset="0"/>
                                <a:cs typeface="Arial" charset="0"/>
                              </a:rPr>
                              <a:t> amplicon sequencing </a:t>
                            </a:r>
                          </a:p>
                        </p:txBody>
                      </p:sp>
                      <p:sp>
                        <p:nvSpPr>
                          <p:cNvPr id="11" name="Right Arrow 10"/>
                          <p:cNvSpPr/>
                          <p:nvPr/>
                        </p:nvSpPr>
                        <p:spPr>
                          <a:xfrm>
                            <a:off x="-10204704" y="8456544"/>
                            <a:ext cx="804672" cy="171604"/>
                          </a:xfrm>
                          <a:prstGeom prst="rightArrow">
                            <a:avLst/>
                          </a:prstGeom>
                          <a:solidFill>
                            <a:schemeClr val="tx1"/>
                          </a:solidFill>
                          <a:ln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140" name="Right Arrow 139"/>
                          <p:cNvSpPr/>
                          <p:nvPr/>
                        </p:nvSpPr>
                        <p:spPr>
                          <a:xfrm>
                            <a:off x="-10204704" y="10947481"/>
                            <a:ext cx="804672" cy="171604"/>
                          </a:xfrm>
                          <a:prstGeom prst="rightArrow">
                            <a:avLst/>
                          </a:prstGeom>
                          <a:solidFill>
                            <a:schemeClr val="tx1"/>
                          </a:solidFill>
                          <a:ln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</p:grpSp>
                    <p:pic>
                      <p:nvPicPr>
                        <p:cNvPr id="1028" name="Picture 4" descr="IIME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24109" y="13910881"/>
                          <a:ext cx="3089955" cy="99578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  <p:sp>
                      <p:nvSpPr>
                        <p:cNvPr id="49" name="Right Arrow 48"/>
                        <p:cNvSpPr/>
                        <p:nvPr/>
                      </p:nvSpPr>
                      <p:spPr>
                        <a:xfrm>
                          <a:off x="5343374" y="14322972"/>
                          <a:ext cx="804672" cy="171604"/>
                        </a:xfrm>
                        <a:prstGeom prst="rightArrow">
                          <a:avLst/>
                        </a:prstGeom>
                        <a:solidFill>
                          <a:schemeClr val="tx1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pic>
                    <p:nvPicPr>
                      <p:cNvPr id="1026" name="Picture 2" descr=" Schematic diagram of the main components of a gas c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56425" y="5178273"/>
                        <a:ext cx="3657600" cy="187882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grpSp>
              </p:grpSp>
              <p:grpSp>
                <p:nvGrpSpPr>
                  <p:cNvPr id="17" name="Group 16"/>
                  <p:cNvGrpSpPr/>
                  <p:nvPr/>
                </p:nvGrpSpPr>
                <p:grpSpPr>
                  <a:xfrm>
                    <a:off x="31828633" y="4841079"/>
                    <a:ext cx="2601639" cy="2545007"/>
                    <a:chOff x="33968722" y="4727464"/>
                    <a:chExt cx="2601639" cy="2545007"/>
                  </a:xfrm>
                </p:grpSpPr>
                <p:grpSp>
                  <p:nvGrpSpPr>
                    <p:cNvPr id="15" name="Group 14"/>
                    <p:cNvGrpSpPr/>
                    <p:nvPr/>
                  </p:nvGrpSpPr>
                  <p:grpSpPr>
                    <a:xfrm>
                      <a:off x="34309049" y="4727465"/>
                      <a:ext cx="2261312" cy="2263885"/>
                      <a:chOff x="34309049" y="4727465"/>
                      <a:chExt cx="2261312" cy="2263885"/>
                    </a:xfrm>
                  </p:grpSpPr>
                  <p:sp>
                    <p:nvSpPr>
                      <p:cNvPr id="7" name="Rectangle 6"/>
                      <p:cNvSpPr/>
                      <p:nvPr/>
                    </p:nvSpPr>
                    <p:spPr>
                      <a:xfrm>
                        <a:off x="34311757" y="4727465"/>
                        <a:ext cx="2258604" cy="2258604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8" name="Freeform 7"/>
                      <p:cNvSpPr/>
                      <p:nvPr/>
                    </p:nvSpPr>
                    <p:spPr>
                      <a:xfrm>
                        <a:off x="34315399" y="5082868"/>
                        <a:ext cx="2254105" cy="1686752"/>
                      </a:xfrm>
                      <a:custGeom>
                        <a:avLst/>
                        <a:gdLst>
                          <a:gd name="connsiteX0" fmla="*/ 0 w 1758950"/>
                          <a:gd name="connsiteY0" fmla="*/ 0 h 1295919"/>
                          <a:gd name="connsiteX1" fmla="*/ 25400 w 1758950"/>
                          <a:gd name="connsiteY1" fmla="*/ 19050 h 1295919"/>
                          <a:gd name="connsiteX2" fmla="*/ 44450 w 1758950"/>
                          <a:gd name="connsiteY2" fmla="*/ 31750 h 1295919"/>
                          <a:gd name="connsiteX3" fmla="*/ 76200 w 1758950"/>
                          <a:gd name="connsiteY3" fmla="*/ 63500 h 1295919"/>
                          <a:gd name="connsiteX4" fmla="*/ 120650 w 1758950"/>
                          <a:gd name="connsiteY4" fmla="*/ 114300 h 1295919"/>
                          <a:gd name="connsiteX5" fmla="*/ 146050 w 1758950"/>
                          <a:gd name="connsiteY5" fmla="*/ 146050 h 1295919"/>
                          <a:gd name="connsiteX6" fmla="*/ 158750 w 1758950"/>
                          <a:gd name="connsiteY6" fmla="*/ 165100 h 1295919"/>
                          <a:gd name="connsiteX7" fmla="*/ 196850 w 1758950"/>
                          <a:gd name="connsiteY7" fmla="*/ 203200 h 1295919"/>
                          <a:gd name="connsiteX8" fmla="*/ 215900 w 1758950"/>
                          <a:gd name="connsiteY8" fmla="*/ 222250 h 1295919"/>
                          <a:gd name="connsiteX9" fmla="*/ 234950 w 1758950"/>
                          <a:gd name="connsiteY9" fmla="*/ 241300 h 1295919"/>
                          <a:gd name="connsiteX10" fmla="*/ 254000 w 1758950"/>
                          <a:gd name="connsiteY10" fmla="*/ 254000 h 1295919"/>
                          <a:gd name="connsiteX11" fmla="*/ 285750 w 1758950"/>
                          <a:gd name="connsiteY11" fmla="*/ 292100 h 1295919"/>
                          <a:gd name="connsiteX12" fmla="*/ 298450 w 1758950"/>
                          <a:gd name="connsiteY12" fmla="*/ 311150 h 1295919"/>
                          <a:gd name="connsiteX13" fmla="*/ 317500 w 1758950"/>
                          <a:gd name="connsiteY13" fmla="*/ 330200 h 1295919"/>
                          <a:gd name="connsiteX14" fmla="*/ 342900 w 1758950"/>
                          <a:gd name="connsiteY14" fmla="*/ 368300 h 1295919"/>
                          <a:gd name="connsiteX15" fmla="*/ 368300 w 1758950"/>
                          <a:gd name="connsiteY15" fmla="*/ 406400 h 1295919"/>
                          <a:gd name="connsiteX16" fmla="*/ 381000 w 1758950"/>
                          <a:gd name="connsiteY16" fmla="*/ 425450 h 1295919"/>
                          <a:gd name="connsiteX17" fmla="*/ 400050 w 1758950"/>
                          <a:gd name="connsiteY17" fmla="*/ 444500 h 1295919"/>
                          <a:gd name="connsiteX18" fmla="*/ 444500 w 1758950"/>
                          <a:gd name="connsiteY18" fmla="*/ 495300 h 1295919"/>
                          <a:gd name="connsiteX19" fmla="*/ 488950 w 1758950"/>
                          <a:gd name="connsiteY19" fmla="*/ 552450 h 1295919"/>
                          <a:gd name="connsiteX20" fmla="*/ 501650 w 1758950"/>
                          <a:gd name="connsiteY20" fmla="*/ 571500 h 1295919"/>
                          <a:gd name="connsiteX21" fmla="*/ 539750 w 1758950"/>
                          <a:gd name="connsiteY21" fmla="*/ 609600 h 1295919"/>
                          <a:gd name="connsiteX22" fmla="*/ 571500 w 1758950"/>
                          <a:gd name="connsiteY22" fmla="*/ 641350 h 1295919"/>
                          <a:gd name="connsiteX23" fmla="*/ 603250 w 1758950"/>
                          <a:gd name="connsiteY23" fmla="*/ 673100 h 1295919"/>
                          <a:gd name="connsiteX24" fmla="*/ 635000 w 1758950"/>
                          <a:gd name="connsiteY24" fmla="*/ 704850 h 1295919"/>
                          <a:gd name="connsiteX25" fmla="*/ 647700 w 1758950"/>
                          <a:gd name="connsiteY25" fmla="*/ 723900 h 1295919"/>
                          <a:gd name="connsiteX26" fmla="*/ 685800 w 1758950"/>
                          <a:gd name="connsiteY26" fmla="*/ 755650 h 1295919"/>
                          <a:gd name="connsiteX27" fmla="*/ 717550 w 1758950"/>
                          <a:gd name="connsiteY27" fmla="*/ 787400 h 1295919"/>
                          <a:gd name="connsiteX28" fmla="*/ 755650 w 1758950"/>
                          <a:gd name="connsiteY28" fmla="*/ 819150 h 1295919"/>
                          <a:gd name="connsiteX29" fmla="*/ 768350 w 1758950"/>
                          <a:gd name="connsiteY29" fmla="*/ 838200 h 1295919"/>
                          <a:gd name="connsiteX30" fmla="*/ 787400 w 1758950"/>
                          <a:gd name="connsiteY30" fmla="*/ 850900 h 1295919"/>
                          <a:gd name="connsiteX31" fmla="*/ 806450 w 1758950"/>
                          <a:gd name="connsiteY31" fmla="*/ 869950 h 1295919"/>
                          <a:gd name="connsiteX32" fmla="*/ 844550 w 1758950"/>
                          <a:gd name="connsiteY32" fmla="*/ 895350 h 1295919"/>
                          <a:gd name="connsiteX33" fmla="*/ 863600 w 1758950"/>
                          <a:gd name="connsiteY33" fmla="*/ 914400 h 1295919"/>
                          <a:gd name="connsiteX34" fmla="*/ 901700 w 1758950"/>
                          <a:gd name="connsiteY34" fmla="*/ 939800 h 1295919"/>
                          <a:gd name="connsiteX35" fmla="*/ 958850 w 1758950"/>
                          <a:gd name="connsiteY35" fmla="*/ 984250 h 1295919"/>
                          <a:gd name="connsiteX36" fmla="*/ 1003300 w 1758950"/>
                          <a:gd name="connsiteY36" fmla="*/ 1003300 h 1295919"/>
                          <a:gd name="connsiteX37" fmla="*/ 1041400 w 1758950"/>
                          <a:gd name="connsiteY37" fmla="*/ 1028700 h 1295919"/>
                          <a:gd name="connsiteX38" fmla="*/ 1079500 w 1758950"/>
                          <a:gd name="connsiteY38" fmla="*/ 1047750 h 1295919"/>
                          <a:gd name="connsiteX39" fmla="*/ 1098550 w 1758950"/>
                          <a:gd name="connsiteY39" fmla="*/ 1054100 h 1295919"/>
                          <a:gd name="connsiteX40" fmla="*/ 1117600 w 1758950"/>
                          <a:gd name="connsiteY40" fmla="*/ 1066800 h 1295919"/>
                          <a:gd name="connsiteX41" fmla="*/ 1136650 w 1758950"/>
                          <a:gd name="connsiteY41" fmla="*/ 1073150 h 1295919"/>
                          <a:gd name="connsiteX42" fmla="*/ 1162050 w 1758950"/>
                          <a:gd name="connsiteY42" fmla="*/ 1085850 h 1295919"/>
                          <a:gd name="connsiteX43" fmla="*/ 1200150 w 1758950"/>
                          <a:gd name="connsiteY43" fmla="*/ 1098550 h 1295919"/>
                          <a:gd name="connsiteX44" fmla="*/ 1219200 w 1758950"/>
                          <a:gd name="connsiteY44" fmla="*/ 1104900 h 1295919"/>
                          <a:gd name="connsiteX45" fmla="*/ 1238250 w 1758950"/>
                          <a:gd name="connsiteY45" fmla="*/ 1111250 h 1295919"/>
                          <a:gd name="connsiteX46" fmla="*/ 1295400 w 1758950"/>
                          <a:gd name="connsiteY46" fmla="*/ 1136650 h 1295919"/>
                          <a:gd name="connsiteX47" fmla="*/ 1358900 w 1758950"/>
                          <a:gd name="connsiteY47" fmla="*/ 1155700 h 1295919"/>
                          <a:gd name="connsiteX48" fmla="*/ 1397000 w 1758950"/>
                          <a:gd name="connsiteY48" fmla="*/ 1174750 h 1295919"/>
                          <a:gd name="connsiteX49" fmla="*/ 1416050 w 1758950"/>
                          <a:gd name="connsiteY49" fmla="*/ 1187450 h 1295919"/>
                          <a:gd name="connsiteX50" fmla="*/ 1435100 w 1758950"/>
                          <a:gd name="connsiteY50" fmla="*/ 1193800 h 1295919"/>
                          <a:gd name="connsiteX51" fmla="*/ 1454150 w 1758950"/>
                          <a:gd name="connsiteY51" fmla="*/ 1206500 h 1295919"/>
                          <a:gd name="connsiteX52" fmla="*/ 1492250 w 1758950"/>
                          <a:gd name="connsiteY52" fmla="*/ 1219200 h 1295919"/>
                          <a:gd name="connsiteX53" fmla="*/ 1511300 w 1758950"/>
                          <a:gd name="connsiteY53" fmla="*/ 1225550 h 1295919"/>
                          <a:gd name="connsiteX54" fmla="*/ 1530350 w 1758950"/>
                          <a:gd name="connsiteY54" fmla="*/ 1238250 h 1295919"/>
                          <a:gd name="connsiteX55" fmla="*/ 1549400 w 1758950"/>
                          <a:gd name="connsiteY55" fmla="*/ 1244600 h 1295919"/>
                          <a:gd name="connsiteX56" fmla="*/ 1600200 w 1758950"/>
                          <a:gd name="connsiteY56" fmla="*/ 1257300 h 1295919"/>
                          <a:gd name="connsiteX57" fmla="*/ 1638300 w 1758950"/>
                          <a:gd name="connsiteY57" fmla="*/ 1270000 h 1295919"/>
                          <a:gd name="connsiteX58" fmla="*/ 1663700 w 1758950"/>
                          <a:gd name="connsiteY58" fmla="*/ 1276350 h 1295919"/>
                          <a:gd name="connsiteX59" fmla="*/ 1727200 w 1758950"/>
                          <a:gd name="connsiteY59" fmla="*/ 1295400 h 1295919"/>
                          <a:gd name="connsiteX60" fmla="*/ 1758950 w 1758950"/>
                          <a:gd name="connsiteY60" fmla="*/ 1295400 h 129591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</a:cxnLst>
                        <a:rect l="l" t="t" r="r" b="b"/>
                        <a:pathLst>
                          <a:path w="1758950" h="1295919">
                            <a:moveTo>
                              <a:pt x="0" y="0"/>
                            </a:moveTo>
                            <a:cubicBezTo>
                              <a:pt x="8467" y="6350"/>
                              <a:pt x="16788" y="12899"/>
                              <a:pt x="25400" y="19050"/>
                            </a:cubicBezTo>
                            <a:cubicBezTo>
                              <a:pt x="31610" y="23486"/>
                              <a:pt x="39054" y="26354"/>
                              <a:pt x="44450" y="31750"/>
                            </a:cubicBezTo>
                            <a:cubicBezTo>
                              <a:pt x="86783" y="74083"/>
                              <a:pt x="25400" y="29633"/>
                              <a:pt x="76200" y="63500"/>
                            </a:cubicBezTo>
                            <a:cubicBezTo>
                              <a:pt x="105833" y="107950"/>
                              <a:pt x="88900" y="93133"/>
                              <a:pt x="120650" y="114300"/>
                            </a:cubicBezTo>
                            <a:cubicBezTo>
                              <a:pt x="133012" y="151386"/>
                              <a:pt x="117327" y="117327"/>
                              <a:pt x="146050" y="146050"/>
                            </a:cubicBezTo>
                            <a:cubicBezTo>
                              <a:pt x="151446" y="151446"/>
                              <a:pt x="153680" y="159396"/>
                              <a:pt x="158750" y="165100"/>
                            </a:cubicBezTo>
                            <a:cubicBezTo>
                              <a:pt x="170682" y="178524"/>
                              <a:pt x="184150" y="190500"/>
                              <a:pt x="196850" y="203200"/>
                            </a:cubicBezTo>
                            <a:lnTo>
                              <a:pt x="215900" y="222250"/>
                            </a:lnTo>
                            <a:cubicBezTo>
                              <a:pt x="222250" y="228600"/>
                              <a:pt x="227478" y="236319"/>
                              <a:pt x="234950" y="241300"/>
                            </a:cubicBezTo>
                            <a:lnTo>
                              <a:pt x="254000" y="254000"/>
                            </a:lnTo>
                            <a:cubicBezTo>
                              <a:pt x="285532" y="301298"/>
                              <a:pt x="245006" y="243207"/>
                              <a:pt x="285750" y="292100"/>
                            </a:cubicBezTo>
                            <a:cubicBezTo>
                              <a:pt x="290636" y="297963"/>
                              <a:pt x="293564" y="305287"/>
                              <a:pt x="298450" y="311150"/>
                            </a:cubicBezTo>
                            <a:cubicBezTo>
                              <a:pt x="304199" y="318049"/>
                              <a:pt x="311987" y="323111"/>
                              <a:pt x="317500" y="330200"/>
                            </a:cubicBezTo>
                            <a:cubicBezTo>
                              <a:pt x="326871" y="342248"/>
                              <a:pt x="334433" y="355600"/>
                              <a:pt x="342900" y="368300"/>
                            </a:cubicBezTo>
                            <a:lnTo>
                              <a:pt x="368300" y="406400"/>
                            </a:lnTo>
                            <a:cubicBezTo>
                              <a:pt x="372533" y="412750"/>
                              <a:pt x="375604" y="420054"/>
                              <a:pt x="381000" y="425450"/>
                            </a:cubicBezTo>
                            <a:cubicBezTo>
                              <a:pt x="387350" y="431800"/>
                              <a:pt x="394537" y="437411"/>
                              <a:pt x="400050" y="444500"/>
                            </a:cubicBezTo>
                            <a:cubicBezTo>
                              <a:pt x="439941" y="495788"/>
                              <a:pt x="407621" y="470714"/>
                              <a:pt x="444500" y="495300"/>
                            </a:cubicBezTo>
                            <a:cubicBezTo>
                              <a:pt x="508697" y="591595"/>
                              <a:pt x="439212" y="492764"/>
                              <a:pt x="488950" y="552450"/>
                            </a:cubicBezTo>
                            <a:cubicBezTo>
                              <a:pt x="493836" y="558313"/>
                              <a:pt x="496580" y="565796"/>
                              <a:pt x="501650" y="571500"/>
                            </a:cubicBezTo>
                            <a:cubicBezTo>
                              <a:pt x="513582" y="584924"/>
                              <a:pt x="529787" y="594656"/>
                              <a:pt x="539750" y="609600"/>
                            </a:cubicBezTo>
                            <a:cubicBezTo>
                              <a:pt x="556683" y="635000"/>
                              <a:pt x="546100" y="624417"/>
                              <a:pt x="571500" y="641350"/>
                            </a:cubicBezTo>
                            <a:cubicBezTo>
                              <a:pt x="605367" y="692150"/>
                              <a:pt x="560917" y="630767"/>
                              <a:pt x="603250" y="673100"/>
                            </a:cubicBezTo>
                            <a:cubicBezTo>
                              <a:pt x="645583" y="715433"/>
                              <a:pt x="584200" y="670983"/>
                              <a:pt x="635000" y="704850"/>
                            </a:cubicBezTo>
                            <a:cubicBezTo>
                              <a:pt x="639233" y="711200"/>
                              <a:pt x="642304" y="718504"/>
                              <a:pt x="647700" y="723900"/>
                            </a:cubicBezTo>
                            <a:cubicBezTo>
                              <a:pt x="697650" y="773850"/>
                              <a:pt x="633786" y="693233"/>
                              <a:pt x="685800" y="755650"/>
                            </a:cubicBezTo>
                            <a:cubicBezTo>
                              <a:pt x="712258" y="787400"/>
                              <a:pt x="682625" y="764117"/>
                              <a:pt x="717550" y="787400"/>
                            </a:cubicBezTo>
                            <a:cubicBezTo>
                              <a:pt x="748492" y="833812"/>
                              <a:pt x="707311" y="778867"/>
                              <a:pt x="755650" y="819150"/>
                            </a:cubicBezTo>
                            <a:cubicBezTo>
                              <a:pt x="761513" y="824036"/>
                              <a:pt x="762954" y="832804"/>
                              <a:pt x="768350" y="838200"/>
                            </a:cubicBezTo>
                            <a:cubicBezTo>
                              <a:pt x="773746" y="843596"/>
                              <a:pt x="781537" y="846014"/>
                              <a:pt x="787400" y="850900"/>
                            </a:cubicBezTo>
                            <a:cubicBezTo>
                              <a:pt x="794299" y="856649"/>
                              <a:pt x="799361" y="864437"/>
                              <a:pt x="806450" y="869950"/>
                            </a:cubicBezTo>
                            <a:cubicBezTo>
                              <a:pt x="818498" y="879321"/>
                              <a:pt x="833757" y="884557"/>
                              <a:pt x="844550" y="895350"/>
                            </a:cubicBezTo>
                            <a:cubicBezTo>
                              <a:pt x="850900" y="901700"/>
                              <a:pt x="856511" y="908887"/>
                              <a:pt x="863600" y="914400"/>
                            </a:cubicBezTo>
                            <a:cubicBezTo>
                              <a:pt x="875648" y="923771"/>
                              <a:pt x="890907" y="929007"/>
                              <a:pt x="901700" y="939800"/>
                            </a:cubicBezTo>
                            <a:cubicBezTo>
                              <a:pt x="918137" y="956237"/>
                              <a:pt x="936064" y="976655"/>
                              <a:pt x="958850" y="984250"/>
                            </a:cubicBezTo>
                            <a:cubicBezTo>
                              <a:pt x="978558" y="990819"/>
                              <a:pt x="983683" y="991530"/>
                              <a:pt x="1003300" y="1003300"/>
                            </a:cubicBezTo>
                            <a:cubicBezTo>
                              <a:pt x="1016388" y="1011153"/>
                              <a:pt x="1026920" y="1023873"/>
                              <a:pt x="1041400" y="1028700"/>
                            </a:cubicBezTo>
                            <a:cubicBezTo>
                              <a:pt x="1089283" y="1044661"/>
                              <a:pt x="1030261" y="1023131"/>
                              <a:pt x="1079500" y="1047750"/>
                            </a:cubicBezTo>
                            <a:cubicBezTo>
                              <a:pt x="1085487" y="1050743"/>
                              <a:pt x="1092563" y="1051107"/>
                              <a:pt x="1098550" y="1054100"/>
                            </a:cubicBezTo>
                            <a:cubicBezTo>
                              <a:pt x="1105376" y="1057513"/>
                              <a:pt x="1110774" y="1063387"/>
                              <a:pt x="1117600" y="1066800"/>
                            </a:cubicBezTo>
                            <a:cubicBezTo>
                              <a:pt x="1123587" y="1069793"/>
                              <a:pt x="1130498" y="1070513"/>
                              <a:pt x="1136650" y="1073150"/>
                            </a:cubicBezTo>
                            <a:cubicBezTo>
                              <a:pt x="1145351" y="1076879"/>
                              <a:pt x="1153261" y="1082334"/>
                              <a:pt x="1162050" y="1085850"/>
                            </a:cubicBezTo>
                            <a:cubicBezTo>
                              <a:pt x="1174479" y="1090822"/>
                              <a:pt x="1187450" y="1094317"/>
                              <a:pt x="1200150" y="1098550"/>
                            </a:cubicBezTo>
                            <a:lnTo>
                              <a:pt x="1219200" y="1104900"/>
                            </a:lnTo>
                            <a:cubicBezTo>
                              <a:pt x="1225550" y="1107017"/>
                              <a:pt x="1232681" y="1107537"/>
                              <a:pt x="1238250" y="1111250"/>
                            </a:cubicBezTo>
                            <a:cubicBezTo>
                              <a:pt x="1263269" y="1127929"/>
                              <a:pt x="1259128" y="1127582"/>
                              <a:pt x="1295400" y="1136650"/>
                            </a:cubicBezTo>
                            <a:cubicBezTo>
                              <a:pt x="1309599" y="1140200"/>
                              <a:pt x="1349624" y="1149516"/>
                              <a:pt x="1358900" y="1155700"/>
                            </a:cubicBezTo>
                            <a:cubicBezTo>
                              <a:pt x="1413495" y="1192096"/>
                              <a:pt x="1344420" y="1148460"/>
                              <a:pt x="1397000" y="1174750"/>
                            </a:cubicBezTo>
                            <a:cubicBezTo>
                              <a:pt x="1403826" y="1178163"/>
                              <a:pt x="1409224" y="1184037"/>
                              <a:pt x="1416050" y="1187450"/>
                            </a:cubicBezTo>
                            <a:cubicBezTo>
                              <a:pt x="1422037" y="1190443"/>
                              <a:pt x="1429113" y="1190807"/>
                              <a:pt x="1435100" y="1193800"/>
                            </a:cubicBezTo>
                            <a:cubicBezTo>
                              <a:pt x="1441926" y="1197213"/>
                              <a:pt x="1447176" y="1203400"/>
                              <a:pt x="1454150" y="1206500"/>
                            </a:cubicBezTo>
                            <a:cubicBezTo>
                              <a:pt x="1466383" y="1211937"/>
                              <a:pt x="1479550" y="1214967"/>
                              <a:pt x="1492250" y="1219200"/>
                            </a:cubicBezTo>
                            <a:cubicBezTo>
                              <a:pt x="1498600" y="1221317"/>
                              <a:pt x="1505731" y="1221837"/>
                              <a:pt x="1511300" y="1225550"/>
                            </a:cubicBezTo>
                            <a:cubicBezTo>
                              <a:pt x="1517650" y="1229783"/>
                              <a:pt x="1523524" y="1234837"/>
                              <a:pt x="1530350" y="1238250"/>
                            </a:cubicBezTo>
                            <a:cubicBezTo>
                              <a:pt x="1536337" y="1241243"/>
                              <a:pt x="1542942" y="1242839"/>
                              <a:pt x="1549400" y="1244600"/>
                            </a:cubicBezTo>
                            <a:cubicBezTo>
                              <a:pt x="1566239" y="1249193"/>
                              <a:pt x="1583641" y="1251780"/>
                              <a:pt x="1600200" y="1257300"/>
                            </a:cubicBezTo>
                            <a:cubicBezTo>
                              <a:pt x="1612900" y="1261533"/>
                              <a:pt x="1625313" y="1266753"/>
                              <a:pt x="1638300" y="1270000"/>
                            </a:cubicBezTo>
                            <a:cubicBezTo>
                              <a:pt x="1646767" y="1272117"/>
                              <a:pt x="1655341" y="1273842"/>
                              <a:pt x="1663700" y="1276350"/>
                            </a:cubicBezTo>
                            <a:cubicBezTo>
                              <a:pt x="1674967" y="1279730"/>
                              <a:pt x="1711703" y="1293678"/>
                              <a:pt x="1727200" y="1295400"/>
                            </a:cubicBezTo>
                            <a:cubicBezTo>
                              <a:pt x="1737719" y="1296569"/>
                              <a:pt x="1748367" y="1295400"/>
                              <a:pt x="1758950" y="1295400"/>
                            </a:cubicBezTo>
                          </a:path>
                        </a:pathLst>
                      </a:custGeom>
                      <a:noFill/>
                      <a:ln w="38100">
                        <a:solidFill>
                          <a:srgbClr val="B2DF8A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3" name="Freeform 12"/>
                      <p:cNvSpPr/>
                      <p:nvPr/>
                    </p:nvSpPr>
                    <p:spPr>
                      <a:xfrm>
                        <a:off x="34309049" y="5854206"/>
                        <a:ext cx="2235077" cy="1137144"/>
                      </a:xfrm>
                      <a:custGeom>
                        <a:avLst/>
                        <a:gdLst>
                          <a:gd name="connsiteX0" fmla="*/ 0 w 1809750"/>
                          <a:gd name="connsiteY0" fmla="*/ 920750 h 920750"/>
                          <a:gd name="connsiteX1" fmla="*/ 38100 w 1809750"/>
                          <a:gd name="connsiteY1" fmla="*/ 914400 h 920750"/>
                          <a:gd name="connsiteX2" fmla="*/ 95250 w 1809750"/>
                          <a:gd name="connsiteY2" fmla="*/ 869950 h 920750"/>
                          <a:gd name="connsiteX3" fmla="*/ 133350 w 1809750"/>
                          <a:gd name="connsiteY3" fmla="*/ 850900 h 920750"/>
                          <a:gd name="connsiteX4" fmla="*/ 171450 w 1809750"/>
                          <a:gd name="connsiteY4" fmla="*/ 825500 h 920750"/>
                          <a:gd name="connsiteX5" fmla="*/ 190500 w 1809750"/>
                          <a:gd name="connsiteY5" fmla="*/ 812800 h 920750"/>
                          <a:gd name="connsiteX6" fmla="*/ 228600 w 1809750"/>
                          <a:gd name="connsiteY6" fmla="*/ 800100 h 920750"/>
                          <a:gd name="connsiteX7" fmla="*/ 266700 w 1809750"/>
                          <a:gd name="connsiteY7" fmla="*/ 774700 h 920750"/>
                          <a:gd name="connsiteX8" fmla="*/ 304800 w 1809750"/>
                          <a:gd name="connsiteY8" fmla="*/ 762000 h 920750"/>
                          <a:gd name="connsiteX9" fmla="*/ 342900 w 1809750"/>
                          <a:gd name="connsiteY9" fmla="*/ 736600 h 920750"/>
                          <a:gd name="connsiteX10" fmla="*/ 381000 w 1809750"/>
                          <a:gd name="connsiteY10" fmla="*/ 711200 h 920750"/>
                          <a:gd name="connsiteX11" fmla="*/ 400050 w 1809750"/>
                          <a:gd name="connsiteY11" fmla="*/ 698500 h 920750"/>
                          <a:gd name="connsiteX12" fmla="*/ 419100 w 1809750"/>
                          <a:gd name="connsiteY12" fmla="*/ 692150 h 920750"/>
                          <a:gd name="connsiteX13" fmla="*/ 438150 w 1809750"/>
                          <a:gd name="connsiteY13" fmla="*/ 679450 h 920750"/>
                          <a:gd name="connsiteX14" fmla="*/ 476250 w 1809750"/>
                          <a:gd name="connsiteY14" fmla="*/ 666750 h 920750"/>
                          <a:gd name="connsiteX15" fmla="*/ 495300 w 1809750"/>
                          <a:gd name="connsiteY15" fmla="*/ 660400 h 920750"/>
                          <a:gd name="connsiteX16" fmla="*/ 514350 w 1809750"/>
                          <a:gd name="connsiteY16" fmla="*/ 654050 h 920750"/>
                          <a:gd name="connsiteX17" fmla="*/ 558800 w 1809750"/>
                          <a:gd name="connsiteY17" fmla="*/ 641350 h 920750"/>
                          <a:gd name="connsiteX18" fmla="*/ 577850 w 1809750"/>
                          <a:gd name="connsiteY18" fmla="*/ 628650 h 920750"/>
                          <a:gd name="connsiteX19" fmla="*/ 615950 w 1809750"/>
                          <a:gd name="connsiteY19" fmla="*/ 615950 h 920750"/>
                          <a:gd name="connsiteX20" fmla="*/ 635000 w 1809750"/>
                          <a:gd name="connsiteY20" fmla="*/ 609600 h 920750"/>
                          <a:gd name="connsiteX21" fmla="*/ 673100 w 1809750"/>
                          <a:gd name="connsiteY21" fmla="*/ 584200 h 920750"/>
                          <a:gd name="connsiteX22" fmla="*/ 692150 w 1809750"/>
                          <a:gd name="connsiteY22" fmla="*/ 571500 h 920750"/>
                          <a:gd name="connsiteX23" fmla="*/ 711200 w 1809750"/>
                          <a:gd name="connsiteY23" fmla="*/ 565150 h 920750"/>
                          <a:gd name="connsiteX24" fmla="*/ 768350 w 1809750"/>
                          <a:gd name="connsiteY24" fmla="*/ 539750 h 920750"/>
                          <a:gd name="connsiteX25" fmla="*/ 819150 w 1809750"/>
                          <a:gd name="connsiteY25" fmla="*/ 527050 h 920750"/>
                          <a:gd name="connsiteX26" fmla="*/ 857250 w 1809750"/>
                          <a:gd name="connsiteY26" fmla="*/ 495300 h 920750"/>
                          <a:gd name="connsiteX27" fmla="*/ 895350 w 1809750"/>
                          <a:gd name="connsiteY27" fmla="*/ 469900 h 920750"/>
                          <a:gd name="connsiteX28" fmla="*/ 933450 w 1809750"/>
                          <a:gd name="connsiteY28" fmla="*/ 444500 h 920750"/>
                          <a:gd name="connsiteX29" fmla="*/ 952500 w 1809750"/>
                          <a:gd name="connsiteY29" fmla="*/ 431800 h 920750"/>
                          <a:gd name="connsiteX30" fmla="*/ 990600 w 1809750"/>
                          <a:gd name="connsiteY30" fmla="*/ 412750 h 920750"/>
                          <a:gd name="connsiteX31" fmla="*/ 1009650 w 1809750"/>
                          <a:gd name="connsiteY31" fmla="*/ 406400 h 920750"/>
                          <a:gd name="connsiteX32" fmla="*/ 1028700 w 1809750"/>
                          <a:gd name="connsiteY32" fmla="*/ 393700 h 920750"/>
                          <a:gd name="connsiteX33" fmla="*/ 1047750 w 1809750"/>
                          <a:gd name="connsiteY33" fmla="*/ 387350 h 920750"/>
                          <a:gd name="connsiteX34" fmla="*/ 1066800 w 1809750"/>
                          <a:gd name="connsiteY34" fmla="*/ 374650 h 920750"/>
                          <a:gd name="connsiteX35" fmla="*/ 1104900 w 1809750"/>
                          <a:gd name="connsiteY35" fmla="*/ 361950 h 920750"/>
                          <a:gd name="connsiteX36" fmla="*/ 1123950 w 1809750"/>
                          <a:gd name="connsiteY36" fmla="*/ 355600 h 920750"/>
                          <a:gd name="connsiteX37" fmla="*/ 1143000 w 1809750"/>
                          <a:gd name="connsiteY37" fmla="*/ 349250 h 920750"/>
                          <a:gd name="connsiteX38" fmla="*/ 1162050 w 1809750"/>
                          <a:gd name="connsiteY38" fmla="*/ 336550 h 920750"/>
                          <a:gd name="connsiteX39" fmla="*/ 1200150 w 1809750"/>
                          <a:gd name="connsiteY39" fmla="*/ 323850 h 920750"/>
                          <a:gd name="connsiteX40" fmla="*/ 1219200 w 1809750"/>
                          <a:gd name="connsiteY40" fmla="*/ 317500 h 920750"/>
                          <a:gd name="connsiteX41" fmla="*/ 1238250 w 1809750"/>
                          <a:gd name="connsiteY41" fmla="*/ 311150 h 920750"/>
                          <a:gd name="connsiteX42" fmla="*/ 1263650 w 1809750"/>
                          <a:gd name="connsiteY42" fmla="*/ 298450 h 920750"/>
                          <a:gd name="connsiteX43" fmla="*/ 1301750 w 1809750"/>
                          <a:gd name="connsiteY43" fmla="*/ 273050 h 920750"/>
                          <a:gd name="connsiteX44" fmla="*/ 1320800 w 1809750"/>
                          <a:gd name="connsiteY44" fmla="*/ 260350 h 920750"/>
                          <a:gd name="connsiteX45" fmla="*/ 1339850 w 1809750"/>
                          <a:gd name="connsiteY45" fmla="*/ 247650 h 920750"/>
                          <a:gd name="connsiteX46" fmla="*/ 1377950 w 1809750"/>
                          <a:gd name="connsiteY46" fmla="*/ 215900 h 920750"/>
                          <a:gd name="connsiteX47" fmla="*/ 1397000 w 1809750"/>
                          <a:gd name="connsiteY47" fmla="*/ 209550 h 920750"/>
                          <a:gd name="connsiteX48" fmla="*/ 1416050 w 1809750"/>
                          <a:gd name="connsiteY48" fmla="*/ 196850 h 920750"/>
                          <a:gd name="connsiteX49" fmla="*/ 1435100 w 1809750"/>
                          <a:gd name="connsiteY49" fmla="*/ 190500 h 920750"/>
                          <a:gd name="connsiteX50" fmla="*/ 1454150 w 1809750"/>
                          <a:gd name="connsiteY50" fmla="*/ 177800 h 920750"/>
                          <a:gd name="connsiteX51" fmla="*/ 1504950 w 1809750"/>
                          <a:gd name="connsiteY51" fmla="*/ 165100 h 920750"/>
                          <a:gd name="connsiteX52" fmla="*/ 1562100 w 1809750"/>
                          <a:gd name="connsiteY52" fmla="*/ 133350 h 920750"/>
                          <a:gd name="connsiteX53" fmla="*/ 1581150 w 1809750"/>
                          <a:gd name="connsiteY53" fmla="*/ 120650 h 920750"/>
                          <a:gd name="connsiteX54" fmla="*/ 1612900 w 1809750"/>
                          <a:gd name="connsiteY54" fmla="*/ 95250 h 920750"/>
                          <a:gd name="connsiteX55" fmla="*/ 1651000 w 1809750"/>
                          <a:gd name="connsiteY55" fmla="*/ 69850 h 920750"/>
                          <a:gd name="connsiteX56" fmla="*/ 1670050 w 1809750"/>
                          <a:gd name="connsiteY56" fmla="*/ 57150 h 920750"/>
                          <a:gd name="connsiteX57" fmla="*/ 1689100 w 1809750"/>
                          <a:gd name="connsiteY57" fmla="*/ 50800 h 920750"/>
                          <a:gd name="connsiteX58" fmla="*/ 1708150 w 1809750"/>
                          <a:gd name="connsiteY58" fmla="*/ 38100 h 920750"/>
                          <a:gd name="connsiteX59" fmla="*/ 1746250 w 1809750"/>
                          <a:gd name="connsiteY59" fmla="*/ 25400 h 920750"/>
                          <a:gd name="connsiteX60" fmla="*/ 1784350 w 1809750"/>
                          <a:gd name="connsiteY60" fmla="*/ 6350 h 920750"/>
                          <a:gd name="connsiteX61" fmla="*/ 1809750 w 1809750"/>
                          <a:gd name="connsiteY61" fmla="*/ 0 h 9207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</a:cxnLst>
                        <a:rect l="l" t="t" r="r" b="b"/>
                        <a:pathLst>
                          <a:path w="1809750" h="920750">
                            <a:moveTo>
                              <a:pt x="0" y="920750"/>
                            </a:moveTo>
                            <a:cubicBezTo>
                              <a:pt x="12700" y="918633"/>
                              <a:pt x="26215" y="919352"/>
                              <a:pt x="38100" y="914400"/>
                            </a:cubicBezTo>
                            <a:cubicBezTo>
                              <a:pt x="76618" y="898351"/>
                              <a:pt x="69557" y="891361"/>
                              <a:pt x="95250" y="869950"/>
                            </a:cubicBezTo>
                            <a:cubicBezTo>
                              <a:pt x="129078" y="841760"/>
                              <a:pt x="98983" y="869993"/>
                              <a:pt x="133350" y="850900"/>
                            </a:cubicBezTo>
                            <a:cubicBezTo>
                              <a:pt x="146693" y="843487"/>
                              <a:pt x="158750" y="833967"/>
                              <a:pt x="171450" y="825500"/>
                            </a:cubicBezTo>
                            <a:cubicBezTo>
                              <a:pt x="177800" y="821267"/>
                              <a:pt x="183260" y="815213"/>
                              <a:pt x="190500" y="812800"/>
                            </a:cubicBezTo>
                            <a:cubicBezTo>
                              <a:pt x="203200" y="808567"/>
                              <a:pt x="217461" y="807526"/>
                              <a:pt x="228600" y="800100"/>
                            </a:cubicBezTo>
                            <a:cubicBezTo>
                              <a:pt x="241300" y="791633"/>
                              <a:pt x="252220" y="779527"/>
                              <a:pt x="266700" y="774700"/>
                            </a:cubicBezTo>
                            <a:lnTo>
                              <a:pt x="304800" y="762000"/>
                            </a:lnTo>
                            <a:cubicBezTo>
                              <a:pt x="347077" y="719723"/>
                              <a:pt x="301546" y="759575"/>
                              <a:pt x="342900" y="736600"/>
                            </a:cubicBezTo>
                            <a:cubicBezTo>
                              <a:pt x="356243" y="729187"/>
                              <a:pt x="368300" y="719667"/>
                              <a:pt x="381000" y="711200"/>
                            </a:cubicBezTo>
                            <a:cubicBezTo>
                              <a:pt x="387350" y="706967"/>
                              <a:pt x="392810" y="700913"/>
                              <a:pt x="400050" y="698500"/>
                            </a:cubicBezTo>
                            <a:cubicBezTo>
                              <a:pt x="406400" y="696383"/>
                              <a:pt x="413113" y="695143"/>
                              <a:pt x="419100" y="692150"/>
                            </a:cubicBezTo>
                            <a:cubicBezTo>
                              <a:pt x="425926" y="688737"/>
                              <a:pt x="431176" y="682550"/>
                              <a:pt x="438150" y="679450"/>
                            </a:cubicBezTo>
                            <a:cubicBezTo>
                              <a:pt x="450383" y="674013"/>
                              <a:pt x="463550" y="670983"/>
                              <a:pt x="476250" y="666750"/>
                            </a:cubicBezTo>
                            <a:lnTo>
                              <a:pt x="495300" y="660400"/>
                            </a:lnTo>
                            <a:cubicBezTo>
                              <a:pt x="501650" y="658283"/>
                              <a:pt x="507856" y="655673"/>
                              <a:pt x="514350" y="654050"/>
                            </a:cubicBezTo>
                            <a:cubicBezTo>
                              <a:pt x="522488" y="652015"/>
                              <a:pt x="549690" y="645905"/>
                              <a:pt x="558800" y="641350"/>
                            </a:cubicBezTo>
                            <a:cubicBezTo>
                              <a:pt x="565626" y="637937"/>
                              <a:pt x="570876" y="631750"/>
                              <a:pt x="577850" y="628650"/>
                            </a:cubicBezTo>
                            <a:cubicBezTo>
                              <a:pt x="590083" y="623213"/>
                              <a:pt x="603250" y="620183"/>
                              <a:pt x="615950" y="615950"/>
                            </a:cubicBezTo>
                            <a:cubicBezTo>
                              <a:pt x="622300" y="613833"/>
                              <a:pt x="629431" y="613313"/>
                              <a:pt x="635000" y="609600"/>
                            </a:cubicBezTo>
                            <a:lnTo>
                              <a:pt x="673100" y="584200"/>
                            </a:lnTo>
                            <a:cubicBezTo>
                              <a:pt x="679450" y="579967"/>
                              <a:pt x="684910" y="573913"/>
                              <a:pt x="692150" y="571500"/>
                            </a:cubicBezTo>
                            <a:cubicBezTo>
                              <a:pt x="698500" y="569383"/>
                              <a:pt x="705213" y="568143"/>
                              <a:pt x="711200" y="565150"/>
                            </a:cubicBezTo>
                            <a:cubicBezTo>
                              <a:pt x="752898" y="544301"/>
                              <a:pt x="702820" y="556132"/>
                              <a:pt x="768350" y="539750"/>
                            </a:cubicBezTo>
                            <a:lnTo>
                              <a:pt x="819150" y="527050"/>
                            </a:lnTo>
                            <a:cubicBezTo>
                              <a:pt x="887223" y="481668"/>
                              <a:pt x="783911" y="552342"/>
                              <a:pt x="857250" y="495300"/>
                            </a:cubicBezTo>
                            <a:cubicBezTo>
                              <a:pt x="869298" y="485929"/>
                              <a:pt x="882650" y="478367"/>
                              <a:pt x="895350" y="469900"/>
                            </a:cubicBezTo>
                            <a:lnTo>
                              <a:pt x="933450" y="444500"/>
                            </a:lnTo>
                            <a:cubicBezTo>
                              <a:pt x="939800" y="440267"/>
                              <a:pt x="945260" y="434213"/>
                              <a:pt x="952500" y="431800"/>
                            </a:cubicBezTo>
                            <a:cubicBezTo>
                              <a:pt x="1000383" y="415839"/>
                              <a:pt x="941361" y="437369"/>
                              <a:pt x="990600" y="412750"/>
                            </a:cubicBezTo>
                            <a:cubicBezTo>
                              <a:pt x="996587" y="409757"/>
                              <a:pt x="1003663" y="409393"/>
                              <a:pt x="1009650" y="406400"/>
                            </a:cubicBezTo>
                            <a:cubicBezTo>
                              <a:pt x="1016476" y="402987"/>
                              <a:pt x="1021874" y="397113"/>
                              <a:pt x="1028700" y="393700"/>
                            </a:cubicBezTo>
                            <a:cubicBezTo>
                              <a:pt x="1034687" y="390707"/>
                              <a:pt x="1041763" y="390343"/>
                              <a:pt x="1047750" y="387350"/>
                            </a:cubicBezTo>
                            <a:cubicBezTo>
                              <a:pt x="1054576" y="383937"/>
                              <a:pt x="1059826" y="377750"/>
                              <a:pt x="1066800" y="374650"/>
                            </a:cubicBezTo>
                            <a:cubicBezTo>
                              <a:pt x="1079033" y="369213"/>
                              <a:pt x="1092200" y="366183"/>
                              <a:pt x="1104900" y="361950"/>
                            </a:cubicBezTo>
                            <a:lnTo>
                              <a:pt x="1123950" y="355600"/>
                            </a:lnTo>
                            <a:cubicBezTo>
                              <a:pt x="1130300" y="353483"/>
                              <a:pt x="1137431" y="352963"/>
                              <a:pt x="1143000" y="349250"/>
                            </a:cubicBezTo>
                            <a:cubicBezTo>
                              <a:pt x="1149350" y="345017"/>
                              <a:pt x="1155076" y="339650"/>
                              <a:pt x="1162050" y="336550"/>
                            </a:cubicBezTo>
                            <a:cubicBezTo>
                              <a:pt x="1174283" y="331113"/>
                              <a:pt x="1187450" y="328083"/>
                              <a:pt x="1200150" y="323850"/>
                            </a:cubicBezTo>
                            <a:lnTo>
                              <a:pt x="1219200" y="317500"/>
                            </a:lnTo>
                            <a:cubicBezTo>
                              <a:pt x="1225550" y="315383"/>
                              <a:pt x="1232263" y="314143"/>
                              <a:pt x="1238250" y="311150"/>
                            </a:cubicBezTo>
                            <a:cubicBezTo>
                              <a:pt x="1246717" y="306917"/>
                              <a:pt x="1255533" y="303320"/>
                              <a:pt x="1263650" y="298450"/>
                            </a:cubicBezTo>
                            <a:cubicBezTo>
                              <a:pt x="1276738" y="290597"/>
                              <a:pt x="1289050" y="281517"/>
                              <a:pt x="1301750" y="273050"/>
                            </a:cubicBezTo>
                            <a:lnTo>
                              <a:pt x="1320800" y="260350"/>
                            </a:lnTo>
                            <a:cubicBezTo>
                              <a:pt x="1327150" y="256117"/>
                              <a:pt x="1334454" y="253046"/>
                              <a:pt x="1339850" y="247650"/>
                            </a:cubicBezTo>
                            <a:cubicBezTo>
                              <a:pt x="1353894" y="233606"/>
                              <a:pt x="1360269" y="224741"/>
                              <a:pt x="1377950" y="215900"/>
                            </a:cubicBezTo>
                            <a:cubicBezTo>
                              <a:pt x="1383937" y="212907"/>
                              <a:pt x="1391013" y="212543"/>
                              <a:pt x="1397000" y="209550"/>
                            </a:cubicBezTo>
                            <a:cubicBezTo>
                              <a:pt x="1403826" y="206137"/>
                              <a:pt x="1409224" y="200263"/>
                              <a:pt x="1416050" y="196850"/>
                            </a:cubicBezTo>
                            <a:cubicBezTo>
                              <a:pt x="1422037" y="193857"/>
                              <a:pt x="1429113" y="193493"/>
                              <a:pt x="1435100" y="190500"/>
                            </a:cubicBezTo>
                            <a:cubicBezTo>
                              <a:pt x="1441926" y="187087"/>
                              <a:pt x="1447324" y="181213"/>
                              <a:pt x="1454150" y="177800"/>
                            </a:cubicBezTo>
                            <a:cubicBezTo>
                              <a:pt x="1468665" y="170542"/>
                              <a:pt x="1490459" y="168723"/>
                              <a:pt x="1504950" y="165100"/>
                            </a:cubicBezTo>
                            <a:cubicBezTo>
                              <a:pt x="1531774" y="158394"/>
                              <a:pt x="1533723" y="152268"/>
                              <a:pt x="1562100" y="133350"/>
                            </a:cubicBezTo>
                            <a:lnTo>
                              <a:pt x="1581150" y="120650"/>
                            </a:lnTo>
                            <a:cubicBezTo>
                              <a:pt x="1604616" y="85451"/>
                              <a:pt x="1580424" y="113292"/>
                              <a:pt x="1612900" y="95250"/>
                            </a:cubicBezTo>
                            <a:cubicBezTo>
                              <a:pt x="1626243" y="87837"/>
                              <a:pt x="1638300" y="78317"/>
                              <a:pt x="1651000" y="69850"/>
                            </a:cubicBezTo>
                            <a:cubicBezTo>
                              <a:pt x="1657350" y="65617"/>
                              <a:pt x="1662810" y="59563"/>
                              <a:pt x="1670050" y="57150"/>
                            </a:cubicBezTo>
                            <a:cubicBezTo>
                              <a:pt x="1676400" y="55033"/>
                              <a:pt x="1683113" y="53793"/>
                              <a:pt x="1689100" y="50800"/>
                            </a:cubicBezTo>
                            <a:cubicBezTo>
                              <a:pt x="1695926" y="47387"/>
                              <a:pt x="1701176" y="41200"/>
                              <a:pt x="1708150" y="38100"/>
                            </a:cubicBezTo>
                            <a:cubicBezTo>
                              <a:pt x="1720383" y="32663"/>
                              <a:pt x="1735111" y="32826"/>
                              <a:pt x="1746250" y="25400"/>
                            </a:cubicBezTo>
                            <a:cubicBezTo>
                              <a:pt x="1767122" y="11485"/>
                              <a:pt x="1761346" y="12923"/>
                              <a:pt x="1784350" y="6350"/>
                            </a:cubicBezTo>
                            <a:cubicBezTo>
                              <a:pt x="1792741" y="3952"/>
                              <a:pt x="1809750" y="0"/>
                              <a:pt x="1809750" y="0"/>
                            </a:cubicBezTo>
                          </a:path>
                        </a:pathLst>
                      </a:custGeom>
                      <a:noFill/>
                      <a:ln w="38100">
                        <a:solidFill>
                          <a:srgbClr val="1F78B4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sp>
                  <p:nvSpPr>
                    <p:cNvPr id="16" name="TextBox 15"/>
                    <p:cNvSpPr txBox="1"/>
                    <p:nvPr/>
                  </p:nvSpPr>
                  <p:spPr>
                    <a:xfrm>
                      <a:off x="34314541" y="6933917"/>
                      <a:ext cx="2229585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600" dirty="0">
                          <a:latin typeface="Arial" charset="0"/>
                          <a:ea typeface="Arial" charset="0"/>
                          <a:cs typeface="Arial" charset="0"/>
                        </a:rPr>
                        <a:t>t</a:t>
                      </a:r>
                      <a:r>
                        <a:rPr lang="en-US" sz="16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ime</a:t>
                      </a:r>
                      <a:endParaRPr lang="en-US" sz="16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62" name="TextBox 61"/>
                    <p:cNvSpPr txBox="1"/>
                    <p:nvPr/>
                  </p:nvSpPr>
                  <p:spPr>
                    <a:xfrm rot="16200000">
                      <a:off x="33038404" y="5657782"/>
                      <a:ext cx="2206455" cy="34581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6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CH</a:t>
                      </a:r>
                      <a:r>
                        <a:rPr lang="en-US" sz="1600" baseline="-25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4</a:t>
                      </a:r>
                      <a:r>
                        <a:rPr lang="en-US" sz="16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 concentration</a:t>
                      </a:r>
                      <a:endParaRPr lang="en-US" sz="16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p:txBody>
                </p:sp>
              </p:grpSp>
              <p:pic>
                <p:nvPicPr>
                  <p:cNvPr id="63" name="Picture 62"/>
                  <p:cNvPicPr>
                    <a:picLocks noChangeAspect="1"/>
                  </p:cNvPicPr>
                  <p:nvPr/>
                </p:nvPicPr>
                <p:blipFill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1837930" y="8827348"/>
                    <a:ext cx="2926080" cy="2338583"/>
                  </a:xfrm>
                  <a:prstGeom prst="rect">
                    <a:avLst/>
                  </a:prstGeom>
                </p:spPr>
              </p:pic>
              <p:sp>
                <p:nvSpPr>
                  <p:cNvPr id="64" name="Right Arrow 63"/>
                  <p:cNvSpPr/>
                  <p:nvPr/>
                </p:nvSpPr>
                <p:spPr>
                  <a:xfrm>
                    <a:off x="29968106" y="5857377"/>
                    <a:ext cx="1190620" cy="253911"/>
                  </a:xfrm>
                  <a:prstGeom prst="rightArrow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5" name="Right Arrow 64"/>
                  <p:cNvSpPr/>
                  <p:nvPr/>
                </p:nvSpPr>
                <p:spPr>
                  <a:xfrm>
                    <a:off x="30030754" y="9543049"/>
                    <a:ext cx="1190620" cy="253911"/>
                  </a:xfrm>
                  <a:prstGeom prst="rightArrow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" name="TextBox 66"/>
                  <p:cNvSpPr txBox="1"/>
                  <p:nvPr/>
                </p:nvSpPr>
                <p:spPr>
                  <a:xfrm>
                    <a:off x="31942294" y="3778848"/>
                    <a:ext cx="2688408" cy="95410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800" b="1" dirty="0" smtClean="0">
                        <a:latin typeface="Arial" charset="0"/>
                        <a:ea typeface="Arial" charset="0"/>
                        <a:cs typeface="Arial" charset="0"/>
                      </a:rPr>
                      <a:t>Change in </a:t>
                    </a:r>
                    <a:r>
                      <a:rPr lang="en-US" sz="2800" b="1" smtClean="0">
                        <a:latin typeface="Arial" charset="0"/>
                        <a:ea typeface="Arial" charset="0"/>
                        <a:cs typeface="Arial" charset="0"/>
                      </a:rPr>
                      <a:t>CH</a:t>
                    </a:r>
                    <a:r>
                      <a:rPr lang="en-US" sz="2800" b="1" baseline="-25000" smtClean="0">
                        <a:latin typeface="Arial" charset="0"/>
                        <a:ea typeface="Arial" charset="0"/>
                        <a:cs typeface="Arial" charset="0"/>
                      </a:rPr>
                      <a:t>4</a:t>
                    </a:r>
                    <a:r>
                      <a:rPr lang="en-US" sz="2800" b="1" smtClean="0">
                        <a:latin typeface="Arial" charset="0"/>
                        <a:ea typeface="Arial" charset="0"/>
                        <a:cs typeface="Arial" charset="0"/>
                      </a:rPr>
                      <a:t> </a:t>
                    </a:r>
                  </a:p>
                  <a:p>
                    <a:pPr algn="ctr"/>
                    <a:r>
                      <a:rPr lang="en-US" sz="2800" b="1" dirty="0" smtClean="0">
                        <a:latin typeface="Arial" charset="0"/>
                        <a:ea typeface="Arial" charset="0"/>
                        <a:cs typeface="Arial" charset="0"/>
                      </a:rPr>
                      <a:t>over time</a:t>
                    </a:r>
                    <a:endParaRPr lang="en-US" sz="2800" b="1" dirty="0">
                      <a:latin typeface="Arial" charset="0"/>
                      <a:ea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71" name="TextBox 70"/>
                  <p:cNvSpPr txBox="1"/>
                  <p:nvPr/>
                </p:nvSpPr>
                <p:spPr>
                  <a:xfrm>
                    <a:off x="31156023" y="7629911"/>
                    <a:ext cx="4053323" cy="95410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800" b="1" dirty="0" smtClean="0">
                        <a:latin typeface="Arial" charset="0"/>
                        <a:ea typeface="Arial" charset="0"/>
                        <a:cs typeface="Arial" charset="0"/>
                      </a:rPr>
                      <a:t>Microbial community composition</a:t>
                    </a:r>
                    <a:endParaRPr lang="en-US" sz="2800" b="1" dirty="0">
                      <a:latin typeface="Arial" charset="0"/>
                      <a:ea typeface="Arial" charset="0"/>
                      <a:cs typeface="Arial" charset="0"/>
                    </a:endParaRPr>
                  </a:p>
                </p:txBody>
              </p:sp>
            </p:grpSp>
          </p:grpSp>
        </p:grpSp>
        <p:sp>
          <p:nvSpPr>
            <p:cNvPr id="21" name="TextBox 20"/>
            <p:cNvSpPr txBox="1"/>
            <p:nvPr/>
          </p:nvSpPr>
          <p:spPr>
            <a:xfrm>
              <a:off x="14770419" y="6948463"/>
              <a:ext cx="2411259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Arial" charset="0"/>
                  <a:ea typeface="Arial" charset="0"/>
                  <a:cs typeface="Arial" charset="0"/>
                </a:rPr>
                <a:t>C</a:t>
              </a:r>
              <a:r>
                <a:rPr lang="en-US" sz="2800" b="1" dirty="0" smtClean="0">
                  <a:latin typeface="Arial" charset="0"/>
                  <a:ea typeface="Arial" charset="0"/>
                  <a:cs typeface="Arial" charset="0"/>
                </a:rPr>
                <a:t>ores collected from 3 vegetation types and subsampled at 10, 30, and 60 cm</a:t>
              </a:r>
              <a:endParaRPr lang="en-US" sz="2800" b="1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86" name="TextBox 85"/>
          <p:cNvSpPr txBox="1"/>
          <p:nvPr/>
        </p:nvSpPr>
        <p:spPr>
          <a:xfrm>
            <a:off x="854906" y="11073465"/>
            <a:ext cx="836355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>
                <a:latin typeface="Arial" charset="0"/>
                <a:ea typeface="Arial" charset="0"/>
                <a:cs typeface="Arial" charset="0"/>
              </a:rPr>
              <a:t>Study </a:t>
            </a:r>
            <a:r>
              <a:rPr lang="en-US" sz="3400" b="1" dirty="0">
                <a:latin typeface="Arial" charset="0"/>
                <a:ea typeface="Arial" charset="0"/>
                <a:cs typeface="Arial" charset="0"/>
              </a:rPr>
              <a:t>Site:</a:t>
            </a:r>
          </a:p>
          <a:p>
            <a:pPr marL="571500" indent="-571500">
              <a:buFont typeface="Arial" charset="0"/>
              <a:buChar char="•"/>
            </a:pPr>
            <a:r>
              <a:rPr lang="en-US" sz="3400" dirty="0">
                <a:latin typeface="Arial" charset="0"/>
                <a:ea typeface="Arial" charset="0"/>
                <a:cs typeface="Arial" charset="0"/>
              </a:rPr>
              <a:t>Sallie’s Fen (43° 12.5’ N, 71° 3.5’ W) is a 1.7 ha </a:t>
            </a:r>
            <a:r>
              <a:rPr lang="en-US" sz="3400" dirty="0" smtClean="0">
                <a:latin typeface="Arial" charset="0"/>
                <a:ea typeface="Arial" charset="0"/>
                <a:cs typeface="Arial" charset="0"/>
              </a:rPr>
              <a:t>fen </a:t>
            </a:r>
            <a:r>
              <a:rPr lang="en-US" sz="3400" dirty="0">
                <a:latin typeface="Arial" charset="0"/>
                <a:ea typeface="Arial" charset="0"/>
                <a:cs typeface="Arial" charset="0"/>
              </a:rPr>
              <a:t>in Barrington, NH (Fig. 1</a:t>
            </a:r>
            <a:r>
              <a:rPr lang="en-US" sz="3400" dirty="0" smtClean="0">
                <a:latin typeface="Arial" charset="0"/>
                <a:ea typeface="Arial" charset="0"/>
                <a:cs typeface="Arial" charset="0"/>
              </a:rPr>
              <a:t>)</a:t>
            </a:r>
            <a:endParaRPr lang="en-US" sz="3400" dirty="0">
              <a:latin typeface="Arial" charset="0"/>
              <a:ea typeface="Arial" charset="0"/>
              <a:cs typeface="Arial" charset="0"/>
            </a:endParaRPr>
          </a:p>
          <a:p>
            <a:pPr marL="571500" indent="-571500">
              <a:buFont typeface="Arial" charset="0"/>
              <a:buChar char="•"/>
            </a:pPr>
            <a:r>
              <a:rPr lang="en-US" sz="3400" dirty="0">
                <a:latin typeface="Arial" charset="0"/>
                <a:ea typeface="Arial" charset="0"/>
                <a:cs typeface="Arial" charset="0"/>
              </a:rPr>
              <a:t>Growing season CH</a:t>
            </a:r>
            <a:r>
              <a:rPr lang="en-US" sz="3400" baseline="-25000" dirty="0">
                <a:latin typeface="Arial" charset="0"/>
                <a:ea typeface="Arial" charset="0"/>
                <a:cs typeface="Arial" charset="0"/>
              </a:rPr>
              <a:t>4</a:t>
            </a:r>
            <a:r>
              <a:rPr lang="en-US" sz="3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400" dirty="0" smtClean="0">
                <a:latin typeface="Arial" charset="0"/>
                <a:ea typeface="Arial" charset="0"/>
                <a:cs typeface="Arial" charset="0"/>
              </a:rPr>
              <a:t>emissions range </a:t>
            </a:r>
            <a:r>
              <a:rPr lang="en-US" sz="3400" dirty="0">
                <a:latin typeface="Arial" charset="0"/>
                <a:ea typeface="Arial" charset="0"/>
                <a:cs typeface="Arial" charset="0"/>
              </a:rPr>
              <a:t>from 8.7 to 3833.1 mg CH</a:t>
            </a:r>
            <a:r>
              <a:rPr lang="en-US" sz="3400" baseline="-25000" dirty="0">
                <a:latin typeface="Arial" charset="0"/>
                <a:ea typeface="Arial" charset="0"/>
                <a:cs typeface="Arial" charset="0"/>
              </a:rPr>
              <a:t>4</a:t>
            </a:r>
            <a:r>
              <a:rPr lang="en-US" sz="3400" dirty="0">
                <a:latin typeface="Arial" charset="0"/>
                <a:ea typeface="Arial" charset="0"/>
                <a:cs typeface="Arial" charset="0"/>
              </a:rPr>
              <a:t> m</a:t>
            </a:r>
            <a:r>
              <a:rPr lang="en-US" sz="3400" baseline="30000" dirty="0">
                <a:latin typeface="Arial" charset="0"/>
                <a:ea typeface="Arial" charset="0"/>
                <a:cs typeface="Arial" charset="0"/>
              </a:rPr>
              <a:t>-2</a:t>
            </a:r>
            <a:r>
              <a:rPr lang="en-US" sz="3400" dirty="0">
                <a:latin typeface="Arial" charset="0"/>
                <a:ea typeface="Arial" charset="0"/>
                <a:cs typeface="Arial" charset="0"/>
              </a:rPr>
              <a:t> d</a:t>
            </a:r>
            <a:r>
              <a:rPr lang="en-US" sz="3400" baseline="30000" dirty="0">
                <a:latin typeface="Arial" charset="0"/>
                <a:ea typeface="Arial" charset="0"/>
                <a:cs typeface="Arial" charset="0"/>
              </a:rPr>
              <a:t>-1</a:t>
            </a:r>
            <a:r>
              <a:rPr lang="en-US" sz="3400" dirty="0">
                <a:latin typeface="Arial" charset="0"/>
                <a:ea typeface="Arial" charset="0"/>
                <a:cs typeface="Arial" charset="0"/>
              </a:rPr>
              <a:t> and vary with vegetation and </a:t>
            </a:r>
            <a:r>
              <a:rPr lang="en-US" sz="3400" dirty="0" smtClean="0">
                <a:latin typeface="Arial" charset="0"/>
                <a:ea typeface="Arial" charset="0"/>
                <a:cs typeface="Arial" charset="0"/>
              </a:rPr>
              <a:t>climate</a:t>
            </a:r>
            <a:r>
              <a:rPr lang="en-US" sz="3400" baseline="30000" dirty="0" smtClean="0">
                <a:latin typeface="Arial" charset="0"/>
                <a:ea typeface="Arial" charset="0"/>
                <a:cs typeface="Arial" charset="0"/>
              </a:rPr>
              <a:t>5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16017382" y="11270958"/>
            <a:ext cx="21825054" cy="2810984"/>
            <a:chOff x="15046745" y="11799128"/>
            <a:chExt cx="21373767" cy="2810984"/>
          </a:xfrm>
        </p:grpSpPr>
        <p:grpSp>
          <p:nvGrpSpPr>
            <p:cNvPr id="27" name="Group 26"/>
            <p:cNvGrpSpPr/>
            <p:nvPr/>
          </p:nvGrpSpPr>
          <p:grpSpPr>
            <a:xfrm>
              <a:off x="29846693" y="11799128"/>
              <a:ext cx="6573819" cy="2810984"/>
              <a:chOff x="29846693" y="11799128"/>
              <a:chExt cx="6573819" cy="2810984"/>
            </a:xfrm>
          </p:grpSpPr>
          <p:sp>
            <p:nvSpPr>
              <p:cNvPr id="79" name="TextBox 78"/>
              <p:cNvSpPr txBox="1"/>
              <p:nvPr/>
            </p:nvSpPr>
            <p:spPr>
              <a:xfrm rot="5400000">
                <a:off x="35237585" y="12710517"/>
                <a:ext cx="205807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n-US" sz="1400" i="1" dirty="0" smtClean="0">
                    <a:latin typeface="Arial" charset="0"/>
                    <a:ea typeface="Arial" charset="0"/>
                    <a:cs typeface="Arial" charset="0"/>
                  </a:rPr>
                  <a:t>Photos by G. Noyce.</a:t>
                </a:r>
                <a:endParaRPr lang="en-US" sz="1400" i="1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29846693" y="11799128"/>
                <a:ext cx="6481875" cy="2810984"/>
                <a:chOff x="39404277" y="12260439"/>
                <a:chExt cx="6481875" cy="2810984"/>
              </a:xfrm>
            </p:grpSpPr>
            <p:sp>
              <p:nvSpPr>
                <p:cNvPr id="81" name="TextBox 80"/>
                <p:cNvSpPr txBox="1"/>
                <p:nvPr/>
              </p:nvSpPr>
              <p:spPr>
                <a:xfrm>
                  <a:off x="39404277" y="14318518"/>
                  <a:ext cx="2518820" cy="7529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i="1" dirty="0" smtClean="0">
                      <a:latin typeface="Arial" charset="0"/>
                      <a:ea typeface="Arial" charset="0"/>
                      <a:cs typeface="Arial" charset="0"/>
                    </a:rPr>
                    <a:t>C. rostrata</a:t>
                  </a:r>
                  <a:br>
                    <a:rPr lang="en-US" sz="2400" i="1" dirty="0" smtClean="0">
                      <a:latin typeface="Arial" charset="0"/>
                      <a:ea typeface="Arial" charset="0"/>
                      <a:cs typeface="Arial" charset="0"/>
                    </a:rPr>
                  </a:br>
                  <a:r>
                    <a:rPr lang="en-US" sz="2400" dirty="0" smtClean="0">
                      <a:latin typeface="Arial" charset="0"/>
                      <a:ea typeface="Arial" charset="0"/>
                      <a:cs typeface="Arial" charset="0"/>
                    </a:rPr>
                    <a:t>sedge</a:t>
                  </a:r>
                  <a:endParaRPr lang="en-US" sz="2400" i="1" dirty="0">
                    <a:latin typeface="Arial" charset="0"/>
                    <a:ea typeface="Arial" charset="0"/>
                    <a:cs typeface="Arial" charset="0"/>
                  </a:endParaRPr>
                </a:p>
              </p:txBody>
            </p:sp>
            <p:sp>
              <p:nvSpPr>
                <p:cNvPr id="82" name="TextBox 81"/>
                <p:cNvSpPr txBox="1"/>
                <p:nvPr/>
              </p:nvSpPr>
              <p:spPr>
                <a:xfrm>
                  <a:off x="41392192" y="14318518"/>
                  <a:ext cx="2519879" cy="7529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i="1" dirty="0" smtClean="0">
                      <a:latin typeface="Arial" charset="0"/>
                      <a:ea typeface="Arial" charset="0"/>
                      <a:cs typeface="Arial" charset="0"/>
                    </a:rPr>
                    <a:t>V. </a:t>
                  </a:r>
                  <a:r>
                    <a:rPr lang="en-US" sz="2400" i="1" dirty="0">
                      <a:latin typeface="Arial" charset="0"/>
                      <a:ea typeface="Arial" charset="0"/>
                      <a:cs typeface="Arial" charset="0"/>
                    </a:rPr>
                    <a:t>o</a:t>
                  </a:r>
                  <a:r>
                    <a:rPr lang="en-US" sz="2400" i="1" dirty="0" smtClean="0">
                      <a:latin typeface="Arial" charset="0"/>
                      <a:ea typeface="Arial" charset="0"/>
                      <a:cs typeface="Arial" charset="0"/>
                    </a:rPr>
                    <a:t>xycoccos</a:t>
                  </a:r>
                  <a:br>
                    <a:rPr lang="en-US" sz="2400" i="1" dirty="0" smtClean="0">
                      <a:latin typeface="Arial" charset="0"/>
                      <a:ea typeface="Arial" charset="0"/>
                      <a:cs typeface="Arial" charset="0"/>
                    </a:rPr>
                  </a:br>
                  <a:r>
                    <a:rPr lang="en-US" sz="2400" dirty="0" smtClean="0">
                      <a:latin typeface="Arial" charset="0"/>
                      <a:ea typeface="Arial" charset="0"/>
                      <a:cs typeface="Arial" charset="0"/>
                    </a:rPr>
                    <a:t>bog cranberry</a:t>
                  </a:r>
                  <a:endParaRPr lang="en-US" sz="2400" i="1" dirty="0">
                    <a:latin typeface="Arial" charset="0"/>
                    <a:ea typeface="Arial" charset="0"/>
                    <a:cs typeface="Arial" charset="0"/>
                  </a:endParaRPr>
                </a:p>
              </p:txBody>
            </p:sp>
            <p:sp>
              <p:nvSpPr>
                <p:cNvPr id="83" name="TextBox 82"/>
                <p:cNvSpPr txBox="1"/>
                <p:nvPr/>
              </p:nvSpPr>
              <p:spPr>
                <a:xfrm>
                  <a:off x="43365745" y="14318517"/>
                  <a:ext cx="2520407" cy="7529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i="1" dirty="0" smtClean="0">
                      <a:latin typeface="Arial" charset="0"/>
                      <a:ea typeface="Arial" charset="0"/>
                      <a:cs typeface="Arial" charset="0"/>
                    </a:rPr>
                    <a:t>C. </a:t>
                  </a:r>
                  <a:r>
                    <a:rPr lang="en-US" sz="2400" i="1" dirty="0">
                      <a:latin typeface="Arial" charset="0"/>
                      <a:ea typeface="Arial" charset="0"/>
                      <a:cs typeface="Arial" charset="0"/>
                    </a:rPr>
                    <a:t>c</a:t>
                  </a:r>
                  <a:r>
                    <a:rPr lang="en-US" sz="2400" i="1" dirty="0" smtClean="0">
                      <a:latin typeface="Arial" charset="0"/>
                      <a:ea typeface="Arial" charset="0"/>
                      <a:cs typeface="Arial" charset="0"/>
                    </a:rPr>
                    <a:t>alyculata</a:t>
                  </a:r>
                  <a:br>
                    <a:rPr lang="en-US" sz="2400" i="1" dirty="0" smtClean="0">
                      <a:latin typeface="Arial" charset="0"/>
                      <a:ea typeface="Arial" charset="0"/>
                      <a:cs typeface="Arial" charset="0"/>
                    </a:rPr>
                  </a:br>
                  <a:r>
                    <a:rPr lang="en-US" sz="2400" dirty="0" smtClean="0">
                      <a:latin typeface="Arial" charset="0"/>
                      <a:ea typeface="Arial" charset="0"/>
                      <a:cs typeface="Arial" charset="0"/>
                    </a:rPr>
                    <a:t>leatherleaf</a:t>
                  </a:r>
                  <a:endParaRPr lang="en-US" sz="2400" dirty="0">
                    <a:latin typeface="Arial" charset="0"/>
                    <a:ea typeface="Arial" charset="0"/>
                    <a:cs typeface="Arial" charset="0"/>
                  </a:endParaRPr>
                </a:p>
              </p:txBody>
            </p:sp>
            <p:grpSp>
              <p:nvGrpSpPr>
                <p:cNvPr id="25" name="Group 24"/>
                <p:cNvGrpSpPr>
                  <a:grpSpLocks noChangeAspect="1"/>
                </p:cNvGrpSpPr>
                <p:nvPr/>
              </p:nvGrpSpPr>
              <p:grpSpPr>
                <a:xfrm>
                  <a:off x="39673018" y="12260439"/>
                  <a:ext cx="5943600" cy="2063948"/>
                  <a:chOff x="40591146" y="5998269"/>
                  <a:chExt cx="7559104" cy="2624940"/>
                </a:xfrm>
              </p:grpSpPr>
              <p:grpSp>
                <p:nvGrpSpPr>
                  <p:cNvPr id="80" name="Group 79"/>
                  <p:cNvGrpSpPr>
                    <a:grpSpLocks noChangeAspect="1"/>
                  </p:cNvGrpSpPr>
                  <p:nvPr/>
                </p:nvGrpSpPr>
                <p:grpSpPr>
                  <a:xfrm>
                    <a:off x="40591146" y="5998269"/>
                    <a:ext cx="7559104" cy="2624940"/>
                    <a:chOff x="10479742" y="12681545"/>
                    <a:chExt cx="6857522" cy="2273563"/>
                  </a:xfrm>
                </p:grpSpPr>
                <p:pic>
                  <p:nvPicPr>
                    <p:cNvPr id="84" name="Picture 1" descr="IMGP4466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1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25587" b="1"/>
                    <a:stretch/>
                  </p:blipFill>
                  <p:spPr bwMode="auto">
                    <a:xfrm>
                      <a:off x="10479742" y="12681546"/>
                      <a:ext cx="2286000" cy="2273561"/>
                    </a:xfrm>
                    <a:prstGeom prst="rect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85" name="Picture 3" descr="IMGP4465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1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24941" b="170"/>
                    <a:stretch/>
                  </p:blipFill>
                  <p:spPr bwMode="auto">
                    <a:xfrm>
                      <a:off x="15051264" y="12681545"/>
                      <a:ext cx="2286000" cy="2273563"/>
                    </a:xfrm>
                    <a:prstGeom prst="rect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  <p:pic>
                <p:nvPicPr>
                  <p:cNvPr id="77" name="Picture 1" descr="IMGP4442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25688"/>
                  <a:stretch/>
                </p:blipFill>
                <p:spPr bwMode="auto">
                  <a:xfrm>
                    <a:off x="43118380" y="5998269"/>
                    <a:ext cx="2523239" cy="2624937"/>
                  </a:xfrm>
                  <a:prstGeom prst="rect">
                    <a:avLst/>
                  </a:prstGeom>
                  <a:noFill/>
                  <a:ln w="19050">
                    <a:solidFill>
                      <a:schemeClr val="tx1"/>
                    </a:solidFill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</p:grpSp>
        <p:sp>
          <p:nvSpPr>
            <p:cNvPr id="23" name="TextBox 22"/>
            <p:cNvSpPr txBox="1"/>
            <p:nvPr/>
          </p:nvSpPr>
          <p:spPr>
            <a:xfrm>
              <a:off x="15046745" y="11880371"/>
              <a:ext cx="14759644" cy="20572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en-US" sz="2800" b="1" dirty="0">
                  <a:latin typeface="Arial" charset="0"/>
                  <a:ea typeface="Arial" charset="0"/>
                  <a:cs typeface="Arial" charset="0"/>
                </a:rPr>
                <a:t>Vegetation Types: </a:t>
              </a:r>
            </a:p>
            <a:p>
              <a:pPr marL="571500" indent="-571500">
                <a:lnSpc>
                  <a:spcPct val="114000"/>
                </a:lnSpc>
                <a:buFont typeface="Arial" charset="0"/>
                <a:buChar char="•"/>
              </a:pPr>
              <a:r>
                <a:rPr lang="en-US" sz="2800" dirty="0" smtClean="0">
                  <a:latin typeface="Arial" charset="0"/>
                  <a:ea typeface="Arial" charset="0"/>
                  <a:cs typeface="Arial" charset="0"/>
                </a:rPr>
                <a:t>Hummock (n = 3): </a:t>
              </a:r>
              <a:r>
                <a:rPr lang="en-US" sz="2800" i="1" dirty="0">
                  <a:latin typeface="Arial" charset="0"/>
                  <a:ea typeface="Arial" charset="0"/>
                  <a:cs typeface="Arial" charset="0"/>
                </a:rPr>
                <a:t>Vaccinium oxycoccos </a:t>
              </a:r>
              <a:r>
                <a:rPr lang="en-US" sz="2800" dirty="0">
                  <a:latin typeface="Arial" charset="0"/>
                  <a:ea typeface="Arial" charset="0"/>
                  <a:cs typeface="Arial" charset="0"/>
                </a:rPr>
                <a:t>(bog cranberry)</a:t>
              </a:r>
              <a:r>
                <a:rPr lang="en-US" sz="2800" i="1" dirty="0">
                  <a:latin typeface="Arial" charset="0"/>
                  <a:ea typeface="Arial" charset="0"/>
                  <a:cs typeface="Arial" charset="0"/>
                </a:rPr>
                <a:t>, </a:t>
              </a:r>
              <a:r>
                <a:rPr lang="en-US" sz="2800" i="1" dirty="0">
                  <a:latin typeface="Arial" charset="0"/>
                  <a:ea typeface="Arial" charset="0"/>
                  <a:cs typeface="Arial" charset="0"/>
                </a:rPr>
                <a:t>Sphagnum magellanicum </a:t>
              </a:r>
              <a:r>
                <a:rPr lang="en-US" sz="2800" dirty="0" smtClean="0">
                  <a:latin typeface="Arial" charset="0"/>
                  <a:ea typeface="Arial" charset="0"/>
                  <a:cs typeface="Arial" charset="0"/>
                </a:rPr>
                <a:t>(moss</a:t>
              </a:r>
              <a:r>
                <a:rPr lang="en-US" sz="2800" dirty="0">
                  <a:latin typeface="Arial" charset="0"/>
                  <a:ea typeface="Arial" charset="0"/>
                  <a:cs typeface="Arial" charset="0"/>
                </a:rPr>
                <a:t>)</a:t>
              </a:r>
            </a:p>
            <a:p>
              <a:pPr marL="571500" indent="-571500">
                <a:lnSpc>
                  <a:spcPct val="114000"/>
                </a:lnSpc>
                <a:buFont typeface="Arial" charset="0"/>
                <a:buChar char="•"/>
              </a:pPr>
              <a:r>
                <a:rPr lang="en-US" sz="2800" dirty="0" smtClean="0">
                  <a:latin typeface="Arial" charset="0"/>
                  <a:ea typeface="Arial" charset="0"/>
                  <a:cs typeface="Arial" charset="0"/>
                </a:rPr>
                <a:t>Lawn (n = 3): </a:t>
              </a:r>
              <a:r>
                <a:rPr lang="en-US" sz="2800" i="1" dirty="0">
                  <a:latin typeface="Arial" charset="0"/>
                  <a:ea typeface="Arial" charset="0"/>
                  <a:cs typeface="Arial" charset="0"/>
                </a:rPr>
                <a:t>Carex rostrata</a:t>
              </a:r>
              <a:r>
                <a:rPr lang="en-US" sz="2800" dirty="0">
                  <a:latin typeface="Arial" charset="0"/>
                  <a:ea typeface="Arial" charset="0"/>
                  <a:cs typeface="Arial" charset="0"/>
                </a:rPr>
                <a:t> (sedge)</a:t>
              </a:r>
              <a:r>
                <a:rPr lang="en-US" sz="2800" i="1" dirty="0">
                  <a:latin typeface="Arial" charset="0"/>
                  <a:ea typeface="Arial" charset="0"/>
                  <a:cs typeface="Arial" charset="0"/>
                </a:rPr>
                <a:t>, </a:t>
              </a:r>
              <a:r>
                <a:rPr lang="en-US" sz="2800" i="1" dirty="0">
                  <a:latin typeface="Arial" charset="0"/>
                  <a:ea typeface="Arial" charset="0"/>
                  <a:cs typeface="Arial" charset="0"/>
                </a:rPr>
                <a:t>S. magellanicum</a:t>
              </a:r>
              <a:endParaRPr lang="en-US" sz="2800" dirty="0">
                <a:latin typeface="Arial" charset="0"/>
                <a:ea typeface="Arial" charset="0"/>
                <a:cs typeface="Arial" charset="0"/>
              </a:endParaRPr>
            </a:p>
            <a:p>
              <a:pPr marL="571500" indent="-571500">
                <a:lnSpc>
                  <a:spcPct val="114000"/>
                </a:lnSpc>
                <a:buFont typeface="Arial" charset="0"/>
                <a:buChar char="•"/>
              </a:pPr>
              <a:r>
                <a:rPr lang="en-US" sz="2800" dirty="0" smtClean="0">
                  <a:latin typeface="Arial" charset="0"/>
                  <a:ea typeface="Arial" charset="0"/>
                  <a:cs typeface="Arial" charset="0"/>
                </a:rPr>
                <a:t>Shrubby Lawn (n = 2): </a:t>
              </a:r>
              <a:r>
                <a:rPr lang="en-US" sz="2800" i="1" dirty="0">
                  <a:latin typeface="Arial" charset="0"/>
                  <a:ea typeface="Arial" charset="0"/>
                  <a:cs typeface="Arial" charset="0"/>
                </a:rPr>
                <a:t>Chamaedaphne calyculata </a:t>
              </a:r>
              <a:r>
                <a:rPr lang="en-US" sz="2800" dirty="0">
                  <a:latin typeface="Arial" charset="0"/>
                  <a:ea typeface="Arial" charset="0"/>
                  <a:cs typeface="Arial" charset="0"/>
                </a:rPr>
                <a:t>(leatherleaf), </a:t>
              </a:r>
              <a:r>
                <a:rPr lang="en-US" sz="2800" i="1" dirty="0">
                  <a:latin typeface="Arial" charset="0"/>
                  <a:ea typeface="Arial" charset="0"/>
                  <a:cs typeface="Arial" charset="0"/>
                </a:rPr>
                <a:t>S. </a:t>
              </a:r>
              <a:r>
                <a:rPr lang="en-US" sz="2800" i="1" dirty="0" smtClean="0">
                  <a:latin typeface="Arial" charset="0"/>
                  <a:ea typeface="Arial" charset="0"/>
                  <a:cs typeface="Arial" charset="0"/>
                </a:rPr>
                <a:t>magellanicum</a:t>
              </a:r>
              <a:endParaRPr lang="en-US" sz="2800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35" name="Group 34"/>
          <p:cNvGrpSpPr>
            <a:grpSpLocks noChangeAspect="1"/>
          </p:cNvGrpSpPr>
          <p:nvPr/>
        </p:nvGrpSpPr>
        <p:grpSpPr>
          <a:xfrm>
            <a:off x="655126" y="19463797"/>
            <a:ext cx="7710153" cy="8157001"/>
            <a:chOff x="644776" y="19787469"/>
            <a:chExt cx="7710153" cy="8157001"/>
          </a:xfrm>
        </p:grpSpPr>
        <p:grpSp>
          <p:nvGrpSpPr>
            <p:cNvPr id="33" name="Group 32"/>
            <p:cNvGrpSpPr/>
            <p:nvPr/>
          </p:nvGrpSpPr>
          <p:grpSpPr>
            <a:xfrm>
              <a:off x="739597" y="19787469"/>
              <a:ext cx="7615332" cy="8157001"/>
              <a:chOff x="739597" y="19787469"/>
              <a:chExt cx="7615332" cy="8157001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739597" y="19787469"/>
                <a:ext cx="7615332" cy="8157001"/>
                <a:chOff x="739597" y="19787469"/>
                <a:chExt cx="7615332" cy="8157001"/>
              </a:xfrm>
            </p:grpSpPr>
            <p:grpSp>
              <p:nvGrpSpPr>
                <p:cNvPr id="30" name="Group 29"/>
                <p:cNvGrpSpPr/>
                <p:nvPr/>
              </p:nvGrpSpPr>
              <p:grpSpPr>
                <a:xfrm>
                  <a:off x="739597" y="19787469"/>
                  <a:ext cx="7615332" cy="7484110"/>
                  <a:chOff x="739597" y="19787469"/>
                  <a:chExt cx="7615332" cy="7484110"/>
                </a:xfrm>
              </p:grpSpPr>
              <p:pic>
                <p:nvPicPr>
                  <p:cNvPr id="101" name="Picture 100"/>
                  <p:cNvPicPr>
                    <a:picLocks noChangeAspect="1"/>
                  </p:cNvPicPr>
                  <p:nvPr/>
                </p:nvPicPr>
                <p:blipFill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16718"/>
                  <a:stretch/>
                </p:blipFill>
                <p:spPr>
                  <a:xfrm>
                    <a:off x="739597" y="19787469"/>
                    <a:ext cx="7615332" cy="7308071"/>
                  </a:xfrm>
                  <a:prstGeom prst="rect">
                    <a:avLst/>
                  </a:prstGeom>
                </p:spPr>
              </p:pic>
              <p:sp>
                <p:nvSpPr>
                  <p:cNvPr id="29" name="Right Brace 28"/>
                  <p:cNvSpPr/>
                  <p:nvPr/>
                </p:nvSpPr>
                <p:spPr>
                  <a:xfrm rot="5400000">
                    <a:off x="2490862" y="25992548"/>
                    <a:ext cx="392379" cy="2165683"/>
                  </a:xfrm>
                  <a:prstGeom prst="rightBrac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3" name="Right Brace 92"/>
                  <p:cNvSpPr/>
                  <p:nvPr/>
                </p:nvSpPr>
                <p:spPr>
                  <a:xfrm rot="5400000">
                    <a:off x="4928032" y="25846939"/>
                    <a:ext cx="392379" cy="2456902"/>
                  </a:xfrm>
                  <a:prstGeom prst="rightBrac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4" name="Right Brace 93"/>
                  <p:cNvSpPr/>
                  <p:nvPr/>
                </p:nvSpPr>
                <p:spPr>
                  <a:xfrm rot="5400000">
                    <a:off x="7103872" y="26274188"/>
                    <a:ext cx="392380" cy="1602402"/>
                  </a:xfrm>
                  <a:prstGeom prst="rightBrac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1" name="TextBox 30"/>
                <p:cNvSpPr txBox="1"/>
                <p:nvPr/>
              </p:nvSpPr>
              <p:spPr>
                <a:xfrm>
                  <a:off x="1604210" y="27298139"/>
                  <a:ext cx="216568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800" b="1" dirty="0">
                      <a:latin typeface="Arial" charset="0"/>
                      <a:ea typeface="Arial" charset="0"/>
                      <a:cs typeface="Arial" charset="0"/>
                    </a:rPr>
                    <a:t>h</a:t>
                  </a:r>
                  <a:r>
                    <a:rPr lang="en-US" sz="1800" b="1" dirty="0" smtClean="0">
                      <a:latin typeface="Arial" charset="0"/>
                      <a:ea typeface="Arial" charset="0"/>
                      <a:cs typeface="Arial" charset="0"/>
                    </a:rPr>
                    <a:t>ummock </a:t>
                  </a:r>
                  <a:br>
                    <a:rPr lang="en-US" sz="1800" b="1" dirty="0" smtClean="0">
                      <a:latin typeface="Arial" charset="0"/>
                      <a:ea typeface="Arial" charset="0"/>
                      <a:cs typeface="Arial" charset="0"/>
                    </a:rPr>
                  </a:br>
                  <a:r>
                    <a:rPr lang="en-US" sz="1800" b="1" dirty="0" smtClean="0">
                      <a:latin typeface="Arial" charset="0"/>
                      <a:ea typeface="Arial" charset="0"/>
                      <a:cs typeface="Arial" charset="0"/>
                    </a:rPr>
                    <a:t>cores A, B, C</a:t>
                  </a:r>
                  <a:endParaRPr lang="en-US" sz="1800" b="1" dirty="0">
                    <a:latin typeface="Arial" charset="0"/>
                    <a:ea typeface="Arial" charset="0"/>
                    <a:cs typeface="Arial" charset="0"/>
                  </a:endParaRPr>
                </a:p>
              </p:txBody>
            </p:sp>
            <p:sp>
              <p:nvSpPr>
                <p:cNvPr id="99" name="TextBox 98"/>
                <p:cNvSpPr txBox="1"/>
                <p:nvPr/>
              </p:nvSpPr>
              <p:spPr>
                <a:xfrm>
                  <a:off x="3895770" y="27298139"/>
                  <a:ext cx="245690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800" b="1" dirty="0">
                      <a:latin typeface="Arial" charset="0"/>
                      <a:ea typeface="Arial" charset="0"/>
                      <a:cs typeface="Arial" charset="0"/>
                    </a:rPr>
                    <a:t>l</a:t>
                  </a:r>
                  <a:r>
                    <a:rPr lang="en-US" sz="1800" b="1" dirty="0" smtClean="0">
                      <a:latin typeface="Arial" charset="0"/>
                      <a:ea typeface="Arial" charset="0"/>
                      <a:cs typeface="Arial" charset="0"/>
                    </a:rPr>
                    <a:t>awn</a:t>
                  </a:r>
                </a:p>
                <a:p>
                  <a:pPr algn="ctr"/>
                  <a:r>
                    <a:rPr lang="en-US" sz="1800" b="1" dirty="0">
                      <a:latin typeface="Arial" charset="0"/>
                      <a:ea typeface="Arial" charset="0"/>
                      <a:cs typeface="Arial" charset="0"/>
                    </a:rPr>
                    <a:t>c</a:t>
                  </a:r>
                  <a:r>
                    <a:rPr lang="en-US" sz="1800" b="1" dirty="0" smtClean="0">
                      <a:latin typeface="Arial" charset="0"/>
                      <a:ea typeface="Arial" charset="0"/>
                      <a:cs typeface="Arial" charset="0"/>
                    </a:rPr>
                    <a:t>ores A, B, C</a:t>
                  </a:r>
                  <a:endParaRPr lang="en-US" sz="1800" b="1" dirty="0">
                    <a:latin typeface="Arial" charset="0"/>
                    <a:ea typeface="Arial" charset="0"/>
                    <a:cs typeface="Arial" charset="0"/>
                  </a:endParaRPr>
                </a:p>
              </p:txBody>
            </p:sp>
            <p:sp>
              <p:nvSpPr>
                <p:cNvPr id="100" name="TextBox 99"/>
                <p:cNvSpPr txBox="1"/>
                <p:nvPr/>
              </p:nvSpPr>
              <p:spPr>
                <a:xfrm>
                  <a:off x="6377360" y="27298139"/>
                  <a:ext cx="184540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800" b="1" dirty="0">
                      <a:latin typeface="Arial" charset="0"/>
                      <a:ea typeface="Arial" charset="0"/>
                      <a:cs typeface="Arial" charset="0"/>
                    </a:rPr>
                    <a:t>s</a:t>
                  </a:r>
                  <a:r>
                    <a:rPr lang="en-US" sz="1800" b="1" dirty="0" smtClean="0">
                      <a:latin typeface="Arial" charset="0"/>
                      <a:ea typeface="Arial" charset="0"/>
                      <a:cs typeface="Arial" charset="0"/>
                    </a:rPr>
                    <a:t>hrubby </a:t>
                  </a:r>
                  <a:r>
                    <a:rPr lang="en-US" sz="1800" b="1" dirty="0" smtClean="0">
                      <a:latin typeface="Arial" charset="0"/>
                      <a:ea typeface="Arial" charset="0"/>
                      <a:cs typeface="Arial" charset="0"/>
                    </a:rPr>
                    <a:t>lawn cores A + B</a:t>
                  </a:r>
                  <a:endParaRPr lang="en-US" sz="1800" b="1" dirty="0">
                    <a:latin typeface="Arial" charset="0"/>
                    <a:ea typeface="Arial" charset="0"/>
                    <a:cs typeface="Arial" charset="0"/>
                  </a:endParaRPr>
                </a:p>
              </p:txBody>
            </p:sp>
          </p:grpSp>
          <p:pic>
            <p:nvPicPr>
              <p:cNvPr id="104" name="Picture 103"/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406" t="41355" r="1666" b="48842"/>
              <a:stretch/>
            </p:blipFill>
            <p:spPr>
              <a:xfrm>
                <a:off x="1807760" y="20049801"/>
                <a:ext cx="2330495" cy="1223101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 rot="16200000">
              <a:off x="-854937" y="22772615"/>
              <a:ext cx="3399535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smtClean="0">
                  <a:latin typeface="Arial" charset="0"/>
                  <a:ea typeface="Arial" charset="0"/>
                  <a:cs typeface="Arial" charset="0"/>
                </a:rPr>
                <a:t>Relative Abundance</a:t>
              </a:r>
              <a:endParaRPr lang="en-US" sz="2000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105" name="AutoShape 247">
            <a:extLst>
              <a:ext uri="{FF2B5EF4-FFF2-40B4-BE49-F238E27FC236}">
                <a16:creationId xmlns:a16="http://schemas.microsoft.com/office/drawing/2014/main" xmlns="" id="{93BD6E35-80B1-4CD3-A999-9A774EF19C9D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0884164" y="-2595679"/>
            <a:ext cx="12093387" cy="22103588"/>
          </a:xfrm>
          <a:prstGeom prst="roundRect">
            <a:avLst>
              <a:gd name="adj" fmla="val 0"/>
            </a:avLst>
          </a:prstGeom>
          <a:noFill/>
          <a:ln w="76200">
            <a:solidFill>
              <a:srgbClr val="1F78B4"/>
            </a:solidFill>
            <a:prstDash val="lgDash"/>
            <a:round/>
            <a:headEnd/>
            <a:tailEnd/>
          </a:ln>
          <a:effectLst/>
        </p:spPr>
        <p:txBody>
          <a:bodyPr anchor="ctr"/>
          <a:lstStyle/>
          <a:p>
            <a:pPr algn="just">
              <a:lnSpc>
                <a:spcPct val="104000"/>
              </a:lnSpc>
            </a:pPr>
            <a:endParaRPr lang="en-US" sz="2600" dirty="0">
              <a:solidFill>
                <a:schemeClr val="bg1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95537" y="27744728"/>
            <a:ext cx="10015756" cy="2899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15925" indent="-415925">
              <a:lnSpc>
                <a:spcPct val="114000"/>
              </a:lnSpc>
              <a:buFont typeface="Arial" charset="0"/>
              <a:buChar char="•"/>
            </a:pPr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Methanotrophs </a:t>
            </a:r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are more </a:t>
            </a:r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abundant than </a:t>
            </a:r>
            <a:br>
              <a:rPr lang="en-US" sz="3200" dirty="0" smtClean="0">
                <a:latin typeface="Arial" charset="0"/>
                <a:ea typeface="Arial" charset="0"/>
                <a:cs typeface="Arial" charset="0"/>
              </a:rPr>
            </a:br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methanogens across vegetation and depth (a)</a:t>
            </a:r>
          </a:p>
          <a:p>
            <a:pPr marL="415925" indent="-415925">
              <a:lnSpc>
                <a:spcPct val="114000"/>
              </a:lnSpc>
              <a:buFont typeface="Arial" charset="0"/>
              <a:buChar char="•"/>
            </a:pPr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Methanogen abundance </a:t>
            </a:r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increases </a:t>
            </a:r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with depth (a)</a:t>
            </a:r>
          </a:p>
          <a:p>
            <a:pPr marL="415925" indent="-415925">
              <a:lnSpc>
                <a:spcPct val="114000"/>
              </a:lnSpc>
              <a:buFont typeface="Arial" charset="0"/>
              <a:buChar char="•"/>
            </a:pPr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CH</a:t>
            </a:r>
            <a:r>
              <a:rPr lang="en-US" sz="3200" baseline="-25000" dirty="0" smtClean="0">
                <a:latin typeface="Arial" charset="0"/>
                <a:ea typeface="Arial" charset="0"/>
                <a:cs typeface="Arial" charset="0"/>
              </a:rPr>
              <a:t>4</a:t>
            </a:r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 cycling community </a:t>
            </a:r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does not </a:t>
            </a:r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differ by vegetation (b), but </a:t>
            </a:r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does differ </a:t>
            </a:r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significantly by depth (c)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4" name="AutoShape 247">
            <a:extLst>
              <a:ext uri="{FF2B5EF4-FFF2-40B4-BE49-F238E27FC236}">
                <a16:creationId xmlns:a16="http://schemas.microsoft.com/office/drawing/2014/main" xmlns="" id="{93BD6E35-80B1-4CD3-A999-9A774EF19C9D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3839899" y="15285611"/>
            <a:ext cx="12009939" cy="18851538"/>
          </a:xfrm>
          <a:prstGeom prst="roundRect">
            <a:avLst>
              <a:gd name="adj" fmla="val 0"/>
            </a:avLst>
          </a:prstGeom>
          <a:noFill/>
          <a:ln w="76200">
            <a:solidFill>
              <a:srgbClr val="1F78B4"/>
            </a:solidFill>
            <a:prstDash val="lgDash"/>
            <a:round/>
            <a:headEnd/>
            <a:tailEnd/>
          </a:ln>
          <a:effectLst/>
        </p:spPr>
        <p:txBody>
          <a:bodyPr anchor="ctr"/>
          <a:lstStyle/>
          <a:p>
            <a:pPr algn="just">
              <a:lnSpc>
                <a:spcPct val="104000"/>
              </a:lnSpc>
            </a:pPr>
            <a:endParaRPr lang="en-US" sz="2600" dirty="0">
              <a:solidFill>
                <a:schemeClr val="bg1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18" name="AutoShape 247">
            <a:extLst>
              <a:ext uri="{FF2B5EF4-FFF2-40B4-BE49-F238E27FC236}">
                <a16:creationId xmlns:a16="http://schemas.microsoft.com/office/drawing/2014/main" xmlns="" id="{62CC461F-D0D6-463D-963F-7EFD1BFA1FAF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924213" y="881995"/>
            <a:ext cx="12072385" cy="15169241"/>
          </a:xfrm>
          <a:prstGeom prst="roundRect">
            <a:avLst>
              <a:gd name="adj" fmla="val 0"/>
            </a:avLst>
          </a:prstGeom>
          <a:noFill/>
          <a:ln w="76200">
            <a:solidFill>
              <a:srgbClr val="B2DF8A"/>
            </a:solidFill>
            <a:prstDash val="lgDash"/>
            <a:round/>
            <a:headEnd/>
            <a:tailEnd/>
          </a:ln>
          <a:effectLst/>
        </p:spPr>
        <p:txBody>
          <a:bodyPr anchor="ctr"/>
          <a:lstStyle/>
          <a:p>
            <a:pPr algn="just">
              <a:lnSpc>
                <a:spcPct val="104000"/>
              </a:lnSpc>
            </a:pPr>
            <a:endParaRPr lang="en-US" sz="2600" dirty="0">
              <a:solidFill>
                <a:schemeClr val="bg1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20" name="Text Box 15">
            <a:extLst>
              <a:ext uri="{FF2B5EF4-FFF2-40B4-BE49-F238E27FC236}">
                <a16:creationId xmlns:a16="http://schemas.microsoft.com/office/drawing/2014/main" xmlns="" id="{B4C60E0E-89DC-4E0F-97F1-1840DDDDEC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099" y="279629"/>
            <a:ext cx="37563552" cy="1874285"/>
          </a:xfrm>
          <a:prstGeom prst="rect">
            <a:avLst/>
          </a:prstGeom>
          <a:solidFill>
            <a:srgbClr val="CAB2D6">
              <a:alpha val="50196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88318" tIns="44159" rIns="88318" bIns="44159" anchor="ctr">
            <a:spAutoFit/>
          </a:bodyPr>
          <a:lstStyle/>
          <a:p>
            <a:pPr algn="ctr">
              <a:tabLst>
                <a:tab pos="21590000" algn="l"/>
              </a:tabLst>
            </a:pPr>
            <a:r>
              <a:rPr lang="en-US" sz="4400" b="1" dirty="0">
                <a:latin typeface="Arial" charset="0"/>
                <a:ea typeface="Arial" charset="0"/>
                <a:cs typeface="Arial" charset="0"/>
              </a:rPr>
              <a:t>Examining the Impact of Shrub Encroachment on Methane Production and Consumption in Northern </a:t>
            </a:r>
            <a:r>
              <a:rPr lang="en-US" sz="4400" b="1" dirty="0" smtClean="0">
                <a:latin typeface="Arial" charset="0"/>
                <a:ea typeface="Arial" charset="0"/>
                <a:cs typeface="Arial" charset="0"/>
              </a:rPr>
              <a:t>Peatlands</a:t>
            </a:r>
          </a:p>
          <a:p>
            <a:pPr algn="ctr"/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Clarice R. Perryman</a:t>
            </a:r>
            <a:r>
              <a:rPr lang="en-US" sz="2400" baseline="30000" dirty="0" smtClean="0">
                <a:latin typeface="Arial" charset="0"/>
                <a:ea typeface="Arial" charset="0"/>
                <a:cs typeface="Arial" charset="0"/>
              </a:rPr>
              <a:t>1,2*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, Jessica G. Ernakovich</a:t>
            </a:r>
            <a:r>
              <a:rPr lang="en-US" sz="2400" baseline="30000" dirty="0" smtClean="0">
                <a:latin typeface="Arial" charset="0"/>
                <a:ea typeface="Arial" charset="0"/>
                <a:cs typeface="Arial" charset="0"/>
              </a:rPr>
              <a:t>3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, Ruth K. Varner</a:t>
            </a:r>
            <a:r>
              <a:rPr lang="en-US" sz="2400" baseline="30000" dirty="0" smtClean="0">
                <a:latin typeface="Arial" charset="0"/>
                <a:ea typeface="Arial" charset="0"/>
                <a:cs typeface="Arial" charset="0"/>
              </a:rPr>
              <a:t>1,2</a:t>
            </a:r>
          </a:p>
          <a:p>
            <a:pPr algn="ctr"/>
            <a:r>
              <a:rPr lang="en-US" sz="2400" baseline="30000" dirty="0">
                <a:latin typeface="Helvetica" charset="0"/>
                <a:ea typeface="Helvetica" charset="0"/>
                <a:cs typeface="Helvetica" charset="0"/>
              </a:rPr>
              <a:t>1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Department of Earth Sciences, University of New Hampshire, Durham, USA, 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*</a:t>
            </a:r>
            <a:r>
              <a:rPr lang="en-US" sz="2400" b="1" dirty="0" smtClean="0">
                <a:latin typeface="Helvetica" charset="0"/>
                <a:ea typeface="Helvetica" charset="0"/>
                <a:cs typeface="Helvetica" charset="0"/>
              </a:rPr>
              <a:t>crp1006@wildcats.unh.edu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, </a:t>
            </a:r>
            <a:r>
              <a:rPr lang="en-US" sz="2400" baseline="30000" dirty="0">
                <a:latin typeface="Helvetica" charset="0"/>
                <a:ea typeface="Helvetica" charset="0"/>
                <a:cs typeface="Helvetica" charset="0"/>
              </a:rPr>
              <a:t>2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Institute for the Study of Earth, Oceans, and Space, University of New Hampshire, Durham, 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USA</a:t>
            </a:r>
            <a:endParaRPr lang="en-US" sz="2400" baseline="30000" dirty="0" smtClean="0">
              <a:latin typeface="Helvetica" charset="0"/>
              <a:ea typeface="Helvetica" charset="0"/>
              <a:cs typeface="Helvetica" charset="0"/>
            </a:endParaRPr>
          </a:p>
          <a:p>
            <a:pPr algn="ctr"/>
            <a:r>
              <a:rPr lang="en-US" sz="2400" baseline="30000" dirty="0" smtClean="0">
                <a:latin typeface="Helvetica" charset="0"/>
                <a:ea typeface="Helvetica" charset="0"/>
                <a:cs typeface="Helvetica" charset="0"/>
              </a:rPr>
              <a:t>3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Department 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of 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Natural Resources and the Environment, 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University of New Hampshire, Durham, USA</a:t>
            </a:r>
          </a:p>
        </p:txBody>
      </p:sp>
      <p:grpSp>
        <p:nvGrpSpPr>
          <p:cNvPr id="121" name="Group 120"/>
          <p:cNvGrpSpPr>
            <a:grpSpLocks noChangeAspect="1"/>
          </p:cNvGrpSpPr>
          <p:nvPr/>
        </p:nvGrpSpPr>
        <p:grpSpPr>
          <a:xfrm>
            <a:off x="19754436" y="19822906"/>
            <a:ext cx="12557963" cy="10819674"/>
            <a:chOff x="16279827" y="1303861"/>
            <a:chExt cx="10118081" cy="8717522"/>
          </a:xfrm>
        </p:grpSpPr>
        <p:pic>
          <p:nvPicPr>
            <p:cNvPr id="123" name="Picture 122"/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97" b="7563"/>
            <a:stretch/>
          </p:blipFill>
          <p:spPr>
            <a:xfrm>
              <a:off x="16279827" y="1303861"/>
              <a:ext cx="5207000" cy="4292602"/>
            </a:xfrm>
            <a:prstGeom prst="rect">
              <a:avLst/>
            </a:prstGeom>
          </p:spPr>
        </p:pic>
        <p:pic>
          <p:nvPicPr>
            <p:cNvPr id="124" name="Picture 123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97" b="7563"/>
            <a:stretch/>
          </p:blipFill>
          <p:spPr>
            <a:xfrm>
              <a:off x="21190908" y="1335720"/>
              <a:ext cx="5207000" cy="4292600"/>
            </a:xfrm>
            <a:prstGeom prst="rect">
              <a:avLst/>
            </a:prstGeom>
          </p:spPr>
        </p:pic>
        <p:pic>
          <p:nvPicPr>
            <p:cNvPr id="125" name="Picture 124"/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97" b="7563"/>
            <a:stretch/>
          </p:blipFill>
          <p:spPr>
            <a:xfrm>
              <a:off x="16279827" y="5728784"/>
              <a:ext cx="5207000" cy="4292599"/>
            </a:xfrm>
            <a:prstGeom prst="rect">
              <a:avLst/>
            </a:prstGeom>
          </p:spPr>
        </p:pic>
        <p:pic>
          <p:nvPicPr>
            <p:cNvPr id="126" name="Picture 125"/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97" b="7563"/>
            <a:stretch/>
          </p:blipFill>
          <p:spPr>
            <a:xfrm>
              <a:off x="21190908" y="5726557"/>
              <a:ext cx="5207000" cy="4292602"/>
            </a:xfrm>
            <a:prstGeom prst="rect">
              <a:avLst/>
            </a:prstGeom>
          </p:spPr>
        </p:pic>
      </p:grpSp>
      <p:sp>
        <p:nvSpPr>
          <p:cNvPr id="40" name="TextBox 39"/>
          <p:cNvSpPr txBox="1"/>
          <p:nvPr/>
        </p:nvSpPr>
        <p:spPr>
          <a:xfrm>
            <a:off x="32141456" y="20085532"/>
            <a:ext cx="5707748" cy="1043362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CH</a:t>
            </a:r>
            <a:r>
              <a:rPr lang="en-US" sz="3200" baseline="-25000" dirty="0" smtClean="0">
                <a:latin typeface="Arial" charset="0"/>
                <a:ea typeface="Arial" charset="0"/>
                <a:cs typeface="Arial" charset="0"/>
              </a:rPr>
              <a:t>4</a:t>
            </a:r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 consumption (d) </a:t>
            </a:r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varies </a:t>
            </a:r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by </a:t>
            </a:r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vegetation (</a:t>
            </a:r>
            <a:r>
              <a:rPr lang="el-GR" sz="3200" dirty="0" smtClean="0">
                <a:latin typeface="Arial" charset="0"/>
                <a:ea typeface="Arial" charset="0"/>
                <a:cs typeface="Arial" charset="0"/>
              </a:rPr>
              <a:t>χ</a:t>
            </a:r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2 = 9.25, p = 0.009) and depth (</a:t>
            </a:r>
            <a:r>
              <a:rPr lang="el-GR" sz="3200" dirty="0">
                <a:latin typeface="Arial" charset="0"/>
                <a:ea typeface="Arial" charset="0"/>
                <a:cs typeface="Arial" charset="0"/>
              </a:rPr>
              <a:t>χ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2 = </a:t>
            </a:r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6.5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, p = </a:t>
            </a:r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0.038), relative abundance of methanotrophs (f) </a:t>
            </a:r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varies </a:t>
            </a:r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only by depth (</a:t>
            </a:r>
            <a:r>
              <a:rPr lang="el-GR" sz="3200" dirty="0">
                <a:latin typeface="Arial" charset="0"/>
                <a:ea typeface="Arial" charset="0"/>
                <a:cs typeface="Arial" charset="0"/>
              </a:rPr>
              <a:t>χ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2 = </a:t>
            </a:r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10.73, 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p = </a:t>
            </a:r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0.005)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CH</a:t>
            </a:r>
            <a:r>
              <a:rPr lang="en-US" sz="3200" baseline="-25000" dirty="0" smtClean="0">
                <a:latin typeface="Arial" charset="0"/>
                <a:ea typeface="Arial" charset="0"/>
                <a:cs typeface="Arial" charset="0"/>
              </a:rPr>
              <a:t>4</a:t>
            </a:r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 production (g) </a:t>
            </a:r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varies </a:t>
            </a:r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by </a:t>
            </a:r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vegetation (</a:t>
            </a:r>
            <a:r>
              <a:rPr lang="el-GR" sz="3200" dirty="0">
                <a:latin typeface="Arial" charset="0"/>
                <a:ea typeface="Arial" charset="0"/>
                <a:cs typeface="Arial" charset="0"/>
              </a:rPr>
              <a:t>χ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2 = </a:t>
            </a:r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5.95, 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p = </a:t>
            </a:r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0.05), relative </a:t>
            </a:r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abundance of methanogens (h) </a:t>
            </a:r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varies by </a:t>
            </a:r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depth (</a:t>
            </a:r>
            <a:r>
              <a:rPr lang="el-GR" sz="3200" dirty="0">
                <a:latin typeface="Arial" charset="0"/>
                <a:ea typeface="Arial" charset="0"/>
                <a:cs typeface="Arial" charset="0"/>
              </a:rPr>
              <a:t>χ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2 = </a:t>
            </a:r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14.1, 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p </a:t>
            </a:r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&lt; 0.001)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Forthcoming stable isotope analysis of dissolved CH</a:t>
            </a:r>
            <a:r>
              <a:rPr lang="en-US" sz="3200" baseline="-25000" dirty="0" smtClean="0">
                <a:latin typeface="Arial" charset="0"/>
                <a:ea typeface="Arial" charset="0"/>
                <a:cs typeface="Arial" charset="0"/>
              </a:rPr>
              <a:t>4</a:t>
            </a:r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 may resolve current discrepancies, as isotopes better approximate </a:t>
            </a:r>
            <a:r>
              <a:rPr lang="en-US" sz="3200" i="1" dirty="0" smtClean="0">
                <a:latin typeface="Arial" charset="0"/>
                <a:ea typeface="Arial" charset="0"/>
                <a:cs typeface="Arial" charset="0"/>
              </a:rPr>
              <a:t>in situ</a:t>
            </a:r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 activity of methanogens and methanotrophs</a:t>
            </a:r>
          </a:p>
        </p:txBody>
      </p:sp>
      <p:sp>
        <p:nvSpPr>
          <p:cNvPr id="128" name="AutoShape 247">
            <a:extLst>
              <a:ext uri="{FF2B5EF4-FFF2-40B4-BE49-F238E27FC236}">
                <a16:creationId xmlns:a16="http://schemas.microsoft.com/office/drawing/2014/main" xmlns="" id="{93BD6E35-80B1-4CD3-A999-9A774EF19C9D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8558172" y="13004776"/>
            <a:ext cx="1285405" cy="37563553"/>
          </a:xfrm>
          <a:prstGeom prst="roundRect">
            <a:avLst>
              <a:gd name="adj" fmla="val 0"/>
            </a:avLst>
          </a:prstGeom>
          <a:noFill/>
          <a:ln w="76200">
            <a:solidFill>
              <a:srgbClr val="CAB2D6"/>
            </a:solidFill>
            <a:prstDash val="lgDash"/>
            <a:round/>
            <a:headEnd/>
            <a:tailEnd/>
          </a:ln>
          <a:effectLst/>
        </p:spPr>
        <p:txBody>
          <a:bodyPr anchor="ctr"/>
          <a:lstStyle/>
          <a:p>
            <a:pPr algn="just">
              <a:lnSpc>
                <a:spcPct val="104000"/>
              </a:lnSpc>
            </a:pPr>
            <a:endParaRPr lang="en-US" sz="2600" dirty="0">
              <a:solidFill>
                <a:schemeClr val="bg1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6384711" y="2641971"/>
            <a:ext cx="3352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Methods</a:t>
            </a:r>
            <a:r>
              <a:rPr lang="en-US" sz="4800" b="1" dirty="0" smtClean="0">
                <a:latin typeface="Arial" charset="0"/>
                <a:ea typeface="Arial" charset="0"/>
                <a:cs typeface="Arial" charset="0"/>
              </a:rPr>
              <a:t>: </a:t>
            </a:r>
            <a:endParaRPr lang="en-US" sz="4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55126" y="31184412"/>
            <a:ext cx="11012618" cy="1200329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US" sz="1800" b="1" dirty="0" smtClean="0">
                <a:latin typeface="Arial" charset="0"/>
                <a:ea typeface="Arial" charset="0"/>
                <a:cs typeface="Arial" charset="0"/>
              </a:rPr>
              <a:t>References: </a:t>
            </a:r>
          </a:p>
          <a:p>
            <a:r>
              <a:rPr lang="en-US" sz="1800" baseline="30000" dirty="0" smtClean="0">
                <a:latin typeface="Arial" charset="0"/>
                <a:ea typeface="Arial" charset="0"/>
                <a:cs typeface="Arial" charset="0"/>
              </a:rPr>
              <a:t>1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Heijmans et al. (2013), </a:t>
            </a:r>
            <a:r>
              <a:rPr lang="en-US" sz="1800" i="1" dirty="0" smtClean="0">
                <a:latin typeface="Arial" charset="0"/>
                <a:ea typeface="Arial" charset="0"/>
                <a:cs typeface="Arial" charset="0"/>
              </a:rPr>
              <a:t>Global Change Biology</a:t>
            </a:r>
            <a:endParaRPr lang="en-US" sz="18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1800" baseline="30000" dirty="0" smtClean="0"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Weltzin et al. (2003), </a:t>
            </a:r>
            <a:r>
              <a:rPr lang="en-US" sz="1800" i="1" dirty="0" smtClean="0">
                <a:latin typeface="Arial" charset="0"/>
                <a:ea typeface="Arial" charset="0"/>
                <a:cs typeface="Arial" charset="0"/>
              </a:rPr>
              <a:t>Global Change Biology</a:t>
            </a:r>
            <a:endParaRPr lang="en-US" sz="18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1800" baseline="30000" dirty="0" smtClean="0">
                <a:latin typeface="Arial" charset="0"/>
                <a:ea typeface="Arial" charset="0"/>
                <a:cs typeface="Arial" charset="0"/>
              </a:rPr>
              <a:t>3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Luca et al. (2013), </a:t>
            </a:r>
            <a:r>
              <a:rPr lang="en-US" sz="1800" i="1" dirty="0" smtClean="0">
                <a:latin typeface="Arial" charset="0"/>
                <a:ea typeface="Arial" charset="0"/>
                <a:cs typeface="Arial" charset="0"/>
              </a:rPr>
              <a:t>Nature Climate Change</a:t>
            </a:r>
          </a:p>
          <a:p>
            <a:r>
              <a:rPr lang="en-US" sz="1800" i="1" baseline="30000" dirty="0" smtClean="0">
                <a:latin typeface="Arial" charset="0"/>
                <a:ea typeface="Arial" charset="0"/>
                <a:cs typeface="Arial" charset="0"/>
              </a:rPr>
              <a:t>4</a:t>
            </a:r>
            <a:r>
              <a:rPr lang="en-US" sz="1800" i="1" dirty="0" smtClean="0">
                <a:latin typeface="Arial" charset="0"/>
                <a:ea typeface="Arial" charset="0"/>
                <a:cs typeface="Arial" charset="0"/>
              </a:rPr>
              <a:t>Turetsky et al. (2014), Global Change Biology</a:t>
            </a:r>
            <a:endParaRPr lang="en-US" sz="18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1800" baseline="30000" dirty="0">
                <a:latin typeface="Arial" charset="0"/>
                <a:ea typeface="Arial" charset="0"/>
                <a:cs typeface="Arial" charset="0"/>
              </a:rPr>
              <a:t>5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Treat et al. (2007), </a:t>
            </a:r>
            <a:r>
              <a:rPr lang="en-US" sz="1800" i="1" dirty="0" smtClean="0">
                <a:latin typeface="Arial" charset="0"/>
                <a:ea typeface="Arial" charset="0"/>
                <a:cs typeface="Arial" charset="0"/>
              </a:rPr>
              <a:t>Journal of Geophysical Research </a:t>
            </a:r>
          </a:p>
          <a:p>
            <a:r>
              <a:rPr lang="en-US" sz="1800" baseline="30000" dirty="0" smtClean="0">
                <a:latin typeface="Arial" charset="0"/>
                <a:ea typeface="Arial" charset="0"/>
                <a:cs typeface="Arial" charset="0"/>
              </a:rPr>
              <a:t>6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Boylen et al. (2019), </a:t>
            </a:r>
            <a:r>
              <a:rPr lang="en-US" sz="1800" i="1" dirty="0" smtClean="0">
                <a:latin typeface="Arial" charset="0"/>
                <a:ea typeface="Arial" charset="0"/>
                <a:cs typeface="Arial" charset="0"/>
              </a:rPr>
              <a:t>Nature Biotechnology</a:t>
            </a:r>
            <a:endParaRPr lang="en-US" sz="1800" baseline="30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757742" y="20113945"/>
            <a:ext cx="834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latin typeface="Arial" charset="0"/>
                <a:ea typeface="Arial" charset="0"/>
                <a:cs typeface="Arial" charset="0"/>
              </a:rPr>
              <a:t>(a)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18024057" y="23542298"/>
            <a:ext cx="648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(b)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18024057" y="28969557"/>
            <a:ext cx="648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(c)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25211288" y="20142662"/>
            <a:ext cx="648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(d)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31288932" y="20142662"/>
            <a:ext cx="648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(f)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25211287" y="25601069"/>
            <a:ext cx="648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(g)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31225867" y="25601069"/>
            <a:ext cx="7746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(h)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809352" y="2560473"/>
            <a:ext cx="43503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Background</a:t>
            </a:r>
            <a:r>
              <a:rPr lang="en-US" sz="4800" b="1" dirty="0" smtClean="0">
                <a:latin typeface="Arial" charset="0"/>
                <a:ea typeface="Arial" charset="0"/>
                <a:cs typeface="Arial" charset="0"/>
              </a:rPr>
              <a:t>: </a:t>
            </a:r>
            <a:endParaRPr lang="en-US" sz="4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95143" y="18765569"/>
            <a:ext cx="188754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Key point 1: Depth strongly affects the community composition of </a:t>
            </a:r>
          </a:p>
          <a:p>
            <a:pPr algn="ctr"/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methanotrophs and methanogens</a:t>
            </a:r>
            <a:endParaRPr lang="en-US" sz="36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19601488" y="18744181"/>
            <a:ext cx="182477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Key point 2: Vegetation affects rates </a:t>
            </a:r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of CH</a:t>
            </a:r>
            <a:r>
              <a:rPr lang="en-US" sz="3600" b="1" baseline="-25000" dirty="0" smtClean="0">
                <a:latin typeface="Arial" charset="0"/>
                <a:ea typeface="Arial" charset="0"/>
                <a:cs typeface="Arial" charset="0"/>
              </a:rPr>
              <a:t>4</a:t>
            </a:r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 consumption and production, </a:t>
            </a:r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but not abundance of methanotrophs and methanogens</a:t>
            </a:r>
            <a:endParaRPr lang="en-US" sz="36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11812851" y="31372952"/>
            <a:ext cx="26169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Arial" charset="0"/>
                <a:ea typeface="Arial" charset="0"/>
                <a:cs typeface="Arial" charset="0"/>
              </a:rPr>
              <a:t>Acknowledgements</a:t>
            </a:r>
            <a:r>
              <a:rPr lang="en-US" sz="1800" b="1">
                <a:latin typeface="Arial" charset="0"/>
                <a:ea typeface="Arial" charset="0"/>
                <a:cs typeface="Arial" charset="0"/>
              </a:rPr>
              <a:t>: </a:t>
            </a:r>
            <a:r>
              <a:rPr lang="en-US" sz="1800" smtClean="0">
                <a:latin typeface="Arial" charset="0"/>
                <a:ea typeface="Arial" charset="0"/>
                <a:cs typeface="Arial" charset="0"/>
              </a:rPr>
              <a:t>This 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work was 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supported by the the NSF GRFP [</a:t>
            </a:r>
            <a:r>
              <a:rPr lang="de-DE" sz="1800" dirty="0">
                <a:latin typeface="Arial" charset="0"/>
                <a:ea typeface="Arial" charset="0"/>
                <a:cs typeface="Arial" charset="0"/>
              </a:rPr>
              <a:t>Grant </a:t>
            </a:r>
            <a:r>
              <a:rPr lang="de-DE" sz="1800" dirty="0" err="1">
                <a:latin typeface="Arial" charset="0"/>
                <a:ea typeface="Arial" charset="0"/>
                <a:cs typeface="Arial" charset="0"/>
              </a:rPr>
              <a:t>No</a:t>
            </a:r>
            <a:r>
              <a:rPr lang="de-DE" sz="1800" dirty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de-DE" sz="1800" dirty="0" smtClean="0">
                <a:latin typeface="Arial" charset="0"/>
                <a:ea typeface="Arial" charset="0"/>
                <a:cs typeface="Arial" charset="0"/>
              </a:rPr>
              <a:t>DGE145027] 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, the 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USDA Forest Service Northern Research Station Climate Change 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Program, 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and the U.S. Department of Energy Joint Genome Institute Community Science Program [Proposal ID 1445]. The work conducted by the U.S. Department of Energy Joint Genome Institute, a DOE Office of Science User Facility, is supported by the Office of Science of the U.S. Department of Energy under Contract No. DE-AC02– 05CH11231.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Thanks to Jack </a:t>
            </a:r>
            <a:r>
              <a:rPr lang="en-US" sz="1800" dirty="0" err="1" smtClean="0">
                <a:latin typeface="Arial" charset="0"/>
                <a:ea typeface="Arial" charset="0"/>
                <a:cs typeface="Arial" charset="0"/>
              </a:rPr>
              <a:t>Dibb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and Sallie Whitlow for allowing access to Sallie’s 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Fen and the UNH Hamel Center for Undergraduate Research for funding field assistants Madelaine </a:t>
            </a:r>
            <a:r>
              <a:rPr lang="en-US" sz="1800" dirty="0" err="1" smtClean="0">
                <a:latin typeface="Arial" charset="0"/>
                <a:ea typeface="Arial" charset="0"/>
                <a:cs typeface="Arial" charset="0"/>
              </a:rPr>
              <a:t>Juffras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 and Mike </a:t>
            </a:r>
            <a:r>
              <a:rPr lang="en-US" sz="1800" dirty="0" err="1" smtClean="0">
                <a:latin typeface="Arial" charset="0"/>
                <a:ea typeface="Arial" charset="0"/>
                <a:cs typeface="Arial" charset="0"/>
              </a:rPr>
              <a:t>Zampini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. </a:t>
            </a:r>
            <a:endParaRPr lang="en-US" sz="1800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48" name="Group 47"/>
          <p:cNvGrpSpPr>
            <a:grpSpLocks noChangeAspect="1"/>
          </p:cNvGrpSpPr>
          <p:nvPr/>
        </p:nvGrpSpPr>
        <p:grpSpPr>
          <a:xfrm>
            <a:off x="621245" y="16977137"/>
            <a:ext cx="4330565" cy="1371600"/>
            <a:chOff x="-1003679" y="-3096180"/>
            <a:chExt cx="4907973" cy="1554480"/>
          </a:xfrm>
        </p:grpSpPr>
        <p:pic>
          <p:nvPicPr>
            <p:cNvPr id="151" name="Picture 8" descr="http://www.coamp.colostate.edu/images/nsf_nobkgd.png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300405" y="-3096180"/>
              <a:ext cx="1324754" cy="1554480"/>
            </a:xfrm>
            <a:prstGeom prst="rect">
              <a:avLst/>
            </a:prstGeom>
            <a:noFill/>
          </p:spPr>
        </p:pic>
        <p:pic>
          <p:nvPicPr>
            <p:cNvPr id="152" name="Picture 151"/>
            <p:cNvPicPr>
              <a:picLocks noChangeAspect="1"/>
            </p:cNvPicPr>
            <p:nvPr/>
          </p:nvPicPr>
          <p:blipFill rotWithShape="1">
            <a:blip r:embed="rId21"/>
            <a:srcRect r="78225"/>
            <a:stretch/>
          </p:blipFill>
          <p:spPr>
            <a:xfrm>
              <a:off x="-1003679" y="-3004739"/>
              <a:ext cx="1130601" cy="1371600"/>
            </a:xfrm>
            <a:prstGeom prst="rect">
              <a:avLst/>
            </a:prstGeom>
          </p:spPr>
        </p:pic>
        <p:pic>
          <p:nvPicPr>
            <p:cNvPr id="153" name="Picture 2" descr="mage result for joint genome institute logo"/>
            <p:cNvPicPr>
              <a:picLocks noChangeAspect="1" noChangeArrowheads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31"/>
            <a:stretch/>
          </p:blipFill>
          <p:spPr bwMode="auto">
            <a:xfrm>
              <a:off x="1798643" y="-2816506"/>
              <a:ext cx="2105651" cy="1097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3900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2896</TotalTime>
  <Words>648</Words>
  <Application>Microsoft Macintosh PowerPoint</Application>
  <PresentationFormat>Custom</PresentationFormat>
  <Paragraphs>75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Calibri</vt:lpstr>
      <vt:lpstr>Calibri Light</vt:lpstr>
      <vt:lpstr>Helvetica</vt:lpstr>
      <vt:lpstr>Arial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15.0025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60</cp:revision>
  <cp:lastPrinted>2020-04-15T19:33:16Z</cp:lastPrinted>
  <dcterms:created xsi:type="dcterms:W3CDTF">2020-04-08T18:59:12Z</dcterms:created>
  <dcterms:modified xsi:type="dcterms:W3CDTF">2020-04-15T19:47:59Z</dcterms:modified>
</cp:coreProperties>
</file>