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66" r:id="rId7"/>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9729F"/>
    <a:srgbClr val="0044BB"/>
    <a:srgbClr val="003591"/>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p:scale>
          <a:sx n="26" d="100"/>
          <a:sy n="26" d="100"/>
        </p:scale>
        <p:origin x="629" y="-317"/>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4/21/2023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839535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749755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6422471"/>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552467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6" y="13571764"/>
            <a:ext cx="13076465" cy="8203747"/>
          </a:xfrm>
        </p:spPr>
        <p:txBody>
          <a:bodyPr>
            <a:normAutofit/>
          </a:bodyPr>
          <a:lstStyle>
            <a:lvl1pPr marL="0" indent="0">
              <a:buNone/>
              <a:defRPr sz="3771"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45661" y="7497549"/>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nam12.safelinks.protection.outlook.com/?url=https%3A%2F%2Fiod.unh.edu%2Fnh-me-lend&amp;data=05%7C01%7CStacy.Driscoll%40unh.edu%7C813c8ad812784ac4959f08db3f7e11c6%7Cd6241893512d46dc8d2bbe47e25f5666%7C0%7C0%7C638173582911737324%7CUnknown%7CTWFpbGZsb3d8eyJWIjoiMC4wLjAwMDAiLCJQIjoiV2luMzIiLCJBTiI6Ik1haWwiLCJXVCI6Mn0%3D%7C3000%7C%7C%7C&amp;sdata=6qPYCabnT6A4S6cyQLIhTEpl2IoW6lfy63%2FvHM0ITfA%3D&amp;reserved=0"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gradFill flip="none" rotWithShape="1">
            <a:gsLst>
              <a:gs pos="0">
                <a:srgbClr val="29729F">
                  <a:shade val="30000"/>
                  <a:satMod val="115000"/>
                </a:srgbClr>
              </a:gs>
              <a:gs pos="50000">
                <a:srgbClr val="29729F">
                  <a:shade val="67500"/>
                  <a:satMod val="115000"/>
                </a:srgbClr>
              </a:gs>
              <a:gs pos="100000">
                <a:srgbClr val="29729F">
                  <a:shade val="100000"/>
                  <a:satMod val="115000"/>
                </a:srgbClr>
              </a:gs>
            </a:gsLst>
            <a:path path="circle">
              <a:fillToRect l="100000" b="100000"/>
            </a:path>
            <a:tileRect t="-100000" r="-100000"/>
          </a:gra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1162051" y="30646841"/>
            <a:ext cx="41094426" cy="1675843"/>
          </a:xfrm>
          <a:prstGeom prst="rect">
            <a:avLst/>
          </a:prstGeom>
          <a:noFill/>
        </p:spPr>
        <p:txBody>
          <a:bodyPr wrap="square">
            <a:spAutoFit/>
          </a:bodyPr>
          <a:lstStyle/>
          <a:p>
            <a:pPr marL="0" marR="0" lvl="0" indent="0" algn="l" defTabSz="3686466" rtl="0" eaLnBrk="1" fontAlgn="auto" latinLnBrk="0" hangingPunct="1">
              <a:lnSpc>
                <a:spcPct val="100000"/>
              </a:lnSpc>
              <a:spcBef>
                <a:spcPts val="0"/>
              </a:spcBef>
              <a:spcAft>
                <a:spcPts val="0"/>
              </a:spcAft>
              <a:buClrTx/>
              <a:buSzTx/>
              <a:buFontTx/>
              <a:buNone/>
              <a:tabLst/>
              <a:defRPr/>
            </a:pPr>
            <a:r>
              <a:rPr lang="en-US" sz="3430" dirty="0">
                <a:effectLst/>
                <a:latin typeface="Source Sans Pro" panose="020B0503030403020204" pitchFamily="34" charset="0"/>
                <a:ea typeface="Source Sans Pro" panose="020B0503030403020204" pitchFamily="34" charset="0"/>
              </a:rPr>
              <a:t>          </a:t>
            </a:r>
            <a:r>
              <a:rPr lang="en-US" sz="3430" i="1" dirty="0">
                <a:effectLst/>
                <a:latin typeface="Source Sans Pro" panose="020B0503030403020204" pitchFamily="34" charset="0"/>
                <a:ea typeface="Source Sans Pro" panose="020B0503030403020204" pitchFamily="34" charset="0"/>
              </a:rPr>
              <a:t>NH-ME LEND is a collaboration between the University of New Hampshire Institute on Disability, the University of Maine Center for Community Inclusion and Disability Studies, and the Dartmouth Geisel School of Medicine. It is supported by a grant (#</a:t>
            </a:r>
            <a:r>
              <a:rPr lang="en-US" sz="3430" dirty="0">
                <a:effectLst/>
                <a:latin typeface="Source Sans Pro" panose="020B0503030403020204" pitchFamily="34" charset="0"/>
                <a:ea typeface="Source Sans Pro" panose="020B0503030403020204" pitchFamily="34" charset="0"/>
              </a:rPr>
              <a:t>T73MC33246</a:t>
            </a:r>
            <a:r>
              <a:rPr lang="en-US" sz="3430" i="1" dirty="0">
                <a:effectLst/>
                <a:latin typeface="Source Sans Pro" panose="020B0503030403020204" pitchFamily="34" charset="0"/>
                <a:ea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r>
              <a:rPr lang="en-US" sz="3430" i="1" u="sng" dirty="0">
                <a:solidFill>
                  <a:srgbClr val="0000FF"/>
                </a:solidFill>
                <a:effectLst/>
                <a:latin typeface="Source Sans Pro" panose="020B0503030403020204" pitchFamily="34" charset="0"/>
                <a:ea typeface="Source Sans Pro" panose="020B0503030403020204" pitchFamily="34" charset="0"/>
                <a:hlinkClick r:id="rId6"/>
              </a:rPr>
              <a:t>https://iod.unh.edu/nh-me-lend</a:t>
            </a:r>
            <a:r>
              <a:rPr lang="en-US" sz="3430" i="1" dirty="0">
                <a:effectLst/>
                <a:latin typeface="Source Sans Pro" panose="020B0503030403020204" pitchFamily="34" charset="0"/>
                <a:ea typeface="Source Sans Pro" panose="020B0503030403020204" pitchFamily="34" charset="0"/>
              </a:rPr>
              <a:t> </a:t>
            </a:r>
            <a:endParaRPr lang="en-US" sz="3430" dirty="0">
              <a:effectLst/>
              <a:latin typeface="Source Sans Pro" panose="020B0503030403020204" pitchFamily="34" charset="0"/>
              <a:ea typeface="Source Sans Pro" panose="020B0503030403020204" pitchFamily="34" charset="0"/>
            </a:endParaRPr>
          </a:p>
        </p:txBody>
      </p:sp>
      <p:sp>
        <p:nvSpPr>
          <p:cNvPr id="33" name="Rectangle 32">
            <a:extLst>
              <a:ext uri="{FF2B5EF4-FFF2-40B4-BE49-F238E27FC236}">
                <a16:creationId xmlns:a16="http://schemas.microsoft.com/office/drawing/2014/main" id="{678745B8-23AD-43BF-9E49-92EE5731737F}"/>
              </a:ext>
            </a:extLst>
          </p:cNvPr>
          <p:cNvSpPr/>
          <p:nvPr userDrawn="1"/>
        </p:nvSpPr>
        <p:spPr>
          <a:xfrm>
            <a:off x="-1" y="4200419"/>
            <a:ext cx="43891201" cy="5793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44"/>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E172BDCD-74D9-2421-1950-90726F2767F4}"/>
              </a:ext>
            </a:extLst>
          </p:cNvPr>
          <p:cNvSpPr>
            <a:spLocks/>
          </p:cNvSpPr>
          <p:nvPr/>
        </p:nvSpPr>
        <p:spPr>
          <a:xfrm>
            <a:off x="16189982" y="23435059"/>
            <a:ext cx="26818567" cy="6943104"/>
          </a:xfrm>
          <a:prstGeom prst="roundRect">
            <a:avLst/>
          </a:prstGeom>
          <a:solidFill>
            <a:srgbClr val="9ECDD1"/>
          </a:solidFill>
          <a:ln w="76200">
            <a:solidFill>
              <a:srgbClr val="1F7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F0C3ECDD-4F4F-6965-C00F-813F7C48428A}"/>
              </a:ext>
            </a:extLst>
          </p:cNvPr>
          <p:cNvCxnSpPr>
            <a:cxnSpLocks/>
          </p:cNvCxnSpPr>
          <p:nvPr/>
        </p:nvCxnSpPr>
        <p:spPr>
          <a:xfrm>
            <a:off x="16222721" y="8124734"/>
            <a:ext cx="26786637" cy="11237"/>
          </a:xfrm>
          <a:prstGeom prst="line">
            <a:avLst/>
          </a:prstGeom>
          <a:ln w="342900">
            <a:solidFill>
              <a:srgbClr val="E2E4A8"/>
            </a:solidFill>
          </a:ln>
        </p:spPr>
        <p:style>
          <a:lnRef idx="1">
            <a:schemeClr val="accent1"/>
          </a:lnRef>
          <a:fillRef idx="0">
            <a:schemeClr val="accent1"/>
          </a:fillRef>
          <a:effectRef idx="0">
            <a:schemeClr val="accent1"/>
          </a:effectRef>
          <a:fontRef idx="minor">
            <a:schemeClr val="tx1"/>
          </a:fontRef>
        </p:style>
      </p:cxnSp>
      <p:sp>
        <p:nvSpPr>
          <p:cNvPr id="61" name="Hexagon 60">
            <a:extLst>
              <a:ext uri="{FF2B5EF4-FFF2-40B4-BE49-F238E27FC236}">
                <a16:creationId xmlns:a16="http://schemas.microsoft.com/office/drawing/2014/main" id="{46716DE8-7D87-63B2-F1F7-5D518E48FFF5}"/>
              </a:ext>
            </a:extLst>
          </p:cNvPr>
          <p:cNvSpPr/>
          <p:nvPr/>
        </p:nvSpPr>
        <p:spPr>
          <a:xfrm>
            <a:off x="33089570" y="6823874"/>
            <a:ext cx="2877051" cy="2634124"/>
          </a:xfrm>
          <a:prstGeom prst="hexagon">
            <a:avLst/>
          </a:prstGeom>
          <a:solidFill>
            <a:srgbClr val="29729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Hexagon 62">
            <a:extLst>
              <a:ext uri="{FF2B5EF4-FFF2-40B4-BE49-F238E27FC236}">
                <a16:creationId xmlns:a16="http://schemas.microsoft.com/office/drawing/2014/main" id="{2A1EB4EC-9099-B365-49D8-CD28DB3BC3AD}"/>
              </a:ext>
            </a:extLst>
          </p:cNvPr>
          <p:cNvSpPr/>
          <p:nvPr/>
        </p:nvSpPr>
        <p:spPr>
          <a:xfrm>
            <a:off x="29831619" y="6807672"/>
            <a:ext cx="2877051" cy="2634124"/>
          </a:xfrm>
          <a:prstGeom prst="hexagon">
            <a:avLst/>
          </a:prstGeom>
          <a:solidFill>
            <a:srgbClr val="29729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Hexagon 61">
            <a:extLst>
              <a:ext uri="{FF2B5EF4-FFF2-40B4-BE49-F238E27FC236}">
                <a16:creationId xmlns:a16="http://schemas.microsoft.com/office/drawing/2014/main" id="{B699A25C-A6C9-716C-9C89-9B6B59CD1D91}"/>
              </a:ext>
            </a:extLst>
          </p:cNvPr>
          <p:cNvSpPr/>
          <p:nvPr/>
        </p:nvSpPr>
        <p:spPr>
          <a:xfrm>
            <a:off x="39620120" y="6807672"/>
            <a:ext cx="2877051" cy="2634124"/>
          </a:xfrm>
          <a:prstGeom prst="hexagon">
            <a:avLst/>
          </a:prstGeom>
          <a:solidFill>
            <a:srgbClr val="29729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Hexagon 63">
            <a:extLst>
              <a:ext uri="{FF2B5EF4-FFF2-40B4-BE49-F238E27FC236}">
                <a16:creationId xmlns:a16="http://schemas.microsoft.com/office/drawing/2014/main" id="{17210DC6-2EC5-8274-9697-7BD736EABF84}"/>
              </a:ext>
            </a:extLst>
          </p:cNvPr>
          <p:cNvSpPr/>
          <p:nvPr/>
        </p:nvSpPr>
        <p:spPr>
          <a:xfrm>
            <a:off x="23304647" y="6824772"/>
            <a:ext cx="2877051" cy="2634124"/>
          </a:xfrm>
          <a:prstGeom prst="hexagon">
            <a:avLst/>
          </a:prstGeom>
          <a:solidFill>
            <a:srgbClr val="29729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Hexagon 64">
            <a:extLst>
              <a:ext uri="{FF2B5EF4-FFF2-40B4-BE49-F238E27FC236}">
                <a16:creationId xmlns:a16="http://schemas.microsoft.com/office/drawing/2014/main" id="{5565AE6D-A3FF-0498-C724-6FAA8FAB94AD}"/>
              </a:ext>
            </a:extLst>
          </p:cNvPr>
          <p:cNvSpPr/>
          <p:nvPr/>
        </p:nvSpPr>
        <p:spPr>
          <a:xfrm>
            <a:off x="36348914" y="6812991"/>
            <a:ext cx="2877051" cy="2634124"/>
          </a:xfrm>
          <a:prstGeom prst="hexagon">
            <a:avLst/>
          </a:prstGeom>
          <a:solidFill>
            <a:srgbClr val="29729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Hexagon 59">
            <a:extLst>
              <a:ext uri="{FF2B5EF4-FFF2-40B4-BE49-F238E27FC236}">
                <a16:creationId xmlns:a16="http://schemas.microsoft.com/office/drawing/2014/main" id="{06BD6C28-CC2F-68A1-195E-64B09037F586}"/>
              </a:ext>
            </a:extLst>
          </p:cNvPr>
          <p:cNvSpPr/>
          <p:nvPr/>
        </p:nvSpPr>
        <p:spPr>
          <a:xfrm>
            <a:off x="26567124" y="6821173"/>
            <a:ext cx="2877051" cy="2634124"/>
          </a:xfrm>
          <a:prstGeom prst="hexagon">
            <a:avLst/>
          </a:prstGeom>
          <a:solidFill>
            <a:srgbClr val="29729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Hexagon 58">
            <a:extLst>
              <a:ext uri="{FF2B5EF4-FFF2-40B4-BE49-F238E27FC236}">
                <a16:creationId xmlns:a16="http://schemas.microsoft.com/office/drawing/2014/main" id="{51925DAD-3F2A-5C1F-5135-D3BDDA8A4D00}"/>
              </a:ext>
            </a:extLst>
          </p:cNvPr>
          <p:cNvSpPr/>
          <p:nvPr/>
        </p:nvSpPr>
        <p:spPr>
          <a:xfrm>
            <a:off x="16712853" y="6809937"/>
            <a:ext cx="2877051" cy="2634124"/>
          </a:xfrm>
          <a:prstGeom prst="hexagon">
            <a:avLst/>
          </a:prstGeom>
          <a:solidFill>
            <a:srgbClr val="29729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Hexagon 53">
            <a:extLst>
              <a:ext uri="{FF2B5EF4-FFF2-40B4-BE49-F238E27FC236}">
                <a16:creationId xmlns:a16="http://schemas.microsoft.com/office/drawing/2014/main" id="{8EC6C6ED-5E4A-B19A-B58E-AA8110E5F8DA}"/>
              </a:ext>
            </a:extLst>
          </p:cNvPr>
          <p:cNvSpPr/>
          <p:nvPr/>
        </p:nvSpPr>
        <p:spPr>
          <a:xfrm>
            <a:off x="20014538" y="6809063"/>
            <a:ext cx="2877051" cy="2634124"/>
          </a:xfrm>
          <a:prstGeom prst="hexagon">
            <a:avLst/>
          </a:prstGeom>
          <a:solidFill>
            <a:srgbClr val="29729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Rounded Corners 7">
            <a:extLst>
              <a:ext uri="{FF2B5EF4-FFF2-40B4-BE49-F238E27FC236}">
                <a16:creationId xmlns:a16="http://schemas.microsoft.com/office/drawing/2014/main" id="{91E3D4AF-937B-E366-B17D-EB42937995BA}"/>
              </a:ext>
            </a:extLst>
          </p:cNvPr>
          <p:cNvSpPr>
            <a:spLocks/>
          </p:cNvSpPr>
          <p:nvPr/>
        </p:nvSpPr>
        <p:spPr>
          <a:xfrm>
            <a:off x="882419" y="5232867"/>
            <a:ext cx="14693617" cy="25239589"/>
          </a:xfrm>
          <a:prstGeom prst="roundRect">
            <a:avLst/>
          </a:prstGeom>
          <a:solidFill>
            <a:srgbClr val="D0E6E8"/>
          </a:solidFill>
          <a:ln>
            <a:solidFill>
              <a:srgbClr val="000000"/>
            </a:solidFill>
          </a:ln>
          <a:effectLst>
            <a:glow>
              <a:schemeClr val="accent1">
                <a:alpha val="40000"/>
              </a:schemeClr>
            </a:glow>
            <a:softEdge rad="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B983A0F-1C14-9C11-05BC-03B5F9E887EE}"/>
              </a:ext>
            </a:extLst>
          </p:cNvPr>
          <p:cNvSpPr>
            <a:spLocks noGrp="1"/>
          </p:cNvSpPr>
          <p:nvPr>
            <p:ph type="title"/>
          </p:nvPr>
        </p:nvSpPr>
        <p:spPr/>
        <p:txBody>
          <a:bodyPr/>
          <a:lstStyle/>
          <a:p>
            <a:r>
              <a:rPr lang="en-US" sz="7600" b="1" i="0" u="none" strike="noStrike" dirty="0">
                <a:effectLst/>
                <a:latin typeface="Myriad Pro" panose="020B0503030403020204"/>
              </a:rPr>
              <a:t>Empowering Families to Choose a Pathway to Services </a:t>
            </a:r>
            <a:br>
              <a:rPr lang="en-US" sz="7600" b="1" i="0" u="none" strike="noStrike" dirty="0">
                <a:effectLst/>
                <a:latin typeface="Myriad Pro" panose="020B0503030403020204"/>
              </a:rPr>
            </a:br>
            <a:r>
              <a:rPr lang="en-US" sz="7600" b="1" i="0" u="none" strike="noStrike" dirty="0">
                <a:effectLst/>
                <a:latin typeface="Myriad Pro" panose="020B0503030403020204"/>
              </a:rPr>
              <a:t>After an Autism Diagnosis</a:t>
            </a:r>
            <a:endParaRPr lang="en-US" sz="7600" b="1" dirty="0">
              <a:latin typeface="Myriad Pro" panose="020B0503030403020204"/>
            </a:endParaRPr>
          </a:p>
        </p:txBody>
      </p:sp>
      <p:sp>
        <p:nvSpPr>
          <p:cNvPr id="6" name="TextBox 5">
            <a:extLst>
              <a:ext uri="{FF2B5EF4-FFF2-40B4-BE49-F238E27FC236}">
                <a16:creationId xmlns:a16="http://schemas.microsoft.com/office/drawing/2014/main" id="{13CA3933-0EB7-68D1-8667-C3F7A1F2D947}"/>
              </a:ext>
            </a:extLst>
          </p:cNvPr>
          <p:cNvSpPr txBox="1"/>
          <p:nvPr/>
        </p:nvSpPr>
        <p:spPr>
          <a:xfrm>
            <a:off x="1269721" y="5910571"/>
            <a:ext cx="13919011" cy="10853740"/>
          </a:xfrm>
          <a:prstGeom prst="rect">
            <a:avLst/>
          </a:prstGeom>
          <a:noFill/>
        </p:spPr>
        <p:txBody>
          <a:bodyPr wrap="square" rtlCol="0">
            <a:spAutoFit/>
          </a:bodyPr>
          <a:lstStyle/>
          <a:p>
            <a:pPr algn="ctr"/>
            <a:r>
              <a:rPr lang="en-US" sz="5000" b="1" i="0" u="none" strike="noStrike" dirty="0">
                <a:solidFill>
                  <a:srgbClr val="000000"/>
                </a:solidFill>
                <a:effectLst/>
                <a:latin typeface="Arial" panose="020B0604020202020204" pitchFamily="34" charset="0"/>
              </a:rPr>
              <a:t>BACKGROUND:</a:t>
            </a:r>
          </a:p>
          <a:p>
            <a:pPr algn="ctr"/>
            <a:endParaRPr lang="en-US" sz="2800" b="1" i="0" u="none" strike="noStrike" dirty="0">
              <a:solidFill>
                <a:srgbClr val="000000"/>
              </a:solidFill>
              <a:effectLst/>
              <a:latin typeface="Arial" panose="020B0604020202020204" pitchFamily="34" charset="0"/>
            </a:endParaRPr>
          </a:p>
          <a:p>
            <a:r>
              <a:rPr lang="en-US" sz="3270" b="1" i="0" u="none" strike="noStrike" dirty="0" err="1">
                <a:solidFill>
                  <a:srgbClr val="000000"/>
                </a:solidFill>
                <a:effectLst/>
                <a:latin typeface="Arial" panose="020B0604020202020204" pitchFamily="34" charset="0"/>
              </a:rPr>
              <a:t>Amoskeag</a:t>
            </a:r>
            <a:r>
              <a:rPr lang="en-US" sz="3270" b="1" i="0" u="none" strike="noStrike" dirty="0">
                <a:solidFill>
                  <a:srgbClr val="000000"/>
                </a:solidFill>
                <a:effectLst/>
                <a:latin typeface="Arial" panose="020B0604020202020204" pitchFamily="34" charset="0"/>
              </a:rPr>
              <a:t> Health </a:t>
            </a:r>
            <a:r>
              <a:rPr lang="en-US" sz="3270" b="0" i="0" u="none" strike="noStrike" dirty="0">
                <a:solidFill>
                  <a:srgbClr val="000000"/>
                </a:solidFill>
                <a:effectLst/>
                <a:latin typeface="Arial" panose="020B0604020202020204" pitchFamily="34" charset="0"/>
              </a:rPr>
              <a:t>is a 501c (3) nonprofit, federally </a:t>
            </a:r>
          </a:p>
          <a:p>
            <a:r>
              <a:rPr lang="en-US" sz="3270" b="0" i="0" u="none" strike="noStrike" dirty="0">
                <a:solidFill>
                  <a:srgbClr val="000000"/>
                </a:solidFill>
                <a:effectLst/>
                <a:latin typeface="Arial" panose="020B0604020202020204" pitchFamily="34" charset="0"/>
              </a:rPr>
              <a:t>qualified health center in Manchester, NH. </a:t>
            </a:r>
            <a:r>
              <a:rPr lang="en-US" sz="3270" dirty="0">
                <a:solidFill>
                  <a:srgbClr val="000000"/>
                </a:solidFill>
                <a:latin typeface="Arial" panose="020B0604020202020204" pitchFamily="34" charset="0"/>
              </a:rPr>
              <a:t>Their</a:t>
            </a:r>
            <a:r>
              <a:rPr lang="en-US" sz="3270" b="0" i="0" u="none" strike="noStrike" dirty="0">
                <a:solidFill>
                  <a:srgbClr val="000000"/>
                </a:solidFill>
                <a:effectLst/>
                <a:latin typeface="Arial" panose="020B0604020202020204" pitchFamily="34" charset="0"/>
              </a:rPr>
              <a:t> mission is </a:t>
            </a:r>
          </a:p>
          <a:p>
            <a:r>
              <a:rPr lang="en-US" sz="3270" b="0" i="0" u="none" strike="noStrike" dirty="0">
                <a:solidFill>
                  <a:srgbClr val="000000"/>
                </a:solidFill>
                <a:effectLst/>
                <a:latin typeface="Arial" panose="020B0604020202020204" pitchFamily="34" charset="0"/>
              </a:rPr>
              <a:t>to improve the health and well-being of their</a:t>
            </a:r>
            <a:r>
              <a:rPr lang="en-US" sz="3270" dirty="0">
                <a:solidFill>
                  <a:srgbClr val="000000"/>
                </a:solidFill>
                <a:latin typeface="Arial" panose="020B0604020202020204" pitchFamily="34" charset="0"/>
              </a:rPr>
              <a:t> </a:t>
            </a:r>
            <a:r>
              <a:rPr lang="en-US" sz="3270" b="0" i="0" u="none" strike="noStrike" dirty="0">
                <a:solidFill>
                  <a:srgbClr val="000000"/>
                </a:solidFill>
                <a:effectLst/>
                <a:latin typeface="Arial" panose="020B0604020202020204" pitchFamily="34" charset="0"/>
              </a:rPr>
              <a:t>patients and the </a:t>
            </a:r>
          </a:p>
          <a:p>
            <a:r>
              <a:rPr lang="en-US" sz="3270" b="0" i="0" u="none" strike="noStrike" dirty="0">
                <a:solidFill>
                  <a:srgbClr val="000000"/>
                </a:solidFill>
                <a:effectLst/>
                <a:latin typeface="Arial" panose="020B0604020202020204" pitchFamily="34" charset="0"/>
              </a:rPr>
              <a:t>communities they serve by providing exceptional physical and mental health care and social services that are accessible to all. Their high quality, comprehensive health care is designed specifically for low-income and underserved populations experiencing significant barriers to care.</a:t>
            </a:r>
            <a:endParaRPr lang="en-US" sz="3270" dirty="0">
              <a:solidFill>
                <a:srgbClr val="000000"/>
              </a:solidFill>
              <a:latin typeface="Arial" panose="020B0604020202020204" pitchFamily="34" charset="0"/>
            </a:endParaRPr>
          </a:p>
          <a:p>
            <a:endParaRPr lang="en-US" sz="3270" dirty="0">
              <a:solidFill>
                <a:srgbClr val="000000"/>
              </a:solidFill>
              <a:latin typeface="Arial" panose="020B0604020202020204" pitchFamily="34" charset="0"/>
            </a:endParaRPr>
          </a:p>
          <a:p>
            <a:r>
              <a:rPr lang="en-US" sz="3270" b="1" i="0" u="none" strike="noStrike" dirty="0">
                <a:solidFill>
                  <a:srgbClr val="000000"/>
                </a:solidFill>
                <a:effectLst/>
                <a:latin typeface="Arial" panose="020B0604020202020204" pitchFamily="34" charset="0"/>
              </a:rPr>
              <a:t>The Child Development Clinic (CDC)</a:t>
            </a:r>
            <a:r>
              <a:rPr lang="en-US" sz="3270" b="0" i="0" u="none" strike="noStrike" dirty="0">
                <a:solidFill>
                  <a:srgbClr val="000000"/>
                </a:solidFill>
                <a:effectLst/>
                <a:latin typeface="Arial" panose="020B0604020202020204" pitchFamily="34" charset="0"/>
              </a:rPr>
              <a:t>, administered by </a:t>
            </a:r>
            <a:r>
              <a:rPr lang="en-US" sz="3270" b="0" i="0" u="none" strike="noStrike" dirty="0" err="1">
                <a:solidFill>
                  <a:srgbClr val="000000"/>
                </a:solidFill>
                <a:effectLst/>
                <a:latin typeface="Arial" panose="020B0604020202020204" pitchFamily="34" charset="0"/>
              </a:rPr>
              <a:t>Amoskeag</a:t>
            </a:r>
            <a:r>
              <a:rPr lang="en-US" sz="3270" b="0" i="0" u="none" strike="noStrike" dirty="0">
                <a:solidFill>
                  <a:srgbClr val="000000"/>
                </a:solidFill>
                <a:effectLst/>
                <a:latin typeface="Arial" panose="020B0604020202020204" pitchFamily="34" charset="0"/>
              </a:rPr>
              <a:t> Health, is one of four NH statewide Title V programs for Children with Special Health Care Needs which is supported by the NH Department of Health and Human Services (NH DHHS), Bureau of Family Centered Services. </a:t>
            </a:r>
          </a:p>
          <a:p>
            <a:endParaRPr lang="en-US" sz="3270" dirty="0">
              <a:solidFill>
                <a:srgbClr val="000000"/>
              </a:solidFill>
              <a:latin typeface="Arial" panose="020B0604020202020204" pitchFamily="34" charset="0"/>
            </a:endParaRPr>
          </a:p>
          <a:p>
            <a:r>
              <a:rPr lang="en-US" sz="3270" b="1" i="0" u="none" strike="noStrike" dirty="0">
                <a:solidFill>
                  <a:srgbClr val="000000"/>
                </a:solidFill>
                <a:effectLst/>
                <a:latin typeface="Arial" panose="020B0604020202020204" pitchFamily="34" charset="0"/>
              </a:rPr>
              <a:t>The CDC </a:t>
            </a:r>
            <a:r>
              <a:rPr lang="en-US" sz="3270" b="0" i="0" u="none" strike="noStrike" dirty="0">
                <a:solidFill>
                  <a:srgbClr val="000000"/>
                </a:solidFill>
                <a:effectLst/>
                <a:latin typeface="Arial" panose="020B0604020202020204" pitchFamily="34" charset="0"/>
              </a:rPr>
              <a:t>provides interdisciplinary, developmental evaluation for children through age six. Clinic teams provide family centered, culturally competent care with a goal to assist families in making informed decisions regarding medical, developmental and educational needs of their</a:t>
            </a:r>
            <a:r>
              <a:rPr lang="en-US" sz="3270" dirty="0">
                <a:solidFill>
                  <a:srgbClr val="000000"/>
                </a:solidFill>
                <a:latin typeface="Arial" panose="020B0604020202020204" pitchFamily="34" charset="0"/>
              </a:rPr>
              <a:t> </a:t>
            </a:r>
            <a:r>
              <a:rPr lang="en-US" sz="3270" b="0" i="0" u="none" strike="noStrike" dirty="0">
                <a:solidFill>
                  <a:srgbClr val="000000"/>
                </a:solidFill>
                <a:effectLst/>
                <a:latin typeface="Arial" panose="020B0604020202020204" pitchFamily="34" charset="0"/>
              </a:rPr>
              <a:t>child. Many children are evaluated and diagnosed with autism spectrum disorder.</a:t>
            </a:r>
          </a:p>
        </p:txBody>
      </p:sp>
      <p:sp>
        <p:nvSpPr>
          <p:cNvPr id="3" name="Text Placeholder 2">
            <a:extLst>
              <a:ext uri="{FF2B5EF4-FFF2-40B4-BE49-F238E27FC236}">
                <a16:creationId xmlns:a16="http://schemas.microsoft.com/office/drawing/2014/main" id="{DD98D730-932E-7353-C2B7-C433FEE0907F}"/>
              </a:ext>
            </a:extLst>
          </p:cNvPr>
          <p:cNvSpPr>
            <a:spLocks noGrp="1"/>
          </p:cNvSpPr>
          <p:nvPr>
            <p:ph type="body" sz="quarter" idx="13"/>
          </p:nvPr>
        </p:nvSpPr>
        <p:spPr>
          <a:xfrm>
            <a:off x="979715" y="2438635"/>
            <a:ext cx="20103193" cy="666477"/>
          </a:xfrm>
        </p:spPr>
        <p:txBody>
          <a:bodyPr/>
          <a:lstStyle/>
          <a:p>
            <a:r>
              <a:rPr lang="en-US" sz="5400" b="0" i="0" u="none" strike="noStrike" dirty="0">
                <a:effectLst/>
              </a:rPr>
              <a:t>Micaela Demeter, B.S. Nutrition &amp; Dietetics, Family Discipli</a:t>
            </a:r>
            <a:r>
              <a:rPr lang="en-US" sz="5400" b="0" i="0" u="none" strike="noStrike" dirty="0">
                <a:effectLst/>
                <a:latin typeface="Arial Narrow" panose="020B0606020202030204" pitchFamily="34" charset="0"/>
              </a:rPr>
              <a:t>ne</a:t>
            </a:r>
            <a:endParaRPr lang="en-US" sz="5400" dirty="0">
              <a:latin typeface="Arial Narrow" panose="020B0606020202030204" pitchFamily="34" charset="0"/>
            </a:endParaRPr>
          </a:p>
        </p:txBody>
      </p:sp>
      <p:sp>
        <p:nvSpPr>
          <p:cNvPr id="4" name="Text Placeholder 3">
            <a:extLst>
              <a:ext uri="{FF2B5EF4-FFF2-40B4-BE49-F238E27FC236}">
                <a16:creationId xmlns:a16="http://schemas.microsoft.com/office/drawing/2014/main" id="{6E51207E-60FA-A055-C1F0-BAC833DF1730}"/>
              </a:ext>
            </a:extLst>
          </p:cNvPr>
          <p:cNvSpPr>
            <a:spLocks noGrp="1"/>
          </p:cNvSpPr>
          <p:nvPr>
            <p:ph type="body" sz="quarter" idx="14"/>
          </p:nvPr>
        </p:nvSpPr>
        <p:spPr>
          <a:xfrm>
            <a:off x="979715" y="3264700"/>
            <a:ext cx="20103193" cy="666750"/>
          </a:xfrm>
        </p:spPr>
        <p:txBody>
          <a:bodyPr/>
          <a:lstStyle/>
          <a:p>
            <a:endParaRPr lang="en-US" dirty="0"/>
          </a:p>
        </p:txBody>
      </p:sp>
      <p:sp>
        <p:nvSpPr>
          <p:cNvPr id="7" name="TextBox 6">
            <a:extLst>
              <a:ext uri="{FF2B5EF4-FFF2-40B4-BE49-F238E27FC236}">
                <a16:creationId xmlns:a16="http://schemas.microsoft.com/office/drawing/2014/main" id="{41E1C645-0462-DE46-75DA-B7064C1386D7}"/>
              </a:ext>
            </a:extLst>
          </p:cNvPr>
          <p:cNvSpPr txBox="1"/>
          <p:nvPr/>
        </p:nvSpPr>
        <p:spPr>
          <a:xfrm>
            <a:off x="1583290" y="18210768"/>
            <a:ext cx="13313396" cy="2369880"/>
          </a:xfrm>
          <a:prstGeom prst="rect">
            <a:avLst/>
          </a:prstGeom>
          <a:noFill/>
        </p:spPr>
        <p:txBody>
          <a:bodyPr wrap="square" rtlCol="0">
            <a:spAutoFit/>
          </a:bodyPr>
          <a:lstStyle/>
          <a:p>
            <a:pPr algn="ctr"/>
            <a:r>
              <a:rPr lang="en-US" sz="3700" b="1" i="0" u="none" strike="noStrike" dirty="0">
                <a:solidFill>
                  <a:srgbClr val="29729F"/>
                </a:solidFill>
                <a:effectLst/>
                <a:latin typeface="Arial" panose="020B0604020202020204" pitchFamily="34" charset="0"/>
              </a:rPr>
              <a:t>Create an infographic for the Child Development Clinic that provides information about autism services </a:t>
            </a:r>
            <a:r>
              <a:rPr lang="en-US" sz="3700" b="1" dirty="0">
                <a:solidFill>
                  <a:srgbClr val="29729F"/>
                </a:solidFill>
                <a:latin typeface="Arial" panose="020B0604020202020204" pitchFamily="34" charset="0"/>
              </a:rPr>
              <a:t>and</a:t>
            </a:r>
            <a:r>
              <a:rPr lang="en-US" sz="3700" b="1" i="0" u="none" strike="noStrike" dirty="0">
                <a:solidFill>
                  <a:srgbClr val="29729F"/>
                </a:solidFill>
                <a:effectLst/>
                <a:latin typeface="Arial" panose="020B0604020202020204" pitchFamily="34" charset="0"/>
              </a:rPr>
              <a:t> empowers families to ask the right questions and choose a pathway that matches their priorities</a:t>
            </a:r>
            <a:r>
              <a:rPr lang="en-US" sz="3700" b="1" dirty="0">
                <a:solidFill>
                  <a:srgbClr val="29729F"/>
                </a:solidFill>
                <a:latin typeface="Arial" panose="020B0604020202020204" pitchFamily="34" charset="0"/>
              </a:rPr>
              <a:t> and</a:t>
            </a:r>
            <a:r>
              <a:rPr lang="en-US" sz="3700" b="1" i="0" u="none" strike="noStrike" dirty="0">
                <a:solidFill>
                  <a:srgbClr val="29729F"/>
                </a:solidFill>
                <a:effectLst/>
                <a:latin typeface="Arial" panose="020B0604020202020204" pitchFamily="34" charset="0"/>
              </a:rPr>
              <a:t> needs.</a:t>
            </a:r>
          </a:p>
        </p:txBody>
      </p:sp>
      <p:sp>
        <p:nvSpPr>
          <p:cNvPr id="11" name="TextBox 10">
            <a:extLst>
              <a:ext uri="{FF2B5EF4-FFF2-40B4-BE49-F238E27FC236}">
                <a16:creationId xmlns:a16="http://schemas.microsoft.com/office/drawing/2014/main" id="{01AE0560-C807-A02A-6988-3F7B40DB841B}"/>
              </a:ext>
            </a:extLst>
          </p:cNvPr>
          <p:cNvSpPr txBox="1"/>
          <p:nvPr/>
        </p:nvSpPr>
        <p:spPr>
          <a:xfrm>
            <a:off x="16033329" y="10812195"/>
            <a:ext cx="7456034" cy="11403122"/>
          </a:xfrm>
          <a:prstGeom prst="rect">
            <a:avLst/>
          </a:prstGeom>
          <a:noFill/>
        </p:spPr>
        <p:txBody>
          <a:bodyPr wrap="square" rtlCol="0">
            <a:spAutoFit/>
          </a:bodyPr>
          <a:lstStyle/>
          <a:p>
            <a:pPr marL="571500" indent="-571500">
              <a:buClr>
                <a:srgbClr val="58AAB0"/>
              </a:buClr>
              <a:buFont typeface="Wingdings" panose="05000000000000000000" pitchFamily="2" charset="2"/>
              <a:buChar char="§"/>
            </a:pPr>
            <a:r>
              <a:rPr lang="en-US" sz="3500" dirty="0">
                <a:solidFill>
                  <a:srgbClr val="000000"/>
                </a:solidFill>
                <a:latin typeface="Arial" panose="020B0604020202020204" pitchFamily="34" charset="0"/>
              </a:rPr>
              <a:t>This</a:t>
            </a:r>
            <a:r>
              <a:rPr lang="en-US" sz="3500" b="0" i="0" u="none" strike="noStrike" dirty="0">
                <a:solidFill>
                  <a:srgbClr val="000000"/>
                </a:solidFill>
                <a:effectLst/>
                <a:latin typeface="Arial" panose="020B0604020202020204" pitchFamily="34" charset="0"/>
              </a:rPr>
              <a:t> simple visual explains common autism service options </a:t>
            </a:r>
          </a:p>
          <a:p>
            <a:pPr marL="571500" indent="-571500">
              <a:buClr>
                <a:srgbClr val="58AAB0"/>
              </a:buClr>
              <a:buFont typeface="Wingdings" panose="05000000000000000000" pitchFamily="2" charset="2"/>
              <a:buChar char="§"/>
            </a:pPr>
            <a:endParaRPr lang="en-US" sz="3500" b="0" i="0" u="none" strike="noStrike" dirty="0">
              <a:solidFill>
                <a:srgbClr val="000000"/>
              </a:solidFill>
              <a:effectLst/>
              <a:latin typeface="Arial" panose="020B0604020202020204" pitchFamily="34" charset="0"/>
            </a:endParaRPr>
          </a:p>
          <a:p>
            <a:pPr marL="571500" indent="-571500">
              <a:buClr>
                <a:srgbClr val="58AAB0"/>
              </a:buClr>
              <a:buFont typeface="Wingdings" panose="05000000000000000000" pitchFamily="2" charset="2"/>
              <a:buChar char="§"/>
            </a:pPr>
            <a:r>
              <a:rPr lang="en-US" sz="3500" dirty="0">
                <a:solidFill>
                  <a:srgbClr val="000000"/>
                </a:solidFill>
                <a:latin typeface="Arial" panose="020B0604020202020204" pitchFamily="34" charset="0"/>
              </a:rPr>
              <a:t>Two versions were developed for 0-3 years and preschool age</a:t>
            </a:r>
          </a:p>
          <a:p>
            <a:pPr marL="571500" indent="-571500">
              <a:buClr>
                <a:srgbClr val="58AAB0"/>
              </a:buClr>
              <a:buFont typeface="Wingdings" panose="05000000000000000000" pitchFamily="2" charset="2"/>
              <a:buChar char="§"/>
            </a:pPr>
            <a:endParaRPr lang="en-US" sz="3500" b="0" i="0" u="none" strike="noStrike" dirty="0">
              <a:solidFill>
                <a:srgbClr val="000000"/>
              </a:solidFill>
              <a:effectLst/>
              <a:latin typeface="Arial" panose="020B0604020202020204" pitchFamily="34" charset="0"/>
            </a:endParaRPr>
          </a:p>
          <a:p>
            <a:pPr marL="571500" indent="-571500">
              <a:buClr>
                <a:srgbClr val="58AAB0"/>
              </a:buClr>
              <a:buFont typeface="Wingdings" panose="05000000000000000000" pitchFamily="2" charset="2"/>
              <a:buChar char="§"/>
            </a:pPr>
            <a:r>
              <a:rPr lang="en-US" sz="3500" dirty="0">
                <a:solidFill>
                  <a:srgbClr val="000000"/>
                </a:solidFill>
                <a:latin typeface="Arial" panose="020B0604020202020204" pitchFamily="34" charset="0"/>
              </a:rPr>
              <a:t>The infographic supports visual learners</a:t>
            </a:r>
          </a:p>
          <a:p>
            <a:pPr>
              <a:buClr>
                <a:srgbClr val="58AAB0"/>
              </a:buClr>
            </a:pPr>
            <a:endParaRPr lang="en-US" sz="3500" dirty="0">
              <a:solidFill>
                <a:srgbClr val="000000"/>
              </a:solidFill>
              <a:latin typeface="Arial" panose="020B0604020202020204" pitchFamily="34" charset="0"/>
            </a:endParaRPr>
          </a:p>
          <a:p>
            <a:pPr marL="571500" indent="-571500">
              <a:buClr>
                <a:srgbClr val="58AAB0"/>
              </a:buClr>
              <a:buFont typeface="Wingdings" panose="05000000000000000000" pitchFamily="2" charset="2"/>
              <a:buChar char="§"/>
            </a:pPr>
            <a:r>
              <a:rPr lang="en-US" sz="3500" dirty="0">
                <a:solidFill>
                  <a:srgbClr val="000000"/>
                </a:solidFill>
                <a:latin typeface="Arial" panose="020B0604020202020204" pitchFamily="34" charset="0"/>
              </a:rPr>
              <a:t>Families are given clear first and next steps for decision making</a:t>
            </a:r>
          </a:p>
          <a:p>
            <a:pPr marL="571500" indent="-571500">
              <a:buClr>
                <a:srgbClr val="58AAB0"/>
              </a:buClr>
              <a:buFont typeface="Wingdings" panose="05000000000000000000" pitchFamily="2" charset="2"/>
              <a:buChar char="§"/>
            </a:pPr>
            <a:endParaRPr lang="en-US" sz="3500" dirty="0">
              <a:solidFill>
                <a:srgbClr val="000000"/>
              </a:solidFill>
              <a:latin typeface="Arial" panose="020B0604020202020204" pitchFamily="34" charset="0"/>
            </a:endParaRPr>
          </a:p>
          <a:p>
            <a:pPr marL="571500" indent="-571500">
              <a:buClr>
                <a:srgbClr val="58AAB0"/>
              </a:buClr>
              <a:buFont typeface="Wingdings" panose="05000000000000000000" pitchFamily="2" charset="2"/>
              <a:buChar char="§"/>
            </a:pPr>
            <a:r>
              <a:rPr lang="en-US" sz="3500" b="0" i="0" u="none" strike="noStrike" dirty="0">
                <a:solidFill>
                  <a:srgbClr val="000000"/>
                </a:solidFill>
                <a:effectLst/>
                <a:latin typeface="Arial" panose="020B0604020202020204" pitchFamily="34" charset="0"/>
              </a:rPr>
              <a:t>Allows families to explore additional information after their diagnosis meeting ends</a:t>
            </a:r>
          </a:p>
          <a:p>
            <a:pPr marL="571500" indent="-571500">
              <a:buClr>
                <a:srgbClr val="58AAB0"/>
              </a:buClr>
              <a:buFont typeface="Wingdings" panose="05000000000000000000" pitchFamily="2" charset="2"/>
              <a:buChar char="§"/>
            </a:pPr>
            <a:endParaRPr lang="en-US" sz="3500" dirty="0">
              <a:solidFill>
                <a:srgbClr val="000000"/>
              </a:solidFill>
              <a:latin typeface="Arial" panose="020B0604020202020204" pitchFamily="34" charset="0"/>
            </a:endParaRPr>
          </a:p>
          <a:p>
            <a:pPr marL="571500" indent="-571500">
              <a:buClr>
                <a:srgbClr val="58AAB0"/>
              </a:buClr>
              <a:buFont typeface="Wingdings" panose="05000000000000000000" pitchFamily="2" charset="2"/>
              <a:buChar char="§"/>
            </a:pPr>
            <a:r>
              <a:rPr lang="en-US" sz="3500" dirty="0">
                <a:solidFill>
                  <a:srgbClr val="000000"/>
                </a:solidFill>
                <a:latin typeface="Arial" panose="020B0604020202020204" pitchFamily="34" charset="0"/>
              </a:rPr>
              <a:t>The clinic team can offer a more supportive, higher-quality sendoff</a:t>
            </a:r>
          </a:p>
          <a:p>
            <a:pPr>
              <a:buClr>
                <a:srgbClr val="58AAB0"/>
              </a:buClr>
            </a:pPr>
            <a:endParaRPr lang="en-US" sz="3500" b="0" i="0" u="none" strike="noStrike" dirty="0">
              <a:solidFill>
                <a:srgbClr val="000000"/>
              </a:solidFill>
              <a:effectLst/>
              <a:latin typeface="Arial" panose="020B0604020202020204" pitchFamily="34" charset="0"/>
            </a:endParaRPr>
          </a:p>
          <a:p>
            <a:pPr marL="571500" indent="-571500">
              <a:buClr>
                <a:srgbClr val="58AAB0"/>
              </a:buClr>
              <a:buFont typeface="Wingdings" panose="05000000000000000000" pitchFamily="2" charset="2"/>
              <a:buChar char="§"/>
            </a:pPr>
            <a:r>
              <a:rPr lang="en-US" sz="3500" dirty="0">
                <a:solidFill>
                  <a:srgbClr val="000000"/>
                </a:solidFill>
                <a:latin typeface="Arial" panose="020B0604020202020204" pitchFamily="34" charset="0"/>
              </a:rPr>
              <a:t>Instills confidence and purpose  at an otherwise challenging time</a:t>
            </a:r>
            <a:endParaRPr lang="en-US" sz="3500" b="0" i="0" u="none" strike="noStrike" dirty="0">
              <a:solidFill>
                <a:srgbClr val="000000"/>
              </a:solidFill>
              <a:effectLst/>
              <a:latin typeface="Arial" panose="020B0604020202020204" pitchFamily="34" charset="0"/>
            </a:endParaRPr>
          </a:p>
        </p:txBody>
      </p:sp>
      <p:sp>
        <p:nvSpPr>
          <p:cNvPr id="16" name="TextBox 15">
            <a:extLst>
              <a:ext uri="{FF2B5EF4-FFF2-40B4-BE49-F238E27FC236}">
                <a16:creationId xmlns:a16="http://schemas.microsoft.com/office/drawing/2014/main" id="{8AB13A48-473E-580A-0F0D-80ABE4F811B5}"/>
              </a:ext>
            </a:extLst>
          </p:cNvPr>
          <p:cNvSpPr txBox="1"/>
          <p:nvPr/>
        </p:nvSpPr>
        <p:spPr>
          <a:xfrm>
            <a:off x="16222721" y="5459727"/>
            <a:ext cx="26785828" cy="677108"/>
          </a:xfrm>
          <a:prstGeom prst="rect">
            <a:avLst/>
          </a:prstGeom>
          <a:noFill/>
        </p:spPr>
        <p:txBody>
          <a:bodyPr wrap="square" rtlCol="0">
            <a:spAutoFit/>
          </a:bodyPr>
          <a:lstStyle/>
          <a:p>
            <a:pPr algn="ctr" rtl="0">
              <a:spcBef>
                <a:spcPts val="0"/>
              </a:spcBef>
              <a:spcAft>
                <a:spcPts val="0"/>
              </a:spcAft>
            </a:pPr>
            <a:r>
              <a:rPr lang="en-US" sz="3800" b="1" i="0" u="none" strike="noStrike" dirty="0">
                <a:solidFill>
                  <a:srgbClr val="000000"/>
                </a:solidFill>
                <a:effectLst/>
                <a:latin typeface="Arial" panose="020B0604020202020204" pitchFamily="34" charset="0"/>
              </a:rPr>
              <a:t>This research process revealed several project parameters which were considered when creating the infographic:</a:t>
            </a:r>
          </a:p>
        </p:txBody>
      </p:sp>
      <p:sp>
        <p:nvSpPr>
          <p:cNvPr id="17" name="TextBox 16">
            <a:extLst>
              <a:ext uri="{FF2B5EF4-FFF2-40B4-BE49-F238E27FC236}">
                <a16:creationId xmlns:a16="http://schemas.microsoft.com/office/drawing/2014/main" id="{D6AE6F02-660E-4EF8-21DC-D11EFAA544DF}"/>
              </a:ext>
            </a:extLst>
          </p:cNvPr>
          <p:cNvSpPr txBox="1"/>
          <p:nvPr/>
        </p:nvSpPr>
        <p:spPr>
          <a:xfrm>
            <a:off x="17351107" y="24390936"/>
            <a:ext cx="11912379" cy="4916987"/>
          </a:xfrm>
          <a:prstGeom prst="rect">
            <a:avLst/>
          </a:prstGeom>
          <a:noFill/>
        </p:spPr>
        <p:txBody>
          <a:bodyPr wrap="square" rtlCol="0">
            <a:spAutoFit/>
          </a:bodyPr>
          <a:lstStyle/>
          <a:p>
            <a:pPr rtl="0">
              <a:lnSpc>
                <a:spcPts val="5000"/>
              </a:lnSpc>
              <a:spcBef>
                <a:spcPts val="0"/>
              </a:spcBef>
            </a:pPr>
            <a:r>
              <a:rPr lang="en-US" sz="5000" b="1" i="0" u="none" strike="noStrike" dirty="0">
                <a:solidFill>
                  <a:srgbClr val="000000"/>
                </a:solidFill>
                <a:effectLst/>
                <a:latin typeface="Arial" panose="020B0604020202020204" pitchFamily="34" charset="0"/>
              </a:rPr>
              <a:t>CONCLUSIONS:</a:t>
            </a:r>
            <a:r>
              <a:rPr lang="en-US" sz="7200" b="1" i="0" u="none" strike="noStrike" dirty="0">
                <a:solidFill>
                  <a:srgbClr val="000000"/>
                </a:solidFill>
                <a:effectLst/>
                <a:latin typeface="Arial" panose="020B0604020202020204" pitchFamily="34" charset="0"/>
              </a:rPr>
              <a:t> </a:t>
            </a:r>
            <a:endParaRPr lang="en-US" sz="7200" i="0" u="none" strike="noStrike" dirty="0">
              <a:solidFill>
                <a:srgbClr val="000000"/>
              </a:solidFill>
              <a:latin typeface="Arial" panose="020B0604020202020204" pitchFamily="34" charset="0"/>
            </a:endParaRPr>
          </a:p>
          <a:p>
            <a:pPr rtl="0">
              <a:lnSpc>
                <a:spcPts val="4700"/>
              </a:lnSpc>
              <a:spcBef>
                <a:spcPts val="0"/>
              </a:spcBef>
            </a:pPr>
            <a:r>
              <a:rPr lang="en-US" sz="3500" b="0" i="0" u="none" strike="noStrike" dirty="0">
                <a:solidFill>
                  <a:srgbClr val="000000"/>
                </a:solidFill>
                <a:effectLst/>
                <a:latin typeface="Arial" panose="020B0604020202020204" pitchFamily="34" charset="0"/>
              </a:rPr>
              <a:t>The pathway to choosing next steps after an autism diagnosis looks different for each family. When families feel empowered to ask the right questions, they are better able to make decisions.  This infographic informs families about service options and educates them on how therapies may benefit their child.  There is no one best track - the right decision depends on each family’s priorities</a:t>
            </a:r>
            <a:r>
              <a:rPr lang="en-US" sz="3500" dirty="0">
                <a:solidFill>
                  <a:srgbClr val="000000"/>
                </a:solidFill>
                <a:latin typeface="Arial" panose="020B0604020202020204" pitchFamily="34" charset="0"/>
              </a:rPr>
              <a:t> and needs</a:t>
            </a:r>
            <a:r>
              <a:rPr lang="en-US" sz="3500" b="0" i="0" u="none" strike="noStrike" dirty="0">
                <a:solidFill>
                  <a:srgbClr val="000000"/>
                </a:solidFill>
                <a:effectLst/>
                <a:latin typeface="Arial" panose="020B0604020202020204" pitchFamily="34" charset="0"/>
              </a:rPr>
              <a:t>.</a:t>
            </a:r>
            <a:endParaRPr lang="en-US" sz="3500" b="0" dirty="0">
              <a:effectLst/>
            </a:endParaRPr>
          </a:p>
        </p:txBody>
      </p:sp>
      <p:sp>
        <p:nvSpPr>
          <p:cNvPr id="31" name="TextBox 30">
            <a:extLst>
              <a:ext uri="{FF2B5EF4-FFF2-40B4-BE49-F238E27FC236}">
                <a16:creationId xmlns:a16="http://schemas.microsoft.com/office/drawing/2014/main" id="{B3B771F5-5215-99D2-5CF3-4981355B6D7F}"/>
              </a:ext>
            </a:extLst>
          </p:cNvPr>
          <p:cNvSpPr txBox="1"/>
          <p:nvPr/>
        </p:nvSpPr>
        <p:spPr>
          <a:xfrm>
            <a:off x="29752050" y="6974875"/>
            <a:ext cx="3039484" cy="2308324"/>
          </a:xfrm>
          <a:prstGeom prst="rect">
            <a:avLst/>
          </a:prstGeom>
          <a:noFill/>
        </p:spPr>
        <p:txBody>
          <a:bodyPr wrap="square" rtlCol="0">
            <a:spAutoFit/>
          </a:bodyPr>
          <a:lstStyle/>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Services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are determined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by insurance co., school districts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&amp; Area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Agencies.</a:t>
            </a:r>
          </a:p>
        </p:txBody>
      </p:sp>
      <p:sp>
        <p:nvSpPr>
          <p:cNvPr id="42" name="TextBox 41">
            <a:extLst>
              <a:ext uri="{FF2B5EF4-FFF2-40B4-BE49-F238E27FC236}">
                <a16:creationId xmlns:a16="http://schemas.microsoft.com/office/drawing/2014/main" id="{7306E3C0-0C49-7397-8102-79E169D2A7DC}"/>
              </a:ext>
            </a:extLst>
          </p:cNvPr>
          <p:cNvSpPr txBox="1"/>
          <p:nvPr/>
        </p:nvSpPr>
        <p:spPr>
          <a:xfrm>
            <a:off x="32992986" y="7018042"/>
            <a:ext cx="3039484" cy="2677656"/>
          </a:xfrm>
          <a:prstGeom prst="rect">
            <a:avLst/>
          </a:prstGeom>
          <a:noFill/>
        </p:spPr>
        <p:txBody>
          <a:bodyPr wrap="square" rtlCol="0">
            <a:spAutoFit/>
          </a:bodyPr>
          <a:lstStyle/>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The clinic coordinator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has limited time to support families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after a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diagnosis.</a:t>
            </a:r>
          </a:p>
          <a:p>
            <a:pPr algn="ctr"/>
            <a:endParaRPr lang="en-US" sz="2400" dirty="0">
              <a:solidFill>
                <a:schemeClr val="bg1"/>
              </a:solidFill>
            </a:endParaRPr>
          </a:p>
        </p:txBody>
      </p:sp>
      <p:sp>
        <p:nvSpPr>
          <p:cNvPr id="44" name="TextBox 43">
            <a:extLst>
              <a:ext uri="{FF2B5EF4-FFF2-40B4-BE49-F238E27FC236}">
                <a16:creationId xmlns:a16="http://schemas.microsoft.com/office/drawing/2014/main" id="{8C23E0C0-A60E-57D6-3CAD-99A909476AF0}"/>
              </a:ext>
            </a:extLst>
          </p:cNvPr>
          <p:cNvSpPr txBox="1"/>
          <p:nvPr/>
        </p:nvSpPr>
        <p:spPr>
          <a:xfrm>
            <a:off x="19896458" y="7228862"/>
            <a:ext cx="3039484" cy="2308324"/>
          </a:xfrm>
          <a:prstGeom prst="rect">
            <a:avLst/>
          </a:prstGeom>
          <a:noFill/>
        </p:spPr>
        <p:txBody>
          <a:bodyPr wrap="square" rtlCol="0">
            <a:spAutoFit/>
          </a:bodyPr>
          <a:lstStyle/>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English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proficiency and literacy levels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vary among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families.</a:t>
            </a:r>
          </a:p>
          <a:p>
            <a:pPr algn="ctr"/>
            <a:endParaRPr lang="en-US" sz="2400" dirty="0">
              <a:solidFill>
                <a:schemeClr val="bg1"/>
              </a:solidFill>
            </a:endParaRPr>
          </a:p>
        </p:txBody>
      </p:sp>
      <p:sp>
        <p:nvSpPr>
          <p:cNvPr id="45" name="TextBox 44">
            <a:extLst>
              <a:ext uri="{FF2B5EF4-FFF2-40B4-BE49-F238E27FC236}">
                <a16:creationId xmlns:a16="http://schemas.microsoft.com/office/drawing/2014/main" id="{630472E3-0DBB-49DA-E997-C0F1B21A3607}"/>
              </a:ext>
            </a:extLst>
          </p:cNvPr>
          <p:cNvSpPr txBox="1"/>
          <p:nvPr/>
        </p:nvSpPr>
        <p:spPr>
          <a:xfrm>
            <a:off x="23237817" y="7184901"/>
            <a:ext cx="3039484" cy="2308324"/>
          </a:xfrm>
          <a:prstGeom prst="rect">
            <a:avLst/>
          </a:prstGeom>
          <a:noFill/>
        </p:spPr>
        <p:txBody>
          <a:bodyPr wrap="square" rtlCol="0">
            <a:spAutoFit/>
          </a:bodyPr>
          <a:lstStyle/>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Services can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greatly differ depending on the city or town of residence.</a:t>
            </a:r>
          </a:p>
          <a:p>
            <a:pPr algn="ctr"/>
            <a:endParaRPr lang="en-US" sz="2400" dirty="0">
              <a:solidFill>
                <a:schemeClr val="bg1"/>
              </a:solidFill>
            </a:endParaRPr>
          </a:p>
        </p:txBody>
      </p:sp>
      <p:sp>
        <p:nvSpPr>
          <p:cNvPr id="46" name="TextBox 45">
            <a:extLst>
              <a:ext uri="{FF2B5EF4-FFF2-40B4-BE49-F238E27FC236}">
                <a16:creationId xmlns:a16="http://schemas.microsoft.com/office/drawing/2014/main" id="{8B53366B-CB99-2CF9-A7D3-E92C6A29F264}"/>
              </a:ext>
            </a:extLst>
          </p:cNvPr>
          <p:cNvSpPr txBox="1"/>
          <p:nvPr/>
        </p:nvSpPr>
        <p:spPr>
          <a:xfrm>
            <a:off x="16653961" y="7020592"/>
            <a:ext cx="3039484" cy="2677656"/>
          </a:xfrm>
          <a:prstGeom prst="rect">
            <a:avLst/>
          </a:prstGeom>
          <a:noFill/>
        </p:spPr>
        <p:txBody>
          <a:bodyPr wrap="square" rtlCol="0">
            <a:spAutoFit/>
          </a:bodyPr>
          <a:lstStyle/>
          <a:p>
            <a:pPr algn="ctr"/>
            <a:r>
              <a:rPr lang="en-US" sz="2400" b="0" i="0" u="none" strike="noStrike" dirty="0">
                <a:solidFill>
                  <a:schemeClr val="bg1"/>
                </a:solidFill>
                <a:effectLst/>
                <a:latin typeface="Arial" panose="020B0604020202020204" pitchFamily="34" charset="0"/>
              </a:rPr>
              <a:t>The Child Development</a:t>
            </a:r>
          </a:p>
          <a:p>
            <a:pPr algn="ctr"/>
            <a:r>
              <a:rPr lang="en-US" sz="2400" b="0" i="0" u="none" strike="noStrike" dirty="0">
                <a:solidFill>
                  <a:schemeClr val="bg1"/>
                </a:solidFill>
                <a:effectLst/>
                <a:latin typeface="Arial" panose="020B0604020202020204" pitchFamily="34" charset="0"/>
              </a:rPr>
              <a:t>Clinic serves </a:t>
            </a:r>
          </a:p>
          <a:p>
            <a:pPr algn="ctr"/>
            <a:r>
              <a:rPr lang="en-US" sz="2400" b="0" i="0" u="none" strike="noStrike" dirty="0">
                <a:solidFill>
                  <a:schemeClr val="bg1"/>
                </a:solidFill>
                <a:effectLst/>
                <a:latin typeface="Arial" panose="020B0604020202020204" pitchFamily="34" charset="0"/>
              </a:rPr>
              <a:t>families from</a:t>
            </a:r>
          </a:p>
          <a:p>
            <a:pPr algn="ctr"/>
            <a:r>
              <a:rPr lang="en-US" sz="2400" b="0" i="0" u="none" strike="noStrike" dirty="0">
                <a:solidFill>
                  <a:schemeClr val="bg1"/>
                </a:solidFill>
                <a:effectLst/>
                <a:latin typeface="Arial" panose="020B0604020202020204" pitchFamily="34" charset="0"/>
              </a:rPr>
              <a:t>across the</a:t>
            </a:r>
          </a:p>
          <a:p>
            <a:pPr algn="ctr"/>
            <a:r>
              <a:rPr lang="en-US" sz="2400" b="0" i="0" u="none" strike="noStrike" dirty="0">
                <a:solidFill>
                  <a:schemeClr val="bg1"/>
                </a:solidFill>
                <a:effectLst/>
                <a:latin typeface="Arial" panose="020B0604020202020204" pitchFamily="34" charset="0"/>
              </a:rPr>
              <a:t>state.</a:t>
            </a:r>
          </a:p>
          <a:p>
            <a:pPr algn="ctr"/>
            <a:endParaRPr lang="en-US" sz="2400" dirty="0">
              <a:solidFill>
                <a:schemeClr val="bg1"/>
              </a:solidFill>
            </a:endParaRPr>
          </a:p>
        </p:txBody>
      </p:sp>
      <p:sp>
        <p:nvSpPr>
          <p:cNvPr id="47" name="TextBox 46">
            <a:extLst>
              <a:ext uri="{FF2B5EF4-FFF2-40B4-BE49-F238E27FC236}">
                <a16:creationId xmlns:a16="http://schemas.microsoft.com/office/drawing/2014/main" id="{1D71EFA9-8AD5-EAE7-9036-C2297E171739}"/>
              </a:ext>
            </a:extLst>
          </p:cNvPr>
          <p:cNvSpPr txBox="1"/>
          <p:nvPr/>
        </p:nvSpPr>
        <p:spPr>
          <a:xfrm>
            <a:off x="26503850" y="7045297"/>
            <a:ext cx="3039484" cy="2677656"/>
          </a:xfrm>
          <a:prstGeom prst="rect">
            <a:avLst/>
          </a:prstGeom>
          <a:noFill/>
        </p:spPr>
        <p:txBody>
          <a:bodyPr wrap="square" rtlCol="0">
            <a:spAutoFit/>
          </a:bodyPr>
          <a:lstStyle/>
          <a:p>
            <a:pPr algn="ctr"/>
            <a:r>
              <a:rPr lang="en-US" sz="2400" b="0" i="0" u="none" strike="noStrike" dirty="0">
                <a:solidFill>
                  <a:schemeClr val="bg1"/>
                </a:solidFill>
                <a:effectLst/>
                <a:latin typeface="Arial" panose="020B0604020202020204" pitchFamily="34" charset="0"/>
              </a:rPr>
              <a:t>Families</a:t>
            </a:r>
            <a:r>
              <a:rPr lang="en-US" sz="2400" dirty="0">
                <a:solidFill>
                  <a:schemeClr val="bg1"/>
                </a:solidFill>
                <a:latin typeface="Arial" panose="020B0604020202020204" pitchFamily="34" charset="0"/>
              </a:rPr>
              <a:t> </a:t>
            </a:r>
            <a:r>
              <a:rPr lang="en-US" sz="2400" b="0" i="0" u="none" strike="noStrike" dirty="0">
                <a:solidFill>
                  <a:schemeClr val="bg1"/>
                </a:solidFill>
                <a:effectLst/>
                <a:latin typeface="Arial" panose="020B0604020202020204" pitchFamily="34" charset="0"/>
              </a:rPr>
              <a:t>are </a:t>
            </a:r>
          </a:p>
          <a:p>
            <a:pPr algn="ctr"/>
            <a:r>
              <a:rPr lang="en-US" sz="2400" b="0" i="0" u="none" strike="noStrike" dirty="0">
                <a:solidFill>
                  <a:schemeClr val="bg1"/>
                </a:solidFill>
                <a:effectLst/>
                <a:latin typeface="Arial" panose="020B0604020202020204" pitchFamily="34" charset="0"/>
              </a:rPr>
              <a:t>often concerned </a:t>
            </a:r>
          </a:p>
          <a:p>
            <a:pPr algn="ctr"/>
            <a:r>
              <a:rPr lang="en-US" sz="2400" b="0" i="0" u="none" strike="noStrike" dirty="0">
                <a:solidFill>
                  <a:schemeClr val="bg1"/>
                </a:solidFill>
                <a:effectLst/>
                <a:latin typeface="Arial" panose="020B0604020202020204" pitchFamily="34" charset="0"/>
              </a:rPr>
              <a:t>about talking, sleeping, </a:t>
            </a:r>
          </a:p>
          <a:p>
            <a:pPr algn="ctr"/>
            <a:r>
              <a:rPr lang="en-US" sz="2400" b="0" i="0" u="none" strike="noStrike" dirty="0">
                <a:solidFill>
                  <a:schemeClr val="bg1"/>
                </a:solidFill>
                <a:effectLst/>
                <a:latin typeface="Arial" panose="020B0604020202020204" pitchFamily="34" charset="0"/>
              </a:rPr>
              <a:t>behavior and toileting.</a:t>
            </a:r>
          </a:p>
          <a:p>
            <a:pPr algn="ctr"/>
            <a:endParaRPr lang="en-US" sz="2400" dirty="0">
              <a:solidFill>
                <a:schemeClr val="bg1"/>
              </a:solidFill>
            </a:endParaRPr>
          </a:p>
        </p:txBody>
      </p:sp>
      <p:sp>
        <p:nvSpPr>
          <p:cNvPr id="48" name="TextBox 47">
            <a:extLst>
              <a:ext uri="{FF2B5EF4-FFF2-40B4-BE49-F238E27FC236}">
                <a16:creationId xmlns:a16="http://schemas.microsoft.com/office/drawing/2014/main" id="{5F214656-E7B5-49B2-CE6A-72C4B7A78043}"/>
              </a:ext>
            </a:extLst>
          </p:cNvPr>
          <p:cNvSpPr txBox="1"/>
          <p:nvPr/>
        </p:nvSpPr>
        <p:spPr>
          <a:xfrm>
            <a:off x="36296509" y="7160557"/>
            <a:ext cx="3039484" cy="2308324"/>
          </a:xfrm>
          <a:prstGeom prst="rect">
            <a:avLst/>
          </a:prstGeom>
          <a:noFill/>
        </p:spPr>
        <p:txBody>
          <a:bodyPr wrap="square" rtlCol="0">
            <a:spAutoFit/>
          </a:bodyPr>
          <a:lstStyle/>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Everyone is exhausted at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the conclusion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of each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appointment.</a:t>
            </a:r>
          </a:p>
          <a:p>
            <a:pPr algn="ctr"/>
            <a:endParaRPr lang="en-US" sz="2400" dirty="0">
              <a:solidFill>
                <a:schemeClr val="bg1"/>
              </a:solidFill>
            </a:endParaRPr>
          </a:p>
        </p:txBody>
      </p:sp>
      <p:sp>
        <p:nvSpPr>
          <p:cNvPr id="49" name="TextBox 48">
            <a:extLst>
              <a:ext uri="{FF2B5EF4-FFF2-40B4-BE49-F238E27FC236}">
                <a16:creationId xmlns:a16="http://schemas.microsoft.com/office/drawing/2014/main" id="{F099B033-C6DB-01B8-DC49-9DF339B528AC}"/>
              </a:ext>
            </a:extLst>
          </p:cNvPr>
          <p:cNvSpPr txBox="1"/>
          <p:nvPr/>
        </p:nvSpPr>
        <p:spPr>
          <a:xfrm>
            <a:off x="39335993" y="7031478"/>
            <a:ext cx="3477622" cy="2308324"/>
          </a:xfrm>
          <a:prstGeom prst="rect">
            <a:avLst/>
          </a:prstGeom>
          <a:noFill/>
        </p:spPr>
        <p:txBody>
          <a:bodyPr wrap="square" rtlCol="0">
            <a:spAutoFit/>
          </a:bodyPr>
          <a:lstStyle/>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Services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may be delayed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due to waitlists </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and insurance </a:t>
            </a:r>
          </a:p>
          <a:p>
            <a:pPr algn="ctr" rtl="0" fontAlgn="base">
              <a:spcBef>
                <a:spcPts val="0"/>
              </a:spcBef>
              <a:spcAft>
                <a:spcPts val="0"/>
              </a:spcAft>
            </a:pPr>
            <a:r>
              <a:rPr lang="en-US" sz="2400" dirty="0">
                <a:solidFill>
                  <a:schemeClr val="bg1"/>
                </a:solidFill>
                <a:latin typeface="Arial" panose="020B0604020202020204" pitchFamily="34" charset="0"/>
              </a:rPr>
              <a:t>a</a:t>
            </a:r>
            <a:r>
              <a:rPr lang="en-US" sz="2400" b="0" i="0" u="none" strike="noStrike" dirty="0">
                <a:solidFill>
                  <a:schemeClr val="bg1"/>
                </a:solidFill>
                <a:effectLst/>
                <a:latin typeface="Arial" panose="020B0604020202020204" pitchFamily="34" charset="0"/>
              </a:rPr>
              <a:t>pproval</a:t>
            </a:r>
          </a:p>
          <a:p>
            <a:pPr algn="ctr" rtl="0" fontAlgn="base">
              <a:spcBef>
                <a:spcPts val="0"/>
              </a:spcBef>
              <a:spcAft>
                <a:spcPts val="0"/>
              </a:spcAft>
            </a:pPr>
            <a:r>
              <a:rPr lang="en-US" sz="2400" b="0" i="0" u="none" strike="noStrike" dirty="0">
                <a:solidFill>
                  <a:schemeClr val="bg1"/>
                </a:solidFill>
                <a:effectLst/>
                <a:latin typeface="Arial" panose="020B0604020202020204" pitchFamily="34" charset="0"/>
              </a:rPr>
              <a:t>timelines.</a:t>
            </a:r>
          </a:p>
        </p:txBody>
      </p:sp>
      <p:sp>
        <p:nvSpPr>
          <p:cNvPr id="70" name="Rectangle 69">
            <a:extLst>
              <a:ext uri="{FF2B5EF4-FFF2-40B4-BE49-F238E27FC236}">
                <a16:creationId xmlns:a16="http://schemas.microsoft.com/office/drawing/2014/main" id="{DF8638F9-E6C6-0F34-6750-68F4BCF76D36}"/>
              </a:ext>
            </a:extLst>
          </p:cNvPr>
          <p:cNvSpPr/>
          <p:nvPr/>
        </p:nvSpPr>
        <p:spPr>
          <a:xfrm>
            <a:off x="1440428" y="17827338"/>
            <a:ext cx="13609072" cy="2928397"/>
          </a:xfrm>
          <a:prstGeom prst="rect">
            <a:avLst/>
          </a:prstGeom>
          <a:noFill/>
          <a:ln w="76200">
            <a:solidFill>
              <a:srgbClr val="1F7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99F2B7B-50E5-26FA-C0A5-8A89BEC528E2}"/>
              </a:ext>
            </a:extLst>
          </p:cNvPr>
          <p:cNvSpPr/>
          <p:nvPr/>
        </p:nvSpPr>
        <p:spPr>
          <a:xfrm>
            <a:off x="5446199" y="17086960"/>
            <a:ext cx="5455250" cy="1166872"/>
          </a:xfrm>
          <a:prstGeom prst="rect">
            <a:avLst/>
          </a:prstGeom>
          <a:solidFill>
            <a:srgbClr val="D0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3FD5F900-B44F-8A3D-EC21-F11A8D52C5A8}"/>
              </a:ext>
            </a:extLst>
          </p:cNvPr>
          <p:cNvSpPr txBox="1"/>
          <p:nvPr/>
        </p:nvSpPr>
        <p:spPr>
          <a:xfrm>
            <a:off x="4956975" y="17366292"/>
            <a:ext cx="6217526" cy="861774"/>
          </a:xfrm>
          <a:prstGeom prst="rect">
            <a:avLst/>
          </a:prstGeom>
          <a:noFill/>
          <a:ln>
            <a:noFill/>
          </a:ln>
        </p:spPr>
        <p:txBody>
          <a:bodyPr wrap="square" rtlCol="0">
            <a:spAutoFit/>
          </a:bodyPr>
          <a:lstStyle/>
          <a:p>
            <a:pPr algn="ctr"/>
            <a:r>
              <a:rPr lang="en-US" sz="5000" dirty="0">
                <a:solidFill>
                  <a:srgbClr val="1F71A9"/>
                </a:solidFill>
                <a:highlight>
                  <a:srgbClr val="D0E6E8"/>
                </a:highlight>
                <a:latin typeface="Arial" panose="020B0604020202020204" pitchFamily="34" charset="0"/>
                <a:cs typeface="Arial" panose="020B0604020202020204" pitchFamily="34" charset="0"/>
              </a:rPr>
              <a:t> </a:t>
            </a:r>
            <a:r>
              <a:rPr lang="en-US" sz="5000" b="1" dirty="0">
                <a:solidFill>
                  <a:srgbClr val="1F71A9"/>
                </a:solidFill>
                <a:highlight>
                  <a:srgbClr val="D0E6E8"/>
                </a:highlight>
                <a:latin typeface="Arial" panose="020B0604020202020204" pitchFamily="34" charset="0"/>
                <a:cs typeface="Arial" panose="020B0604020202020204" pitchFamily="34" charset="0"/>
              </a:rPr>
              <a:t>PROJECT GOAL    </a:t>
            </a:r>
          </a:p>
        </p:txBody>
      </p:sp>
      <p:sp>
        <p:nvSpPr>
          <p:cNvPr id="78" name="TextBox 77">
            <a:extLst>
              <a:ext uri="{FF2B5EF4-FFF2-40B4-BE49-F238E27FC236}">
                <a16:creationId xmlns:a16="http://schemas.microsoft.com/office/drawing/2014/main" id="{48910142-8776-3421-1285-BCD8DC217478}"/>
              </a:ext>
            </a:extLst>
          </p:cNvPr>
          <p:cNvSpPr txBox="1"/>
          <p:nvPr/>
        </p:nvSpPr>
        <p:spPr>
          <a:xfrm>
            <a:off x="30237304" y="24273853"/>
            <a:ext cx="12259867" cy="6137834"/>
          </a:xfrm>
          <a:prstGeom prst="rect">
            <a:avLst/>
          </a:prstGeom>
          <a:noFill/>
        </p:spPr>
        <p:txBody>
          <a:bodyPr wrap="square" rtlCol="0">
            <a:spAutoFit/>
          </a:bodyPr>
          <a:lstStyle/>
          <a:p>
            <a:pPr rtl="0">
              <a:spcBef>
                <a:spcPts val="1200"/>
              </a:spcBef>
              <a:spcAft>
                <a:spcPts val="0"/>
              </a:spcAft>
            </a:pPr>
            <a:r>
              <a:rPr lang="en-US" sz="5000" b="1" i="0" u="none" strike="noStrike" dirty="0">
                <a:solidFill>
                  <a:srgbClr val="000000"/>
                </a:solidFill>
                <a:effectLst/>
                <a:latin typeface="Arial" panose="020B0604020202020204" pitchFamily="34" charset="0"/>
              </a:rPr>
              <a:t>FUTURE STEPS:</a:t>
            </a:r>
            <a:endParaRPr lang="en-US" sz="5000" b="0" dirty="0">
              <a:effectLst/>
            </a:endParaRPr>
          </a:p>
          <a:p>
            <a:pPr marL="457200" indent="-457200" rtl="0" fontAlgn="base">
              <a:spcBef>
                <a:spcPts val="1200"/>
              </a:spcBef>
              <a:spcAft>
                <a:spcPts val="0"/>
              </a:spcAft>
              <a:buFont typeface="Wingdings" panose="05000000000000000000" pitchFamily="2" charset="2"/>
              <a:buChar char="Ø"/>
            </a:pPr>
            <a:r>
              <a:rPr lang="en-US" sz="3500" b="0" i="0" u="none" strike="noStrike" dirty="0">
                <a:solidFill>
                  <a:srgbClr val="000000"/>
                </a:solidFill>
                <a:effectLst/>
                <a:latin typeface="Arial" panose="020B0604020202020204" pitchFamily="34" charset="0"/>
              </a:rPr>
              <a:t> Review infographic with clinic and community providers</a:t>
            </a:r>
          </a:p>
          <a:p>
            <a:pPr marL="457200" indent="-457200" rtl="0" fontAlgn="base">
              <a:spcBef>
                <a:spcPts val="1200"/>
              </a:spcBef>
              <a:spcAft>
                <a:spcPts val="0"/>
              </a:spcAft>
              <a:buFont typeface="Wingdings" panose="05000000000000000000" pitchFamily="2" charset="2"/>
              <a:buChar char="Ø"/>
            </a:pPr>
            <a:r>
              <a:rPr lang="en-US" sz="3500" b="0" i="0" u="none" strike="noStrike" dirty="0">
                <a:solidFill>
                  <a:srgbClr val="000000"/>
                </a:solidFill>
                <a:effectLst/>
                <a:latin typeface="Arial" panose="020B0604020202020204" pitchFamily="34" charset="0"/>
              </a:rPr>
              <a:t> Consider </a:t>
            </a:r>
            <a:r>
              <a:rPr lang="en-US" sz="3500" dirty="0">
                <a:solidFill>
                  <a:srgbClr val="000000"/>
                </a:solidFill>
                <a:latin typeface="Arial" panose="020B0604020202020204" pitchFamily="34" charset="0"/>
              </a:rPr>
              <a:t>test</a:t>
            </a:r>
            <a:r>
              <a:rPr lang="en-US" sz="3500" b="0" i="0" u="none" strike="noStrike" dirty="0">
                <a:solidFill>
                  <a:srgbClr val="000000"/>
                </a:solidFill>
                <a:effectLst/>
                <a:latin typeface="Arial" panose="020B0604020202020204" pitchFamily="34" charset="0"/>
              </a:rPr>
              <a:t>ing the infographic during clinic evaluations</a:t>
            </a:r>
          </a:p>
          <a:p>
            <a:pPr marL="914400" lvl="1" indent="-457200" rtl="0" fontAlgn="base">
              <a:spcBef>
                <a:spcPts val="1200"/>
              </a:spcBef>
              <a:spcAft>
                <a:spcPts val="0"/>
              </a:spcAft>
              <a:buFont typeface="Arial" panose="020B0604020202020204" pitchFamily="34" charset="0"/>
              <a:buChar char="•"/>
            </a:pPr>
            <a:r>
              <a:rPr lang="en-US" sz="3500" b="0" i="0" u="none" strike="noStrike" dirty="0">
                <a:solidFill>
                  <a:srgbClr val="000000"/>
                </a:solidFill>
                <a:effectLst/>
                <a:latin typeface="Arial" panose="020B0604020202020204" pitchFamily="34" charset="0"/>
              </a:rPr>
              <a:t>Follow up with clinic families in 3-6 months</a:t>
            </a:r>
          </a:p>
          <a:p>
            <a:pPr marL="457200" indent="-457200" rtl="0" fontAlgn="base">
              <a:spcBef>
                <a:spcPts val="1200"/>
              </a:spcBef>
              <a:spcAft>
                <a:spcPts val="0"/>
              </a:spcAft>
              <a:buFont typeface="Wingdings" panose="05000000000000000000" pitchFamily="2" charset="2"/>
              <a:buChar char="Ø"/>
            </a:pPr>
            <a:r>
              <a:rPr lang="en-US" sz="3500" b="0" i="0" u="none" strike="noStrike" dirty="0">
                <a:solidFill>
                  <a:srgbClr val="000000"/>
                </a:solidFill>
                <a:effectLst/>
                <a:latin typeface="Arial" panose="020B0604020202020204" pitchFamily="34" charset="0"/>
              </a:rPr>
              <a:t> Adjust wording as needed when systems change</a:t>
            </a:r>
          </a:p>
          <a:p>
            <a:pPr marL="457200" indent="-457200" rtl="0" fontAlgn="base">
              <a:spcBef>
                <a:spcPts val="1200"/>
              </a:spcBef>
              <a:spcAft>
                <a:spcPts val="0"/>
              </a:spcAft>
              <a:buFont typeface="Wingdings" panose="05000000000000000000" pitchFamily="2" charset="2"/>
              <a:buChar char="Ø"/>
            </a:pPr>
            <a:r>
              <a:rPr lang="en-US" sz="3500" dirty="0">
                <a:solidFill>
                  <a:srgbClr val="000000"/>
                </a:solidFill>
                <a:latin typeface="Arial" panose="020B0604020202020204" pitchFamily="34" charset="0"/>
              </a:rPr>
              <a:t> Review for accessibility and plain language</a:t>
            </a:r>
            <a:endParaRPr lang="en-US" sz="3500" b="0" i="0" u="none" strike="noStrike" dirty="0">
              <a:solidFill>
                <a:srgbClr val="000000"/>
              </a:solidFill>
              <a:effectLst/>
              <a:latin typeface="Arial" panose="020B0604020202020204" pitchFamily="34" charset="0"/>
            </a:endParaRPr>
          </a:p>
          <a:p>
            <a:pPr marL="457200" indent="-457200" rtl="0" fontAlgn="base">
              <a:spcBef>
                <a:spcPts val="1200"/>
              </a:spcBef>
              <a:spcAft>
                <a:spcPts val="0"/>
              </a:spcAft>
              <a:buFont typeface="Wingdings" panose="05000000000000000000" pitchFamily="2" charset="2"/>
              <a:buChar char="Ø"/>
            </a:pPr>
            <a:r>
              <a:rPr lang="en-US" sz="3500" b="0" i="0" u="none" strike="noStrike" dirty="0">
                <a:solidFill>
                  <a:srgbClr val="000000"/>
                </a:solidFill>
                <a:effectLst/>
                <a:latin typeface="Arial" panose="020B0604020202020204" pitchFamily="34" charset="0"/>
              </a:rPr>
              <a:t> Translate into other languages</a:t>
            </a:r>
          </a:p>
          <a:p>
            <a:endParaRPr lang="en-US" dirty="0"/>
          </a:p>
        </p:txBody>
      </p:sp>
      <p:sp>
        <p:nvSpPr>
          <p:cNvPr id="80" name="TextBox 79">
            <a:extLst>
              <a:ext uri="{FF2B5EF4-FFF2-40B4-BE49-F238E27FC236}">
                <a16:creationId xmlns:a16="http://schemas.microsoft.com/office/drawing/2014/main" id="{B7B8A783-14B0-0E82-A3C7-C011CA37FF09}"/>
              </a:ext>
            </a:extLst>
          </p:cNvPr>
          <p:cNvSpPr txBox="1"/>
          <p:nvPr/>
        </p:nvSpPr>
        <p:spPr>
          <a:xfrm>
            <a:off x="6254161" y="21449103"/>
            <a:ext cx="3990775" cy="861774"/>
          </a:xfrm>
          <a:prstGeom prst="rect">
            <a:avLst/>
          </a:prstGeom>
          <a:noFill/>
        </p:spPr>
        <p:txBody>
          <a:bodyPr wrap="square" rtlCol="0">
            <a:spAutoFit/>
          </a:bodyPr>
          <a:lstStyle/>
          <a:p>
            <a:pPr algn="ctr"/>
            <a:r>
              <a:rPr lang="en-US" sz="5000" b="1" dirty="0">
                <a:latin typeface="Arial" panose="020B0604020202020204" pitchFamily="34" charset="0"/>
                <a:cs typeface="Arial" panose="020B0604020202020204" pitchFamily="34" charset="0"/>
              </a:rPr>
              <a:t>ACTIVITIES:</a:t>
            </a:r>
          </a:p>
        </p:txBody>
      </p:sp>
      <p:sp>
        <p:nvSpPr>
          <p:cNvPr id="12" name="TextBox 11">
            <a:extLst>
              <a:ext uri="{FF2B5EF4-FFF2-40B4-BE49-F238E27FC236}">
                <a16:creationId xmlns:a16="http://schemas.microsoft.com/office/drawing/2014/main" id="{11C7A991-20B5-DD62-9E01-D3FE77CDDAC6}"/>
              </a:ext>
            </a:extLst>
          </p:cNvPr>
          <p:cNvSpPr txBox="1"/>
          <p:nvPr/>
        </p:nvSpPr>
        <p:spPr>
          <a:xfrm>
            <a:off x="1860741" y="23681596"/>
            <a:ext cx="6186415" cy="1200329"/>
          </a:xfrm>
          <a:prstGeom prst="rect">
            <a:avLst/>
          </a:prstGeom>
          <a:solidFill>
            <a:srgbClr val="9ECDD1"/>
          </a:solidFill>
          <a:ln w="38100">
            <a:noFill/>
          </a:ln>
          <a:effectLst>
            <a:glow rad="127000">
              <a:srgbClr val="9ECDD1"/>
            </a:glow>
          </a:effectLst>
        </p:spPr>
        <p:txBody>
          <a:bodyPr wrap="square" rtlCol="0">
            <a:spAutoFit/>
          </a:bodyPr>
          <a:lstStyle/>
          <a:p>
            <a:pPr algn="ctr" rtl="0" fontAlgn="base">
              <a:spcBef>
                <a:spcPts val="0"/>
              </a:spcBef>
              <a:spcAft>
                <a:spcPts val="0"/>
              </a:spcAft>
            </a:pPr>
            <a:r>
              <a:rPr lang="en-US" sz="3500" b="0" u="none" strike="noStrike" dirty="0">
                <a:solidFill>
                  <a:srgbClr val="000000"/>
                </a:solidFill>
                <a:effectLst/>
                <a:latin typeface="Arial" panose="020B0604020202020204" pitchFamily="34" charset="0"/>
              </a:rPr>
              <a:t>Observed 7 clinic evaluations and </a:t>
            </a:r>
            <a:r>
              <a:rPr lang="en-US" sz="3500" dirty="0">
                <a:solidFill>
                  <a:srgbClr val="000000"/>
                </a:solidFill>
                <a:latin typeface="Arial" panose="020B0604020202020204" pitchFamily="34" charset="0"/>
              </a:rPr>
              <a:t>diagnosis discussions</a:t>
            </a:r>
            <a:endParaRPr lang="en-US" sz="3500" b="0" u="none" strike="noStrike" dirty="0">
              <a:solidFill>
                <a:srgbClr val="000000"/>
              </a:solidFill>
              <a:effectLst/>
              <a:latin typeface="Arial" panose="020B0604020202020204" pitchFamily="34" charset="0"/>
            </a:endParaRPr>
          </a:p>
        </p:txBody>
      </p:sp>
      <p:sp>
        <p:nvSpPr>
          <p:cNvPr id="14" name="TextBox 13">
            <a:extLst>
              <a:ext uri="{FF2B5EF4-FFF2-40B4-BE49-F238E27FC236}">
                <a16:creationId xmlns:a16="http://schemas.microsoft.com/office/drawing/2014/main" id="{52ED736E-CCB0-400A-2481-15931BADFFC6}"/>
              </a:ext>
            </a:extLst>
          </p:cNvPr>
          <p:cNvSpPr txBox="1"/>
          <p:nvPr/>
        </p:nvSpPr>
        <p:spPr>
          <a:xfrm>
            <a:off x="8441897" y="23681596"/>
            <a:ext cx="6186415" cy="1200329"/>
          </a:xfrm>
          <a:prstGeom prst="rect">
            <a:avLst/>
          </a:prstGeom>
          <a:solidFill>
            <a:srgbClr val="9ECDD1"/>
          </a:solidFill>
          <a:ln w="38100">
            <a:noFill/>
          </a:ln>
          <a:effectLst>
            <a:glow rad="127000">
              <a:srgbClr val="9ECDD1"/>
            </a:glow>
          </a:effectLst>
        </p:spPr>
        <p:txBody>
          <a:bodyPr wrap="square" rtlCol="0">
            <a:spAutoFit/>
          </a:bodyPr>
          <a:lstStyle/>
          <a:p>
            <a:pPr algn="ctr" rtl="0" fontAlgn="base">
              <a:spcBef>
                <a:spcPts val="0"/>
              </a:spcBef>
              <a:spcAft>
                <a:spcPts val="0"/>
              </a:spcAft>
            </a:pPr>
            <a:r>
              <a:rPr lang="en-US" sz="3500" dirty="0">
                <a:solidFill>
                  <a:srgbClr val="000000"/>
                </a:solidFill>
                <a:latin typeface="Arial" panose="020B0604020202020204" pitchFamily="34" charset="0"/>
              </a:rPr>
              <a:t>Received</a:t>
            </a:r>
            <a:r>
              <a:rPr lang="en-US" sz="3500" b="0" u="none" strike="noStrike" dirty="0">
                <a:solidFill>
                  <a:srgbClr val="000000"/>
                </a:solidFill>
                <a:effectLst/>
                <a:latin typeface="Arial" panose="020B0604020202020204" pitchFamily="34" charset="0"/>
              </a:rPr>
              <a:t> infographic feedback from the clinic team</a:t>
            </a:r>
          </a:p>
        </p:txBody>
      </p:sp>
      <p:sp>
        <p:nvSpPr>
          <p:cNvPr id="19" name="TextBox 18">
            <a:extLst>
              <a:ext uri="{FF2B5EF4-FFF2-40B4-BE49-F238E27FC236}">
                <a16:creationId xmlns:a16="http://schemas.microsoft.com/office/drawing/2014/main" id="{31787119-8115-DC5C-84CB-8D10D47AA11A}"/>
              </a:ext>
            </a:extLst>
          </p:cNvPr>
          <p:cNvSpPr txBox="1"/>
          <p:nvPr/>
        </p:nvSpPr>
        <p:spPr>
          <a:xfrm>
            <a:off x="5298224" y="25235757"/>
            <a:ext cx="5902651" cy="1169551"/>
          </a:xfrm>
          <a:prstGeom prst="rect">
            <a:avLst/>
          </a:prstGeom>
          <a:solidFill>
            <a:srgbClr val="9ECDD1"/>
          </a:solidFill>
          <a:ln w="38100">
            <a:noFill/>
          </a:ln>
          <a:effectLst>
            <a:glow rad="127000">
              <a:srgbClr val="9ECDD1"/>
            </a:glow>
          </a:effectLst>
        </p:spPr>
        <p:txBody>
          <a:bodyPr wrap="square" rtlCol="0">
            <a:spAutoFit/>
          </a:bodyPr>
          <a:lstStyle/>
          <a:p>
            <a:pPr algn="ctr" rtl="0" fontAlgn="base">
              <a:spcBef>
                <a:spcPts val="0"/>
              </a:spcBef>
              <a:spcAft>
                <a:spcPts val="0"/>
              </a:spcAft>
            </a:pPr>
            <a:r>
              <a:rPr lang="en-US" sz="3500" b="0" u="none" strike="noStrike" dirty="0">
                <a:solidFill>
                  <a:srgbClr val="000000"/>
                </a:solidFill>
                <a:effectLst/>
                <a:latin typeface="Arial" panose="020B0604020202020204" pitchFamily="34" charset="0"/>
              </a:rPr>
              <a:t>Interviewed autism support network professionals</a:t>
            </a:r>
          </a:p>
        </p:txBody>
      </p:sp>
      <p:sp>
        <p:nvSpPr>
          <p:cNvPr id="20" name="TextBox 19">
            <a:extLst>
              <a:ext uri="{FF2B5EF4-FFF2-40B4-BE49-F238E27FC236}">
                <a16:creationId xmlns:a16="http://schemas.microsoft.com/office/drawing/2014/main" id="{B46EA1B9-3BAB-7A70-0439-0A4A389DE3C6}"/>
              </a:ext>
            </a:extLst>
          </p:cNvPr>
          <p:cNvSpPr txBox="1"/>
          <p:nvPr/>
        </p:nvSpPr>
        <p:spPr>
          <a:xfrm>
            <a:off x="4675673" y="22687507"/>
            <a:ext cx="7150793" cy="646331"/>
          </a:xfrm>
          <a:prstGeom prst="rect">
            <a:avLst/>
          </a:prstGeom>
          <a:solidFill>
            <a:srgbClr val="9ECDD1"/>
          </a:solidFill>
          <a:ln w="38100">
            <a:noFill/>
          </a:ln>
          <a:effectLst>
            <a:glow rad="127000">
              <a:srgbClr val="9ECDD1"/>
            </a:glow>
          </a:effectLst>
        </p:spPr>
        <p:txBody>
          <a:bodyPr wrap="square" rtlCol="0">
            <a:spAutoFit/>
          </a:bodyPr>
          <a:lstStyle/>
          <a:p>
            <a:pPr algn="ctr" rtl="0" fontAlgn="base">
              <a:spcBef>
                <a:spcPts val="0"/>
              </a:spcBef>
              <a:spcAft>
                <a:spcPts val="0"/>
              </a:spcAft>
            </a:pPr>
            <a:r>
              <a:rPr lang="en-US" sz="3500" b="0" u="none" strike="noStrike" dirty="0">
                <a:solidFill>
                  <a:srgbClr val="000000"/>
                </a:solidFill>
                <a:effectLst/>
                <a:latin typeface="Arial" panose="020B0604020202020204" pitchFamily="34" charset="0"/>
              </a:rPr>
              <a:t>Reviewed online autism resources</a:t>
            </a:r>
          </a:p>
        </p:txBody>
      </p:sp>
      <p:sp>
        <p:nvSpPr>
          <p:cNvPr id="23" name="Oval 22">
            <a:extLst>
              <a:ext uri="{FF2B5EF4-FFF2-40B4-BE49-F238E27FC236}">
                <a16:creationId xmlns:a16="http://schemas.microsoft.com/office/drawing/2014/main" id="{6A6EABB9-179C-E1AD-03B0-FBEBDAB82AF3}"/>
              </a:ext>
            </a:extLst>
          </p:cNvPr>
          <p:cNvSpPr/>
          <p:nvPr/>
        </p:nvSpPr>
        <p:spPr>
          <a:xfrm>
            <a:off x="4343121" y="27365568"/>
            <a:ext cx="2227007" cy="2248986"/>
          </a:xfrm>
          <a:prstGeom prst="ellipse">
            <a:avLst/>
          </a:prstGeom>
          <a:solidFill>
            <a:srgbClr val="E2E4A8"/>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0D53D24-6CB2-8048-1238-870A03858545}"/>
              </a:ext>
            </a:extLst>
          </p:cNvPr>
          <p:cNvSpPr/>
          <p:nvPr/>
        </p:nvSpPr>
        <p:spPr>
          <a:xfrm>
            <a:off x="2178145" y="25706582"/>
            <a:ext cx="2227007" cy="2248986"/>
          </a:xfrm>
          <a:prstGeom prst="ellipse">
            <a:avLst/>
          </a:prstGeom>
          <a:solidFill>
            <a:srgbClr val="B3B67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06A05CC-6B67-9B4B-AD0C-0EE3D16DDF13}"/>
              </a:ext>
            </a:extLst>
          </p:cNvPr>
          <p:cNvSpPr/>
          <p:nvPr/>
        </p:nvSpPr>
        <p:spPr>
          <a:xfrm>
            <a:off x="7136604" y="27732341"/>
            <a:ext cx="2227007" cy="2248986"/>
          </a:xfrm>
          <a:prstGeom prst="ellipse">
            <a:avLst/>
          </a:prstGeom>
          <a:solidFill>
            <a:srgbClr val="EEF5F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3AAE3A7-FD50-BAB5-1E20-834FACFFDFC0}"/>
              </a:ext>
            </a:extLst>
          </p:cNvPr>
          <p:cNvSpPr/>
          <p:nvPr/>
        </p:nvSpPr>
        <p:spPr>
          <a:xfrm>
            <a:off x="9929019" y="27367273"/>
            <a:ext cx="2227007" cy="2248986"/>
          </a:xfrm>
          <a:prstGeom prst="ellipse">
            <a:avLst/>
          </a:prstGeom>
          <a:solidFill>
            <a:srgbClr val="9ECDD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290918-A769-6481-E030-12D2A53E112D}"/>
              </a:ext>
            </a:extLst>
          </p:cNvPr>
          <p:cNvSpPr/>
          <p:nvPr/>
        </p:nvSpPr>
        <p:spPr>
          <a:xfrm>
            <a:off x="12111203" y="25706582"/>
            <a:ext cx="2227007" cy="2248986"/>
          </a:xfrm>
          <a:prstGeom prst="ellipse">
            <a:avLst/>
          </a:prstGeom>
          <a:solidFill>
            <a:srgbClr val="4F9CD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5A0AFE5-6589-E7CD-D626-532CA1515A0A}"/>
              </a:ext>
            </a:extLst>
          </p:cNvPr>
          <p:cNvSpPr txBox="1"/>
          <p:nvPr/>
        </p:nvSpPr>
        <p:spPr>
          <a:xfrm>
            <a:off x="2282897" y="26230910"/>
            <a:ext cx="2017501" cy="1200329"/>
          </a:xfrm>
          <a:prstGeom prst="rect">
            <a:avLst/>
          </a:prstGeom>
          <a:noFill/>
        </p:spPr>
        <p:txBody>
          <a:bodyPr wrap="square" rtlCol="0">
            <a:spAutoFit/>
          </a:bodyPr>
          <a:lstStyle/>
          <a:p>
            <a:pPr algn="ctr"/>
            <a:r>
              <a:rPr lang="en-US" sz="3500" dirty="0"/>
              <a:t>School</a:t>
            </a:r>
          </a:p>
          <a:p>
            <a:pPr algn="ctr"/>
            <a:r>
              <a:rPr lang="en-US" sz="3500" dirty="0"/>
              <a:t>Districts</a:t>
            </a:r>
          </a:p>
        </p:txBody>
      </p:sp>
      <p:sp>
        <p:nvSpPr>
          <p:cNvPr id="33" name="TextBox 32">
            <a:extLst>
              <a:ext uri="{FF2B5EF4-FFF2-40B4-BE49-F238E27FC236}">
                <a16:creationId xmlns:a16="http://schemas.microsoft.com/office/drawing/2014/main" id="{4E38E3FD-4DD5-1ED8-DAAF-EC86824BA81D}"/>
              </a:ext>
            </a:extLst>
          </p:cNvPr>
          <p:cNvSpPr txBox="1"/>
          <p:nvPr/>
        </p:nvSpPr>
        <p:spPr>
          <a:xfrm>
            <a:off x="4450067" y="27882931"/>
            <a:ext cx="2017501" cy="1200329"/>
          </a:xfrm>
          <a:prstGeom prst="rect">
            <a:avLst/>
          </a:prstGeom>
          <a:noFill/>
        </p:spPr>
        <p:txBody>
          <a:bodyPr wrap="square" rtlCol="0">
            <a:spAutoFit/>
          </a:bodyPr>
          <a:lstStyle/>
          <a:p>
            <a:pPr algn="ctr"/>
            <a:r>
              <a:rPr lang="en-US" sz="3500" dirty="0"/>
              <a:t>Medicaid</a:t>
            </a:r>
          </a:p>
          <a:p>
            <a:pPr algn="ctr"/>
            <a:r>
              <a:rPr lang="en-US" sz="3500" dirty="0"/>
              <a:t>Providers</a:t>
            </a:r>
          </a:p>
        </p:txBody>
      </p:sp>
      <p:sp>
        <p:nvSpPr>
          <p:cNvPr id="34" name="TextBox 33">
            <a:extLst>
              <a:ext uri="{FF2B5EF4-FFF2-40B4-BE49-F238E27FC236}">
                <a16:creationId xmlns:a16="http://schemas.microsoft.com/office/drawing/2014/main" id="{9C0BF3EC-8576-C15B-D282-365636100E77}"/>
              </a:ext>
            </a:extLst>
          </p:cNvPr>
          <p:cNvSpPr txBox="1"/>
          <p:nvPr/>
        </p:nvSpPr>
        <p:spPr>
          <a:xfrm>
            <a:off x="7280771" y="28256669"/>
            <a:ext cx="2017501" cy="1200329"/>
          </a:xfrm>
          <a:prstGeom prst="rect">
            <a:avLst/>
          </a:prstGeom>
          <a:noFill/>
        </p:spPr>
        <p:txBody>
          <a:bodyPr wrap="square" rtlCol="0">
            <a:spAutoFit/>
          </a:bodyPr>
          <a:lstStyle/>
          <a:p>
            <a:pPr algn="ctr"/>
            <a:r>
              <a:rPr lang="en-US" sz="3500" dirty="0"/>
              <a:t>ABA Centers</a:t>
            </a:r>
          </a:p>
        </p:txBody>
      </p:sp>
      <p:sp>
        <p:nvSpPr>
          <p:cNvPr id="35" name="TextBox 34">
            <a:extLst>
              <a:ext uri="{FF2B5EF4-FFF2-40B4-BE49-F238E27FC236}">
                <a16:creationId xmlns:a16="http://schemas.microsoft.com/office/drawing/2014/main" id="{29C77915-8288-5A4E-7184-1FFE3B26AAB4}"/>
              </a:ext>
            </a:extLst>
          </p:cNvPr>
          <p:cNvSpPr txBox="1"/>
          <p:nvPr/>
        </p:nvSpPr>
        <p:spPr>
          <a:xfrm>
            <a:off x="9943242" y="27997397"/>
            <a:ext cx="2173755" cy="1200329"/>
          </a:xfrm>
          <a:prstGeom prst="rect">
            <a:avLst/>
          </a:prstGeom>
          <a:noFill/>
        </p:spPr>
        <p:txBody>
          <a:bodyPr wrap="square" rtlCol="0">
            <a:spAutoFit/>
          </a:bodyPr>
          <a:lstStyle/>
          <a:p>
            <a:pPr algn="ctr"/>
            <a:r>
              <a:rPr lang="en-US" sz="3500" dirty="0"/>
              <a:t>State/local</a:t>
            </a:r>
          </a:p>
          <a:p>
            <a:pPr algn="ctr"/>
            <a:r>
              <a:rPr lang="en-US" sz="3500" dirty="0"/>
              <a:t>FCESS</a:t>
            </a:r>
          </a:p>
        </p:txBody>
      </p:sp>
      <p:sp>
        <p:nvSpPr>
          <p:cNvPr id="36" name="TextBox 35">
            <a:extLst>
              <a:ext uri="{FF2B5EF4-FFF2-40B4-BE49-F238E27FC236}">
                <a16:creationId xmlns:a16="http://schemas.microsoft.com/office/drawing/2014/main" id="{257DF363-4C48-C0B8-B937-94D6399A7AF3}"/>
              </a:ext>
            </a:extLst>
          </p:cNvPr>
          <p:cNvSpPr txBox="1"/>
          <p:nvPr/>
        </p:nvSpPr>
        <p:spPr>
          <a:xfrm>
            <a:off x="12111686" y="26294578"/>
            <a:ext cx="2227006" cy="1200329"/>
          </a:xfrm>
          <a:prstGeom prst="rect">
            <a:avLst/>
          </a:prstGeom>
          <a:noFill/>
        </p:spPr>
        <p:txBody>
          <a:bodyPr wrap="square" rtlCol="0">
            <a:spAutoFit/>
          </a:bodyPr>
          <a:lstStyle/>
          <a:p>
            <a:pPr algn="ctr"/>
            <a:r>
              <a:rPr lang="en-US" sz="3500" dirty="0"/>
              <a:t>NH Family</a:t>
            </a:r>
          </a:p>
          <a:p>
            <a:pPr algn="ctr"/>
            <a:r>
              <a:rPr lang="en-US" sz="3500" dirty="0"/>
              <a:t>Voices</a:t>
            </a:r>
          </a:p>
        </p:txBody>
      </p:sp>
      <p:cxnSp>
        <p:nvCxnSpPr>
          <p:cNvPr id="43" name="Straight Connector 42">
            <a:extLst>
              <a:ext uri="{FF2B5EF4-FFF2-40B4-BE49-F238E27FC236}">
                <a16:creationId xmlns:a16="http://schemas.microsoft.com/office/drawing/2014/main" id="{798EAA0A-4CEA-D5E2-A5F0-1053EFF3FE08}"/>
              </a:ext>
            </a:extLst>
          </p:cNvPr>
          <p:cNvCxnSpPr>
            <a:cxnSpLocks/>
          </p:cNvCxnSpPr>
          <p:nvPr/>
        </p:nvCxnSpPr>
        <p:spPr>
          <a:xfrm flipV="1">
            <a:off x="6003740" y="26557435"/>
            <a:ext cx="487822" cy="879230"/>
          </a:xfrm>
          <a:prstGeom prst="line">
            <a:avLst/>
          </a:prstGeom>
          <a:ln w="5715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A7C6D1E5-C9D7-4F04-690E-FE0C58874C4E}"/>
              </a:ext>
            </a:extLst>
          </p:cNvPr>
          <p:cNvCxnSpPr/>
          <p:nvPr/>
        </p:nvCxnSpPr>
        <p:spPr>
          <a:xfrm flipV="1">
            <a:off x="8238301" y="26627773"/>
            <a:ext cx="0" cy="996461"/>
          </a:xfrm>
          <a:prstGeom prst="line">
            <a:avLst/>
          </a:prstGeom>
          <a:ln w="5715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0AEA33E4-6E2D-F44A-C97F-C962814DE1F3}"/>
              </a:ext>
            </a:extLst>
          </p:cNvPr>
          <p:cNvCxnSpPr>
            <a:cxnSpLocks/>
          </p:cNvCxnSpPr>
          <p:nvPr/>
        </p:nvCxnSpPr>
        <p:spPr>
          <a:xfrm>
            <a:off x="11389855" y="25911688"/>
            <a:ext cx="766171" cy="311515"/>
          </a:xfrm>
          <a:prstGeom prst="line">
            <a:avLst/>
          </a:prstGeom>
          <a:ln w="5715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6ADCE2C6-713A-AE89-6326-CB724A18D08C}"/>
              </a:ext>
            </a:extLst>
          </p:cNvPr>
          <p:cNvCxnSpPr>
            <a:cxnSpLocks/>
          </p:cNvCxnSpPr>
          <p:nvPr/>
        </p:nvCxnSpPr>
        <p:spPr>
          <a:xfrm>
            <a:off x="10001314" y="26580882"/>
            <a:ext cx="487822" cy="87923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0207CE5-4157-5FA1-429F-FB76E3628378}"/>
              </a:ext>
            </a:extLst>
          </p:cNvPr>
          <p:cNvCxnSpPr>
            <a:cxnSpLocks/>
          </p:cNvCxnSpPr>
          <p:nvPr/>
        </p:nvCxnSpPr>
        <p:spPr>
          <a:xfrm flipV="1">
            <a:off x="4379455" y="25911688"/>
            <a:ext cx="766171" cy="311515"/>
          </a:xfrm>
          <a:prstGeom prst="line">
            <a:avLst/>
          </a:prstGeom>
          <a:ln w="57150"/>
        </p:spPr>
        <p:style>
          <a:lnRef idx="1">
            <a:schemeClr val="dk1"/>
          </a:lnRef>
          <a:fillRef idx="0">
            <a:schemeClr val="dk1"/>
          </a:fillRef>
          <a:effectRef idx="0">
            <a:schemeClr val="dk1"/>
          </a:effectRef>
          <a:fontRef idx="minor">
            <a:schemeClr val="tx1"/>
          </a:fontRef>
        </p:style>
      </p:cxnSp>
      <p:pic>
        <p:nvPicPr>
          <p:cNvPr id="39" name="Picture 38" descr="Logo&#10;&#10;Description automatically generated">
            <a:extLst>
              <a:ext uri="{FF2B5EF4-FFF2-40B4-BE49-F238E27FC236}">
                <a16:creationId xmlns:a16="http://schemas.microsoft.com/office/drawing/2014/main" id="{4AEF6859-AA3F-3A22-F06A-15CB245FA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6925" y="5850779"/>
            <a:ext cx="2389646" cy="2477744"/>
          </a:xfrm>
          <a:prstGeom prst="rect">
            <a:avLst/>
          </a:prstGeom>
        </p:spPr>
      </p:pic>
      <p:pic>
        <p:nvPicPr>
          <p:cNvPr id="22" name="Picture 21" descr="Text&#10;&#10;Description automatically generated">
            <a:extLst>
              <a:ext uri="{FF2B5EF4-FFF2-40B4-BE49-F238E27FC236}">
                <a16:creationId xmlns:a16="http://schemas.microsoft.com/office/drawing/2014/main" id="{31FC5BE1-FBD8-96B1-DC27-9E4CAD164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8135" y="10374605"/>
            <a:ext cx="9429377" cy="12202723"/>
          </a:xfrm>
          <a:prstGeom prst="rect">
            <a:avLst/>
          </a:prstGeom>
        </p:spPr>
      </p:pic>
      <p:graphicFrame>
        <p:nvGraphicFramePr>
          <p:cNvPr id="77" name="Table 76">
            <a:extLst>
              <a:ext uri="{FF2B5EF4-FFF2-40B4-BE49-F238E27FC236}">
                <a16:creationId xmlns:a16="http://schemas.microsoft.com/office/drawing/2014/main" id="{AB262BB5-4E2A-E568-50AA-F992E763AADF}"/>
              </a:ext>
            </a:extLst>
          </p:cNvPr>
          <p:cNvGraphicFramePr>
            <a:graphicFrameLocks noGrp="1"/>
          </p:cNvGraphicFramePr>
          <p:nvPr>
            <p:extLst>
              <p:ext uri="{D42A27DB-BD31-4B8C-83A1-F6EECF244321}">
                <p14:modId xmlns:p14="http://schemas.microsoft.com/office/powerpoint/2010/main" val="321980559"/>
              </p:ext>
            </p:extLst>
          </p:nvPr>
        </p:nvGraphicFramePr>
        <p:xfrm>
          <a:off x="33658893" y="10405948"/>
          <a:ext cx="9263143" cy="12035536"/>
        </p:xfrm>
        <a:graphic>
          <a:graphicData uri="http://schemas.openxmlformats.org/drawingml/2006/table">
            <a:tbl>
              <a:tblPr/>
              <a:tblGrid>
                <a:gridCol w="9263143">
                  <a:extLst>
                    <a:ext uri="{9D8B030D-6E8A-4147-A177-3AD203B41FA5}">
                      <a16:colId xmlns:a16="http://schemas.microsoft.com/office/drawing/2014/main" val="2335480190"/>
                    </a:ext>
                  </a:extLst>
                </a:gridCol>
              </a:tblGrid>
              <a:tr h="1203553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33035504"/>
                  </a:ext>
                </a:extLst>
              </a:tr>
            </a:tbl>
          </a:graphicData>
        </a:graphic>
      </p:graphicFrame>
      <p:pic>
        <p:nvPicPr>
          <p:cNvPr id="29" name="Picture 28" descr="Text&#10;&#10;Description automatically generated">
            <a:extLst>
              <a:ext uri="{FF2B5EF4-FFF2-40B4-BE49-F238E27FC236}">
                <a16:creationId xmlns:a16="http://schemas.microsoft.com/office/drawing/2014/main" id="{95BE0D54-8265-8D68-E622-6D3DDC93E4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9041" y="10463753"/>
            <a:ext cx="9270529" cy="11997154"/>
          </a:xfrm>
          <a:prstGeom prst="rect">
            <a:avLst/>
          </a:prstGeom>
        </p:spPr>
      </p:pic>
      <p:graphicFrame>
        <p:nvGraphicFramePr>
          <p:cNvPr id="18" name="Table 17">
            <a:extLst>
              <a:ext uri="{FF2B5EF4-FFF2-40B4-BE49-F238E27FC236}">
                <a16:creationId xmlns:a16="http://schemas.microsoft.com/office/drawing/2014/main" id="{DCAD5D36-E373-C413-8DD1-4E0712C511AB}"/>
              </a:ext>
            </a:extLst>
          </p:cNvPr>
          <p:cNvGraphicFramePr>
            <a:graphicFrameLocks noGrp="1"/>
          </p:cNvGraphicFramePr>
          <p:nvPr>
            <p:extLst>
              <p:ext uri="{D42A27DB-BD31-4B8C-83A1-F6EECF244321}">
                <p14:modId xmlns:p14="http://schemas.microsoft.com/office/powerpoint/2010/main" val="1188356536"/>
              </p:ext>
            </p:extLst>
          </p:nvPr>
        </p:nvGraphicFramePr>
        <p:xfrm>
          <a:off x="23777595" y="10408697"/>
          <a:ext cx="9358128" cy="12033135"/>
        </p:xfrm>
        <a:graphic>
          <a:graphicData uri="http://schemas.openxmlformats.org/drawingml/2006/table">
            <a:tbl>
              <a:tblPr/>
              <a:tblGrid>
                <a:gridCol w="9358128">
                  <a:extLst>
                    <a:ext uri="{9D8B030D-6E8A-4147-A177-3AD203B41FA5}">
                      <a16:colId xmlns:a16="http://schemas.microsoft.com/office/drawing/2014/main" val="2335480190"/>
                    </a:ext>
                  </a:extLst>
                </a:gridCol>
              </a:tblGrid>
              <a:tr h="1203313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33035504"/>
                  </a:ext>
                </a:extLst>
              </a:tr>
            </a:tbl>
          </a:graphicData>
        </a:graphic>
      </p:graphicFrame>
    </p:spTree>
    <p:extLst>
      <p:ext uri="{BB962C8B-B14F-4D97-AF65-F5344CB8AC3E}">
        <p14:creationId xmlns:p14="http://schemas.microsoft.com/office/powerpoint/2010/main" val="1798449610"/>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5" ma:contentTypeDescription="Create a new document." ma:contentTypeScope="" ma:versionID="543bdebce643ae9af113a1f405145b3c">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b3fcfe2d08b45c74bcffe25dff0bce2f"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59DFA3-9CFB-4B67-998D-024D217A9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4.xml><?xml version="1.0" encoding="utf-8"?>
<ds:datastoreItem xmlns:ds="http://schemas.openxmlformats.org/officeDocument/2006/customXml" ds:itemID="{F79DF2F8-3439-4E47-8B4D-9D6FCF655A54}">
  <ds:schemaRefs>
    <ds:schemaRef ds:uri="http://www.w3.org/XML/1998/namespace"/>
    <ds:schemaRef ds:uri="http://purl.org/dc/terms/"/>
    <ds:schemaRef ds:uri="http://schemas.microsoft.com/office/2006/metadata/properties"/>
    <ds:schemaRef ds:uri="http://schemas.microsoft.com/office/infopath/2007/PartnerControls"/>
    <ds:schemaRef ds:uri="http://schemas.microsoft.com/office/2006/documentManagement/types"/>
    <ds:schemaRef ds:uri="2a64891b-fa03-4fb1-a092-31ef8f540ecb"/>
    <ds:schemaRef ds:uri="http://purl.org/dc/dcmitype/"/>
    <ds:schemaRef ds:uri="http://schemas.openxmlformats.org/package/2006/metadata/core-properties"/>
    <ds:schemaRef ds:uri="5550a5bc-a596-4b67-9c99-647c66ecfdd3"/>
    <ds:schemaRef ds:uri="http://purl.org/dc/elements/1.1/"/>
  </ds:schemaRefs>
</ds:datastoreItem>
</file>

<file path=customXml/itemProps5.xml><?xml version="1.0" encoding="utf-8"?>
<ds:datastoreItem xmlns:ds="http://schemas.openxmlformats.org/officeDocument/2006/customXml" ds:itemID="{6DB99753-47DB-49F7-A90E-382E2831BD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3101</TotalTime>
  <Words>573</Words>
  <Application>Microsoft Office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Narrow</vt:lpstr>
      <vt:lpstr>Calibri</vt:lpstr>
      <vt:lpstr>Minion Pro</vt:lpstr>
      <vt:lpstr>Myriad Pro</vt:lpstr>
      <vt:lpstr>Source Sans Pro</vt:lpstr>
      <vt:lpstr>Wingdings</vt:lpstr>
      <vt:lpstr>Office Theme</vt:lpstr>
      <vt:lpstr>Empowering Families to Choose a Pathway to Services  After an Autism Diagnosis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Micaela Demeter</cp:lastModifiedBy>
  <cp:revision>202</cp:revision>
  <dcterms:created xsi:type="dcterms:W3CDTF">2016-03-05T16:55:12Z</dcterms:created>
  <dcterms:modified xsi:type="dcterms:W3CDTF">2023-04-21T23:51:39Z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ies>
</file>