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266F5-361F-476B-BEC4-01BF400E1133}" v="7" dt="2023-04-13T19:43:47.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15" d="100"/>
          <a:sy n="15"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8A28AE-3212-4D5E-BADD-C7DDAFDD3F76}"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586817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A28AE-3212-4D5E-BADD-C7DDAFDD3F76}"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322555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A28AE-3212-4D5E-BADD-C7DDAFDD3F76}"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334829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A28AE-3212-4D5E-BADD-C7DDAFDD3F76}"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49600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A28AE-3212-4D5E-BADD-C7DDAFDD3F76}"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1244885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8A28AE-3212-4D5E-BADD-C7DDAFDD3F76}"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3016787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8A28AE-3212-4D5E-BADD-C7DDAFDD3F76}"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106278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8A28AE-3212-4D5E-BADD-C7DDAFDD3F76}"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21985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A28AE-3212-4D5E-BADD-C7DDAFDD3F76}"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374618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18A28AE-3212-4D5E-BADD-C7DDAFDD3F76}"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190126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18A28AE-3212-4D5E-BADD-C7DDAFDD3F76}"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EC3102-BA7E-4BA4-97D8-84A96A6D6FCF}" type="slidenum">
              <a:rPr lang="en-US" smtClean="0"/>
              <a:t>‹#›</a:t>
            </a:fld>
            <a:endParaRPr lang="en-US"/>
          </a:p>
        </p:txBody>
      </p:sp>
    </p:spTree>
    <p:extLst>
      <p:ext uri="{BB962C8B-B14F-4D97-AF65-F5344CB8AC3E}">
        <p14:creationId xmlns:p14="http://schemas.microsoft.com/office/powerpoint/2010/main" val="280932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18A28AE-3212-4D5E-BADD-C7DDAFDD3F76}" type="datetimeFigureOut">
              <a:rPr lang="en-US" smtClean="0"/>
              <a:t>4/13/2023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85EC3102-BA7E-4BA4-97D8-84A96A6D6FCF}" type="slidenum">
              <a:rPr lang="en-US" smtClean="0"/>
              <a:t>‹#›</a:t>
            </a:fld>
            <a:endParaRPr lang="en-US"/>
          </a:p>
        </p:txBody>
      </p:sp>
    </p:spTree>
    <p:extLst>
      <p:ext uri="{BB962C8B-B14F-4D97-AF65-F5344CB8AC3E}">
        <p14:creationId xmlns:p14="http://schemas.microsoft.com/office/powerpoint/2010/main" val="517261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A16B028-47CA-E0DE-B412-4D1B7B27B376}"/>
              </a:ext>
            </a:extLst>
          </p:cNvPr>
          <p:cNvSpPr txBox="1"/>
          <p:nvPr/>
        </p:nvSpPr>
        <p:spPr>
          <a:xfrm>
            <a:off x="959813" y="1438711"/>
            <a:ext cx="41295339" cy="2937440"/>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761086">
              <a:spcBef>
                <a:spcPct val="20000"/>
              </a:spcBef>
              <a:defRPr/>
            </a:pPr>
            <a:r>
              <a:rPr lang="en-US" sz="14000" b="1" dirty="0">
                <a:solidFill>
                  <a:srgbClr val="4F81BD">
                    <a:lumMod val="75000"/>
                  </a:srgbClr>
                </a:solidFill>
                <a:latin typeface="Amaranth" panose="02000503050000020004" pitchFamily="2" charset="0"/>
                <a:ea typeface="Calibri"/>
                <a:cs typeface="Times New Roman" pitchFamily="18" charset="0"/>
              </a:rPr>
              <a:t>Pyridine Functionalized Carbon Dots for Photocatalysis </a:t>
            </a:r>
          </a:p>
        </p:txBody>
      </p:sp>
      <p:sp>
        <p:nvSpPr>
          <p:cNvPr id="5" name="Text Placeholder 5">
            <a:extLst>
              <a:ext uri="{FF2B5EF4-FFF2-40B4-BE49-F238E27FC236}">
                <a16:creationId xmlns:a16="http://schemas.microsoft.com/office/drawing/2014/main" id="{AD14F0C6-2068-4BE1-3728-97804E07C29C}"/>
              </a:ext>
            </a:extLst>
          </p:cNvPr>
          <p:cNvSpPr txBox="1"/>
          <p:nvPr/>
        </p:nvSpPr>
        <p:spPr>
          <a:xfrm>
            <a:off x="3657600" y="3855535"/>
            <a:ext cx="36576000" cy="861774"/>
          </a:xfrm>
          <a:prstGeom prst="rect">
            <a:avLst/>
          </a:prstGeom>
        </p:spPr>
        <p:txBody>
          <a:bodyPr lIns="0" tIns="0" rIns="0" bIns="0">
            <a:spAutoFit/>
          </a:bodyPr>
          <a:lstStyle>
            <a:defPPr>
              <a:defRPr kern="1200"/>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5600" dirty="0">
                <a:solidFill>
                  <a:srgbClr val="4F81BD">
                    <a:lumMod val="75000"/>
                  </a:srgbClr>
                </a:solidFill>
                <a:latin typeface="Titillium Web" panose="00000500000000000000" pitchFamily="2" charset="0"/>
                <a:ea typeface="Calibri"/>
                <a:cs typeface="Times New Roman" pitchFamily="18" charset="0"/>
              </a:rPr>
              <a:t>Adase Ntumi, Chemistry BA, Cj Wilson PhD,  Caputo Group, University of New Hampshire</a:t>
            </a:r>
          </a:p>
        </p:txBody>
      </p:sp>
      <p:grpSp>
        <p:nvGrpSpPr>
          <p:cNvPr id="6" name="Group 5">
            <a:extLst>
              <a:ext uri="{FF2B5EF4-FFF2-40B4-BE49-F238E27FC236}">
                <a16:creationId xmlns:a16="http://schemas.microsoft.com/office/drawing/2014/main" id="{7A89F9CB-8073-A1B7-5F8B-DAF4FC59A5DB}"/>
              </a:ext>
            </a:extLst>
          </p:cNvPr>
          <p:cNvGrpSpPr/>
          <p:nvPr/>
        </p:nvGrpSpPr>
        <p:grpSpPr>
          <a:xfrm>
            <a:off x="685801" y="6117871"/>
            <a:ext cx="21098780" cy="9289790"/>
            <a:chOff x="685801" y="5445691"/>
            <a:chExt cx="21098780" cy="9961970"/>
          </a:xfrm>
        </p:grpSpPr>
        <p:sp>
          <p:nvSpPr>
            <p:cNvPr id="7" name="Rectangle 6">
              <a:extLst>
                <a:ext uri="{FF2B5EF4-FFF2-40B4-BE49-F238E27FC236}">
                  <a16:creationId xmlns:a16="http://schemas.microsoft.com/office/drawing/2014/main" id="{74824CFF-1734-49EA-0CA3-CBB73D83C7E7}"/>
                </a:ext>
              </a:extLst>
            </p:cNvPr>
            <p:cNvSpPr/>
            <p:nvPr/>
          </p:nvSpPr>
          <p:spPr>
            <a:xfrm>
              <a:off x="959813" y="5752283"/>
              <a:ext cx="20824769" cy="9655378"/>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sp>
          <p:nvSpPr>
            <p:cNvPr id="8" name="Rectangle 7">
              <a:extLst>
                <a:ext uri="{FF2B5EF4-FFF2-40B4-BE49-F238E27FC236}">
                  <a16:creationId xmlns:a16="http://schemas.microsoft.com/office/drawing/2014/main" id="{13B39E24-3D37-FE23-9D04-A4AFE4AEC4B7}"/>
                </a:ext>
              </a:extLst>
            </p:cNvPr>
            <p:cNvSpPr/>
            <p:nvPr/>
          </p:nvSpPr>
          <p:spPr>
            <a:xfrm>
              <a:off x="685801" y="5445691"/>
              <a:ext cx="20770396" cy="9655378"/>
            </a:xfrm>
            <a:prstGeom prst="rect">
              <a:avLst/>
            </a:prstGeom>
            <a:solidFill>
              <a:srgbClr val="8064A2">
                <a:lumMod val="60000"/>
                <a:lumOff val="40000"/>
              </a:srgb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grpSp>
      <p:sp>
        <p:nvSpPr>
          <p:cNvPr id="9" name="Rectangle 8">
            <a:extLst>
              <a:ext uri="{FF2B5EF4-FFF2-40B4-BE49-F238E27FC236}">
                <a16:creationId xmlns:a16="http://schemas.microsoft.com/office/drawing/2014/main" id="{D6395C4B-E9DC-8C18-2FAD-5ED0D754316B}"/>
              </a:ext>
            </a:extLst>
          </p:cNvPr>
          <p:cNvSpPr/>
          <p:nvPr/>
        </p:nvSpPr>
        <p:spPr>
          <a:xfrm>
            <a:off x="685798" y="6543630"/>
            <a:ext cx="9296401" cy="1148103"/>
          </a:xfrm>
          <a:prstGeom prst="rect">
            <a:avLst/>
          </a:prstGeom>
          <a:solidFill>
            <a:sysClr val="window" lastClr="FFFFFF"/>
          </a:solidFill>
          <a:ln w="25400" cap="flat" cmpd="sng" algn="ctr">
            <a:noFill/>
            <a:prstDash val="solid"/>
          </a:ln>
          <a:effectLst/>
        </p:spPr>
        <p:txBody>
          <a:bodyPr lIns="274320" rIns="274320" rtlCol="0" anchor="ctr"/>
          <a:lstStyle/>
          <a:p>
            <a:pPr marL="0" marR="0" lvl="0" indent="0" defTabSz="5607979" eaLnBrk="1" fontAlgn="auto" latinLnBrk="0" hangingPunct="1">
              <a:lnSpc>
                <a:spcPct val="100000"/>
              </a:lnSpc>
              <a:spcBef>
                <a:spcPts val="0"/>
              </a:spcBef>
              <a:spcAft>
                <a:spcPts val="0"/>
              </a:spcAft>
              <a:buClrTx/>
              <a:buSzTx/>
              <a:buFontTx/>
              <a:buNone/>
              <a:tabLst/>
              <a:defRPr/>
            </a:pPr>
            <a:r>
              <a:rPr kumimoji="0" lang="en-US" sz="7200" b="1" i="0" strike="noStrike" kern="0" cap="none" spc="0" normalizeH="0" baseline="0" noProof="0" dirty="0">
                <a:ln>
                  <a:noFill/>
                </a:ln>
                <a:solidFill>
                  <a:srgbClr val="4F81BD">
                    <a:lumMod val="75000"/>
                  </a:srgbClr>
                </a:solidFill>
                <a:effectLst/>
                <a:uLnTx/>
                <a:uFillTx/>
                <a:latin typeface="Amaranth" panose="02000503050000020004" pitchFamily="2" charset="0"/>
                <a:ea typeface="Calibri"/>
                <a:cs typeface="Times New Roman" pitchFamily="18" charset="0"/>
              </a:rPr>
              <a:t>Introduction</a:t>
            </a:r>
          </a:p>
        </p:txBody>
      </p:sp>
      <p:sp>
        <p:nvSpPr>
          <p:cNvPr id="10" name="TextBox 9">
            <a:extLst>
              <a:ext uri="{FF2B5EF4-FFF2-40B4-BE49-F238E27FC236}">
                <a16:creationId xmlns:a16="http://schemas.microsoft.com/office/drawing/2014/main" id="{7C3952C1-B30F-9B83-8403-9A9CDDE51A7E}"/>
              </a:ext>
            </a:extLst>
          </p:cNvPr>
          <p:cNvSpPr txBox="1"/>
          <p:nvPr/>
        </p:nvSpPr>
        <p:spPr>
          <a:xfrm>
            <a:off x="883613" y="7691734"/>
            <a:ext cx="20299987" cy="7232749"/>
          </a:xfrm>
          <a:prstGeom prst="rect">
            <a:avLst/>
          </a:prstGeom>
          <a:noFill/>
        </p:spPr>
        <p:txBody>
          <a:bodyPr wrap="square" rtlCol="0">
            <a:spAutoFit/>
          </a:bodyPr>
          <a:lstStyle/>
          <a:p>
            <a:pPr defTabSz="5607979"/>
            <a:r>
              <a:rPr lang="en-US" sz="4400" dirty="0">
                <a:solidFill>
                  <a:srgbClr val="002060"/>
                </a:solidFill>
              </a:rPr>
              <a:t>Energy is a valuable factor in human sustainability. As the earth's population increases, energy is in increasing demand as humanity progresses. Renewable energy is useful for maintaining sustainable energy. Further research into different ways to make renewable energy brought light to using Photocatalysts. Among different photocatalysts, carbon dots have been studied. Carbon dots have been chosen because they can be excited under light irradiation to generate charge just like photo catalysts. Carbon dots have been recently popular in research and especially in academics because of their low costs, high quantum yield, and low toxicity. This research started on the focus of building pyridine functionalized carbon dots then evolved to focusing on the synthesis of different types of carbon dots for photocatalysis that will produce hydrogen gas. </a:t>
            </a:r>
          </a:p>
          <a:p>
            <a:pPr defTabSz="5607979"/>
            <a:endParaRPr lang="en-US" sz="2400" dirty="0">
              <a:solidFill>
                <a:prstClr val="white"/>
              </a:solidFill>
              <a:latin typeface="Titillium Web" panose="00000500000000000000" pitchFamily="2" charset="0"/>
              <a:ea typeface="Calibri"/>
              <a:cs typeface="Times New Roman" pitchFamily="18" charset="0"/>
            </a:endParaRPr>
          </a:p>
        </p:txBody>
      </p:sp>
      <p:grpSp>
        <p:nvGrpSpPr>
          <p:cNvPr id="11" name="Group 10">
            <a:extLst>
              <a:ext uri="{FF2B5EF4-FFF2-40B4-BE49-F238E27FC236}">
                <a16:creationId xmlns:a16="http://schemas.microsoft.com/office/drawing/2014/main" id="{7A722ED7-3795-9762-598B-2A6F921CA3A5}"/>
              </a:ext>
            </a:extLst>
          </p:cNvPr>
          <p:cNvGrpSpPr/>
          <p:nvPr/>
        </p:nvGrpSpPr>
        <p:grpSpPr>
          <a:xfrm>
            <a:off x="685799" y="16029729"/>
            <a:ext cx="10296555" cy="16431471"/>
            <a:chOff x="685799" y="16029729"/>
            <a:chExt cx="10296555" cy="16431471"/>
          </a:xfrm>
        </p:grpSpPr>
        <p:sp>
          <p:nvSpPr>
            <p:cNvPr id="12" name="Rectangle 11">
              <a:extLst>
                <a:ext uri="{FF2B5EF4-FFF2-40B4-BE49-F238E27FC236}">
                  <a16:creationId xmlns:a16="http://schemas.microsoft.com/office/drawing/2014/main" id="{B8A87D67-546C-A24C-6268-9FF0DCA93AEB}"/>
                </a:ext>
              </a:extLst>
            </p:cNvPr>
            <p:cNvSpPr/>
            <p:nvPr/>
          </p:nvSpPr>
          <p:spPr>
            <a:xfrm>
              <a:off x="959813" y="16420742"/>
              <a:ext cx="10022541" cy="16040458"/>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sp>
          <p:nvSpPr>
            <p:cNvPr id="13" name="Rectangle 12">
              <a:extLst>
                <a:ext uri="{FF2B5EF4-FFF2-40B4-BE49-F238E27FC236}">
                  <a16:creationId xmlns:a16="http://schemas.microsoft.com/office/drawing/2014/main" id="{A0E990CD-DDBF-C369-FDBF-16A20D4AF3E5}"/>
                </a:ext>
              </a:extLst>
            </p:cNvPr>
            <p:cNvSpPr/>
            <p:nvPr/>
          </p:nvSpPr>
          <p:spPr>
            <a:xfrm>
              <a:off x="685799" y="16029729"/>
              <a:ext cx="9978583" cy="16135990"/>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grpSp>
      <p:sp>
        <p:nvSpPr>
          <p:cNvPr id="14" name="Rectangle 13">
            <a:extLst>
              <a:ext uri="{FF2B5EF4-FFF2-40B4-BE49-F238E27FC236}">
                <a16:creationId xmlns:a16="http://schemas.microsoft.com/office/drawing/2014/main" id="{DBCACF82-FA8E-C254-6CE2-9CFDF4B08A40}"/>
              </a:ext>
            </a:extLst>
          </p:cNvPr>
          <p:cNvSpPr/>
          <p:nvPr/>
        </p:nvSpPr>
        <p:spPr>
          <a:xfrm>
            <a:off x="685798" y="16459199"/>
            <a:ext cx="8343901" cy="1337445"/>
          </a:xfrm>
          <a:prstGeom prst="rect">
            <a:avLst/>
          </a:prstGeom>
          <a:solidFill>
            <a:sysClr val="window" lastClr="FFFFFF"/>
          </a:solidFill>
          <a:ln w="25400" cap="flat" cmpd="sng" algn="ctr">
            <a:noFill/>
            <a:prstDash val="solid"/>
          </a:ln>
          <a:effectLst/>
        </p:spPr>
        <p:txBody>
          <a:bodyPr lIns="274320" rIns="274320" rtlCol="0" anchor="ctr"/>
          <a:lstStyle/>
          <a:p>
            <a:pPr marL="0" marR="0" lvl="0" indent="0" defTabSz="5607979" eaLnBrk="1" fontAlgn="auto" latinLnBrk="0" hangingPunct="1">
              <a:lnSpc>
                <a:spcPct val="100000"/>
              </a:lnSpc>
              <a:spcBef>
                <a:spcPts val="0"/>
              </a:spcBef>
              <a:spcAft>
                <a:spcPts val="0"/>
              </a:spcAft>
              <a:buClrTx/>
              <a:buSzTx/>
              <a:buFontTx/>
              <a:buNone/>
              <a:tabLst/>
              <a:defRPr/>
            </a:pPr>
            <a:r>
              <a:rPr lang="en-US" sz="7200" b="1" kern="0" dirty="0">
                <a:solidFill>
                  <a:srgbClr val="4F81BD">
                    <a:lumMod val="75000"/>
                  </a:srgbClr>
                </a:solidFill>
                <a:latin typeface="Amaranth" panose="02000503050000020004" pitchFamily="2" charset="0"/>
                <a:ea typeface="Calibri"/>
                <a:cs typeface="Times New Roman" pitchFamily="18" charset="0"/>
              </a:rPr>
              <a:t>Initial Syntheses</a:t>
            </a:r>
            <a:endParaRPr kumimoji="0" lang="en-US" sz="7200" b="1" i="0" strike="noStrike" kern="0" cap="none" spc="0" normalizeH="0" baseline="0" noProof="0" dirty="0">
              <a:ln>
                <a:noFill/>
              </a:ln>
              <a:solidFill>
                <a:srgbClr val="4F81BD">
                  <a:lumMod val="75000"/>
                </a:srgbClr>
              </a:solidFill>
              <a:effectLst/>
              <a:uLnTx/>
              <a:uFillTx/>
              <a:latin typeface="Amaranth" panose="02000503050000020004" pitchFamily="2" charset="0"/>
              <a:ea typeface="Calibri"/>
              <a:cs typeface="Times New Roman" pitchFamily="18" charset="0"/>
            </a:endParaRPr>
          </a:p>
        </p:txBody>
      </p:sp>
      <p:sp>
        <p:nvSpPr>
          <p:cNvPr id="15" name="TextBox 14">
            <a:extLst>
              <a:ext uri="{FF2B5EF4-FFF2-40B4-BE49-F238E27FC236}">
                <a16:creationId xmlns:a16="http://schemas.microsoft.com/office/drawing/2014/main" id="{D81B9335-C915-0DC6-3029-602AEE577F59}"/>
              </a:ext>
            </a:extLst>
          </p:cNvPr>
          <p:cNvSpPr txBox="1"/>
          <p:nvPr/>
        </p:nvSpPr>
        <p:spPr>
          <a:xfrm>
            <a:off x="883613" y="18187657"/>
            <a:ext cx="9479587" cy="13018949"/>
          </a:xfrm>
          <a:prstGeom prst="rect">
            <a:avLst/>
          </a:prstGeom>
          <a:noFill/>
        </p:spPr>
        <p:txBody>
          <a:bodyPr wrap="square" rtlCol="0">
            <a:spAutoFit/>
          </a:bodyPr>
          <a:lstStyle/>
          <a:p>
            <a:pPr defTabSz="5607979"/>
            <a:r>
              <a:rPr lang="en-US" sz="6000" dirty="0">
                <a:solidFill>
                  <a:prstClr val="white"/>
                </a:solidFill>
                <a:latin typeface="Titillium Web" panose="00000500000000000000" pitchFamily="2" charset="0"/>
                <a:ea typeface="Calibri"/>
                <a:cs typeface="Times New Roman" pitchFamily="18" charset="0"/>
              </a:rPr>
              <a:t>Controls</a:t>
            </a:r>
          </a:p>
          <a:p>
            <a:pPr marL="342900" indent="-342900" defTabSz="5607979">
              <a:buFont typeface="Arial" panose="020B0604020202020204" pitchFamily="34" charset="0"/>
              <a:buChar char="•"/>
            </a:pPr>
            <a:r>
              <a:rPr lang="en-US" sz="6000" dirty="0">
                <a:solidFill>
                  <a:prstClr val="white"/>
                </a:solidFill>
                <a:latin typeface="Titillium Web" panose="00000500000000000000" pitchFamily="2" charset="0"/>
                <a:ea typeface="Calibri"/>
                <a:cs typeface="Times New Roman" pitchFamily="18" charset="0"/>
              </a:rPr>
              <a:t>Citric Acid and Urea in water Hydrolysis and Pyrolysis</a:t>
            </a:r>
          </a:p>
          <a:p>
            <a:pPr marL="342900" indent="-342900" defTabSz="5607979">
              <a:buFont typeface="Arial" panose="020B0604020202020204" pitchFamily="34" charset="0"/>
              <a:buChar char="•"/>
            </a:pPr>
            <a:r>
              <a:rPr lang="en-US" sz="6000" dirty="0">
                <a:solidFill>
                  <a:prstClr val="white"/>
                </a:solidFill>
                <a:latin typeface="Titillium Web" panose="00000500000000000000" pitchFamily="2" charset="0"/>
                <a:ea typeface="Calibri"/>
                <a:cs typeface="Times New Roman" pitchFamily="18" charset="0"/>
              </a:rPr>
              <a:t>Citric Acid and Urea in DMF for hydrolysis only </a:t>
            </a:r>
          </a:p>
          <a:p>
            <a:pPr marL="342900" indent="-342900" defTabSz="5607979">
              <a:buFont typeface="Arial" panose="020B0604020202020204" pitchFamily="34" charset="0"/>
              <a:buChar char="•"/>
            </a:pPr>
            <a:endParaRPr lang="en-US" sz="6000" dirty="0">
              <a:solidFill>
                <a:prstClr val="white"/>
              </a:solidFill>
              <a:latin typeface="Titillium Web" panose="00000500000000000000" pitchFamily="2" charset="0"/>
              <a:ea typeface="Calibri"/>
              <a:cs typeface="Times New Roman" pitchFamily="18" charset="0"/>
            </a:endParaRPr>
          </a:p>
          <a:p>
            <a:pPr defTabSz="5607979"/>
            <a:r>
              <a:rPr lang="en-US" sz="6000" dirty="0">
                <a:solidFill>
                  <a:prstClr val="white"/>
                </a:solidFill>
                <a:latin typeface="Titillium Web" panose="00000500000000000000" pitchFamily="2" charset="0"/>
                <a:ea typeface="Calibri"/>
                <a:cs typeface="Times New Roman" pitchFamily="18" charset="0"/>
              </a:rPr>
              <a:t>Experiments</a:t>
            </a:r>
          </a:p>
          <a:p>
            <a:pPr marL="342900" indent="-342900" defTabSz="5607979">
              <a:buFont typeface="Arial" panose="020B0604020202020204" pitchFamily="34" charset="0"/>
              <a:buChar char="•"/>
            </a:pPr>
            <a:r>
              <a:rPr lang="en-US" sz="6000" dirty="0">
                <a:solidFill>
                  <a:prstClr val="white"/>
                </a:solidFill>
                <a:latin typeface="Titillium Web" panose="00000500000000000000" pitchFamily="2" charset="0"/>
                <a:ea typeface="Calibri"/>
                <a:cs typeface="Times New Roman" pitchFamily="18" charset="0"/>
              </a:rPr>
              <a:t>Citric Acid, Urea, and Isonicotinic Acid in water for hydrolysis and pyrolysis</a:t>
            </a:r>
          </a:p>
          <a:p>
            <a:pPr marL="342900" indent="-342900" defTabSz="5607979">
              <a:buFont typeface="Arial" panose="020B0604020202020204" pitchFamily="34" charset="0"/>
              <a:buChar char="•"/>
            </a:pPr>
            <a:r>
              <a:rPr lang="en-US" sz="6000" dirty="0">
                <a:solidFill>
                  <a:prstClr val="white"/>
                </a:solidFill>
                <a:latin typeface="Titillium Web" panose="00000500000000000000" pitchFamily="2" charset="0"/>
                <a:ea typeface="Calibri"/>
                <a:cs typeface="Times New Roman" pitchFamily="18" charset="0"/>
              </a:rPr>
              <a:t>Citric Acid, Urea, Isonicotinic Acid in DMF for Hydrolysis only </a:t>
            </a:r>
          </a:p>
        </p:txBody>
      </p:sp>
      <p:grpSp>
        <p:nvGrpSpPr>
          <p:cNvPr id="16" name="Group 15">
            <a:extLst>
              <a:ext uri="{FF2B5EF4-FFF2-40B4-BE49-F238E27FC236}">
                <a16:creationId xmlns:a16="http://schemas.microsoft.com/office/drawing/2014/main" id="{9F74BFCC-EC62-A920-7216-7CC9D30DDD10}"/>
              </a:ext>
            </a:extLst>
          </p:cNvPr>
          <p:cNvGrpSpPr/>
          <p:nvPr/>
        </p:nvGrpSpPr>
        <p:grpSpPr>
          <a:xfrm>
            <a:off x="11477614" y="16029729"/>
            <a:ext cx="10306968" cy="16431471"/>
            <a:chOff x="11477614" y="16029729"/>
            <a:chExt cx="10306968" cy="16431471"/>
          </a:xfrm>
        </p:grpSpPr>
        <p:sp>
          <p:nvSpPr>
            <p:cNvPr id="17" name="Rectangle 16">
              <a:extLst>
                <a:ext uri="{FF2B5EF4-FFF2-40B4-BE49-F238E27FC236}">
                  <a16:creationId xmlns:a16="http://schemas.microsoft.com/office/drawing/2014/main" id="{ACAA80AE-D494-E1ED-50D7-CBDC2166515D}"/>
                </a:ext>
              </a:extLst>
            </p:cNvPr>
            <p:cNvSpPr/>
            <p:nvPr/>
          </p:nvSpPr>
          <p:spPr>
            <a:xfrm>
              <a:off x="11762041" y="16420742"/>
              <a:ext cx="10022541" cy="16040458"/>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sp>
          <p:nvSpPr>
            <p:cNvPr id="18" name="Rectangle 17">
              <a:extLst>
                <a:ext uri="{FF2B5EF4-FFF2-40B4-BE49-F238E27FC236}">
                  <a16:creationId xmlns:a16="http://schemas.microsoft.com/office/drawing/2014/main" id="{C58A4AB1-FD51-4D1E-DD93-BF072B3C3808}"/>
                </a:ext>
              </a:extLst>
            </p:cNvPr>
            <p:cNvSpPr/>
            <p:nvPr/>
          </p:nvSpPr>
          <p:spPr>
            <a:xfrm>
              <a:off x="11477614" y="16029729"/>
              <a:ext cx="9978583" cy="16135990"/>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grpSp>
      <p:sp>
        <p:nvSpPr>
          <p:cNvPr id="19" name="Rectangle 18">
            <a:extLst>
              <a:ext uri="{FF2B5EF4-FFF2-40B4-BE49-F238E27FC236}">
                <a16:creationId xmlns:a16="http://schemas.microsoft.com/office/drawing/2014/main" id="{B9D31339-CD71-7696-DA80-8BE18009A061}"/>
              </a:ext>
            </a:extLst>
          </p:cNvPr>
          <p:cNvSpPr/>
          <p:nvPr/>
        </p:nvSpPr>
        <p:spPr>
          <a:xfrm>
            <a:off x="11477614" y="16459200"/>
            <a:ext cx="8410586" cy="1337444"/>
          </a:xfrm>
          <a:prstGeom prst="rect">
            <a:avLst/>
          </a:prstGeom>
          <a:solidFill>
            <a:sysClr val="window" lastClr="FFFFFF"/>
          </a:solidFill>
          <a:ln w="25400" cap="flat" cmpd="sng" algn="ctr">
            <a:noFill/>
            <a:prstDash val="solid"/>
          </a:ln>
          <a:effectLst/>
        </p:spPr>
        <p:txBody>
          <a:bodyPr lIns="274320" rIns="274320" rtlCol="0" anchor="ctr"/>
          <a:lstStyle/>
          <a:p>
            <a:pPr marL="0" marR="0" lvl="0" indent="0" defTabSz="5607979" eaLnBrk="1" fontAlgn="auto" latinLnBrk="0" hangingPunct="1">
              <a:lnSpc>
                <a:spcPct val="100000"/>
              </a:lnSpc>
              <a:spcBef>
                <a:spcPts val="0"/>
              </a:spcBef>
              <a:spcAft>
                <a:spcPts val="0"/>
              </a:spcAft>
              <a:buClrTx/>
              <a:buSzTx/>
              <a:buFontTx/>
              <a:buNone/>
              <a:tabLst/>
              <a:defRPr/>
            </a:pPr>
            <a:r>
              <a:rPr lang="en-US" sz="7200" b="1" kern="0" dirty="0">
                <a:solidFill>
                  <a:srgbClr val="4F81BD">
                    <a:lumMod val="75000"/>
                  </a:srgbClr>
                </a:solidFill>
                <a:latin typeface="Amaranth" panose="02000503050000020004" pitchFamily="2" charset="0"/>
                <a:ea typeface="Calibri"/>
                <a:cs typeface="Times New Roman" pitchFamily="18" charset="0"/>
              </a:rPr>
              <a:t>Synthesis Process</a:t>
            </a:r>
            <a:endParaRPr kumimoji="0" lang="en-US" sz="7200" b="1" i="0" u="none" strike="noStrike" kern="0" cap="none" spc="0" normalizeH="0" baseline="0" noProof="0" dirty="0">
              <a:ln>
                <a:noFill/>
              </a:ln>
              <a:solidFill>
                <a:srgbClr val="4F81BD">
                  <a:lumMod val="75000"/>
                </a:srgbClr>
              </a:solidFill>
              <a:effectLst/>
              <a:uLnTx/>
              <a:uFillTx/>
              <a:latin typeface="Amaranth" panose="02000503050000020004" pitchFamily="2" charset="0"/>
              <a:ea typeface="Calibri"/>
              <a:cs typeface="Times New Roman" pitchFamily="18" charset="0"/>
            </a:endParaRPr>
          </a:p>
        </p:txBody>
      </p:sp>
      <p:grpSp>
        <p:nvGrpSpPr>
          <p:cNvPr id="21" name="Group 20">
            <a:extLst>
              <a:ext uri="{FF2B5EF4-FFF2-40B4-BE49-F238E27FC236}">
                <a16:creationId xmlns:a16="http://schemas.microsoft.com/office/drawing/2014/main" id="{D9D6F8C8-2B8C-0233-FF9F-C90D7AA37B0B}"/>
              </a:ext>
            </a:extLst>
          </p:cNvPr>
          <p:cNvGrpSpPr/>
          <p:nvPr/>
        </p:nvGrpSpPr>
        <p:grpSpPr>
          <a:xfrm>
            <a:off x="22269428" y="6117871"/>
            <a:ext cx="20824768" cy="13118664"/>
            <a:chOff x="22269428" y="5445691"/>
            <a:chExt cx="10296556" cy="27015508"/>
          </a:xfrm>
        </p:grpSpPr>
        <p:sp>
          <p:nvSpPr>
            <p:cNvPr id="22" name="Rectangle 21">
              <a:extLst>
                <a:ext uri="{FF2B5EF4-FFF2-40B4-BE49-F238E27FC236}">
                  <a16:creationId xmlns:a16="http://schemas.microsoft.com/office/drawing/2014/main" id="{11774029-310B-B289-C86C-EDC28FEB2BFE}"/>
                </a:ext>
              </a:extLst>
            </p:cNvPr>
            <p:cNvSpPr/>
            <p:nvPr/>
          </p:nvSpPr>
          <p:spPr>
            <a:xfrm>
              <a:off x="22543444" y="5952232"/>
              <a:ext cx="10022541" cy="26508968"/>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sp>
          <p:nvSpPr>
            <p:cNvPr id="23" name="Rectangle 22">
              <a:extLst>
                <a:ext uri="{FF2B5EF4-FFF2-40B4-BE49-F238E27FC236}">
                  <a16:creationId xmlns:a16="http://schemas.microsoft.com/office/drawing/2014/main" id="{7105FEC4-8053-1F2E-4232-AAC02D73BF18}"/>
                </a:ext>
              </a:extLst>
            </p:cNvPr>
            <p:cNvSpPr/>
            <p:nvPr/>
          </p:nvSpPr>
          <p:spPr>
            <a:xfrm>
              <a:off x="22269428" y="5445691"/>
              <a:ext cx="9978583" cy="26720028"/>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5607979" eaLnBrk="1" fontAlgn="auto" latinLnBrk="0" hangingPunct="1">
                <a:lnSpc>
                  <a:spcPct val="100000"/>
                </a:lnSpc>
                <a:spcBef>
                  <a:spcPts val="0"/>
                </a:spcBef>
                <a:spcAft>
                  <a:spcPts val="0"/>
                </a:spcAft>
                <a:buClrTx/>
                <a:buSzTx/>
                <a:buFontTx/>
                <a:buNone/>
                <a:tabLst/>
                <a:defRPr/>
              </a:pPr>
              <a:endParaRPr kumimoji="0" lang="en-US" sz="11000" b="0" i="0" u="none" strike="noStrike" kern="0" cap="none" spc="0" normalizeH="0" baseline="0" noProof="0">
                <a:ln>
                  <a:noFill/>
                </a:ln>
                <a:solidFill>
                  <a:prstClr val="white"/>
                </a:solidFill>
                <a:effectLst/>
                <a:uLnTx/>
                <a:uFillTx/>
                <a:latin typeface="Calibri"/>
                <a:ea typeface="Calibri"/>
                <a:cs typeface="Arial"/>
              </a:endParaRPr>
            </a:p>
          </p:txBody>
        </p:sp>
      </p:grpSp>
      <p:sp>
        <p:nvSpPr>
          <p:cNvPr id="24" name="Rectangle 23">
            <a:extLst>
              <a:ext uri="{FF2B5EF4-FFF2-40B4-BE49-F238E27FC236}">
                <a16:creationId xmlns:a16="http://schemas.microsoft.com/office/drawing/2014/main" id="{69FE17C9-2BAE-715F-A3A4-9DD64B5DEB70}"/>
              </a:ext>
            </a:extLst>
          </p:cNvPr>
          <p:cNvSpPr/>
          <p:nvPr/>
        </p:nvSpPr>
        <p:spPr>
          <a:xfrm>
            <a:off x="22279842" y="6543631"/>
            <a:ext cx="8106373" cy="1148102"/>
          </a:xfrm>
          <a:prstGeom prst="rect">
            <a:avLst/>
          </a:prstGeom>
          <a:solidFill>
            <a:sysClr val="window" lastClr="FFFFFF"/>
          </a:solidFill>
          <a:ln w="25400" cap="flat" cmpd="sng" algn="ctr">
            <a:noFill/>
            <a:prstDash val="solid"/>
          </a:ln>
          <a:effectLst/>
        </p:spPr>
        <p:txBody>
          <a:bodyPr lIns="274320" rIns="274320" rtlCol="0" anchor="ctr"/>
          <a:lstStyle/>
          <a:p>
            <a:pPr marL="0" marR="0" lvl="0" indent="0" defTabSz="5607979"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4F81BD">
                    <a:lumMod val="75000"/>
                  </a:srgbClr>
                </a:solidFill>
                <a:effectLst/>
                <a:uLnTx/>
                <a:uFillTx/>
                <a:latin typeface="Amaranth" panose="02000503050000020004" pitchFamily="2" charset="0"/>
                <a:ea typeface="Calibri"/>
                <a:cs typeface="Times New Roman" pitchFamily="18" charset="0"/>
              </a:rPr>
              <a:t>Results</a:t>
            </a:r>
          </a:p>
        </p:txBody>
      </p:sp>
      <p:pic>
        <p:nvPicPr>
          <p:cNvPr id="30" name="Picture 29">
            <a:extLst>
              <a:ext uri="{FF2B5EF4-FFF2-40B4-BE49-F238E27FC236}">
                <a16:creationId xmlns:a16="http://schemas.microsoft.com/office/drawing/2014/main" id="{AAF23C37-E42F-E307-9F3D-09CB984F5425}"/>
              </a:ext>
            </a:extLst>
          </p:cNvPr>
          <p:cNvPicPr>
            <a:picLocks noChangeAspect="1"/>
          </p:cNvPicPr>
          <p:nvPr/>
        </p:nvPicPr>
        <p:blipFill>
          <a:blip r:embed="rId2"/>
          <a:stretch>
            <a:fillRect/>
          </a:stretch>
        </p:blipFill>
        <p:spPr>
          <a:xfrm>
            <a:off x="22235884" y="19377481"/>
            <a:ext cx="10303133" cy="13118664"/>
          </a:xfrm>
          <a:prstGeom prst="rect">
            <a:avLst/>
          </a:prstGeom>
        </p:spPr>
      </p:pic>
      <p:pic>
        <p:nvPicPr>
          <p:cNvPr id="31" name="Picture 30">
            <a:extLst>
              <a:ext uri="{FF2B5EF4-FFF2-40B4-BE49-F238E27FC236}">
                <a16:creationId xmlns:a16="http://schemas.microsoft.com/office/drawing/2014/main" id="{E2DFDDC7-A9CC-FB46-FB08-221DA16644C4}"/>
              </a:ext>
            </a:extLst>
          </p:cNvPr>
          <p:cNvPicPr>
            <a:picLocks noChangeAspect="1"/>
          </p:cNvPicPr>
          <p:nvPr/>
        </p:nvPicPr>
        <p:blipFill>
          <a:blip r:embed="rId3"/>
          <a:stretch>
            <a:fillRect/>
          </a:stretch>
        </p:blipFill>
        <p:spPr>
          <a:xfrm>
            <a:off x="32780789" y="19377481"/>
            <a:ext cx="10303133" cy="13119729"/>
          </a:xfrm>
          <a:prstGeom prst="rect">
            <a:avLst/>
          </a:prstGeom>
        </p:spPr>
      </p:pic>
      <p:sp>
        <p:nvSpPr>
          <p:cNvPr id="32" name="Rectangle 31">
            <a:extLst>
              <a:ext uri="{FF2B5EF4-FFF2-40B4-BE49-F238E27FC236}">
                <a16:creationId xmlns:a16="http://schemas.microsoft.com/office/drawing/2014/main" id="{302DCD43-16FD-D77A-7788-10E78DAEE3AB}"/>
              </a:ext>
            </a:extLst>
          </p:cNvPr>
          <p:cNvSpPr/>
          <p:nvPr/>
        </p:nvSpPr>
        <p:spPr>
          <a:xfrm>
            <a:off x="22235884" y="19986788"/>
            <a:ext cx="8069888" cy="1147039"/>
          </a:xfrm>
          <a:prstGeom prst="rect">
            <a:avLst/>
          </a:prstGeom>
          <a:solidFill>
            <a:sysClr val="window" lastClr="FFFFFF"/>
          </a:solidFill>
          <a:ln w="25400" cap="flat" cmpd="sng" algn="ctr">
            <a:noFill/>
            <a:prstDash val="solid"/>
          </a:ln>
          <a:effectLst/>
        </p:spPr>
        <p:txBody>
          <a:bodyPr lIns="274320" rIns="274320" rtlCol="0" anchor="ctr"/>
          <a:lstStyle/>
          <a:p>
            <a:pPr marL="0" marR="0" lvl="0" indent="0" defTabSz="5607979" eaLnBrk="1" fontAlgn="auto" latinLnBrk="0" hangingPunct="1">
              <a:lnSpc>
                <a:spcPct val="100000"/>
              </a:lnSpc>
              <a:spcBef>
                <a:spcPts val="0"/>
              </a:spcBef>
              <a:spcAft>
                <a:spcPts val="0"/>
              </a:spcAft>
              <a:buClrTx/>
              <a:buSzTx/>
              <a:buFontTx/>
              <a:buNone/>
              <a:tabLst/>
              <a:defRPr/>
            </a:pPr>
            <a:r>
              <a:rPr lang="en-US" sz="6600" b="1" kern="0" dirty="0">
                <a:solidFill>
                  <a:srgbClr val="4F81BD">
                    <a:lumMod val="75000"/>
                  </a:srgbClr>
                </a:solidFill>
                <a:latin typeface="Amaranth" panose="02000503050000020004" pitchFamily="2" charset="0"/>
                <a:ea typeface="Calibri"/>
                <a:cs typeface="Times New Roman" pitchFamily="18" charset="0"/>
              </a:rPr>
              <a:t>Conclusion</a:t>
            </a:r>
            <a:endParaRPr kumimoji="0" lang="en-US" sz="6600" b="1" i="0" u="none" strike="noStrike" kern="0" cap="none" spc="0" normalizeH="0" baseline="0" noProof="0" dirty="0">
              <a:ln>
                <a:noFill/>
              </a:ln>
              <a:solidFill>
                <a:srgbClr val="4F81BD">
                  <a:lumMod val="75000"/>
                </a:srgbClr>
              </a:solidFill>
              <a:effectLst/>
              <a:uLnTx/>
              <a:uFillTx/>
              <a:latin typeface="Amaranth" panose="02000503050000020004" pitchFamily="2" charset="0"/>
              <a:ea typeface="Calibri"/>
              <a:cs typeface="Times New Roman" pitchFamily="18" charset="0"/>
            </a:endParaRPr>
          </a:p>
        </p:txBody>
      </p:sp>
      <p:sp>
        <p:nvSpPr>
          <p:cNvPr id="33" name="Rectangle 32">
            <a:extLst>
              <a:ext uri="{FF2B5EF4-FFF2-40B4-BE49-F238E27FC236}">
                <a16:creationId xmlns:a16="http://schemas.microsoft.com/office/drawing/2014/main" id="{9EF5A613-A9EA-E743-9B79-ADA658AAA470}"/>
              </a:ext>
            </a:extLst>
          </p:cNvPr>
          <p:cNvSpPr/>
          <p:nvPr/>
        </p:nvSpPr>
        <p:spPr>
          <a:xfrm>
            <a:off x="32709727" y="19986788"/>
            <a:ext cx="8144805" cy="1205540"/>
          </a:xfrm>
          <a:prstGeom prst="rect">
            <a:avLst/>
          </a:prstGeom>
          <a:solidFill>
            <a:sysClr val="window" lastClr="FFFFFF"/>
          </a:solidFill>
          <a:ln w="25400" cap="flat" cmpd="sng" algn="ctr">
            <a:noFill/>
            <a:prstDash val="solid"/>
          </a:ln>
          <a:effectLst/>
        </p:spPr>
        <p:txBody>
          <a:bodyPr lIns="274320" rIns="274320" rtlCol="0" anchor="ctr"/>
          <a:lstStyle/>
          <a:p>
            <a:pPr marL="0" marR="0" lvl="0" indent="0" defTabSz="5607979"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4F81BD">
                    <a:lumMod val="75000"/>
                  </a:srgbClr>
                </a:solidFill>
                <a:effectLst/>
                <a:uLnTx/>
                <a:uFillTx/>
                <a:latin typeface="Amaranth" panose="02000503050000020004" pitchFamily="2" charset="0"/>
                <a:ea typeface="Calibri"/>
                <a:cs typeface="Times New Roman" pitchFamily="18" charset="0"/>
              </a:rPr>
              <a:t>Resources</a:t>
            </a:r>
          </a:p>
        </p:txBody>
      </p:sp>
      <p:pic>
        <p:nvPicPr>
          <p:cNvPr id="36" name="Picture 35">
            <a:extLst>
              <a:ext uri="{FF2B5EF4-FFF2-40B4-BE49-F238E27FC236}">
                <a16:creationId xmlns:a16="http://schemas.microsoft.com/office/drawing/2014/main" id="{5826E375-D1EB-557C-F914-064FA8CA744E}"/>
              </a:ext>
            </a:extLst>
          </p:cNvPr>
          <p:cNvPicPr>
            <a:picLocks noChangeAspect="1"/>
          </p:cNvPicPr>
          <p:nvPr/>
        </p:nvPicPr>
        <p:blipFill>
          <a:blip r:embed="rId4"/>
          <a:stretch>
            <a:fillRect/>
          </a:stretch>
        </p:blipFill>
        <p:spPr>
          <a:xfrm>
            <a:off x="11636044" y="18583111"/>
            <a:ext cx="9428619" cy="7274090"/>
          </a:xfrm>
          <a:prstGeom prst="rect">
            <a:avLst/>
          </a:prstGeom>
        </p:spPr>
      </p:pic>
      <p:pic>
        <p:nvPicPr>
          <p:cNvPr id="38" name="Picture 37">
            <a:extLst>
              <a:ext uri="{FF2B5EF4-FFF2-40B4-BE49-F238E27FC236}">
                <a16:creationId xmlns:a16="http://schemas.microsoft.com/office/drawing/2014/main" id="{BC5EAA63-1FD5-D437-705C-2EAB19DBB579}"/>
              </a:ext>
            </a:extLst>
          </p:cNvPr>
          <p:cNvPicPr>
            <a:picLocks noChangeAspect="1"/>
          </p:cNvPicPr>
          <p:nvPr/>
        </p:nvPicPr>
        <p:blipFill>
          <a:blip r:embed="rId5"/>
          <a:stretch>
            <a:fillRect/>
          </a:stretch>
        </p:blipFill>
        <p:spPr>
          <a:xfrm>
            <a:off x="24896778" y="8533680"/>
            <a:ext cx="14926968" cy="5186737"/>
          </a:xfrm>
          <a:prstGeom prst="rect">
            <a:avLst/>
          </a:prstGeom>
        </p:spPr>
      </p:pic>
      <p:pic>
        <p:nvPicPr>
          <p:cNvPr id="39" name="Picture 38">
            <a:extLst>
              <a:ext uri="{FF2B5EF4-FFF2-40B4-BE49-F238E27FC236}">
                <a16:creationId xmlns:a16="http://schemas.microsoft.com/office/drawing/2014/main" id="{1BF047E5-DEB8-DC67-0BA2-70FA59244753}"/>
              </a:ext>
            </a:extLst>
          </p:cNvPr>
          <p:cNvPicPr>
            <a:picLocks noChangeAspect="1"/>
          </p:cNvPicPr>
          <p:nvPr/>
        </p:nvPicPr>
        <p:blipFill>
          <a:blip r:embed="rId6"/>
          <a:stretch>
            <a:fillRect/>
          </a:stretch>
        </p:blipFill>
        <p:spPr>
          <a:xfrm>
            <a:off x="24896778" y="13890590"/>
            <a:ext cx="14926968" cy="4775099"/>
          </a:xfrm>
          <a:prstGeom prst="rect">
            <a:avLst/>
          </a:prstGeom>
        </p:spPr>
      </p:pic>
      <p:sp>
        <p:nvSpPr>
          <p:cNvPr id="40" name="TextBox 39">
            <a:extLst>
              <a:ext uri="{FF2B5EF4-FFF2-40B4-BE49-F238E27FC236}">
                <a16:creationId xmlns:a16="http://schemas.microsoft.com/office/drawing/2014/main" id="{92E7225B-1E75-C1B1-BC89-37905E86A887}"/>
              </a:ext>
            </a:extLst>
          </p:cNvPr>
          <p:cNvSpPr txBox="1"/>
          <p:nvPr/>
        </p:nvSpPr>
        <p:spPr>
          <a:xfrm>
            <a:off x="22564269" y="21743134"/>
            <a:ext cx="8769983" cy="10156627"/>
          </a:xfrm>
          <a:prstGeom prst="rect">
            <a:avLst/>
          </a:prstGeom>
          <a:noFill/>
        </p:spPr>
        <p:txBody>
          <a:bodyPr wrap="square" rtlCol="0">
            <a:spAutoFit/>
          </a:bodyPr>
          <a:lstStyle/>
          <a:p>
            <a:pPr defTabSz="5607979"/>
            <a:r>
              <a:rPr lang="en-US" sz="5400" dirty="0">
                <a:solidFill>
                  <a:prstClr val="white"/>
                </a:solidFill>
                <a:latin typeface="Titillium Web" panose="00000500000000000000" pitchFamily="2" charset="0"/>
                <a:ea typeface="Calibri"/>
                <a:cs typeface="Times New Roman" pitchFamily="18" charset="0"/>
              </a:rPr>
              <a:t>From the IR spectra it was concluded that no pyridine functional groups were on the carbon dots. However, there was a slight shift in the IR spectra. Due to this further research is being done to create new types of carbon dots for photocatalysis using aspartic acid, nickel phthalocyanine, and cobalt phthalocyanine</a:t>
            </a:r>
            <a:r>
              <a:rPr lang="en-US" sz="6000" dirty="0">
                <a:solidFill>
                  <a:prstClr val="white"/>
                </a:solidFill>
                <a:latin typeface="Titillium Web" panose="00000500000000000000" pitchFamily="2" charset="0"/>
                <a:ea typeface="Calibri"/>
                <a:cs typeface="Times New Roman" pitchFamily="18" charset="0"/>
              </a:rPr>
              <a:t>. </a:t>
            </a:r>
          </a:p>
        </p:txBody>
      </p:sp>
      <p:sp>
        <p:nvSpPr>
          <p:cNvPr id="41" name="TextBox 40">
            <a:extLst>
              <a:ext uri="{FF2B5EF4-FFF2-40B4-BE49-F238E27FC236}">
                <a16:creationId xmlns:a16="http://schemas.microsoft.com/office/drawing/2014/main" id="{E14E1722-101D-B31A-2EDA-82D650985F2B}"/>
              </a:ext>
            </a:extLst>
          </p:cNvPr>
          <p:cNvSpPr txBox="1"/>
          <p:nvPr/>
        </p:nvSpPr>
        <p:spPr>
          <a:xfrm>
            <a:off x="33485170" y="22981050"/>
            <a:ext cx="8769983" cy="7478970"/>
          </a:xfrm>
          <a:prstGeom prst="rect">
            <a:avLst/>
          </a:prstGeom>
          <a:noFill/>
        </p:spPr>
        <p:txBody>
          <a:bodyPr wrap="square" rtlCol="0">
            <a:spAutoFit/>
          </a:bodyPr>
          <a:lstStyle/>
          <a:p>
            <a:pPr defTabSz="5607979"/>
            <a:r>
              <a:rPr lang="en-US" sz="2400" dirty="0">
                <a:solidFill>
                  <a:prstClr val="white"/>
                </a:solidFill>
                <a:latin typeface="Titillium Web" panose="00000500000000000000" pitchFamily="2" charset="0"/>
                <a:ea typeface="Calibri"/>
                <a:cs typeface="Times New Roman" pitchFamily="18" charset="0"/>
              </a:rPr>
              <a:t>Yao, Y.; Zhang, H.; Hu, K.; Nie, G.; Yang, Y.; Wang, Y.; Duan, X.; Wang, S. Carbon Dots Based Photocatalysis for Environmental Applications. J Environ Chem Eng 2022, 10 (2), 107336. https://doi.org/10.1016/J.JECE.2022.107336.</a:t>
            </a:r>
          </a:p>
          <a:p>
            <a:pPr defTabSz="5607979"/>
            <a:r>
              <a:rPr lang="en-US" sz="2400" dirty="0">
                <a:solidFill>
                  <a:prstClr val="white"/>
                </a:solidFill>
                <a:latin typeface="Titillium Web" panose="00000500000000000000" pitchFamily="2" charset="0"/>
                <a:ea typeface="Calibri"/>
                <a:cs typeface="Times New Roman" pitchFamily="18" charset="0"/>
              </a:rPr>
              <a:t>Hersh, M. A. The Economics and Politics of Energy Generation. Improving Stability in Developing Nations through Automation 2006 2006, 77–82. https://doi.org/10.1016/B978-008045406-1/50011-2.</a:t>
            </a:r>
          </a:p>
          <a:p>
            <a:pPr defTabSz="5607979"/>
            <a:r>
              <a:rPr lang="en-US" sz="2400" dirty="0">
                <a:solidFill>
                  <a:prstClr val="white"/>
                </a:solidFill>
                <a:latin typeface="Titillium Web" panose="00000500000000000000" pitchFamily="2" charset="0"/>
                <a:ea typeface="Calibri"/>
                <a:cs typeface="Times New Roman" pitchFamily="18" charset="0"/>
              </a:rPr>
              <a:t>Panda, D.; Venkatesh, N.; Sakthivel, P. MXene-Based Materials for Remediation of Environmental Pollutants. MXenes and their Composites: Synthesis, Properties and Potential Applications 2022, 553–594. https://doi.org/10.1016/B978-0-12-823361-0.00014-9.</a:t>
            </a:r>
          </a:p>
          <a:p>
            <a:pPr defTabSz="5607979"/>
            <a:r>
              <a:rPr lang="en-US" sz="2400" dirty="0">
                <a:solidFill>
                  <a:prstClr val="white"/>
                </a:solidFill>
                <a:latin typeface="Titillium Web" panose="00000500000000000000" pitchFamily="2" charset="0"/>
                <a:ea typeface="Calibri"/>
                <a:cs typeface="Times New Roman" pitchFamily="18" charset="0"/>
              </a:rPr>
              <a:t>Tahir, M. B.; Iqbal, T.; Rafique, M.; Rafique, M. S.; Nawaz, T.; Sagir, M. Nanomaterials for Photocatalysis. Nanotechnology and Photocatalysis for Environmental Applications 2020, 65–76. https://doi.org/10.1016/B978-0-12-821192-2.00005-X.</a:t>
            </a:r>
          </a:p>
          <a:p>
            <a:pPr defTabSz="5607979"/>
            <a:r>
              <a:rPr lang="en-US" sz="2400" dirty="0">
                <a:solidFill>
                  <a:prstClr val="white"/>
                </a:solidFill>
                <a:latin typeface="Titillium Web" panose="00000500000000000000" pitchFamily="2" charset="0"/>
                <a:ea typeface="Calibri"/>
                <a:cs typeface="Times New Roman" pitchFamily="18" charset="0"/>
              </a:rPr>
              <a:t>Conduction Band – Definition, Types, Conduction Band in Semiconductor and Metals. https://www.vedantu.com/iit-jee/conduction-band (accessed 2023-02-28).</a:t>
            </a:r>
          </a:p>
        </p:txBody>
      </p:sp>
      <p:pic>
        <p:nvPicPr>
          <p:cNvPr id="43" name="Picture 42">
            <a:extLst>
              <a:ext uri="{FF2B5EF4-FFF2-40B4-BE49-F238E27FC236}">
                <a16:creationId xmlns:a16="http://schemas.microsoft.com/office/drawing/2014/main" id="{0E737800-A529-9089-5696-4D591B31824E}"/>
              </a:ext>
            </a:extLst>
          </p:cNvPr>
          <p:cNvPicPr>
            <a:picLocks noChangeAspect="1"/>
          </p:cNvPicPr>
          <p:nvPr/>
        </p:nvPicPr>
        <p:blipFill>
          <a:blip r:embed="rId7"/>
          <a:stretch>
            <a:fillRect/>
          </a:stretch>
        </p:blipFill>
        <p:spPr>
          <a:xfrm>
            <a:off x="11807289" y="26074337"/>
            <a:ext cx="4054014" cy="5405352"/>
          </a:xfrm>
          <a:prstGeom prst="rect">
            <a:avLst/>
          </a:prstGeom>
        </p:spPr>
      </p:pic>
      <p:pic>
        <p:nvPicPr>
          <p:cNvPr id="45" name="Picture 44">
            <a:extLst>
              <a:ext uri="{FF2B5EF4-FFF2-40B4-BE49-F238E27FC236}">
                <a16:creationId xmlns:a16="http://schemas.microsoft.com/office/drawing/2014/main" id="{03A3F529-7010-9A8E-B001-4D25635AAD44}"/>
              </a:ext>
            </a:extLst>
          </p:cNvPr>
          <p:cNvPicPr>
            <a:picLocks noChangeAspect="1"/>
          </p:cNvPicPr>
          <p:nvPr/>
        </p:nvPicPr>
        <p:blipFill>
          <a:blip r:embed="rId8"/>
          <a:stretch>
            <a:fillRect/>
          </a:stretch>
        </p:blipFill>
        <p:spPr>
          <a:xfrm>
            <a:off x="16287205" y="26116466"/>
            <a:ext cx="4054014" cy="5405352"/>
          </a:xfrm>
          <a:prstGeom prst="rect">
            <a:avLst/>
          </a:prstGeom>
        </p:spPr>
      </p:pic>
    </p:spTree>
    <p:extLst>
      <p:ext uri="{BB962C8B-B14F-4D97-AF65-F5344CB8AC3E}">
        <p14:creationId xmlns:p14="http://schemas.microsoft.com/office/powerpoint/2010/main" val="29877227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79</TotalTime>
  <Words>501</Words>
  <Application>Microsoft Office PowerPoint</Application>
  <PresentationFormat>Custom</PresentationFormat>
  <Paragraphs>22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Amaranth</vt:lpstr>
      <vt:lpstr>Arial</vt:lpstr>
      <vt:lpstr>Calibri</vt:lpstr>
      <vt:lpstr>Calibri Light</vt:lpstr>
      <vt:lpstr>Titillium Web</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Adase Ntumi</dc:creator>
  <cp:lastModifiedBy>Adase Ntumi</cp:lastModifiedBy>
  <cp:revision>2</cp:revision>
  <dcterms:created xsi:type="dcterms:W3CDTF">2023-04-13T18:47:16Z</dcterms:created>
  <dcterms:modified xsi:type="dcterms:W3CDTF">2023-04-13T20:06:37Z</dcterms:modified>
</cp:coreProperties>
</file>