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43891200" cy="32918400"/>
  <p:notesSz cx="7023100" cy="9309100"/>
  <p:defaultTextStyle>
    <a:defPPr>
      <a:defRPr lang="en-US"/>
    </a:defPPr>
    <a:lvl1pPr marL="0" algn="l" defTabSz="3870983" rtl="0" eaLnBrk="1" latinLnBrk="0" hangingPunct="1">
      <a:defRPr sz="7600" kern="1200">
        <a:solidFill>
          <a:schemeClr val="tx1"/>
        </a:solidFill>
        <a:latin typeface="+mn-lt"/>
        <a:ea typeface="+mn-ea"/>
        <a:cs typeface="+mn-cs"/>
      </a:defRPr>
    </a:lvl1pPr>
    <a:lvl2pPr marL="1935491" algn="l" defTabSz="3870983" rtl="0" eaLnBrk="1" latinLnBrk="0" hangingPunct="1">
      <a:defRPr sz="7600" kern="1200">
        <a:solidFill>
          <a:schemeClr val="tx1"/>
        </a:solidFill>
        <a:latin typeface="+mn-lt"/>
        <a:ea typeface="+mn-ea"/>
        <a:cs typeface="+mn-cs"/>
      </a:defRPr>
    </a:lvl2pPr>
    <a:lvl3pPr marL="3870983" algn="l" defTabSz="3870983" rtl="0" eaLnBrk="1" latinLnBrk="0" hangingPunct="1">
      <a:defRPr sz="7600" kern="1200">
        <a:solidFill>
          <a:schemeClr val="tx1"/>
        </a:solidFill>
        <a:latin typeface="+mn-lt"/>
        <a:ea typeface="+mn-ea"/>
        <a:cs typeface="+mn-cs"/>
      </a:defRPr>
    </a:lvl3pPr>
    <a:lvl4pPr marL="5806474" algn="l" defTabSz="3870983" rtl="0" eaLnBrk="1" latinLnBrk="0" hangingPunct="1">
      <a:defRPr sz="7600" kern="1200">
        <a:solidFill>
          <a:schemeClr val="tx1"/>
        </a:solidFill>
        <a:latin typeface="+mn-lt"/>
        <a:ea typeface="+mn-ea"/>
        <a:cs typeface="+mn-cs"/>
      </a:defRPr>
    </a:lvl4pPr>
    <a:lvl5pPr marL="7741966" algn="l" defTabSz="3870983" rtl="0" eaLnBrk="1" latinLnBrk="0" hangingPunct="1">
      <a:defRPr sz="7600" kern="1200">
        <a:solidFill>
          <a:schemeClr val="tx1"/>
        </a:solidFill>
        <a:latin typeface="+mn-lt"/>
        <a:ea typeface="+mn-ea"/>
        <a:cs typeface="+mn-cs"/>
      </a:defRPr>
    </a:lvl5pPr>
    <a:lvl6pPr marL="9677457" algn="l" defTabSz="3870983" rtl="0" eaLnBrk="1" latinLnBrk="0" hangingPunct="1">
      <a:defRPr sz="7600" kern="1200">
        <a:solidFill>
          <a:schemeClr val="tx1"/>
        </a:solidFill>
        <a:latin typeface="+mn-lt"/>
        <a:ea typeface="+mn-ea"/>
        <a:cs typeface="+mn-cs"/>
      </a:defRPr>
    </a:lvl6pPr>
    <a:lvl7pPr marL="11612948" algn="l" defTabSz="3870983" rtl="0" eaLnBrk="1" latinLnBrk="0" hangingPunct="1">
      <a:defRPr sz="7600" kern="1200">
        <a:solidFill>
          <a:schemeClr val="tx1"/>
        </a:solidFill>
        <a:latin typeface="+mn-lt"/>
        <a:ea typeface="+mn-ea"/>
        <a:cs typeface="+mn-cs"/>
      </a:defRPr>
    </a:lvl7pPr>
    <a:lvl8pPr marL="13548440" algn="l" defTabSz="3870983" rtl="0" eaLnBrk="1" latinLnBrk="0" hangingPunct="1">
      <a:defRPr sz="7600" kern="1200">
        <a:solidFill>
          <a:schemeClr val="tx1"/>
        </a:solidFill>
        <a:latin typeface="+mn-lt"/>
        <a:ea typeface="+mn-ea"/>
        <a:cs typeface="+mn-cs"/>
      </a:defRPr>
    </a:lvl8pPr>
    <a:lvl9pPr marL="15483931" algn="l" defTabSz="3870983" rtl="0" eaLnBrk="1" latinLnBrk="0" hangingPunct="1">
      <a:defRPr sz="7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1520">
          <p15:clr>
            <a:srgbClr val="A4A3A4"/>
          </p15:clr>
        </p15:guide>
        <p15:guide id="3" orient="horz" pos="1036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77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9" y="-2645"/>
      </p:cViewPr>
      <p:guideLst>
        <p:guide orient="horz" pos="9216"/>
        <p:guide pos="11520"/>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3"/>
            <a:ext cx="37307520" cy="11460480"/>
          </a:xfrm>
        </p:spPr>
        <p:txBody>
          <a:bodyPr anchor="b"/>
          <a:lstStyle>
            <a:lvl1pPr algn="ctr">
              <a:defRPr sz="28000"/>
            </a:lvl1pPr>
          </a:lstStyle>
          <a:p>
            <a:r>
              <a:rPr lang="en-US"/>
              <a:t>Click to edit Master title style</a:t>
            </a:r>
          </a:p>
        </p:txBody>
      </p:sp>
      <p:sp>
        <p:nvSpPr>
          <p:cNvPr id="3" name="Subtitle 2"/>
          <p:cNvSpPr>
            <a:spLocks noGrp="1"/>
          </p:cNvSpPr>
          <p:nvPr>
            <p:ph type="subTitle" idx="1"/>
          </p:nvPr>
        </p:nvSpPr>
        <p:spPr>
          <a:xfrm>
            <a:off x="5486400" y="17289783"/>
            <a:ext cx="32918400" cy="7947658"/>
          </a:xfrm>
        </p:spPr>
        <p:txBody>
          <a:bodyPr/>
          <a:lstStyle>
            <a:lvl1pPr marL="0" indent="0" algn="ctr">
              <a:buNone/>
              <a:defRPr sz="11200"/>
            </a:lvl1pPr>
            <a:lvl2pPr marL="2133478" indent="0" algn="ctr">
              <a:buNone/>
              <a:defRPr sz="9300"/>
            </a:lvl2pPr>
            <a:lvl3pPr marL="4266956" indent="0" algn="ctr">
              <a:buNone/>
              <a:defRPr sz="8400"/>
            </a:lvl3pPr>
            <a:lvl4pPr marL="6400434" indent="0" algn="ctr">
              <a:buNone/>
              <a:defRPr sz="7500"/>
            </a:lvl4pPr>
            <a:lvl5pPr marL="8533912" indent="0" algn="ctr">
              <a:buNone/>
              <a:defRPr sz="7500"/>
            </a:lvl5pPr>
            <a:lvl6pPr marL="10667390" indent="0" algn="ctr">
              <a:buNone/>
              <a:defRPr sz="7500"/>
            </a:lvl6pPr>
            <a:lvl7pPr marL="12800868" indent="0" algn="ctr">
              <a:buNone/>
              <a:defRPr sz="7500"/>
            </a:lvl7pPr>
            <a:lvl8pPr marL="14934347" indent="0" algn="ctr">
              <a:buNone/>
              <a:defRPr sz="7500"/>
            </a:lvl8pPr>
            <a:lvl9pPr marL="17067825" indent="0" algn="ctr">
              <a:buNone/>
              <a:defRPr sz="7500"/>
            </a:lvl9pPr>
          </a:lstStyle>
          <a:p>
            <a:r>
              <a:rPr lang="en-US"/>
              <a:t>Click to edit Master subtitle style</a:t>
            </a:r>
          </a:p>
        </p:txBody>
      </p:sp>
      <p:sp>
        <p:nvSpPr>
          <p:cNvPr id="4" name="Date Placeholder 3"/>
          <p:cNvSpPr>
            <a:spLocks noGrp="1"/>
          </p:cNvSpPr>
          <p:nvPr>
            <p:ph type="dt" sz="half" idx="10"/>
          </p:nvPr>
        </p:nvSpPr>
        <p:spPr/>
        <p:txBody>
          <a:bodyPr/>
          <a:lstStyle/>
          <a:p>
            <a:fld id="{6C6FB2A3-5D2A-4800-BDD6-A639736406AC}"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301581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6FB2A3-5D2A-4800-BDD6-A639736406AC}"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368211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1"/>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1"/>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6FB2A3-5D2A-4800-BDD6-A639736406AC}"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2988002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6FB2A3-5D2A-4800-BDD6-A639736406AC}"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36208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000"/>
            </a:lvl1pPr>
          </a:lstStyle>
          <a:p>
            <a:r>
              <a:rPr lang="en-US"/>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11200">
                <a:solidFill>
                  <a:schemeClr val="tx1"/>
                </a:solidFill>
              </a:defRPr>
            </a:lvl1pPr>
            <a:lvl2pPr marL="2133478" indent="0">
              <a:buNone/>
              <a:defRPr sz="9300">
                <a:solidFill>
                  <a:schemeClr val="tx1">
                    <a:tint val="75000"/>
                  </a:schemeClr>
                </a:solidFill>
              </a:defRPr>
            </a:lvl2pPr>
            <a:lvl3pPr marL="4266956" indent="0">
              <a:buNone/>
              <a:defRPr sz="8400">
                <a:solidFill>
                  <a:schemeClr val="tx1">
                    <a:tint val="75000"/>
                  </a:schemeClr>
                </a:solidFill>
              </a:defRPr>
            </a:lvl3pPr>
            <a:lvl4pPr marL="6400434" indent="0">
              <a:buNone/>
              <a:defRPr sz="7500">
                <a:solidFill>
                  <a:schemeClr val="tx1">
                    <a:tint val="75000"/>
                  </a:schemeClr>
                </a:solidFill>
              </a:defRPr>
            </a:lvl4pPr>
            <a:lvl5pPr marL="8533912" indent="0">
              <a:buNone/>
              <a:defRPr sz="7500">
                <a:solidFill>
                  <a:schemeClr val="tx1">
                    <a:tint val="75000"/>
                  </a:schemeClr>
                </a:solidFill>
              </a:defRPr>
            </a:lvl5pPr>
            <a:lvl6pPr marL="10667390" indent="0">
              <a:buNone/>
              <a:defRPr sz="7500">
                <a:solidFill>
                  <a:schemeClr val="tx1">
                    <a:tint val="75000"/>
                  </a:schemeClr>
                </a:solidFill>
              </a:defRPr>
            </a:lvl6pPr>
            <a:lvl7pPr marL="12800868" indent="0">
              <a:buNone/>
              <a:defRPr sz="7500">
                <a:solidFill>
                  <a:schemeClr val="tx1">
                    <a:tint val="75000"/>
                  </a:schemeClr>
                </a:solidFill>
              </a:defRPr>
            </a:lvl7pPr>
            <a:lvl8pPr marL="14934347" indent="0">
              <a:buNone/>
              <a:defRPr sz="7500">
                <a:solidFill>
                  <a:schemeClr val="tx1">
                    <a:tint val="75000"/>
                  </a:schemeClr>
                </a:solidFill>
              </a:defRPr>
            </a:lvl8pPr>
            <a:lvl9pPr marL="17067825" indent="0">
              <a:buNone/>
              <a:defRPr sz="7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6FB2A3-5D2A-4800-BDD6-A639736406AC}"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2654971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C6FB2A3-5D2A-4800-BDD6-A639736406AC}"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383684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8"/>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200" b="1"/>
            </a:lvl1pPr>
            <a:lvl2pPr marL="2133478" indent="0">
              <a:buNone/>
              <a:defRPr sz="9300" b="1"/>
            </a:lvl2pPr>
            <a:lvl3pPr marL="4266956" indent="0">
              <a:buNone/>
              <a:defRPr sz="8400" b="1"/>
            </a:lvl3pPr>
            <a:lvl4pPr marL="6400434" indent="0">
              <a:buNone/>
              <a:defRPr sz="7500" b="1"/>
            </a:lvl4pPr>
            <a:lvl5pPr marL="8533912" indent="0">
              <a:buNone/>
              <a:defRPr sz="7500" b="1"/>
            </a:lvl5pPr>
            <a:lvl6pPr marL="10667390" indent="0">
              <a:buNone/>
              <a:defRPr sz="7500" b="1"/>
            </a:lvl6pPr>
            <a:lvl7pPr marL="12800868" indent="0">
              <a:buNone/>
              <a:defRPr sz="7500" b="1"/>
            </a:lvl7pPr>
            <a:lvl8pPr marL="14934347" indent="0">
              <a:buNone/>
              <a:defRPr sz="7500" b="1"/>
            </a:lvl8pPr>
            <a:lvl9pPr marL="17067825" indent="0">
              <a:buNone/>
              <a:defRPr sz="750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200" b="1"/>
            </a:lvl1pPr>
            <a:lvl2pPr marL="2133478" indent="0">
              <a:buNone/>
              <a:defRPr sz="9300" b="1"/>
            </a:lvl2pPr>
            <a:lvl3pPr marL="4266956" indent="0">
              <a:buNone/>
              <a:defRPr sz="8400" b="1"/>
            </a:lvl3pPr>
            <a:lvl4pPr marL="6400434" indent="0">
              <a:buNone/>
              <a:defRPr sz="7500" b="1"/>
            </a:lvl4pPr>
            <a:lvl5pPr marL="8533912" indent="0">
              <a:buNone/>
              <a:defRPr sz="7500" b="1"/>
            </a:lvl5pPr>
            <a:lvl6pPr marL="10667390" indent="0">
              <a:buNone/>
              <a:defRPr sz="7500" b="1"/>
            </a:lvl6pPr>
            <a:lvl7pPr marL="12800868" indent="0">
              <a:buNone/>
              <a:defRPr sz="7500" b="1"/>
            </a:lvl7pPr>
            <a:lvl8pPr marL="14934347" indent="0">
              <a:buNone/>
              <a:defRPr sz="7500" b="1"/>
            </a:lvl8pPr>
            <a:lvl9pPr marL="17067825" indent="0">
              <a:buNone/>
              <a:defRPr sz="750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6FB2A3-5D2A-4800-BDD6-A639736406AC}" type="datetimeFigureOut">
              <a:rPr lang="en-US" smtClean="0"/>
              <a:t>4/16/2023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2823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C6FB2A3-5D2A-4800-BDD6-A639736406AC}" type="datetimeFigureOut">
              <a:rPr lang="en-US" smtClean="0"/>
              <a:t>4/16/2023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334258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6FB2A3-5D2A-4800-BDD6-A639736406AC}" type="datetimeFigureOut">
              <a:rPr lang="en-US" smtClean="0"/>
              <a:t>4/16/2023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905634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4900"/>
            </a:lvl1pPr>
          </a:lstStyle>
          <a:p>
            <a:r>
              <a:rPr lang="en-US"/>
              <a:t>Click to edit Master title style</a:t>
            </a:r>
          </a:p>
        </p:txBody>
      </p:sp>
      <p:sp>
        <p:nvSpPr>
          <p:cNvPr id="3" name="Content Placeholder 2"/>
          <p:cNvSpPr>
            <a:spLocks noGrp="1"/>
          </p:cNvSpPr>
          <p:nvPr>
            <p:ph idx="1"/>
          </p:nvPr>
        </p:nvSpPr>
        <p:spPr>
          <a:xfrm>
            <a:off x="18659477" y="4739648"/>
            <a:ext cx="22219920" cy="23393400"/>
          </a:xfrm>
        </p:spPr>
        <p:txBody>
          <a:bodyPr/>
          <a:lstStyle>
            <a:lvl1pPr>
              <a:defRPr sz="14900"/>
            </a:lvl1pPr>
            <a:lvl2pPr>
              <a:defRPr sz="13100"/>
            </a:lvl2pPr>
            <a:lvl3pPr>
              <a:defRPr sz="112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1"/>
            <a:ext cx="14156054" cy="18295622"/>
          </a:xfrm>
        </p:spPr>
        <p:txBody>
          <a:bodyPr/>
          <a:lstStyle>
            <a:lvl1pPr marL="0" indent="0">
              <a:buNone/>
              <a:defRPr sz="7500"/>
            </a:lvl1pPr>
            <a:lvl2pPr marL="2133478" indent="0">
              <a:buNone/>
              <a:defRPr sz="6500"/>
            </a:lvl2pPr>
            <a:lvl3pPr marL="4266956" indent="0">
              <a:buNone/>
              <a:defRPr sz="5600"/>
            </a:lvl3pPr>
            <a:lvl4pPr marL="6400434" indent="0">
              <a:buNone/>
              <a:defRPr sz="4700"/>
            </a:lvl4pPr>
            <a:lvl5pPr marL="8533912" indent="0">
              <a:buNone/>
              <a:defRPr sz="4700"/>
            </a:lvl5pPr>
            <a:lvl6pPr marL="10667390" indent="0">
              <a:buNone/>
              <a:defRPr sz="4700"/>
            </a:lvl6pPr>
            <a:lvl7pPr marL="12800868" indent="0">
              <a:buNone/>
              <a:defRPr sz="4700"/>
            </a:lvl7pPr>
            <a:lvl8pPr marL="14934347" indent="0">
              <a:buNone/>
              <a:defRPr sz="4700"/>
            </a:lvl8pPr>
            <a:lvl9pPr marL="17067825"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6C6FB2A3-5D2A-4800-BDD6-A639736406AC}"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147955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4900"/>
            </a:lvl1pPr>
          </a:lstStyle>
          <a:p>
            <a:r>
              <a:rPr lang="en-US"/>
              <a:t>Click to edit Master title style</a:t>
            </a:r>
          </a:p>
        </p:txBody>
      </p:sp>
      <p:sp>
        <p:nvSpPr>
          <p:cNvPr id="3" name="Picture Placeholder 2"/>
          <p:cNvSpPr>
            <a:spLocks noGrp="1" noChangeAspect="1"/>
          </p:cNvSpPr>
          <p:nvPr>
            <p:ph type="pic" idx="1"/>
          </p:nvPr>
        </p:nvSpPr>
        <p:spPr>
          <a:xfrm>
            <a:off x="18659477" y="4739648"/>
            <a:ext cx="22219920" cy="23393400"/>
          </a:xfrm>
        </p:spPr>
        <p:txBody>
          <a:bodyPr anchor="t"/>
          <a:lstStyle>
            <a:lvl1pPr marL="0" indent="0">
              <a:buNone/>
              <a:defRPr sz="14900"/>
            </a:lvl1pPr>
            <a:lvl2pPr marL="2133478" indent="0">
              <a:buNone/>
              <a:defRPr sz="13100"/>
            </a:lvl2pPr>
            <a:lvl3pPr marL="4266956" indent="0">
              <a:buNone/>
              <a:defRPr sz="11200"/>
            </a:lvl3pPr>
            <a:lvl4pPr marL="6400434" indent="0">
              <a:buNone/>
              <a:defRPr sz="9300"/>
            </a:lvl4pPr>
            <a:lvl5pPr marL="8533912" indent="0">
              <a:buNone/>
              <a:defRPr sz="9300"/>
            </a:lvl5pPr>
            <a:lvl6pPr marL="10667390" indent="0">
              <a:buNone/>
              <a:defRPr sz="9300"/>
            </a:lvl6pPr>
            <a:lvl7pPr marL="12800868" indent="0">
              <a:buNone/>
              <a:defRPr sz="9300"/>
            </a:lvl7pPr>
            <a:lvl8pPr marL="14934347" indent="0">
              <a:buNone/>
              <a:defRPr sz="9300"/>
            </a:lvl8pPr>
            <a:lvl9pPr marL="17067825" indent="0">
              <a:buNone/>
              <a:defRPr sz="9300"/>
            </a:lvl9pPr>
          </a:lstStyle>
          <a:p>
            <a:r>
              <a:rPr lang="en-US"/>
              <a:t>Click icon to add picture</a:t>
            </a:r>
          </a:p>
        </p:txBody>
      </p:sp>
      <p:sp>
        <p:nvSpPr>
          <p:cNvPr id="4" name="Text Placeholder 3"/>
          <p:cNvSpPr>
            <a:spLocks noGrp="1"/>
          </p:cNvSpPr>
          <p:nvPr>
            <p:ph type="body" sz="half" idx="2"/>
          </p:nvPr>
        </p:nvSpPr>
        <p:spPr>
          <a:xfrm>
            <a:off x="3023237" y="9875521"/>
            <a:ext cx="14156054" cy="18295622"/>
          </a:xfrm>
        </p:spPr>
        <p:txBody>
          <a:bodyPr/>
          <a:lstStyle>
            <a:lvl1pPr marL="0" indent="0">
              <a:buNone/>
              <a:defRPr sz="7500"/>
            </a:lvl1pPr>
            <a:lvl2pPr marL="2133478" indent="0">
              <a:buNone/>
              <a:defRPr sz="6500"/>
            </a:lvl2pPr>
            <a:lvl3pPr marL="4266956" indent="0">
              <a:buNone/>
              <a:defRPr sz="5600"/>
            </a:lvl3pPr>
            <a:lvl4pPr marL="6400434" indent="0">
              <a:buNone/>
              <a:defRPr sz="4700"/>
            </a:lvl4pPr>
            <a:lvl5pPr marL="8533912" indent="0">
              <a:buNone/>
              <a:defRPr sz="4700"/>
            </a:lvl5pPr>
            <a:lvl6pPr marL="10667390" indent="0">
              <a:buNone/>
              <a:defRPr sz="4700"/>
            </a:lvl6pPr>
            <a:lvl7pPr marL="12800868" indent="0">
              <a:buNone/>
              <a:defRPr sz="4700"/>
            </a:lvl7pPr>
            <a:lvl8pPr marL="14934347" indent="0">
              <a:buNone/>
              <a:defRPr sz="4700"/>
            </a:lvl8pPr>
            <a:lvl9pPr marL="17067825"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6C6FB2A3-5D2A-4800-BDD6-A639736406AC}"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72557-EAF0-449A-8FF7-1E7C79DDBF61}" type="slidenum">
              <a:rPr lang="en-US" smtClean="0"/>
              <a:t>‹#›</a:t>
            </a:fld>
            <a:endParaRPr lang="en-US"/>
          </a:p>
        </p:txBody>
      </p:sp>
    </p:spTree>
    <p:extLst>
      <p:ext uri="{BB962C8B-B14F-4D97-AF65-F5344CB8AC3E}">
        <p14:creationId xmlns:p14="http://schemas.microsoft.com/office/powerpoint/2010/main" val="4012360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8"/>
            <a:ext cx="37856160" cy="6362702"/>
          </a:xfrm>
          <a:prstGeom prst="rect">
            <a:avLst/>
          </a:prstGeom>
        </p:spPr>
        <p:txBody>
          <a:bodyPr vert="horz" lIns="106674" tIns="53337" rIns="106674" bIns="53337"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3"/>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8"/>
            <a:ext cx="9875520" cy="1752600"/>
          </a:xfrm>
          <a:prstGeom prst="rect">
            <a:avLst/>
          </a:prstGeom>
        </p:spPr>
        <p:txBody>
          <a:bodyPr vert="horz" lIns="106674" tIns="53337" rIns="106674" bIns="53337" rtlCol="0" anchor="ctr"/>
          <a:lstStyle>
            <a:lvl1pPr algn="l">
              <a:defRPr sz="5600">
                <a:solidFill>
                  <a:schemeClr val="tx1">
                    <a:tint val="75000"/>
                  </a:schemeClr>
                </a:solidFill>
              </a:defRPr>
            </a:lvl1pPr>
          </a:lstStyle>
          <a:p>
            <a:fld id="{6C6FB2A3-5D2A-4800-BDD6-A639736406AC}" type="datetimeFigureOut">
              <a:rPr lang="en-US" smtClean="0"/>
              <a:t>4/16/2023</a:t>
            </a:fld>
            <a:endParaRPr lang="en-US"/>
          </a:p>
        </p:txBody>
      </p:sp>
      <p:sp>
        <p:nvSpPr>
          <p:cNvPr id="5" name="Footer Placeholder 4"/>
          <p:cNvSpPr>
            <a:spLocks noGrp="1"/>
          </p:cNvSpPr>
          <p:nvPr>
            <p:ph type="ftr" sz="quarter" idx="3"/>
          </p:nvPr>
        </p:nvSpPr>
        <p:spPr>
          <a:xfrm>
            <a:off x="14538960" y="30510488"/>
            <a:ext cx="14813280" cy="1752600"/>
          </a:xfrm>
          <a:prstGeom prst="rect">
            <a:avLst/>
          </a:prstGeom>
        </p:spPr>
        <p:txBody>
          <a:bodyPr vert="horz" lIns="106674" tIns="53337" rIns="106674" bIns="53337" rtlCol="0" anchor="ctr"/>
          <a:lstStyle>
            <a:lvl1pPr algn="ctr">
              <a:defRPr sz="5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8"/>
            <a:ext cx="9875520" cy="1752600"/>
          </a:xfrm>
          <a:prstGeom prst="rect">
            <a:avLst/>
          </a:prstGeom>
        </p:spPr>
        <p:txBody>
          <a:bodyPr vert="horz" lIns="106674" tIns="53337" rIns="106674" bIns="53337" rtlCol="0" anchor="ctr"/>
          <a:lstStyle>
            <a:lvl1pPr algn="r">
              <a:defRPr sz="5600">
                <a:solidFill>
                  <a:schemeClr val="tx1">
                    <a:tint val="75000"/>
                  </a:schemeClr>
                </a:solidFill>
              </a:defRPr>
            </a:lvl1pPr>
          </a:lstStyle>
          <a:p>
            <a:fld id="{2D672557-EAF0-449A-8FF7-1E7C79DDBF61}" type="slidenum">
              <a:rPr lang="en-US" smtClean="0"/>
              <a:t>‹#›</a:t>
            </a:fld>
            <a:endParaRPr lang="en-US"/>
          </a:p>
        </p:txBody>
      </p:sp>
    </p:spTree>
    <p:extLst>
      <p:ext uri="{BB962C8B-B14F-4D97-AF65-F5344CB8AC3E}">
        <p14:creationId xmlns:p14="http://schemas.microsoft.com/office/powerpoint/2010/main" val="36561406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266956" rtl="0" eaLnBrk="1" latinLnBrk="0" hangingPunct="1">
        <a:lnSpc>
          <a:spcPct val="90000"/>
        </a:lnSpc>
        <a:spcBef>
          <a:spcPct val="0"/>
        </a:spcBef>
        <a:buNone/>
        <a:defRPr sz="20500" kern="1200">
          <a:solidFill>
            <a:schemeClr val="tx1"/>
          </a:solidFill>
          <a:latin typeface="+mj-lt"/>
          <a:ea typeface="+mj-ea"/>
          <a:cs typeface="+mj-cs"/>
        </a:defRPr>
      </a:lvl1pPr>
    </p:titleStyle>
    <p:bodyStyle>
      <a:lvl1pPr marL="1066739" indent="-1066739" algn="l" defTabSz="4266956" rtl="0" eaLnBrk="1" latinLnBrk="0" hangingPunct="1">
        <a:lnSpc>
          <a:spcPct val="90000"/>
        </a:lnSpc>
        <a:spcBef>
          <a:spcPts val="4666"/>
        </a:spcBef>
        <a:buFont typeface="Arial" panose="020B0604020202020204" pitchFamily="34" charset="0"/>
        <a:buChar char="•"/>
        <a:defRPr sz="13100" kern="1200">
          <a:solidFill>
            <a:schemeClr val="tx1"/>
          </a:solidFill>
          <a:latin typeface="+mn-lt"/>
          <a:ea typeface="+mn-ea"/>
          <a:cs typeface="+mn-cs"/>
        </a:defRPr>
      </a:lvl1pPr>
      <a:lvl2pPr marL="3200217" indent="-1066739" algn="l" defTabSz="4266956" rtl="0" eaLnBrk="1" latinLnBrk="0" hangingPunct="1">
        <a:lnSpc>
          <a:spcPct val="90000"/>
        </a:lnSpc>
        <a:spcBef>
          <a:spcPts val="2333"/>
        </a:spcBef>
        <a:buFont typeface="Arial" panose="020B0604020202020204" pitchFamily="34" charset="0"/>
        <a:buChar char="•"/>
        <a:defRPr sz="11200" kern="1200">
          <a:solidFill>
            <a:schemeClr val="tx1"/>
          </a:solidFill>
          <a:latin typeface="+mn-lt"/>
          <a:ea typeface="+mn-ea"/>
          <a:cs typeface="+mn-cs"/>
        </a:defRPr>
      </a:lvl2pPr>
      <a:lvl3pPr marL="5333695" indent="-1066739" algn="l" defTabSz="4266956" rtl="0" eaLnBrk="1" latinLnBrk="0" hangingPunct="1">
        <a:lnSpc>
          <a:spcPct val="90000"/>
        </a:lnSpc>
        <a:spcBef>
          <a:spcPts val="2333"/>
        </a:spcBef>
        <a:buFont typeface="Arial" panose="020B0604020202020204" pitchFamily="34" charset="0"/>
        <a:buChar char="•"/>
        <a:defRPr sz="9300" kern="1200">
          <a:solidFill>
            <a:schemeClr val="tx1"/>
          </a:solidFill>
          <a:latin typeface="+mn-lt"/>
          <a:ea typeface="+mn-ea"/>
          <a:cs typeface="+mn-cs"/>
        </a:defRPr>
      </a:lvl3pPr>
      <a:lvl4pPr marL="7467173"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4pPr>
      <a:lvl5pPr marL="9600651"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5pPr>
      <a:lvl6pPr marL="11734129"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6pPr>
      <a:lvl7pPr marL="13867608"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7pPr>
      <a:lvl8pPr marL="16001086"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8pPr>
      <a:lvl9pPr marL="18134564" indent="-1066739" algn="l" defTabSz="4266956"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9pPr>
    </p:bodyStyle>
    <p:otherStyle>
      <a:defPPr>
        <a:defRPr lang="en-US"/>
      </a:defPPr>
      <a:lvl1pPr marL="0" algn="l" defTabSz="4266956" rtl="0" eaLnBrk="1" latinLnBrk="0" hangingPunct="1">
        <a:defRPr sz="8400" kern="1200">
          <a:solidFill>
            <a:schemeClr val="tx1"/>
          </a:solidFill>
          <a:latin typeface="+mn-lt"/>
          <a:ea typeface="+mn-ea"/>
          <a:cs typeface="+mn-cs"/>
        </a:defRPr>
      </a:lvl1pPr>
      <a:lvl2pPr marL="2133478" algn="l" defTabSz="4266956" rtl="0" eaLnBrk="1" latinLnBrk="0" hangingPunct="1">
        <a:defRPr sz="8400" kern="1200">
          <a:solidFill>
            <a:schemeClr val="tx1"/>
          </a:solidFill>
          <a:latin typeface="+mn-lt"/>
          <a:ea typeface="+mn-ea"/>
          <a:cs typeface="+mn-cs"/>
        </a:defRPr>
      </a:lvl2pPr>
      <a:lvl3pPr marL="4266956" algn="l" defTabSz="4266956" rtl="0" eaLnBrk="1" latinLnBrk="0" hangingPunct="1">
        <a:defRPr sz="8400" kern="1200">
          <a:solidFill>
            <a:schemeClr val="tx1"/>
          </a:solidFill>
          <a:latin typeface="+mn-lt"/>
          <a:ea typeface="+mn-ea"/>
          <a:cs typeface="+mn-cs"/>
        </a:defRPr>
      </a:lvl3pPr>
      <a:lvl4pPr marL="6400434" algn="l" defTabSz="4266956" rtl="0" eaLnBrk="1" latinLnBrk="0" hangingPunct="1">
        <a:defRPr sz="8400" kern="1200">
          <a:solidFill>
            <a:schemeClr val="tx1"/>
          </a:solidFill>
          <a:latin typeface="+mn-lt"/>
          <a:ea typeface="+mn-ea"/>
          <a:cs typeface="+mn-cs"/>
        </a:defRPr>
      </a:lvl4pPr>
      <a:lvl5pPr marL="8533912" algn="l" defTabSz="4266956" rtl="0" eaLnBrk="1" latinLnBrk="0" hangingPunct="1">
        <a:defRPr sz="8400" kern="1200">
          <a:solidFill>
            <a:schemeClr val="tx1"/>
          </a:solidFill>
          <a:latin typeface="+mn-lt"/>
          <a:ea typeface="+mn-ea"/>
          <a:cs typeface="+mn-cs"/>
        </a:defRPr>
      </a:lvl5pPr>
      <a:lvl6pPr marL="10667390" algn="l" defTabSz="4266956" rtl="0" eaLnBrk="1" latinLnBrk="0" hangingPunct="1">
        <a:defRPr sz="8400" kern="1200">
          <a:solidFill>
            <a:schemeClr val="tx1"/>
          </a:solidFill>
          <a:latin typeface="+mn-lt"/>
          <a:ea typeface="+mn-ea"/>
          <a:cs typeface="+mn-cs"/>
        </a:defRPr>
      </a:lvl6pPr>
      <a:lvl7pPr marL="12800868" algn="l" defTabSz="4266956" rtl="0" eaLnBrk="1" latinLnBrk="0" hangingPunct="1">
        <a:defRPr sz="8400" kern="1200">
          <a:solidFill>
            <a:schemeClr val="tx1"/>
          </a:solidFill>
          <a:latin typeface="+mn-lt"/>
          <a:ea typeface="+mn-ea"/>
          <a:cs typeface="+mn-cs"/>
        </a:defRPr>
      </a:lvl7pPr>
      <a:lvl8pPr marL="14934347" algn="l" defTabSz="4266956" rtl="0" eaLnBrk="1" latinLnBrk="0" hangingPunct="1">
        <a:defRPr sz="8400" kern="1200">
          <a:solidFill>
            <a:schemeClr val="tx1"/>
          </a:solidFill>
          <a:latin typeface="+mn-lt"/>
          <a:ea typeface="+mn-ea"/>
          <a:cs typeface="+mn-cs"/>
        </a:defRPr>
      </a:lvl8pPr>
      <a:lvl9pPr marL="17067825" algn="l" defTabSz="4266956" rtl="0" eaLnBrk="1" latinLnBrk="0" hangingPunct="1">
        <a:defRPr sz="8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mailto:nathan.blake@unh.edu" TargetMode="External"/><Relationship Id="rId7" Type="http://schemas.openxmlformats.org/officeDocument/2006/relationships/hyperlink" Target="https://docs.expo.dev/" TargetMode="External"/><Relationship Id="rId2" Type="http://schemas.openxmlformats.org/officeDocument/2006/relationships/hyperlink" Target="mailto:kambal.vaidya.@unh.edu" TargetMode="External"/><Relationship Id="rId1" Type="http://schemas.openxmlformats.org/officeDocument/2006/relationships/slideLayout" Target="../slideLayouts/slideLayout7.xml"/><Relationship Id="rId6" Type="http://schemas.openxmlformats.org/officeDocument/2006/relationships/hyperlink" Target="https://reactnative.dev/" TargetMode="External"/><Relationship Id="rId11" Type="http://schemas.openxmlformats.org/officeDocument/2006/relationships/image" Target="../media/image4.png"/><Relationship Id="rId5" Type="http://schemas.openxmlformats.org/officeDocument/2006/relationships/hyperlink" Target="https://nextstepgoodlife.com/" TargetMode="External"/><Relationship Id="rId10" Type="http://schemas.openxmlformats.org/officeDocument/2006/relationships/image" Target="../media/image3.jpeg"/><Relationship Id="rId4" Type="http://schemas.openxmlformats.org/officeDocument/2006/relationships/hyperlink" Target="mailto:gopal.timsina@unh.edu"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595031" y="223219"/>
            <a:ext cx="21713623" cy="1831264"/>
          </a:xfrm>
          <a:prstGeom prst="rect">
            <a:avLst/>
          </a:prstGeom>
          <a:noFill/>
        </p:spPr>
        <p:txBody>
          <a:bodyPr wrap="square" lIns="106674" tIns="53337" rIns="106674" bIns="53337" rtlCol="0" anchor="t">
            <a:spAutoFit/>
          </a:bodyPr>
          <a:lstStyle/>
          <a:p>
            <a:r>
              <a:rPr lang="en-US" sz="11200" b="1">
                <a:solidFill>
                  <a:srgbClr val="0277FA"/>
                </a:solidFill>
                <a:latin typeface="+mj-lt"/>
              </a:rPr>
              <a:t>NextStep Feature Development</a:t>
            </a:r>
            <a:endParaRPr lang="en-US" sz="11200" b="1">
              <a:solidFill>
                <a:srgbClr val="0277FA"/>
              </a:solidFill>
              <a:latin typeface="+mj-lt"/>
              <a:ea typeface="Calibri Light"/>
              <a:cs typeface="Calibri Light"/>
            </a:endParaRPr>
          </a:p>
        </p:txBody>
      </p:sp>
      <p:sp>
        <p:nvSpPr>
          <p:cNvPr id="3" name="TextBox 2"/>
          <p:cNvSpPr txBox="1"/>
          <p:nvPr/>
        </p:nvSpPr>
        <p:spPr>
          <a:xfrm>
            <a:off x="1258307" y="5103428"/>
            <a:ext cx="13167360" cy="754047"/>
          </a:xfrm>
          <a:prstGeom prst="rect">
            <a:avLst/>
          </a:prstGeom>
          <a:solidFill>
            <a:schemeClr val="accent1">
              <a:lumMod val="75000"/>
            </a:schemeClr>
          </a:solidFill>
        </p:spPr>
        <p:txBody>
          <a:bodyPr wrap="square" lIns="106674" tIns="53337" rIns="106674" bIns="53337" rtlCol="0" anchor="t">
            <a:spAutoFit/>
          </a:bodyPr>
          <a:lstStyle/>
          <a:p>
            <a:r>
              <a:rPr lang="en-US" sz="4200" b="1">
                <a:solidFill>
                  <a:schemeClr val="bg1"/>
                </a:solidFill>
              </a:rPr>
              <a:t>Introduction</a:t>
            </a:r>
          </a:p>
        </p:txBody>
      </p:sp>
      <p:sp>
        <p:nvSpPr>
          <p:cNvPr id="4" name="TextBox 3"/>
          <p:cNvSpPr txBox="1"/>
          <p:nvPr/>
        </p:nvSpPr>
        <p:spPr>
          <a:xfrm>
            <a:off x="1224759" y="9606816"/>
            <a:ext cx="13167360" cy="5093696"/>
          </a:xfrm>
          <a:prstGeom prst="rect">
            <a:avLst/>
          </a:prstGeom>
          <a:noFill/>
        </p:spPr>
        <p:txBody>
          <a:bodyPr wrap="square" lIns="106674" tIns="53337" rIns="106674" bIns="53337" rtlCol="0" anchor="t">
            <a:spAutoFit/>
          </a:bodyPr>
          <a:lstStyle/>
          <a:p>
            <a:r>
              <a:rPr lang="en-US" sz="3600"/>
              <a:t>The </a:t>
            </a:r>
            <a:r>
              <a:rPr lang="en-US" sz="3600" err="1"/>
              <a:t>NextStep</a:t>
            </a:r>
            <a:r>
              <a:rPr lang="en-US" sz="3600"/>
              <a:t> Goodlife application is a mobile app for youth and adolescents. It is a social platform that encourages individuals to improve themselves and their communities through positivity and mutual support. In order to provide value to the NextStep Goodlife application, it was our group's design to create Brain Games with the goal to increase the daily use of the user and provide a fun and relaxing feature for the users.</a:t>
            </a:r>
            <a:r>
              <a:rPr lang="en-US" sz="3600">
                <a:sym typeface="Wingdings" panose="05000000000000000000" pitchFamily="2" charset="2"/>
              </a:rPr>
              <a:t> </a:t>
            </a:r>
            <a:r>
              <a:rPr lang="en-US" sz="3600"/>
              <a:t>The group have developed 3 separate classic puzzle games, Word Search, Word Guess, and Sudoku for the users to use. </a:t>
            </a:r>
            <a:endParaRPr lang="en-US" sz="3600">
              <a:ea typeface="Calibri"/>
              <a:cs typeface="Calibri"/>
            </a:endParaRPr>
          </a:p>
        </p:txBody>
      </p:sp>
      <p:sp>
        <p:nvSpPr>
          <p:cNvPr id="7" name="TextBox 6"/>
          <p:cNvSpPr txBox="1"/>
          <p:nvPr/>
        </p:nvSpPr>
        <p:spPr>
          <a:xfrm>
            <a:off x="15519956" y="5116402"/>
            <a:ext cx="13167360" cy="754047"/>
          </a:xfrm>
          <a:prstGeom prst="rect">
            <a:avLst/>
          </a:prstGeom>
          <a:solidFill>
            <a:schemeClr val="accent1">
              <a:lumMod val="75000"/>
            </a:schemeClr>
          </a:solidFill>
        </p:spPr>
        <p:txBody>
          <a:bodyPr wrap="square" lIns="106674" tIns="53337" rIns="106674" bIns="53337" rtlCol="0" anchor="t">
            <a:spAutoFit/>
          </a:bodyPr>
          <a:lstStyle/>
          <a:p>
            <a:r>
              <a:rPr lang="en-US" sz="4200" b="1">
                <a:solidFill>
                  <a:schemeClr val="bg1"/>
                </a:solidFill>
                <a:cs typeface="Calibri"/>
              </a:rPr>
              <a:t>Requirements</a:t>
            </a:r>
          </a:p>
        </p:txBody>
      </p:sp>
      <p:sp>
        <p:nvSpPr>
          <p:cNvPr id="22" name="TextBox 21"/>
          <p:cNvSpPr txBox="1"/>
          <p:nvPr/>
        </p:nvSpPr>
        <p:spPr>
          <a:xfrm>
            <a:off x="1252441" y="16078733"/>
            <a:ext cx="27259680" cy="783945"/>
          </a:xfrm>
          <a:prstGeom prst="rect">
            <a:avLst/>
          </a:prstGeom>
          <a:solidFill>
            <a:schemeClr val="accent1">
              <a:lumMod val="75000"/>
            </a:schemeClr>
          </a:solidFill>
        </p:spPr>
        <p:txBody>
          <a:bodyPr wrap="square" lIns="106674" tIns="53337" rIns="106674" bIns="53337" rtlCol="0" anchor="t">
            <a:spAutoFit/>
          </a:bodyPr>
          <a:lstStyle/>
          <a:p>
            <a:r>
              <a:rPr lang="en-US" sz="4200" b="1">
                <a:solidFill>
                  <a:schemeClr val="bg1"/>
                </a:solidFill>
              </a:rPr>
              <a:t>Designs/ Implementations</a:t>
            </a:r>
          </a:p>
        </p:txBody>
      </p:sp>
      <p:sp>
        <p:nvSpPr>
          <p:cNvPr id="30" name="TextBox 29"/>
          <p:cNvSpPr txBox="1"/>
          <p:nvPr/>
        </p:nvSpPr>
        <p:spPr>
          <a:xfrm>
            <a:off x="29766378" y="5103429"/>
            <a:ext cx="13167360" cy="754047"/>
          </a:xfrm>
          <a:prstGeom prst="rect">
            <a:avLst/>
          </a:prstGeom>
          <a:solidFill>
            <a:schemeClr val="accent1">
              <a:lumMod val="75000"/>
            </a:schemeClr>
          </a:solidFill>
        </p:spPr>
        <p:txBody>
          <a:bodyPr wrap="square" lIns="106674" tIns="53337" rIns="106674" bIns="53337" rtlCol="0" anchor="t">
            <a:spAutoFit/>
          </a:bodyPr>
          <a:lstStyle/>
          <a:p>
            <a:r>
              <a:rPr lang="en-US" sz="4200" b="1">
                <a:solidFill>
                  <a:schemeClr val="bg1"/>
                </a:solidFill>
              </a:rPr>
              <a:t>Testing</a:t>
            </a:r>
          </a:p>
        </p:txBody>
      </p:sp>
      <p:sp>
        <p:nvSpPr>
          <p:cNvPr id="34" name="TextBox 33"/>
          <p:cNvSpPr txBox="1"/>
          <p:nvPr/>
        </p:nvSpPr>
        <p:spPr>
          <a:xfrm>
            <a:off x="29869631" y="26620032"/>
            <a:ext cx="13167360" cy="754047"/>
          </a:xfrm>
          <a:prstGeom prst="rect">
            <a:avLst/>
          </a:prstGeom>
          <a:solidFill>
            <a:schemeClr val="accent1">
              <a:lumMod val="75000"/>
            </a:schemeClr>
          </a:solidFill>
        </p:spPr>
        <p:txBody>
          <a:bodyPr wrap="square" lIns="106674" tIns="53337" rIns="106674" bIns="53337" rtlCol="0">
            <a:spAutoFit/>
          </a:bodyPr>
          <a:lstStyle/>
          <a:p>
            <a:r>
              <a:rPr lang="en-US" sz="4200" b="1">
                <a:solidFill>
                  <a:schemeClr val="bg1"/>
                </a:solidFill>
              </a:rPr>
              <a:t>References</a:t>
            </a:r>
          </a:p>
        </p:txBody>
      </p:sp>
      <p:sp>
        <p:nvSpPr>
          <p:cNvPr id="1033" name="TextBox 1032"/>
          <p:cNvSpPr txBox="1"/>
          <p:nvPr/>
        </p:nvSpPr>
        <p:spPr>
          <a:xfrm>
            <a:off x="1201783" y="2599858"/>
            <a:ext cx="17474965" cy="830991"/>
          </a:xfrm>
          <a:prstGeom prst="rect">
            <a:avLst/>
          </a:prstGeom>
          <a:noFill/>
        </p:spPr>
        <p:txBody>
          <a:bodyPr wrap="none" lIns="106674" tIns="53337" rIns="106674" bIns="53337" rtlCol="0" anchor="t">
            <a:spAutoFit/>
          </a:bodyPr>
          <a:lstStyle/>
          <a:p>
            <a:r>
              <a:rPr lang="en-US" sz="4700" err="1">
                <a:latin typeface="+mj-lt"/>
              </a:rPr>
              <a:t>Kambal</a:t>
            </a:r>
            <a:r>
              <a:rPr lang="en-US" sz="4700">
                <a:latin typeface="+mj-lt"/>
              </a:rPr>
              <a:t> Vaidya, </a:t>
            </a:r>
            <a:r>
              <a:rPr lang="en-US" sz="4700">
                <a:ea typeface="+mn-lt"/>
                <a:cs typeface="+mn-lt"/>
                <a:hlinkClick r:id="rId2"/>
              </a:rPr>
              <a:t>kambal.vaidya@unh.edu</a:t>
            </a:r>
            <a:r>
              <a:rPr lang="en-US" sz="4700">
                <a:ea typeface="+mn-lt"/>
                <a:cs typeface="+mn-lt"/>
              </a:rPr>
              <a:t> </a:t>
            </a:r>
            <a:r>
              <a:rPr lang="en-US" sz="4700">
                <a:latin typeface="Calibri"/>
                <a:cs typeface="Calibri"/>
              </a:rPr>
              <a:t>,</a:t>
            </a:r>
            <a:r>
              <a:rPr lang="en-US" sz="4700">
                <a:latin typeface="+mj-lt"/>
              </a:rPr>
              <a:t> University of New Hampshire </a:t>
            </a:r>
            <a:endParaRPr lang="en-US" sz="4700">
              <a:latin typeface="Calibri"/>
              <a:cs typeface="Calibri"/>
            </a:endParaRPr>
          </a:p>
        </p:txBody>
      </p:sp>
      <p:sp>
        <p:nvSpPr>
          <p:cNvPr id="44" name="TextBox 43"/>
          <p:cNvSpPr txBox="1"/>
          <p:nvPr/>
        </p:nvSpPr>
        <p:spPr>
          <a:xfrm>
            <a:off x="1201783" y="3332625"/>
            <a:ext cx="16147613" cy="830991"/>
          </a:xfrm>
          <a:prstGeom prst="rect">
            <a:avLst/>
          </a:prstGeom>
          <a:noFill/>
        </p:spPr>
        <p:txBody>
          <a:bodyPr wrap="none" lIns="106674" tIns="53337" rIns="106674" bIns="53337" rtlCol="0" anchor="t">
            <a:spAutoFit/>
          </a:bodyPr>
          <a:lstStyle/>
          <a:p>
            <a:r>
              <a:rPr lang="en-US" sz="4700">
                <a:latin typeface="+mj-lt"/>
              </a:rPr>
              <a:t>Nate Blake, </a:t>
            </a:r>
            <a:r>
              <a:rPr lang="en-US" sz="4700">
                <a:ea typeface="+mn-lt"/>
                <a:cs typeface="+mn-lt"/>
                <a:hlinkClick r:id="rId3"/>
              </a:rPr>
              <a:t>nathan.blake@unh.edu</a:t>
            </a:r>
            <a:r>
              <a:rPr lang="en-US" sz="4700">
                <a:ea typeface="+mn-lt"/>
                <a:cs typeface="+mn-lt"/>
              </a:rPr>
              <a:t> ,</a:t>
            </a:r>
            <a:r>
              <a:rPr lang="en-US" sz="4700">
                <a:latin typeface="+mj-lt"/>
              </a:rPr>
              <a:t>University of New Hampshire</a:t>
            </a:r>
          </a:p>
        </p:txBody>
      </p:sp>
      <p:sp>
        <p:nvSpPr>
          <p:cNvPr id="45" name="TextBox 44"/>
          <p:cNvSpPr txBox="1"/>
          <p:nvPr/>
        </p:nvSpPr>
        <p:spPr>
          <a:xfrm>
            <a:off x="1201783" y="4082842"/>
            <a:ext cx="17085627" cy="830991"/>
          </a:xfrm>
          <a:prstGeom prst="rect">
            <a:avLst/>
          </a:prstGeom>
          <a:noFill/>
        </p:spPr>
        <p:txBody>
          <a:bodyPr wrap="none" lIns="106674" tIns="53337" rIns="106674" bIns="53337" rtlCol="0" anchor="t">
            <a:spAutoFit/>
          </a:bodyPr>
          <a:lstStyle/>
          <a:p>
            <a:r>
              <a:rPr lang="en-US" sz="4700">
                <a:latin typeface="+mj-lt"/>
              </a:rPr>
              <a:t>Gopal Timsina, </a:t>
            </a:r>
            <a:r>
              <a:rPr lang="en-US" sz="4700">
                <a:ea typeface="+mn-lt"/>
                <a:cs typeface="+mn-lt"/>
                <a:hlinkClick r:id="rId4"/>
              </a:rPr>
              <a:t>gopal.timsina@unh.edu</a:t>
            </a:r>
            <a:r>
              <a:rPr lang="en-US" sz="4700">
                <a:ea typeface="+mn-lt"/>
                <a:cs typeface="+mn-lt"/>
              </a:rPr>
              <a:t> ,</a:t>
            </a:r>
            <a:r>
              <a:rPr lang="en-US" sz="4700">
                <a:latin typeface="+mj-lt"/>
              </a:rPr>
              <a:t> University of New Hampshire</a:t>
            </a:r>
          </a:p>
        </p:txBody>
      </p:sp>
      <p:sp>
        <p:nvSpPr>
          <p:cNvPr id="49" name="TextBox 48"/>
          <p:cNvSpPr txBox="1"/>
          <p:nvPr/>
        </p:nvSpPr>
        <p:spPr>
          <a:xfrm>
            <a:off x="29841404" y="30133397"/>
            <a:ext cx="13047766" cy="754047"/>
          </a:xfrm>
          <a:prstGeom prst="rect">
            <a:avLst/>
          </a:prstGeom>
          <a:solidFill>
            <a:schemeClr val="accent1">
              <a:lumMod val="75000"/>
            </a:schemeClr>
          </a:solidFill>
          <a:ln>
            <a:solidFill>
              <a:schemeClr val="accent1">
                <a:shade val="50000"/>
              </a:schemeClr>
            </a:solidFill>
          </a:ln>
        </p:spPr>
        <p:txBody>
          <a:bodyPr wrap="square" lIns="106674" tIns="53337" rIns="106674" bIns="53337" rtlCol="0">
            <a:spAutoFit/>
          </a:bodyPr>
          <a:lstStyle/>
          <a:p>
            <a:r>
              <a:rPr lang="en-US" sz="4200" b="1">
                <a:solidFill>
                  <a:schemeClr val="bg1"/>
                </a:solidFill>
              </a:rPr>
              <a:t>Acknowledgements</a:t>
            </a:r>
          </a:p>
        </p:txBody>
      </p:sp>
      <p:sp>
        <p:nvSpPr>
          <p:cNvPr id="51" name="TextBox 50"/>
          <p:cNvSpPr txBox="1"/>
          <p:nvPr/>
        </p:nvSpPr>
        <p:spPr>
          <a:xfrm>
            <a:off x="29931102" y="30894557"/>
            <a:ext cx="12958069" cy="1769709"/>
          </a:xfrm>
          <a:prstGeom prst="rect">
            <a:avLst/>
          </a:prstGeom>
          <a:noFill/>
        </p:spPr>
        <p:txBody>
          <a:bodyPr wrap="square" lIns="106674" tIns="53337" rIns="106674" bIns="53337" rtlCol="0" anchor="t">
            <a:spAutoFit/>
          </a:bodyPr>
          <a:lstStyle/>
          <a:p>
            <a:r>
              <a:rPr lang="en-US" sz="3600"/>
              <a:t>NextStep Team: Thank you for the allowing us to work on this project and the guidance during the process. </a:t>
            </a:r>
            <a:endParaRPr lang="en-US" sz="3600">
              <a:cs typeface="Calibri"/>
            </a:endParaRPr>
          </a:p>
          <a:p>
            <a:r>
              <a:rPr lang="en-US" sz="3600"/>
              <a:t>Professor Benedetto: </a:t>
            </a:r>
            <a:endParaRPr lang="en-US" sz="3600">
              <a:cs typeface="Calibri"/>
            </a:endParaRPr>
          </a:p>
        </p:txBody>
      </p:sp>
      <p:sp>
        <p:nvSpPr>
          <p:cNvPr id="53" name="TextBox 52"/>
          <p:cNvSpPr txBox="1"/>
          <p:nvPr/>
        </p:nvSpPr>
        <p:spPr>
          <a:xfrm>
            <a:off x="29849650" y="27166348"/>
            <a:ext cx="13167360" cy="2514850"/>
          </a:xfrm>
          <a:prstGeom prst="rect">
            <a:avLst/>
          </a:prstGeom>
          <a:noFill/>
        </p:spPr>
        <p:txBody>
          <a:bodyPr wrap="square" lIns="106674" tIns="53337" rIns="106674" bIns="53337" rtlCol="0" anchor="t">
            <a:spAutoFit/>
          </a:bodyPr>
          <a:lstStyle/>
          <a:p>
            <a:pPr>
              <a:lnSpc>
                <a:spcPct val="150000"/>
              </a:lnSpc>
            </a:pPr>
            <a:r>
              <a:rPr lang="en-US" sz="3600"/>
              <a:t>NextStep: </a:t>
            </a:r>
            <a:r>
              <a:rPr lang="en-US" sz="3600" u="sng">
                <a:ea typeface="+mn-lt"/>
                <a:cs typeface="+mn-lt"/>
                <a:hlinkClick r:id="rId5"/>
              </a:rPr>
              <a:t>https://nextstepgoodlife.com</a:t>
            </a:r>
            <a:r>
              <a:rPr lang="en-US" sz="3600">
                <a:ea typeface="+mn-lt"/>
                <a:cs typeface="+mn-lt"/>
              </a:rPr>
              <a:t> </a:t>
            </a:r>
            <a:endParaRPr lang="en-US" sz="3600">
              <a:cs typeface="Calibri"/>
            </a:endParaRPr>
          </a:p>
          <a:p>
            <a:pPr>
              <a:lnSpc>
                <a:spcPct val="150000"/>
              </a:lnSpc>
            </a:pPr>
            <a:r>
              <a:rPr lang="en-US" sz="3600" err="1"/>
              <a:t>Reactnative</a:t>
            </a:r>
            <a:r>
              <a:rPr lang="en-US" sz="3600"/>
              <a:t>: </a:t>
            </a:r>
            <a:r>
              <a:rPr lang="en-US" sz="3600" u="sng">
                <a:ea typeface="+mn-lt"/>
                <a:cs typeface="+mn-lt"/>
                <a:hlinkClick r:id="rId6"/>
              </a:rPr>
              <a:t>https://reactnative.dev/</a:t>
            </a:r>
            <a:endParaRPr lang="en-US" sz="3600" u="sng">
              <a:ea typeface="+mn-lt"/>
              <a:cs typeface="+mn-lt"/>
            </a:endParaRPr>
          </a:p>
          <a:p>
            <a:pPr>
              <a:lnSpc>
                <a:spcPct val="150000"/>
              </a:lnSpc>
            </a:pPr>
            <a:r>
              <a:rPr lang="en-US" sz="3600" err="1"/>
              <a:t>ExpoGO</a:t>
            </a:r>
            <a:r>
              <a:rPr lang="en-US" sz="3600"/>
              <a:t>: </a:t>
            </a:r>
            <a:r>
              <a:rPr lang="en-US" sz="3600">
                <a:hlinkClick r:id="rId7"/>
              </a:rPr>
              <a:t>https://docs.expo.dev/</a:t>
            </a:r>
            <a:r>
              <a:rPr lang="en-US" sz="3600"/>
              <a:t> </a:t>
            </a:r>
            <a:endParaRPr lang="en-US" sz="5600">
              <a:cs typeface="Calibri"/>
            </a:endParaRPr>
          </a:p>
        </p:txBody>
      </p:sp>
      <p:sp>
        <p:nvSpPr>
          <p:cNvPr id="20" name="Rectangle 19"/>
          <p:cNvSpPr/>
          <p:nvPr/>
        </p:nvSpPr>
        <p:spPr>
          <a:xfrm>
            <a:off x="1226459" y="6466621"/>
            <a:ext cx="13171258" cy="927702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55" name="Rectangle 54"/>
          <p:cNvSpPr/>
          <p:nvPr/>
        </p:nvSpPr>
        <p:spPr>
          <a:xfrm>
            <a:off x="15519958" y="6467607"/>
            <a:ext cx="13167360" cy="927669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59" name="Rectangle 58"/>
          <p:cNvSpPr/>
          <p:nvPr/>
        </p:nvSpPr>
        <p:spPr>
          <a:xfrm>
            <a:off x="29871303" y="30928926"/>
            <a:ext cx="12928171" cy="1763071"/>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60" name="Rectangle 59"/>
          <p:cNvSpPr/>
          <p:nvPr/>
        </p:nvSpPr>
        <p:spPr>
          <a:xfrm>
            <a:off x="1257471" y="17049247"/>
            <a:ext cx="27249618" cy="1563849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61" name="Rectangle 60"/>
          <p:cNvSpPr/>
          <p:nvPr/>
        </p:nvSpPr>
        <p:spPr>
          <a:xfrm>
            <a:off x="29736480" y="5861401"/>
            <a:ext cx="13197258" cy="1152797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62" name="Rectangle 61"/>
          <p:cNvSpPr/>
          <p:nvPr/>
        </p:nvSpPr>
        <p:spPr>
          <a:xfrm>
            <a:off x="29915871" y="27383432"/>
            <a:ext cx="13013536" cy="229384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41" name="TextBox 40"/>
          <p:cNvSpPr txBox="1"/>
          <p:nvPr/>
        </p:nvSpPr>
        <p:spPr>
          <a:xfrm>
            <a:off x="4467302" y="7449730"/>
            <a:ext cx="7217676" cy="1178237"/>
          </a:xfrm>
          <a:prstGeom prst="rect">
            <a:avLst/>
          </a:prstGeom>
          <a:noFill/>
        </p:spPr>
        <p:txBody>
          <a:bodyPr wrap="none" lIns="69562" tIns="34781" rIns="69562" bIns="34781" rtlCol="0" anchor="t">
            <a:spAutoFit/>
          </a:bodyPr>
          <a:lstStyle/>
          <a:p>
            <a:r>
              <a:rPr lang="en-US" sz="7200" b="1" i="1" err="1">
                <a:ea typeface="Calibri"/>
                <a:cs typeface="Calibri"/>
              </a:rPr>
              <a:t>NextStep</a:t>
            </a:r>
            <a:r>
              <a:rPr lang="en-US" sz="7200" b="1" i="1">
                <a:ea typeface="Calibri"/>
                <a:cs typeface="Calibri"/>
              </a:rPr>
              <a:t> GoodLife</a:t>
            </a:r>
            <a:endParaRPr lang="en-US" sz="7200" b="1" i="1">
              <a:cs typeface="Calibri"/>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078567" y="728196"/>
            <a:ext cx="3272592" cy="3940794"/>
          </a:xfrm>
          <a:prstGeom prst="rect">
            <a:avLst/>
          </a:prstGeom>
        </p:spPr>
      </p:pic>
      <p:pic>
        <p:nvPicPr>
          <p:cNvPr id="14" name="Picture 14" descr="Icon&#10;&#10;Description automatically generated">
            <a:extLst>
              <a:ext uri="{FF2B5EF4-FFF2-40B4-BE49-F238E27FC236}">
                <a16:creationId xmlns:a16="http://schemas.microsoft.com/office/drawing/2014/main" id="{072DF367-A9DC-5F46-15D0-704C340F04B0}"/>
              </a:ext>
            </a:extLst>
          </p:cNvPr>
          <p:cNvPicPr>
            <a:picLocks noChangeAspect="1"/>
          </p:cNvPicPr>
          <p:nvPr/>
        </p:nvPicPr>
        <p:blipFill rotWithShape="1">
          <a:blip r:embed="rId9"/>
          <a:srcRect l="32181" t="16314" r="32065" b="16691"/>
          <a:stretch/>
        </p:blipFill>
        <p:spPr>
          <a:xfrm>
            <a:off x="238835" y="109182"/>
            <a:ext cx="2210938" cy="2187835"/>
          </a:xfrm>
          <a:prstGeom prst="rect">
            <a:avLst/>
          </a:prstGeom>
        </p:spPr>
      </p:pic>
      <p:pic>
        <p:nvPicPr>
          <p:cNvPr id="15" name="Picture 14" descr="Icon&#10;&#10;Description automatically generated">
            <a:extLst>
              <a:ext uri="{FF2B5EF4-FFF2-40B4-BE49-F238E27FC236}">
                <a16:creationId xmlns:a16="http://schemas.microsoft.com/office/drawing/2014/main" id="{DD602F41-F752-069B-0338-07E726D55693}"/>
              </a:ext>
            </a:extLst>
          </p:cNvPr>
          <p:cNvPicPr>
            <a:picLocks noChangeAspect="1"/>
          </p:cNvPicPr>
          <p:nvPr/>
        </p:nvPicPr>
        <p:blipFill rotWithShape="1">
          <a:blip r:embed="rId9"/>
          <a:srcRect l="29703" t="11135" r="30806" b="12149"/>
          <a:stretch/>
        </p:blipFill>
        <p:spPr>
          <a:xfrm>
            <a:off x="1356936" y="6780423"/>
            <a:ext cx="2386365" cy="2439127"/>
          </a:xfrm>
          <a:prstGeom prst="rect">
            <a:avLst/>
          </a:prstGeom>
        </p:spPr>
      </p:pic>
      <p:sp>
        <p:nvSpPr>
          <p:cNvPr id="21" name="TextBox 20">
            <a:extLst>
              <a:ext uri="{FF2B5EF4-FFF2-40B4-BE49-F238E27FC236}">
                <a16:creationId xmlns:a16="http://schemas.microsoft.com/office/drawing/2014/main" id="{8FFF5A19-1036-1E9A-8A33-955A13ED6904}"/>
              </a:ext>
            </a:extLst>
          </p:cNvPr>
          <p:cNvSpPr txBox="1"/>
          <p:nvPr/>
        </p:nvSpPr>
        <p:spPr>
          <a:xfrm>
            <a:off x="29958136" y="5959982"/>
            <a:ext cx="12887842"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cs typeface="Calibri"/>
              </a:rPr>
              <a:t>Each Game was tested individually on a stand-alone application. These tests consisted of manual black-box testing, with each game having specific tests based on their functionality. It was important for the team to interact with the application with no knowledge of the code in order to replicate a User Experience</a:t>
            </a:r>
          </a:p>
        </p:txBody>
      </p:sp>
      <p:sp>
        <p:nvSpPr>
          <p:cNvPr id="25" name="TextBox 24">
            <a:extLst>
              <a:ext uri="{FF2B5EF4-FFF2-40B4-BE49-F238E27FC236}">
                <a16:creationId xmlns:a16="http://schemas.microsoft.com/office/drawing/2014/main" id="{10FF0368-7A74-FD0E-9389-05791A9FCD79}"/>
              </a:ext>
            </a:extLst>
          </p:cNvPr>
          <p:cNvSpPr txBox="1"/>
          <p:nvPr/>
        </p:nvSpPr>
        <p:spPr>
          <a:xfrm>
            <a:off x="29759954" y="17615160"/>
            <a:ext cx="13177422" cy="754047"/>
          </a:xfrm>
          <a:prstGeom prst="rect">
            <a:avLst/>
          </a:prstGeom>
          <a:solidFill>
            <a:schemeClr val="accent1">
              <a:lumMod val="75000"/>
            </a:schemeClr>
          </a:solidFill>
        </p:spPr>
        <p:txBody>
          <a:bodyPr wrap="square" lIns="106674" tIns="53337" rIns="106674" bIns="53337" rtlCol="0" anchor="t">
            <a:spAutoFit/>
          </a:bodyPr>
          <a:lstStyle/>
          <a:p>
            <a:r>
              <a:rPr lang="en-US" sz="4200" b="1">
                <a:solidFill>
                  <a:schemeClr val="bg1"/>
                </a:solidFill>
                <a:cs typeface="Calibri"/>
              </a:rPr>
              <a:t>Results/Conclusions</a:t>
            </a:r>
            <a:endParaRPr lang="en-US" sz="4200" b="1">
              <a:solidFill>
                <a:schemeClr val="bg1"/>
              </a:solidFill>
            </a:endParaRPr>
          </a:p>
        </p:txBody>
      </p:sp>
      <p:sp>
        <p:nvSpPr>
          <p:cNvPr id="26" name="Rectangle 25">
            <a:extLst>
              <a:ext uri="{FF2B5EF4-FFF2-40B4-BE49-F238E27FC236}">
                <a16:creationId xmlns:a16="http://schemas.microsoft.com/office/drawing/2014/main" id="{2178CA81-469A-A718-AC0A-017F01F038C8}"/>
              </a:ext>
            </a:extLst>
          </p:cNvPr>
          <p:cNvSpPr/>
          <p:nvPr/>
        </p:nvSpPr>
        <p:spPr>
          <a:xfrm>
            <a:off x="29893101" y="18863284"/>
            <a:ext cx="13124606" cy="778566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a:p>
        </p:txBody>
      </p:sp>
      <p:sp>
        <p:nvSpPr>
          <p:cNvPr id="27" name="TextBox 26">
            <a:extLst>
              <a:ext uri="{FF2B5EF4-FFF2-40B4-BE49-F238E27FC236}">
                <a16:creationId xmlns:a16="http://schemas.microsoft.com/office/drawing/2014/main" id="{1F635D26-9FD3-7A94-71EF-785202698605}"/>
              </a:ext>
            </a:extLst>
          </p:cNvPr>
          <p:cNvSpPr txBox="1"/>
          <p:nvPr/>
        </p:nvSpPr>
        <p:spPr>
          <a:xfrm>
            <a:off x="29992605" y="18876718"/>
            <a:ext cx="13040503"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buFont typeface="Arial"/>
              <a:buChar char="•"/>
            </a:pPr>
            <a:r>
              <a:rPr lang="en-US" sz="3600">
                <a:ea typeface="+mn-lt"/>
                <a:cs typeface="+mn-lt"/>
              </a:rPr>
              <a:t>Structured the application to be easy to integrate for future teams and well-documented through various documents and frequent comments</a:t>
            </a:r>
            <a:endParaRPr lang="en-US" sz="3600">
              <a:cs typeface="Calibri"/>
            </a:endParaRPr>
          </a:p>
          <a:p>
            <a:pPr marL="571500" indent="-571500">
              <a:buFont typeface="Arial"/>
              <a:buChar char="•"/>
            </a:pPr>
            <a:r>
              <a:rPr lang="en-US" sz="3600">
                <a:ea typeface="+mn-lt"/>
                <a:cs typeface="+mn-lt"/>
              </a:rPr>
              <a:t>Corrected errors in the setup script for future teams to have an easier start-up.</a:t>
            </a:r>
            <a:endParaRPr lang="en-US">
              <a:cs typeface="Calibri" panose="020F0502020204030204"/>
            </a:endParaRPr>
          </a:p>
          <a:p>
            <a:pPr marL="571500" indent="-571500">
              <a:buFont typeface="Arial"/>
              <a:buChar char="•"/>
            </a:pPr>
            <a:r>
              <a:rPr lang="en-US" sz="3600">
                <a:ea typeface="+mn-lt"/>
                <a:cs typeface="+mn-lt"/>
              </a:rPr>
              <a:t>Created a standalone mobile application using JavaScript, CSS, and React Native Components </a:t>
            </a:r>
            <a:r>
              <a:rPr lang="en-US" sz="3600" i="1">
                <a:ea typeface="+mn-lt"/>
                <a:cs typeface="+mn-lt"/>
              </a:rPr>
              <a:t>(Brain Games)</a:t>
            </a:r>
            <a:endParaRPr lang="en-US">
              <a:cs typeface="Calibri" panose="020F0502020204030204"/>
            </a:endParaRPr>
          </a:p>
          <a:p>
            <a:pPr marL="2506980" lvl="1" indent="-571500">
              <a:buFont typeface="Arial"/>
              <a:buChar char="•"/>
            </a:pPr>
            <a:r>
              <a:rPr lang="en-US" sz="3600">
                <a:cs typeface="Calibri"/>
              </a:rPr>
              <a:t>Word Search Game</a:t>
            </a:r>
            <a:endParaRPr lang="en-US" sz="3600" i="1">
              <a:cs typeface="Calibri"/>
            </a:endParaRPr>
          </a:p>
          <a:p>
            <a:pPr marL="2506980" lvl="1" indent="-571500">
              <a:buFont typeface="Arial"/>
              <a:buChar char="•"/>
            </a:pPr>
            <a:r>
              <a:rPr lang="en-US" sz="3600">
                <a:cs typeface="Calibri"/>
              </a:rPr>
              <a:t>Word Guess Game</a:t>
            </a:r>
          </a:p>
          <a:p>
            <a:pPr marL="2506980" lvl="1" indent="-571500">
              <a:buFont typeface="Arial"/>
              <a:buChar char="•"/>
            </a:pPr>
            <a:r>
              <a:rPr lang="en-US" sz="3600">
                <a:cs typeface="Calibri"/>
              </a:rPr>
              <a:t>Sudoku Game</a:t>
            </a:r>
          </a:p>
          <a:p>
            <a:pPr marL="571500" indent="-571500">
              <a:buFont typeface="Arial"/>
              <a:buChar char="•"/>
            </a:pPr>
            <a:r>
              <a:rPr lang="en-US" sz="3600">
                <a:cs typeface="Calibri"/>
              </a:rPr>
              <a:t>Integrated the Brain Games stand-alone application into the </a:t>
            </a:r>
            <a:r>
              <a:rPr lang="en-US" sz="3600" i="1">
                <a:cs typeface="Calibri"/>
              </a:rPr>
              <a:t>NextStep GoodLife </a:t>
            </a:r>
            <a:r>
              <a:rPr lang="en-US" sz="3600">
                <a:cs typeface="Calibri"/>
              </a:rPr>
              <a:t>application</a:t>
            </a:r>
          </a:p>
        </p:txBody>
      </p:sp>
      <p:sp>
        <p:nvSpPr>
          <p:cNvPr id="33" name="TextBox 32">
            <a:extLst>
              <a:ext uri="{FF2B5EF4-FFF2-40B4-BE49-F238E27FC236}">
                <a16:creationId xmlns:a16="http://schemas.microsoft.com/office/drawing/2014/main" id="{3EACF899-76EB-8B7B-2926-F94A7BD4D47E}"/>
              </a:ext>
            </a:extLst>
          </p:cNvPr>
          <p:cNvSpPr txBox="1"/>
          <p:nvPr/>
        </p:nvSpPr>
        <p:spPr>
          <a:xfrm>
            <a:off x="15696785" y="5860131"/>
            <a:ext cx="12826514" cy="9510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600" b="1">
              <a:latin typeface="Calibri"/>
              <a:cs typeface="Arial"/>
            </a:endParaRPr>
          </a:p>
          <a:p>
            <a:pPr>
              <a:buChar char="•"/>
            </a:pPr>
            <a:r>
              <a:rPr lang="en-US" sz="3600" b="0" i="0" u="none" strike="noStrike">
                <a:solidFill>
                  <a:srgbClr val="000000"/>
                </a:solidFill>
                <a:latin typeface="Calibri"/>
                <a:ea typeface="Arial"/>
                <a:cs typeface="Arial"/>
              </a:rPr>
              <a:t>User will be able to play three puzzle mini games and will be notified when they have solved the puzzles (Sudoku, Wordsearch, Word Guess)</a:t>
            </a:r>
            <a:endParaRPr lang="en-US" sz="3600">
              <a:latin typeface="Calibri"/>
              <a:cs typeface="Calibri" panose="020F0502020204030204"/>
            </a:endParaRPr>
          </a:p>
          <a:p>
            <a:pPr>
              <a:buChar char="•"/>
            </a:pPr>
            <a:r>
              <a:rPr lang="en-US" sz="3600" b="0" i="0" u="none" strike="noStrike">
                <a:solidFill>
                  <a:srgbClr val="000000"/>
                </a:solidFill>
                <a:latin typeface="Calibri"/>
                <a:ea typeface="Arial"/>
                <a:cs typeface="Arial"/>
              </a:rPr>
              <a:t>Application will create daily challenges for the users to complete.</a:t>
            </a:r>
          </a:p>
          <a:p>
            <a:pPr>
              <a:buChar char="•"/>
            </a:pPr>
            <a:r>
              <a:rPr lang="en-US" sz="3600" b="0" i="0" u="none" strike="noStrike">
                <a:solidFill>
                  <a:srgbClr val="000000"/>
                </a:solidFill>
                <a:latin typeface="Calibri"/>
                <a:ea typeface="Arial"/>
                <a:cs typeface="Arial"/>
              </a:rPr>
              <a:t>Application will have “Endless” Mode for each game</a:t>
            </a:r>
          </a:p>
          <a:p>
            <a:pPr>
              <a:buChar char="•"/>
            </a:pPr>
            <a:r>
              <a:rPr lang="en-US" sz="3600" b="0" i="0" u="none" strike="noStrike">
                <a:solidFill>
                  <a:srgbClr val="000000"/>
                </a:solidFill>
                <a:latin typeface="Calibri"/>
                <a:ea typeface="Arial"/>
                <a:cs typeface="Arial"/>
              </a:rPr>
              <a:t>User will be able to reset the progress of their game via a reset button</a:t>
            </a:r>
          </a:p>
          <a:p>
            <a:pPr>
              <a:buChar char="•"/>
            </a:pPr>
            <a:r>
              <a:rPr lang="en-US" sz="3600" b="0" i="0" u="none" strike="noStrike">
                <a:solidFill>
                  <a:srgbClr val="000000"/>
                </a:solidFill>
                <a:latin typeface="Calibri"/>
                <a:ea typeface="Arial"/>
                <a:cs typeface="Arial"/>
              </a:rPr>
              <a:t>User will be able to earn “</a:t>
            </a:r>
            <a:r>
              <a:rPr lang="en-US" sz="3600" b="0" i="0" u="none" strike="noStrike" err="1">
                <a:solidFill>
                  <a:srgbClr val="000000"/>
                </a:solidFill>
                <a:latin typeface="Calibri"/>
                <a:ea typeface="Arial"/>
                <a:cs typeface="Arial"/>
              </a:rPr>
              <a:t>GoodPoints</a:t>
            </a:r>
            <a:r>
              <a:rPr lang="en-US" sz="3600" b="0" i="0" u="none" strike="noStrike">
                <a:solidFill>
                  <a:srgbClr val="000000"/>
                </a:solidFill>
                <a:latin typeface="Calibri"/>
                <a:ea typeface="Arial"/>
                <a:cs typeface="Arial"/>
              </a:rPr>
              <a:t>” for completion of daily challenge</a:t>
            </a:r>
          </a:p>
          <a:p>
            <a:pPr>
              <a:buChar char="•"/>
            </a:pPr>
            <a:r>
              <a:rPr lang="en-US" sz="3600" b="0" i="0" u="none" strike="noStrike">
                <a:solidFill>
                  <a:srgbClr val="000000"/>
                </a:solidFill>
                <a:latin typeface="Calibri"/>
                <a:ea typeface="Arial"/>
                <a:cs typeface="Arial"/>
              </a:rPr>
              <a:t>Word Guess version that can be replayed indefinitely with different words</a:t>
            </a:r>
          </a:p>
          <a:p>
            <a:pPr>
              <a:buChar char="•"/>
            </a:pPr>
            <a:r>
              <a:rPr lang="en-US" sz="3600" b="0" i="0" u="none" strike="noStrike">
                <a:solidFill>
                  <a:srgbClr val="000000"/>
                </a:solidFill>
                <a:latin typeface="Calibri"/>
                <a:ea typeface="Arial"/>
                <a:cs typeface="Arial"/>
              </a:rPr>
              <a:t>Application will be able to load each game page within 3 seconds</a:t>
            </a:r>
          </a:p>
          <a:p>
            <a:pPr>
              <a:buChar char="•"/>
            </a:pPr>
            <a:r>
              <a:rPr lang="en-US" sz="3600" b="0" i="0" u="none" strike="noStrike">
                <a:solidFill>
                  <a:srgbClr val="000000"/>
                </a:solidFill>
                <a:latin typeface="Calibri"/>
                <a:ea typeface="Arial"/>
                <a:cs typeface="Arial"/>
              </a:rPr>
              <a:t>Games Page will be easily navigable</a:t>
            </a:r>
          </a:p>
          <a:p>
            <a:pPr>
              <a:buChar char="•"/>
            </a:pPr>
            <a:r>
              <a:rPr lang="en-US" sz="3600" b="0" i="0" u="none" strike="noStrike">
                <a:solidFill>
                  <a:srgbClr val="000000"/>
                </a:solidFill>
                <a:latin typeface="Calibri"/>
                <a:ea typeface="Arial"/>
                <a:cs typeface="Arial"/>
              </a:rPr>
              <a:t>Games Page will not crash the application</a:t>
            </a:r>
          </a:p>
          <a:p>
            <a:pPr>
              <a:buChar char="•"/>
            </a:pPr>
            <a:r>
              <a:rPr lang="en-US" sz="3600" b="0" i="0" u="none" strike="noStrike">
                <a:solidFill>
                  <a:srgbClr val="000000"/>
                </a:solidFill>
                <a:latin typeface="Calibri"/>
                <a:ea typeface="Arial"/>
                <a:cs typeface="Arial"/>
              </a:rPr>
              <a:t>Font, Icons, and Buttons will follow the same color palette and scheme of other </a:t>
            </a:r>
            <a:r>
              <a:rPr lang="en-US" sz="3600" b="0" i="1" u="none" strike="noStrike">
                <a:solidFill>
                  <a:srgbClr val="000000"/>
                </a:solidFill>
                <a:latin typeface="Calibri"/>
                <a:ea typeface="Arial"/>
                <a:cs typeface="Arial"/>
              </a:rPr>
              <a:t>NextStep Goodlife </a:t>
            </a:r>
            <a:r>
              <a:rPr lang="en-US" sz="3600" b="0" i="0" u="none" strike="noStrike">
                <a:solidFill>
                  <a:srgbClr val="000000"/>
                </a:solidFill>
                <a:latin typeface="Calibri"/>
                <a:ea typeface="Arial"/>
                <a:cs typeface="Arial"/>
              </a:rPr>
              <a:t>features</a:t>
            </a:r>
          </a:p>
        </p:txBody>
      </p:sp>
      <p:sp>
        <p:nvSpPr>
          <p:cNvPr id="35" name="TextBox 34">
            <a:extLst>
              <a:ext uri="{FF2B5EF4-FFF2-40B4-BE49-F238E27FC236}">
                <a16:creationId xmlns:a16="http://schemas.microsoft.com/office/drawing/2014/main" id="{24F62974-24A4-2632-D727-D8A7DBF3F3F4}"/>
              </a:ext>
            </a:extLst>
          </p:cNvPr>
          <p:cNvSpPr txBox="1"/>
          <p:nvPr/>
        </p:nvSpPr>
        <p:spPr>
          <a:xfrm>
            <a:off x="30436812" y="8640707"/>
            <a:ext cx="11780063" cy="89562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3600" b="1" u="sng">
                <a:ea typeface="+mn-lt"/>
                <a:cs typeface="+mn-lt"/>
              </a:rPr>
              <a:t>Word Guess</a:t>
            </a:r>
            <a:endParaRPr lang="en-US" sz="3600">
              <a:cs typeface="Calibri"/>
            </a:endParaRPr>
          </a:p>
          <a:p>
            <a:pPr marL="2221230" lvl="1" indent="-285750">
              <a:buFont typeface="Arial"/>
              <a:buChar char="•"/>
            </a:pPr>
            <a:r>
              <a:rPr lang="en-US" sz="3600">
                <a:ea typeface="+mn-lt"/>
                <a:cs typeface="+mn-lt"/>
              </a:rPr>
              <a:t>Correct and incorrect inputs for words</a:t>
            </a:r>
            <a:endParaRPr lang="en-US" sz="3600">
              <a:cs typeface="Calibri"/>
            </a:endParaRPr>
          </a:p>
          <a:p>
            <a:pPr marL="2221230" lvl="1" indent="-285750">
              <a:buFont typeface="Arial"/>
              <a:buChar char="•"/>
            </a:pPr>
            <a:r>
              <a:rPr lang="en-US" sz="3600">
                <a:ea typeface="+mn-lt"/>
                <a:cs typeface="+mn-lt"/>
              </a:rPr>
              <a:t>Input words not found in the dictionary</a:t>
            </a:r>
            <a:endParaRPr lang="en-US" sz="3600">
              <a:cs typeface="Calibri"/>
            </a:endParaRPr>
          </a:p>
          <a:p>
            <a:pPr marL="2221230" lvl="1" indent="-285750">
              <a:buFont typeface="Arial"/>
              <a:buChar char="•"/>
            </a:pPr>
            <a:r>
              <a:rPr lang="en-US" sz="3600">
                <a:ea typeface="+mn-lt"/>
                <a:cs typeface="+mn-lt"/>
              </a:rPr>
              <a:t>Correct response based on the input word</a:t>
            </a:r>
            <a:endParaRPr lang="en-US" sz="3600">
              <a:cs typeface="Calibri"/>
            </a:endParaRPr>
          </a:p>
          <a:p>
            <a:pPr marL="2221230" lvl="1" indent="-285750">
              <a:buFont typeface="Arial"/>
              <a:buChar char="•"/>
            </a:pPr>
            <a:r>
              <a:rPr lang="en-US" sz="3600">
                <a:ea typeface="+mn-lt"/>
                <a:cs typeface="+mn-lt"/>
              </a:rPr>
              <a:t>Replay with a different word. </a:t>
            </a:r>
            <a:endParaRPr lang="en-US" sz="3600">
              <a:cs typeface="Calibri"/>
            </a:endParaRPr>
          </a:p>
          <a:p>
            <a:pPr marL="285750" indent="-285750">
              <a:buFont typeface="Arial"/>
              <a:buChar char="•"/>
            </a:pPr>
            <a:r>
              <a:rPr lang="en-US" sz="3600" b="1" u="sng">
                <a:ea typeface="+mn-lt"/>
                <a:cs typeface="+mn-lt"/>
              </a:rPr>
              <a:t>Word Search</a:t>
            </a:r>
            <a:endParaRPr lang="en-US" sz="3600">
              <a:cs typeface="Calibri"/>
            </a:endParaRPr>
          </a:p>
          <a:p>
            <a:pPr marL="2221230" lvl="1" indent="-285750">
              <a:buFont typeface="Arial"/>
              <a:buChar char="•"/>
            </a:pPr>
            <a:r>
              <a:rPr lang="en-US" sz="3600">
                <a:ea typeface="+mn-lt"/>
                <a:cs typeface="+mn-lt"/>
              </a:rPr>
              <a:t>Click and Drag correct word</a:t>
            </a:r>
            <a:endParaRPr lang="en-US" sz="3600">
              <a:cs typeface="Calibri"/>
            </a:endParaRPr>
          </a:p>
          <a:p>
            <a:pPr marL="2221230" lvl="1" indent="-285750">
              <a:buFont typeface="Arial"/>
              <a:buChar char="•"/>
            </a:pPr>
            <a:r>
              <a:rPr lang="en-US" sz="3600">
                <a:ea typeface="+mn-lt"/>
                <a:cs typeface="+mn-lt"/>
              </a:rPr>
              <a:t>Click and Drag incorrect word</a:t>
            </a:r>
            <a:endParaRPr lang="en-US" sz="3600">
              <a:cs typeface="Calibri"/>
            </a:endParaRPr>
          </a:p>
          <a:p>
            <a:pPr marL="2221230" lvl="1" indent="-285750">
              <a:buFont typeface="Arial"/>
              <a:buChar char="•"/>
            </a:pPr>
            <a:r>
              <a:rPr lang="en-US" sz="3600">
                <a:ea typeface="+mn-lt"/>
                <a:cs typeface="+mn-lt"/>
              </a:rPr>
              <a:t>Find and Highlight all correct words and press Reset button after</a:t>
            </a:r>
          </a:p>
          <a:p>
            <a:pPr marL="285750" indent="-285750">
              <a:buFont typeface="Arial"/>
              <a:buChar char="•"/>
            </a:pPr>
            <a:r>
              <a:rPr lang="en-US" sz="3600" b="1" u="sng">
                <a:ea typeface="+mn-lt"/>
                <a:cs typeface="+mn-lt"/>
              </a:rPr>
              <a:t>Sudoku</a:t>
            </a:r>
            <a:endParaRPr lang="en-US" sz="3600">
              <a:cs typeface="Calibri"/>
            </a:endParaRPr>
          </a:p>
          <a:p>
            <a:pPr marL="2221230" lvl="1" indent="-285750">
              <a:buFont typeface="Arial"/>
              <a:buChar char="•"/>
            </a:pPr>
            <a:r>
              <a:rPr lang="en-US" sz="3600">
                <a:ea typeface="+mn-lt"/>
                <a:cs typeface="+mn-lt"/>
              </a:rPr>
              <a:t>Creating the sudoku board that is visible in the View</a:t>
            </a:r>
            <a:endParaRPr lang="en-US" sz="3600">
              <a:cs typeface="Calibri"/>
            </a:endParaRPr>
          </a:p>
          <a:p>
            <a:pPr marL="2221230" lvl="1" indent="-285750">
              <a:buFont typeface="Arial"/>
              <a:buChar char="•"/>
            </a:pPr>
            <a:r>
              <a:rPr lang="en-US" sz="3600">
                <a:ea typeface="+mn-lt"/>
                <a:cs typeface="+mn-lt"/>
              </a:rPr>
              <a:t>When user input error tracking </a:t>
            </a:r>
            <a:endParaRPr lang="en-US" sz="3600">
              <a:cs typeface="Calibri"/>
            </a:endParaRPr>
          </a:p>
          <a:p>
            <a:pPr marL="2221230" lvl="1" indent="-285750">
              <a:buFont typeface="Arial"/>
              <a:buChar char="•"/>
            </a:pPr>
            <a:r>
              <a:rPr lang="en-US" sz="3600">
                <a:ea typeface="+mn-lt"/>
                <a:cs typeface="+mn-lt"/>
              </a:rPr>
              <a:t>Correct input from the user is placed on the board correctly </a:t>
            </a:r>
            <a:endParaRPr lang="en-US"/>
          </a:p>
        </p:txBody>
      </p:sp>
      <p:sp>
        <p:nvSpPr>
          <p:cNvPr id="36" name="TextBox 35">
            <a:extLst>
              <a:ext uri="{FF2B5EF4-FFF2-40B4-BE49-F238E27FC236}">
                <a16:creationId xmlns:a16="http://schemas.microsoft.com/office/drawing/2014/main" id="{58E6F62C-FBE0-BD27-CBCB-AB6473F8C73B}"/>
              </a:ext>
            </a:extLst>
          </p:cNvPr>
          <p:cNvSpPr txBox="1"/>
          <p:nvPr/>
        </p:nvSpPr>
        <p:spPr>
          <a:xfrm>
            <a:off x="1344046" y="24288033"/>
            <a:ext cx="11424935" cy="8402300"/>
          </a:xfrm>
          <a:prstGeom prst="rect">
            <a:avLst/>
          </a:prstGeom>
          <a:noFill/>
        </p:spPr>
        <p:txBody>
          <a:bodyPr wrap="square" lIns="91440" tIns="45720" rIns="91440" bIns="45720" rtlCol="0" anchor="t">
            <a:spAutoFit/>
          </a:bodyPr>
          <a:lstStyle/>
          <a:p>
            <a:r>
              <a:rPr lang="en-US" sz="3600" dirty="0"/>
              <a:t>Our application uses a React Native Framework along with JavaScript and CSS to produce our product. React Native allows us to use component-based design where it can easily re-use them to implement different features in the app. For example, the basic Button components that React Native has to offer were reused for navigating between the pages. The diagram above depicts the three main types of components that we used in our application. The Screens were made up of React </a:t>
            </a:r>
            <a:r>
              <a:rPr lang="en-US" sz="3600" i="1" dirty="0"/>
              <a:t>Views</a:t>
            </a:r>
            <a:r>
              <a:rPr lang="en-US" sz="3600" dirty="0"/>
              <a:t> that contain the </a:t>
            </a:r>
            <a:r>
              <a:rPr lang="en-US" sz="3600" i="1" dirty="0"/>
              <a:t>Components</a:t>
            </a:r>
            <a:r>
              <a:rPr lang="en-US" sz="3600" dirty="0"/>
              <a:t> that are within the different </a:t>
            </a:r>
            <a:r>
              <a:rPr lang="en-US" sz="3600" i="1" dirty="0"/>
              <a:t>Game</a:t>
            </a:r>
            <a:r>
              <a:rPr lang="en-US" sz="3600" dirty="0"/>
              <a:t> files. Lastly, in order to create an aesthetically pleasing application, the styles of each screen and respective gameboards were contained within our </a:t>
            </a:r>
            <a:r>
              <a:rPr lang="en-US" sz="3600" i="1" dirty="0"/>
              <a:t>styles</a:t>
            </a:r>
            <a:r>
              <a:rPr lang="en-US" sz="3600" dirty="0"/>
              <a:t> file. These styles were meant to be dynamic, so they could be easily changeable based on the mobile device that was being used.</a:t>
            </a:r>
          </a:p>
        </p:txBody>
      </p:sp>
      <p:pic>
        <p:nvPicPr>
          <p:cNvPr id="6" name="Picture 5" descr="Graphical user interface, text, application&#10;&#10;Description automatically generated">
            <a:extLst>
              <a:ext uri="{FF2B5EF4-FFF2-40B4-BE49-F238E27FC236}">
                <a16:creationId xmlns:a16="http://schemas.microsoft.com/office/drawing/2014/main" id="{969F0B8D-3CA7-5E1E-3712-368AE3DD24C6}"/>
              </a:ext>
            </a:extLst>
          </p:cNvPr>
          <p:cNvPicPr>
            <a:picLocks noChangeAspect="1"/>
          </p:cNvPicPr>
          <p:nvPr/>
        </p:nvPicPr>
        <p:blipFill rotWithShape="1">
          <a:blip r:embed="rId10"/>
          <a:srcRect l="-251" t="5432" b="-143"/>
          <a:stretch/>
        </p:blipFill>
        <p:spPr>
          <a:xfrm>
            <a:off x="14141289" y="17152477"/>
            <a:ext cx="6987334" cy="14432819"/>
          </a:xfrm>
          <a:prstGeom prst="rect">
            <a:avLst/>
          </a:prstGeom>
        </p:spPr>
      </p:pic>
      <p:sp>
        <p:nvSpPr>
          <p:cNvPr id="9" name="Rectangle: Rounded Corners 8">
            <a:extLst>
              <a:ext uri="{FF2B5EF4-FFF2-40B4-BE49-F238E27FC236}">
                <a16:creationId xmlns:a16="http://schemas.microsoft.com/office/drawing/2014/main" id="{4D854E13-47D6-1756-10AB-9D7974BB64DA}"/>
              </a:ext>
            </a:extLst>
          </p:cNvPr>
          <p:cNvSpPr/>
          <p:nvPr/>
        </p:nvSpPr>
        <p:spPr>
          <a:xfrm>
            <a:off x="14330537" y="23324760"/>
            <a:ext cx="6608840" cy="1048937"/>
          </a:xfrm>
          <a:prstGeom prst="round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870983" rtl="0" eaLnBrk="1" latinLnBrk="0" hangingPunct="1">
              <a:defRPr sz="7600" kern="1200">
                <a:solidFill>
                  <a:schemeClr val="lt1"/>
                </a:solidFill>
                <a:latin typeface="+mn-lt"/>
                <a:ea typeface="+mn-ea"/>
                <a:cs typeface="+mn-cs"/>
              </a:defRPr>
            </a:lvl1pPr>
            <a:lvl2pPr marL="1935491" algn="l" defTabSz="3870983" rtl="0" eaLnBrk="1" latinLnBrk="0" hangingPunct="1">
              <a:defRPr sz="7600" kern="1200">
                <a:solidFill>
                  <a:schemeClr val="lt1"/>
                </a:solidFill>
                <a:latin typeface="+mn-lt"/>
                <a:ea typeface="+mn-ea"/>
                <a:cs typeface="+mn-cs"/>
              </a:defRPr>
            </a:lvl2pPr>
            <a:lvl3pPr marL="3870983" algn="l" defTabSz="3870983" rtl="0" eaLnBrk="1" latinLnBrk="0" hangingPunct="1">
              <a:defRPr sz="7600" kern="1200">
                <a:solidFill>
                  <a:schemeClr val="lt1"/>
                </a:solidFill>
                <a:latin typeface="+mn-lt"/>
                <a:ea typeface="+mn-ea"/>
                <a:cs typeface="+mn-cs"/>
              </a:defRPr>
            </a:lvl3pPr>
            <a:lvl4pPr marL="5806474" algn="l" defTabSz="3870983" rtl="0" eaLnBrk="1" latinLnBrk="0" hangingPunct="1">
              <a:defRPr sz="7600" kern="1200">
                <a:solidFill>
                  <a:schemeClr val="lt1"/>
                </a:solidFill>
                <a:latin typeface="+mn-lt"/>
                <a:ea typeface="+mn-ea"/>
                <a:cs typeface="+mn-cs"/>
              </a:defRPr>
            </a:lvl4pPr>
            <a:lvl5pPr marL="7741966" algn="l" defTabSz="3870983" rtl="0" eaLnBrk="1" latinLnBrk="0" hangingPunct="1">
              <a:defRPr sz="7600" kern="1200">
                <a:solidFill>
                  <a:schemeClr val="lt1"/>
                </a:solidFill>
                <a:latin typeface="+mn-lt"/>
                <a:ea typeface="+mn-ea"/>
                <a:cs typeface="+mn-cs"/>
              </a:defRPr>
            </a:lvl5pPr>
            <a:lvl6pPr marL="9677457" algn="l" defTabSz="3870983" rtl="0" eaLnBrk="1" latinLnBrk="0" hangingPunct="1">
              <a:defRPr sz="7600" kern="1200">
                <a:solidFill>
                  <a:schemeClr val="lt1"/>
                </a:solidFill>
                <a:latin typeface="+mn-lt"/>
                <a:ea typeface="+mn-ea"/>
                <a:cs typeface="+mn-cs"/>
              </a:defRPr>
            </a:lvl6pPr>
            <a:lvl7pPr marL="11612948" algn="l" defTabSz="3870983" rtl="0" eaLnBrk="1" latinLnBrk="0" hangingPunct="1">
              <a:defRPr sz="7600" kern="1200">
                <a:solidFill>
                  <a:schemeClr val="lt1"/>
                </a:solidFill>
                <a:latin typeface="+mn-lt"/>
                <a:ea typeface="+mn-ea"/>
                <a:cs typeface="+mn-cs"/>
              </a:defRPr>
            </a:lvl7pPr>
            <a:lvl8pPr marL="13548440" algn="l" defTabSz="3870983" rtl="0" eaLnBrk="1" latinLnBrk="0" hangingPunct="1">
              <a:defRPr sz="7600" kern="1200">
                <a:solidFill>
                  <a:schemeClr val="lt1"/>
                </a:solidFill>
                <a:latin typeface="+mn-lt"/>
                <a:ea typeface="+mn-ea"/>
                <a:cs typeface="+mn-cs"/>
              </a:defRPr>
            </a:lvl8pPr>
            <a:lvl9pPr marL="15483931" algn="l" defTabSz="3870983" rtl="0" eaLnBrk="1" latinLnBrk="0" hangingPunct="1">
              <a:defRPr sz="7600" kern="1200">
                <a:solidFill>
                  <a:schemeClr val="lt1"/>
                </a:solidFill>
                <a:latin typeface="+mn-lt"/>
                <a:ea typeface="+mn-ea"/>
                <a:cs typeface="+mn-cs"/>
              </a:defRPr>
            </a:lvl9pPr>
          </a:lstStyle>
          <a:p>
            <a:pPr algn="ctr"/>
            <a:endParaRPr lang="en-US"/>
          </a:p>
        </p:txBody>
      </p:sp>
      <p:sp>
        <p:nvSpPr>
          <p:cNvPr id="10" name="TextBox 3">
            <a:extLst>
              <a:ext uri="{FF2B5EF4-FFF2-40B4-BE49-F238E27FC236}">
                <a16:creationId xmlns:a16="http://schemas.microsoft.com/office/drawing/2014/main" id="{4959AA8F-B1A4-2D75-A3CF-0761447F78E7}"/>
              </a:ext>
            </a:extLst>
          </p:cNvPr>
          <p:cNvSpPr txBox="1"/>
          <p:nvPr/>
        </p:nvSpPr>
        <p:spPr>
          <a:xfrm>
            <a:off x="16147629" y="23677424"/>
            <a:ext cx="3643077" cy="6001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3870983" rtl="0" eaLnBrk="1" latinLnBrk="0" hangingPunct="1">
              <a:defRPr sz="7600" kern="1200">
                <a:solidFill>
                  <a:schemeClr val="tx1"/>
                </a:solidFill>
                <a:latin typeface="+mn-lt"/>
                <a:ea typeface="+mn-ea"/>
                <a:cs typeface="+mn-cs"/>
              </a:defRPr>
            </a:lvl1pPr>
            <a:lvl2pPr marL="1935491" algn="l" defTabSz="3870983" rtl="0" eaLnBrk="1" latinLnBrk="0" hangingPunct="1">
              <a:defRPr sz="7600" kern="1200">
                <a:solidFill>
                  <a:schemeClr val="tx1"/>
                </a:solidFill>
                <a:latin typeface="+mn-lt"/>
                <a:ea typeface="+mn-ea"/>
                <a:cs typeface="+mn-cs"/>
              </a:defRPr>
            </a:lvl2pPr>
            <a:lvl3pPr marL="3870983" algn="l" defTabSz="3870983" rtl="0" eaLnBrk="1" latinLnBrk="0" hangingPunct="1">
              <a:defRPr sz="7600" kern="1200">
                <a:solidFill>
                  <a:schemeClr val="tx1"/>
                </a:solidFill>
                <a:latin typeface="+mn-lt"/>
                <a:ea typeface="+mn-ea"/>
                <a:cs typeface="+mn-cs"/>
              </a:defRPr>
            </a:lvl3pPr>
            <a:lvl4pPr marL="5806474" algn="l" defTabSz="3870983" rtl="0" eaLnBrk="1" latinLnBrk="0" hangingPunct="1">
              <a:defRPr sz="7600" kern="1200">
                <a:solidFill>
                  <a:schemeClr val="tx1"/>
                </a:solidFill>
                <a:latin typeface="+mn-lt"/>
                <a:ea typeface="+mn-ea"/>
                <a:cs typeface="+mn-cs"/>
              </a:defRPr>
            </a:lvl4pPr>
            <a:lvl5pPr marL="7741966" algn="l" defTabSz="3870983" rtl="0" eaLnBrk="1" latinLnBrk="0" hangingPunct="1">
              <a:defRPr sz="7600" kern="1200">
                <a:solidFill>
                  <a:schemeClr val="tx1"/>
                </a:solidFill>
                <a:latin typeface="+mn-lt"/>
                <a:ea typeface="+mn-ea"/>
                <a:cs typeface="+mn-cs"/>
              </a:defRPr>
            </a:lvl5pPr>
            <a:lvl6pPr marL="9677457" algn="l" defTabSz="3870983" rtl="0" eaLnBrk="1" latinLnBrk="0" hangingPunct="1">
              <a:defRPr sz="7600" kern="1200">
                <a:solidFill>
                  <a:schemeClr val="tx1"/>
                </a:solidFill>
                <a:latin typeface="+mn-lt"/>
                <a:ea typeface="+mn-ea"/>
                <a:cs typeface="+mn-cs"/>
              </a:defRPr>
            </a:lvl6pPr>
            <a:lvl7pPr marL="11612948" algn="l" defTabSz="3870983" rtl="0" eaLnBrk="1" latinLnBrk="0" hangingPunct="1">
              <a:defRPr sz="7600" kern="1200">
                <a:solidFill>
                  <a:schemeClr val="tx1"/>
                </a:solidFill>
                <a:latin typeface="+mn-lt"/>
                <a:ea typeface="+mn-ea"/>
                <a:cs typeface="+mn-cs"/>
              </a:defRPr>
            </a:lvl7pPr>
            <a:lvl8pPr marL="13548440" algn="l" defTabSz="3870983" rtl="0" eaLnBrk="1" latinLnBrk="0" hangingPunct="1">
              <a:defRPr sz="7600" kern="1200">
                <a:solidFill>
                  <a:schemeClr val="tx1"/>
                </a:solidFill>
                <a:latin typeface="+mn-lt"/>
                <a:ea typeface="+mn-ea"/>
                <a:cs typeface="+mn-cs"/>
              </a:defRPr>
            </a:lvl8pPr>
            <a:lvl9pPr marL="15483931" algn="l" defTabSz="3870983" rtl="0" eaLnBrk="1" latinLnBrk="0" hangingPunct="1">
              <a:defRPr sz="7600" kern="1200">
                <a:solidFill>
                  <a:schemeClr val="tx1"/>
                </a:solidFill>
                <a:latin typeface="+mn-lt"/>
                <a:ea typeface="+mn-ea"/>
                <a:cs typeface="+mn-cs"/>
              </a:defRPr>
            </a:lvl9pPr>
          </a:lstStyle>
          <a:p>
            <a:pPr algn="l"/>
            <a:r>
              <a:rPr lang="en-US" sz="3300">
                <a:solidFill>
                  <a:schemeClr val="bg1"/>
                </a:solidFill>
                <a:cs typeface="Calibri"/>
              </a:rPr>
              <a:t>Brain Games</a:t>
            </a:r>
            <a:endParaRPr lang="en-US" sz="3300">
              <a:solidFill>
                <a:schemeClr val="bg1"/>
              </a:solidFill>
            </a:endParaRPr>
          </a:p>
        </p:txBody>
      </p:sp>
      <p:sp>
        <p:nvSpPr>
          <p:cNvPr id="11" name="Rectangle: Top Corners Rounded 10">
            <a:extLst>
              <a:ext uri="{FF2B5EF4-FFF2-40B4-BE49-F238E27FC236}">
                <a16:creationId xmlns:a16="http://schemas.microsoft.com/office/drawing/2014/main" id="{F3FBE3B2-6DC5-7F39-584E-E58B7AC6A851}"/>
              </a:ext>
            </a:extLst>
          </p:cNvPr>
          <p:cNvSpPr/>
          <p:nvPr/>
        </p:nvSpPr>
        <p:spPr>
          <a:xfrm rot="16200000">
            <a:off x="14601490" y="23022013"/>
            <a:ext cx="1072820" cy="1617632"/>
          </a:xfrm>
          <a:prstGeom prst="round2Same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870983" rtl="0" eaLnBrk="1" latinLnBrk="0" hangingPunct="1">
              <a:defRPr sz="7600" kern="1200">
                <a:solidFill>
                  <a:schemeClr val="lt1"/>
                </a:solidFill>
                <a:latin typeface="+mn-lt"/>
                <a:ea typeface="+mn-ea"/>
                <a:cs typeface="+mn-cs"/>
              </a:defRPr>
            </a:lvl1pPr>
            <a:lvl2pPr marL="1935491" algn="l" defTabSz="3870983" rtl="0" eaLnBrk="1" latinLnBrk="0" hangingPunct="1">
              <a:defRPr sz="7600" kern="1200">
                <a:solidFill>
                  <a:schemeClr val="lt1"/>
                </a:solidFill>
                <a:latin typeface="+mn-lt"/>
                <a:ea typeface="+mn-ea"/>
                <a:cs typeface="+mn-cs"/>
              </a:defRPr>
            </a:lvl2pPr>
            <a:lvl3pPr marL="3870983" algn="l" defTabSz="3870983" rtl="0" eaLnBrk="1" latinLnBrk="0" hangingPunct="1">
              <a:defRPr sz="7600" kern="1200">
                <a:solidFill>
                  <a:schemeClr val="lt1"/>
                </a:solidFill>
                <a:latin typeface="+mn-lt"/>
                <a:ea typeface="+mn-ea"/>
                <a:cs typeface="+mn-cs"/>
              </a:defRPr>
            </a:lvl3pPr>
            <a:lvl4pPr marL="5806474" algn="l" defTabSz="3870983" rtl="0" eaLnBrk="1" latinLnBrk="0" hangingPunct="1">
              <a:defRPr sz="7600" kern="1200">
                <a:solidFill>
                  <a:schemeClr val="lt1"/>
                </a:solidFill>
                <a:latin typeface="+mn-lt"/>
                <a:ea typeface="+mn-ea"/>
                <a:cs typeface="+mn-cs"/>
              </a:defRPr>
            </a:lvl4pPr>
            <a:lvl5pPr marL="7741966" algn="l" defTabSz="3870983" rtl="0" eaLnBrk="1" latinLnBrk="0" hangingPunct="1">
              <a:defRPr sz="7600" kern="1200">
                <a:solidFill>
                  <a:schemeClr val="lt1"/>
                </a:solidFill>
                <a:latin typeface="+mn-lt"/>
                <a:ea typeface="+mn-ea"/>
                <a:cs typeface="+mn-cs"/>
              </a:defRPr>
            </a:lvl5pPr>
            <a:lvl6pPr marL="9677457" algn="l" defTabSz="3870983" rtl="0" eaLnBrk="1" latinLnBrk="0" hangingPunct="1">
              <a:defRPr sz="7600" kern="1200">
                <a:solidFill>
                  <a:schemeClr val="lt1"/>
                </a:solidFill>
                <a:latin typeface="+mn-lt"/>
                <a:ea typeface="+mn-ea"/>
                <a:cs typeface="+mn-cs"/>
              </a:defRPr>
            </a:lvl6pPr>
            <a:lvl7pPr marL="11612948" algn="l" defTabSz="3870983" rtl="0" eaLnBrk="1" latinLnBrk="0" hangingPunct="1">
              <a:defRPr sz="7600" kern="1200">
                <a:solidFill>
                  <a:schemeClr val="lt1"/>
                </a:solidFill>
                <a:latin typeface="+mn-lt"/>
                <a:ea typeface="+mn-ea"/>
                <a:cs typeface="+mn-cs"/>
              </a:defRPr>
            </a:lvl7pPr>
            <a:lvl8pPr marL="13548440" algn="l" defTabSz="3870983" rtl="0" eaLnBrk="1" latinLnBrk="0" hangingPunct="1">
              <a:defRPr sz="7600" kern="1200">
                <a:solidFill>
                  <a:schemeClr val="lt1"/>
                </a:solidFill>
                <a:latin typeface="+mn-lt"/>
                <a:ea typeface="+mn-ea"/>
                <a:cs typeface="+mn-cs"/>
              </a:defRPr>
            </a:lvl8pPr>
            <a:lvl9pPr marL="15483931" algn="l" defTabSz="3870983" rtl="0" eaLnBrk="1" latinLnBrk="0" hangingPunct="1">
              <a:defRPr sz="7600" kern="1200">
                <a:solidFill>
                  <a:schemeClr val="lt1"/>
                </a:solidFill>
                <a:latin typeface="+mn-lt"/>
                <a:ea typeface="+mn-ea"/>
                <a:cs typeface="+mn-cs"/>
              </a:defRPr>
            </a:lvl9pPr>
          </a:lstStyle>
          <a:p>
            <a:pPr algn="ctr"/>
            <a:endParaRPr lang="en-US"/>
          </a:p>
        </p:txBody>
      </p:sp>
      <p:sp>
        <p:nvSpPr>
          <p:cNvPr id="12" name="Flowchart: Summing Junction 11">
            <a:extLst>
              <a:ext uri="{FF2B5EF4-FFF2-40B4-BE49-F238E27FC236}">
                <a16:creationId xmlns:a16="http://schemas.microsoft.com/office/drawing/2014/main" id="{2CFFDC04-F1DD-BA44-DD5C-AAF10C945948}"/>
              </a:ext>
            </a:extLst>
          </p:cNvPr>
          <p:cNvSpPr/>
          <p:nvPr/>
        </p:nvSpPr>
        <p:spPr>
          <a:xfrm>
            <a:off x="14784866" y="23547769"/>
            <a:ext cx="686797" cy="615702"/>
          </a:xfrm>
          <a:prstGeom prst="flowChartSummingJunction">
            <a:avLst/>
          </a:prstGeom>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3870983" rtl="0" eaLnBrk="1" latinLnBrk="0" hangingPunct="1">
              <a:defRPr sz="7600" kern="1200">
                <a:solidFill>
                  <a:schemeClr val="lt1"/>
                </a:solidFill>
                <a:latin typeface="+mn-lt"/>
                <a:ea typeface="+mn-ea"/>
                <a:cs typeface="+mn-cs"/>
              </a:defRPr>
            </a:lvl1pPr>
            <a:lvl2pPr marL="1935491" algn="l" defTabSz="3870983" rtl="0" eaLnBrk="1" latinLnBrk="0" hangingPunct="1">
              <a:defRPr sz="7600" kern="1200">
                <a:solidFill>
                  <a:schemeClr val="lt1"/>
                </a:solidFill>
                <a:latin typeface="+mn-lt"/>
                <a:ea typeface="+mn-ea"/>
                <a:cs typeface="+mn-cs"/>
              </a:defRPr>
            </a:lvl2pPr>
            <a:lvl3pPr marL="3870983" algn="l" defTabSz="3870983" rtl="0" eaLnBrk="1" latinLnBrk="0" hangingPunct="1">
              <a:defRPr sz="7600" kern="1200">
                <a:solidFill>
                  <a:schemeClr val="lt1"/>
                </a:solidFill>
                <a:latin typeface="+mn-lt"/>
                <a:ea typeface="+mn-ea"/>
                <a:cs typeface="+mn-cs"/>
              </a:defRPr>
            </a:lvl3pPr>
            <a:lvl4pPr marL="5806474" algn="l" defTabSz="3870983" rtl="0" eaLnBrk="1" latinLnBrk="0" hangingPunct="1">
              <a:defRPr sz="7600" kern="1200">
                <a:solidFill>
                  <a:schemeClr val="lt1"/>
                </a:solidFill>
                <a:latin typeface="+mn-lt"/>
                <a:ea typeface="+mn-ea"/>
                <a:cs typeface="+mn-cs"/>
              </a:defRPr>
            </a:lvl4pPr>
            <a:lvl5pPr marL="7741966" algn="l" defTabSz="3870983" rtl="0" eaLnBrk="1" latinLnBrk="0" hangingPunct="1">
              <a:defRPr sz="7600" kern="1200">
                <a:solidFill>
                  <a:schemeClr val="lt1"/>
                </a:solidFill>
                <a:latin typeface="+mn-lt"/>
                <a:ea typeface="+mn-ea"/>
                <a:cs typeface="+mn-cs"/>
              </a:defRPr>
            </a:lvl5pPr>
            <a:lvl6pPr marL="9677457" algn="l" defTabSz="3870983" rtl="0" eaLnBrk="1" latinLnBrk="0" hangingPunct="1">
              <a:defRPr sz="7600" kern="1200">
                <a:solidFill>
                  <a:schemeClr val="lt1"/>
                </a:solidFill>
                <a:latin typeface="+mn-lt"/>
                <a:ea typeface="+mn-ea"/>
                <a:cs typeface="+mn-cs"/>
              </a:defRPr>
            </a:lvl6pPr>
            <a:lvl7pPr marL="11612948" algn="l" defTabSz="3870983" rtl="0" eaLnBrk="1" latinLnBrk="0" hangingPunct="1">
              <a:defRPr sz="7600" kern="1200">
                <a:solidFill>
                  <a:schemeClr val="lt1"/>
                </a:solidFill>
                <a:latin typeface="+mn-lt"/>
                <a:ea typeface="+mn-ea"/>
                <a:cs typeface="+mn-cs"/>
              </a:defRPr>
            </a:lvl7pPr>
            <a:lvl8pPr marL="13548440" algn="l" defTabSz="3870983" rtl="0" eaLnBrk="1" latinLnBrk="0" hangingPunct="1">
              <a:defRPr sz="7600" kern="1200">
                <a:solidFill>
                  <a:schemeClr val="lt1"/>
                </a:solidFill>
                <a:latin typeface="+mn-lt"/>
                <a:ea typeface="+mn-ea"/>
                <a:cs typeface="+mn-cs"/>
              </a:defRPr>
            </a:lvl8pPr>
            <a:lvl9pPr marL="15483931" algn="l" defTabSz="3870983" rtl="0" eaLnBrk="1" latinLnBrk="0" hangingPunct="1">
              <a:defRPr sz="7600" kern="1200">
                <a:solidFill>
                  <a:schemeClr val="lt1"/>
                </a:solidFill>
                <a:latin typeface="+mn-lt"/>
                <a:ea typeface="+mn-ea"/>
                <a:cs typeface="+mn-cs"/>
              </a:defRPr>
            </a:lvl9pPr>
          </a:lstStyle>
          <a:p>
            <a:pPr algn="ctr"/>
            <a:endParaRPr lang="en-US"/>
          </a:p>
        </p:txBody>
      </p:sp>
      <p:sp>
        <p:nvSpPr>
          <p:cNvPr id="13" name="TextBox 12">
            <a:extLst>
              <a:ext uri="{FF2B5EF4-FFF2-40B4-BE49-F238E27FC236}">
                <a16:creationId xmlns:a16="http://schemas.microsoft.com/office/drawing/2014/main" id="{E3D3238C-1D42-AD64-323A-297C3F17EEAC}"/>
              </a:ext>
            </a:extLst>
          </p:cNvPr>
          <p:cNvSpPr txBox="1"/>
          <p:nvPr/>
        </p:nvSpPr>
        <p:spPr>
          <a:xfrm>
            <a:off x="14259106" y="31577305"/>
            <a:ext cx="1004594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a:ea typeface="Calibri"/>
                <a:cs typeface="Calibri"/>
              </a:rPr>
              <a:t>Brain Games Tab in </a:t>
            </a:r>
            <a:r>
              <a:rPr lang="en-US" sz="3200" b="1" i="1">
                <a:ea typeface="Calibri"/>
                <a:cs typeface="Calibri"/>
              </a:rPr>
              <a:t>GoodLife</a:t>
            </a:r>
            <a:r>
              <a:rPr lang="en-US" sz="3200" b="1">
                <a:ea typeface="Calibri"/>
                <a:cs typeface="Calibri"/>
              </a:rPr>
              <a:t> app</a:t>
            </a:r>
          </a:p>
        </p:txBody>
      </p:sp>
      <p:sp>
        <p:nvSpPr>
          <p:cNvPr id="16" name="TextBox 15">
            <a:extLst>
              <a:ext uri="{FF2B5EF4-FFF2-40B4-BE49-F238E27FC236}">
                <a16:creationId xmlns:a16="http://schemas.microsoft.com/office/drawing/2014/main" id="{D04ABAA1-5EE5-9435-6DFA-244217A8C087}"/>
              </a:ext>
            </a:extLst>
          </p:cNvPr>
          <p:cNvSpPr txBox="1"/>
          <p:nvPr/>
        </p:nvSpPr>
        <p:spPr>
          <a:xfrm>
            <a:off x="21720429" y="17525695"/>
            <a:ext cx="5997702" cy="1117228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ea typeface="Calibri"/>
                <a:cs typeface="Calibri"/>
              </a:rPr>
              <a:t>The basic design of our app is split up by a React Native Navigator. This Navigator contains three buttons that direct you to each of the individual screens for each of the distinctive games. Within the </a:t>
            </a:r>
            <a:r>
              <a:rPr lang="en-US" sz="3600" i="1" dirty="0" err="1">
                <a:ea typeface="Calibri"/>
                <a:cs typeface="Calibri"/>
              </a:rPr>
              <a:t>NextStep</a:t>
            </a:r>
            <a:r>
              <a:rPr lang="en-US" sz="3600" dirty="0">
                <a:ea typeface="Calibri"/>
                <a:cs typeface="Calibri"/>
              </a:rPr>
              <a:t> </a:t>
            </a:r>
            <a:r>
              <a:rPr lang="en-US" sz="3600" i="1" dirty="0">
                <a:ea typeface="Calibri"/>
                <a:cs typeface="Calibri"/>
              </a:rPr>
              <a:t>Goodlife </a:t>
            </a:r>
            <a:r>
              <a:rPr lang="en-US" sz="3600" dirty="0">
                <a:ea typeface="Calibri"/>
                <a:cs typeface="Calibri"/>
              </a:rPr>
              <a:t>application, there is another Navigator that contains many different existing features in the </a:t>
            </a:r>
            <a:r>
              <a:rPr lang="en-US" sz="3600" i="1" dirty="0">
                <a:ea typeface="Calibri"/>
                <a:cs typeface="Calibri"/>
              </a:rPr>
              <a:t>Explore</a:t>
            </a:r>
            <a:r>
              <a:rPr lang="en-US" sz="3600" dirty="0">
                <a:ea typeface="Calibri"/>
                <a:cs typeface="Calibri"/>
              </a:rPr>
              <a:t> View. Here, we integrated our application into the </a:t>
            </a:r>
            <a:r>
              <a:rPr lang="en-US" sz="3600" i="1" dirty="0">
                <a:ea typeface="Calibri"/>
                <a:cs typeface="Calibri"/>
              </a:rPr>
              <a:t>Explore </a:t>
            </a:r>
            <a:r>
              <a:rPr lang="en-US" sz="3600" dirty="0">
                <a:ea typeface="Calibri"/>
                <a:cs typeface="Calibri"/>
              </a:rPr>
              <a:t> Screen as show in the figure to the left. Here, the </a:t>
            </a:r>
            <a:r>
              <a:rPr lang="en-US" sz="3600" i="1" dirty="0">
                <a:ea typeface="Calibri"/>
                <a:cs typeface="Calibri"/>
              </a:rPr>
              <a:t>Brain Games</a:t>
            </a:r>
            <a:r>
              <a:rPr lang="en-US" sz="3600" dirty="0">
                <a:ea typeface="Calibri"/>
                <a:cs typeface="Calibri"/>
              </a:rPr>
              <a:t> </a:t>
            </a:r>
            <a:r>
              <a:rPr lang="en-US" sz="3600" dirty="0" err="1">
                <a:ea typeface="Calibri"/>
                <a:cs typeface="Calibri"/>
              </a:rPr>
              <a:t>ReactNative</a:t>
            </a:r>
            <a:r>
              <a:rPr lang="en-US" sz="3600" dirty="0">
                <a:ea typeface="Calibri"/>
                <a:cs typeface="Calibri"/>
              </a:rPr>
              <a:t> Button navigates to our feature's </a:t>
            </a:r>
            <a:r>
              <a:rPr lang="en-US" sz="3600" dirty="0" err="1">
                <a:ea typeface="Calibri"/>
                <a:cs typeface="Calibri"/>
              </a:rPr>
              <a:t>HomeScreen</a:t>
            </a:r>
            <a:r>
              <a:rPr lang="en-US" sz="3600" dirty="0">
                <a:ea typeface="Calibri"/>
                <a:cs typeface="Calibri"/>
              </a:rPr>
              <a:t> and from there you can navigate to the three separate games. </a:t>
            </a:r>
            <a:endParaRPr lang="en-US" sz="3600" dirty="0">
              <a:cs typeface="Calibri"/>
            </a:endParaRPr>
          </a:p>
        </p:txBody>
      </p:sp>
      <p:pic>
        <p:nvPicPr>
          <p:cNvPr id="18" name="Picture 18" descr="Diagram&#10;&#10;Description automatically generated">
            <a:extLst>
              <a:ext uri="{FF2B5EF4-FFF2-40B4-BE49-F238E27FC236}">
                <a16:creationId xmlns:a16="http://schemas.microsoft.com/office/drawing/2014/main" id="{BC66643F-3633-4E82-EE18-889260FA0967}"/>
              </a:ext>
            </a:extLst>
          </p:cNvPr>
          <p:cNvPicPr>
            <a:picLocks noChangeAspect="1"/>
          </p:cNvPicPr>
          <p:nvPr/>
        </p:nvPicPr>
        <p:blipFill>
          <a:blip r:embed="rId11"/>
          <a:stretch>
            <a:fillRect/>
          </a:stretch>
        </p:blipFill>
        <p:spPr>
          <a:xfrm>
            <a:off x="1349177" y="17161111"/>
            <a:ext cx="11354008" cy="6878097"/>
          </a:xfrm>
          <a:prstGeom prst="rect">
            <a:avLst/>
          </a:prstGeom>
        </p:spPr>
      </p:pic>
    </p:spTree>
    <p:extLst>
      <p:ext uri="{BB962C8B-B14F-4D97-AF65-F5344CB8AC3E}">
        <p14:creationId xmlns:p14="http://schemas.microsoft.com/office/powerpoint/2010/main" val="893167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799</Words>
  <Application>Microsoft Office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Taylor-Power</dc:creator>
  <cp:lastModifiedBy>Kambal Vaidya</cp:lastModifiedBy>
  <cp:revision>2</cp:revision>
  <cp:lastPrinted>2015-11-20T18:54:22Z</cp:lastPrinted>
  <dcterms:created xsi:type="dcterms:W3CDTF">2015-11-17T19:25:36Z</dcterms:created>
  <dcterms:modified xsi:type="dcterms:W3CDTF">2023-04-17T03:18:48Z</dcterms:modified>
</cp:coreProperties>
</file>