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0" r:id="rId1"/>
  </p:sldMasterIdLst>
  <p:notesMasterIdLst>
    <p:notesMasterId r:id="rId3"/>
  </p:notesMasterIdLst>
  <p:sldIdLst>
    <p:sldId id="258" r:id="rId2"/>
  </p:sldIdLst>
  <p:sldSz cx="43891200" cy="3291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1pPr>
    <a:lvl2pPr marL="0" marR="0" indent="4572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2pPr>
    <a:lvl3pPr marL="0" marR="0" indent="9144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3pPr>
    <a:lvl4pPr marL="0" marR="0" indent="13716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4pPr>
    <a:lvl5pPr marL="0" marR="0" indent="18288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5pPr>
    <a:lvl6pPr marL="0" marR="0" indent="22860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6pPr>
    <a:lvl7pPr marL="0" marR="0" indent="27432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7pPr>
    <a:lvl8pPr marL="0" marR="0" indent="32004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8pPr>
    <a:lvl9pPr marL="0" marR="0" indent="36576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2D515985-4ECA-797E-3856-3A1BEC6B47E4}" name="Zachary DiCicco" initials="ZD" userId="S::zjd1009@usnh.edu::f223a292-f05b-4055-b07d-ec6fd4b688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3AAA0-ABFC-274B-B5DE-1EA75E9BFA87}" v="60" dt="2023-04-13T20:23:43.407"/>
    <p1510:client id="{11AB3581-2C23-EE88-988D-F2BCA7521656}" v="134" dt="2023-04-13T17:21:05.310"/>
    <p1510:client id="{142BBF11-9132-A5A7-34DE-ED087B14E61A}" v="60" dt="2023-04-13T19:04:41.877"/>
    <p1510:client id="{1E928880-EBF1-A0C8-0327-E114B3E34F97}" v="104" dt="2023-04-13T19:56:13.283"/>
    <p1510:client id="{1FB9BB03-1F07-194A-BEF2-60F37FA04239}" v="5" dt="2023-04-13T21:45:58.097"/>
    <p1510:client id="{359F061C-E2F3-628F-1AD4-41720CA25803}" v="106" dt="2023-04-13T18:26:30.473"/>
    <p1510:client id="{38671A12-9804-62C7-B8EC-473F298A87E7}" v="41" dt="2023-04-13T18:29:26.743"/>
    <p1510:client id="{39BB6C8B-33D0-4416-561F-2FEBA82BA970}" v="59" dt="2023-04-13T19:19:06.280"/>
    <p1510:client id="{3D7BB2D1-C6D1-00AF-D00A-C38023E81110}" v="2" dt="2023-04-18T13:47:34.684"/>
    <p1510:client id="{3E00E7E9-DDB8-F533-B41E-C7A064D6953F}" v="104" dt="2023-04-13T19:44:58.370"/>
    <p1510:client id="{46EFB45F-9598-4BA6-6004-B93B2BE78FF8}" v="220" dt="2023-04-13T21:00:42.710"/>
    <p1510:client id="{5AFA1197-0B92-78ED-AF7F-8636490B3603}" v="14" dt="2023-04-13T12:48:25.501"/>
    <p1510:client id="{65E056DE-3F29-C022-0904-D1747F4DA5B2}" v="72" dt="2023-04-13T20:49:44.580"/>
    <p1510:client id="{65E6B619-AB2A-CCB4-CEEF-B33DE76F218A}" v="2" dt="2023-04-13T19:58:19.151"/>
    <p1510:client id="{7FC3E9AF-1C10-F14F-CD76-6A894C984603}" v="661" dt="2023-04-13T19:20:30.615"/>
    <p1510:client id="{841386F0-26F1-49C3-3F16-B7F3752CEE64}" v="77" dt="2023-04-13T19:26:47.029"/>
    <p1510:client id="{8A552595-90BF-DEE7-DF65-C689D53169FA}" v="1088" dt="2023-04-13T18:34:56.692"/>
    <p1510:client id="{8F56E35D-A110-04B4-08EA-209C35897E25}" v="9" dt="2023-04-13T17:20:00.339"/>
    <p1510:client id="{93D5899A-DE54-98DB-7EC8-1334AF344A49}" v="9" dt="2023-04-13T19:41:22.013"/>
    <p1510:client id="{9B02B768-AC10-3C26-4403-CF556348D8BE}" v="48" dt="2023-04-18T21:09:20.535"/>
    <p1510:client id="{9CFDCB2E-5C4C-1C92-9F7C-C8925A805409}" v="13" dt="2023-04-13T20:02:47.102"/>
    <p1510:client id="{A521DAF5-2053-F99E-71A0-DFA4F6888D53}" v="51" dt="2023-04-13T12:40:06.113"/>
    <p1510:client id="{A8611A99-BBB7-CB39-1450-C650DD05D0AA}" v="9" dt="2023-04-13T20:26:49.761"/>
    <p1510:client id="{BB5A960C-7FD8-1BD8-CD64-E0B69FC7C6EA}" v="21" dt="2023-04-17T16:31:36.387"/>
    <p1510:client id="{C8FEB908-1D39-1C4A-21E0-046FBA48F377}" v="274" dt="2023-04-13T20:48:50.558"/>
    <p1510:client id="{D5544251-477B-785F-22AC-ED3273F5C865}" v="265" dt="2023-04-13T19:59:33.743"/>
    <p1510:client id="{E02B71F2-1884-7F60-8FCC-AF489B3B7D68}" v="69" dt="2023-04-13T20:59:47.293"/>
    <p1510:client id="{E1913A1E-4DA0-3A95-3342-40FEF7DE22E8}" v="246" dt="2023-04-13T18:51:21.445"/>
    <p1510:client id="{F26E2D24-8567-2AF5-C08C-44A997C8BDB5}" v="1232" dt="2023-04-13T20:26:25.04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5FE"/>
          </a:solidFill>
        </a:fill>
      </a:tcStyle>
    </a:wholeTbl>
    <a:band2H>
      <a:tcTxStyle/>
      <a:tcStyle>
        <a:tcBdr/>
        <a:fill>
          <a:solidFill>
            <a:srgbClr val="E7F2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EED5"/>
          </a:solidFill>
        </a:fill>
      </a:tcStyle>
    </a:wholeTbl>
    <a:band2H>
      <a:tcTxStyle/>
      <a:tcStyle>
        <a:tcBdr/>
        <a:fill>
          <a:solidFill>
            <a:srgbClr val="E9F6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F3F1"/>
          </a:solidFill>
        </a:fill>
      </a:tcStyle>
    </a:wholeTbl>
    <a:band2H>
      <a:tcTxStyle/>
      <a:tcStyle>
        <a:tcBdr/>
        <a:fill>
          <a:solidFill>
            <a:srgbClr val="E6F9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algn="ctr" latinLnBrk="0">
      <a:defRPr sz="1200" b="1">
        <a:solidFill>
          <a:srgbClr val="FF9900"/>
        </a:solidFill>
        <a:latin typeface="+mj-lt"/>
        <a:ea typeface="+mj-ea"/>
        <a:cs typeface="+mj-cs"/>
        <a:sym typeface="Arial"/>
      </a:defRPr>
    </a:lvl1pPr>
    <a:lvl2pPr indent="228600" algn="ctr" latinLnBrk="0">
      <a:defRPr sz="1200" b="1">
        <a:solidFill>
          <a:srgbClr val="FF9900"/>
        </a:solidFill>
        <a:latin typeface="+mj-lt"/>
        <a:ea typeface="+mj-ea"/>
        <a:cs typeface="+mj-cs"/>
        <a:sym typeface="Arial"/>
      </a:defRPr>
    </a:lvl2pPr>
    <a:lvl3pPr indent="457200" algn="ctr" latinLnBrk="0">
      <a:defRPr sz="1200" b="1">
        <a:solidFill>
          <a:srgbClr val="FF9900"/>
        </a:solidFill>
        <a:latin typeface="+mj-lt"/>
        <a:ea typeface="+mj-ea"/>
        <a:cs typeface="+mj-cs"/>
        <a:sym typeface="Arial"/>
      </a:defRPr>
    </a:lvl3pPr>
    <a:lvl4pPr indent="685800" algn="ctr" latinLnBrk="0">
      <a:defRPr sz="1200" b="1">
        <a:solidFill>
          <a:srgbClr val="FF9900"/>
        </a:solidFill>
        <a:latin typeface="+mj-lt"/>
        <a:ea typeface="+mj-ea"/>
        <a:cs typeface="+mj-cs"/>
        <a:sym typeface="Arial"/>
      </a:defRPr>
    </a:lvl4pPr>
    <a:lvl5pPr indent="914400" algn="ctr" latinLnBrk="0">
      <a:defRPr sz="1200" b="1">
        <a:solidFill>
          <a:srgbClr val="FF9900"/>
        </a:solidFill>
        <a:latin typeface="+mj-lt"/>
        <a:ea typeface="+mj-ea"/>
        <a:cs typeface="+mj-cs"/>
        <a:sym typeface="Arial"/>
      </a:defRPr>
    </a:lvl5pPr>
    <a:lvl6pPr indent="1143000" algn="ctr" latinLnBrk="0">
      <a:defRPr sz="1200" b="1">
        <a:solidFill>
          <a:srgbClr val="FF9900"/>
        </a:solidFill>
        <a:latin typeface="+mj-lt"/>
        <a:ea typeface="+mj-ea"/>
        <a:cs typeface="+mj-cs"/>
        <a:sym typeface="Arial"/>
      </a:defRPr>
    </a:lvl6pPr>
    <a:lvl7pPr indent="1371600" algn="ctr" latinLnBrk="0">
      <a:defRPr sz="1200" b="1">
        <a:solidFill>
          <a:srgbClr val="FF9900"/>
        </a:solidFill>
        <a:latin typeface="+mj-lt"/>
        <a:ea typeface="+mj-ea"/>
        <a:cs typeface="+mj-cs"/>
        <a:sym typeface="Arial"/>
      </a:defRPr>
    </a:lvl7pPr>
    <a:lvl8pPr indent="1600200" algn="ctr" latinLnBrk="0">
      <a:defRPr sz="1200" b="1">
        <a:solidFill>
          <a:srgbClr val="FF9900"/>
        </a:solidFill>
        <a:latin typeface="+mj-lt"/>
        <a:ea typeface="+mj-ea"/>
        <a:cs typeface="+mj-cs"/>
        <a:sym typeface="Arial"/>
      </a:defRPr>
    </a:lvl8pPr>
    <a:lvl9pPr indent="1828800" algn="ctr" latinLnBrk="0">
      <a:defRPr sz="1200" b="1">
        <a:solidFill>
          <a:srgbClr val="FF9900"/>
        </a:solidFill>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EEC">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16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80667B58-9DDB-4B8D-B607-6E01D35E8C8B}" type="datetime1">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57136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F49FD4C1-5425-46CC-B319-0572785A6BEF}" type="datetime1">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4846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4"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4"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92247B07-720B-4589-A83A-80155E56BD06}" type="datetime1">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26634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90B99975-D675-48BE-822F-40B8903336D3}" type="datetime1">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64909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4" y="8206754"/>
            <a:ext cx="37856160" cy="13693138"/>
          </a:xfrm>
        </p:spPr>
        <p:txBody>
          <a:bodyPr anchor="b"/>
          <a:lstStyle>
            <a:lvl1pPr>
              <a:defRPr sz="21600"/>
            </a:lvl1pPr>
          </a:lstStyle>
          <a:p>
            <a:r>
              <a:rPr lang="en-US"/>
              <a:t>Click to edit Master title style</a:t>
            </a:r>
          </a:p>
        </p:txBody>
      </p:sp>
      <p:sp>
        <p:nvSpPr>
          <p:cNvPr id="3" name="Text Placeholder 2"/>
          <p:cNvSpPr>
            <a:spLocks noGrp="1"/>
          </p:cNvSpPr>
          <p:nvPr>
            <p:ph type="body" idx="1"/>
          </p:nvPr>
        </p:nvSpPr>
        <p:spPr>
          <a:xfrm>
            <a:off x="2994664" y="22029434"/>
            <a:ext cx="37856160" cy="7200898"/>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6BD2BA3D-C002-411A-9EF0-07A3A9FB4AA7}" type="datetime1">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18389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A55B0D06-CC05-42A6-85EB-425932BBBC56}" type="datetime1">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39750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12"/>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3"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3023242" y="12024360"/>
            <a:ext cx="18568033"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4" y="8069582"/>
            <a:ext cx="18659477"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22219924"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17520" y="30510492"/>
            <a:ext cx="9875520" cy="1752600"/>
          </a:xfrm>
          <a:prstGeom prst="rect">
            <a:avLst/>
          </a:prstGeom>
        </p:spPr>
        <p:txBody>
          <a:bodyPr/>
          <a:lstStyle/>
          <a:p>
            <a:fld id="{2A822E07-89FE-4F81-AED0-32E24A7710EC}" type="datetime1">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01254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17520" y="30510492"/>
            <a:ext cx="9875520" cy="1752600"/>
          </a:xfrm>
          <a:prstGeom prst="rect">
            <a:avLst/>
          </a:prstGeom>
        </p:spPr>
        <p:txBody>
          <a:bodyPr/>
          <a:lstStyle/>
          <a:p>
            <a:fld id="{62D754BB-2696-468B-A53A-D8A33581497C}" type="datetime1">
              <a:rPr lang="en-US" smtClean="0"/>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51810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7520" y="30510492"/>
            <a:ext cx="9875520" cy="1752600"/>
          </a:xfrm>
          <a:prstGeom prst="rect">
            <a:avLst/>
          </a:prstGeom>
        </p:spPr>
        <p:txBody>
          <a:bodyPr/>
          <a:lstStyle/>
          <a:p>
            <a:fld id="{A7377B82-7223-4840-B47A-7D1537CC9BD5}" type="datetime1">
              <a:rPr lang="en-US" smtClean="0"/>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09833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Content Placeholder 2"/>
          <p:cNvSpPr>
            <a:spLocks noGrp="1"/>
          </p:cNvSpPr>
          <p:nvPr>
            <p:ph idx="1"/>
          </p:nvPr>
        </p:nvSpPr>
        <p:spPr>
          <a:xfrm>
            <a:off x="18659477" y="4739652"/>
            <a:ext cx="22219920" cy="233934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7FCD55E0-18D6-45E8-A9F1-1143A4C0131F}" type="datetime1">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09522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Picture Placeholder 2"/>
          <p:cNvSpPr>
            <a:spLocks noGrp="1" noChangeAspect="1"/>
          </p:cNvSpPr>
          <p:nvPr>
            <p:ph type="pic" idx="1"/>
          </p:nvPr>
        </p:nvSpPr>
        <p:spPr>
          <a:xfrm>
            <a:off x="18659477" y="4739652"/>
            <a:ext cx="22219920" cy="233934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1455C668-7ACA-4D6B-9EC9-AD0169008A1A}" type="datetime1">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71406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rgbClr val="F6F8FC"/>
            </a:gs>
            <a:gs pos="90000">
              <a:schemeClr val="bg1"/>
            </a:gs>
            <a:gs pos="100000">
              <a:schemeClr val="bg1">
                <a:lumMod val="49000"/>
                <a:lumOff val="51000"/>
              </a:schemeClr>
            </a:gs>
            <a:gs pos="0">
              <a:schemeClr val="accent1">
                <a:lumMod val="45000"/>
                <a:lumOff val="55000"/>
              </a:schemeClr>
            </a:gs>
            <a:gs pos="68000">
              <a:srgbClr val="F5F7FC"/>
            </a:gs>
            <a:gs pos="60000">
              <a:srgbClr val="F4F6FC"/>
            </a:gs>
            <a:gs pos="53000">
              <a:srgbClr val="F1F4FB"/>
            </a:gs>
            <a:gs pos="39000">
              <a:srgbClr val="EBF0F9"/>
            </a:gs>
            <a:gs pos="27000">
              <a:srgbClr val="DFE7F5"/>
            </a:gs>
            <a:gs pos="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12"/>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4538960" y="30510492"/>
            <a:ext cx="14813280" cy="17526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008956" y="30020849"/>
            <a:ext cx="9875520" cy="1752600"/>
          </a:xfrm>
          <a:prstGeom prst="rect">
            <a:avLst/>
          </a:prstGeom>
        </p:spPr>
        <p:txBody>
          <a:bodyPr vert="horz" lIns="91440" tIns="45720" rIns="91440" bIns="45720" rtlCol="0" anchor="ctr"/>
          <a:lstStyle>
            <a:lvl1pPr algn="r">
              <a:defRPr sz="4320">
                <a:solidFill>
                  <a:schemeClr val="tx1">
                    <a:tint val="75000"/>
                  </a:schemeClr>
                </a:solidFill>
              </a:defRPr>
            </a:lvl1pPr>
          </a:lstStyle>
          <a:p>
            <a:fld id="{E9C6A470-7F3C-47AA-A72C-D97056DEC5FD}" type="slidenum">
              <a:rPr lang="en-US" smtClean="0"/>
              <a:t>‹#›</a:t>
            </a:fld>
            <a:endParaRPr lang="en-US"/>
          </a:p>
        </p:txBody>
      </p:sp>
    </p:spTree>
    <p:extLst>
      <p:ext uri="{BB962C8B-B14F-4D97-AF65-F5344CB8AC3E}">
        <p14:creationId xmlns:p14="http://schemas.microsoft.com/office/powerpoint/2010/main" val="34496984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3291840" rtl="0" eaLnBrk="1" latinLnBrk="0" hangingPunct="1">
        <a:lnSpc>
          <a:spcPct val="90000"/>
        </a:lnSpc>
        <a:spcBef>
          <a:spcPct val="0"/>
        </a:spcBef>
        <a:buNone/>
        <a:defRPr sz="15840" kern="1200">
          <a:solidFill>
            <a:schemeClr val="tx1"/>
          </a:solidFill>
          <a:latin typeface="Segoe UI" panose="020B0502040204020203" pitchFamily="34" charset="0"/>
          <a:ea typeface="+mj-ea"/>
          <a:cs typeface="Segoe UI" panose="020B0502040204020203" pitchFamily="34" charset="0"/>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Segoe UI" panose="020B0502040204020203" pitchFamily="34" charset="0"/>
          <a:ea typeface="+mn-ea"/>
          <a:cs typeface="Segoe UI" panose="020B0502040204020203" pitchFamily="34" charset="0"/>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Segoe UI" panose="020B0502040204020203" pitchFamily="34" charset="0"/>
          <a:ea typeface="+mn-ea"/>
          <a:cs typeface="Segoe UI" panose="020B0502040204020203" pitchFamily="34" charset="0"/>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Segoe UI" panose="020B0502040204020203" pitchFamily="34" charset="0"/>
          <a:ea typeface="+mn-ea"/>
          <a:cs typeface="Segoe UI" panose="020B0502040204020203" pitchFamily="34" charset="0"/>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Segoe UI" panose="020B0502040204020203" pitchFamily="34" charset="0"/>
          <a:ea typeface="+mn-ea"/>
          <a:cs typeface="Segoe UI" panose="020B0502040204020203" pitchFamily="34" charset="0"/>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Segoe UI" panose="020B0502040204020203" pitchFamily="34" charset="0"/>
          <a:ea typeface="+mn-ea"/>
          <a:cs typeface="Segoe UI" panose="020B0502040204020203" pitchFamily="34" charset="0"/>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iki.ros.org/" TargetMode="External"/><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hyperlink" Target="https://www.arduino.cc/" TargetMode="External"/><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jpe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png"/><Relationship Id="rId24"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10.png"/><Relationship Id="rId23" Type="http://schemas.openxmlformats.org/officeDocument/2006/relationships/image" Target="../media/image18.jpeg"/><Relationship Id="rId10" Type="http://schemas.openxmlformats.org/officeDocument/2006/relationships/hyperlink" Target="https://www.heidenhain.com/products/linear-encoders" TargetMode="External"/><Relationship Id="rId19" Type="http://schemas.openxmlformats.org/officeDocument/2006/relationships/image" Target="../media/image14.png"/><Relationship Id="rId4" Type="http://schemas.openxmlformats.org/officeDocument/2006/relationships/image" Target="../media/image3.jpeg"/><Relationship Id="rId9" Type="http://schemas.openxmlformats.org/officeDocument/2006/relationships/hyperlink" Target="https://mavlink.io/en/" TargetMode="External"/><Relationship Id="rId14" Type="http://schemas.openxmlformats.org/officeDocument/2006/relationships/image" Target="../media/image9.jpeg"/><Relationship Id="rId22" Type="http://schemas.openxmlformats.org/officeDocument/2006/relationships/image" Target="../media/image17.jpeg"/><Relationship Id="rId27"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a16="http://schemas.microsoft.com/office/drawing/2014/main" id="{8E00754D-019B-4286-6F48-75B5CE741E09}"/>
              </a:ext>
            </a:extLst>
          </p:cNvPr>
          <p:cNvSpPr txBox="1">
            <a:spLocks/>
          </p:cNvSpPr>
          <p:nvPr/>
        </p:nvSpPr>
        <p:spPr>
          <a:xfrm>
            <a:off x="369597" y="522514"/>
            <a:ext cx="43136594" cy="3947886"/>
          </a:xfrm>
          <a:prstGeom prst="rect">
            <a:avLst/>
          </a:prstGeom>
          <a:solidFill>
            <a:srgbClr val="002060"/>
          </a:solidFill>
          <a:ln w="101600" cap="flat" cmpd="sng" algn="ctr">
            <a:solidFill>
              <a:srgbClr val="002060"/>
            </a:solidFill>
            <a:prstDash val="solid"/>
            <a:miter lim="800000"/>
          </a:ln>
        </p:spPr>
        <p:style>
          <a:lnRef idx="2">
            <a:schemeClr val="dk1"/>
          </a:lnRef>
          <a:fillRef idx="1">
            <a:schemeClr val="lt1"/>
          </a:fillRef>
          <a:effectRef idx="0">
            <a:schemeClr val="dk1"/>
          </a:effectRef>
          <a:fontRef idx="minor">
            <a:schemeClr val="dk1"/>
          </a:fontRef>
        </p:style>
        <p:txBody>
          <a:bodyPr lIns="91440" tIns="45720" rIns="91440" bIns="45720" anchor="ctr">
            <a:normAutofit fontScale="92500" lnSpcReduction="10000"/>
          </a:bodyPr>
          <a:lstStyle>
            <a:lvl1pPr algn="l" defTabSz="3291840" rtl="0" eaLnBrk="1" latinLnBrk="0" hangingPunct="1">
              <a:lnSpc>
                <a:spcPct val="90000"/>
              </a:lnSpc>
              <a:spcBef>
                <a:spcPct val="0"/>
              </a:spcBef>
              <a:buNone/>
              <a:defRPr sz="1584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8400" dirty="0">
                <a:solidFill>
                  <a:schemeClr val="bg1"/>
                </a:solidFill>
                <a:latin typeface="Cambria"/>
                <a:ea typeface="Cambria"/>
                <a:cs typeface="Arial"/>
              </a:rPr>
              <a:t>Marine and Naval Technological Advancements for Robotic </a:t>
            </a:r>
            <a:r>
              <a:rPr lang="en-US" sz="8400" dirty="0" err="1">
                <a:solidFill>
                  <a:schemeClr val="bg1"/>
                </a:solidFill>
                <a:latin typeface="Cambria"/>
                <a:ea typeface="Cambria"/>
                <a:cs typeface="Arial"/>
              </a:rPr>
              <a:t>AutonomY</a:t>
            </a:r>
            <a:r>
              <a:rPr lang="en-US" sz="8400" dirty="0">
                <a:solidFill>
                  <a:schemeClr val="bg1"/>
                </a:solidFill>
                <a:latin typeface="Cambria"/>
                <a:ea typeface="Cambria"/>
                <a:cs typeface="Arial"/>
              </a:rPr>
              <a:t> (MANTA RAY)</a:t>
            </a:r>
            <a:endParaRPr lang="en-US" dirty="0">
              <a:solidFill>
                <a:schemeClr val="bg1"/>
              </a:solidFill>
            </a:endParaRPr>
          </a:p>
          <a:p>
            <a:pPr algn="ctr"/>
            <a:r>
              <a:rPr lang="en-US" sz="8400" dirty="0">
                <a:solidFill>
                  <a:schemeClr val="bg1"/>
                </a:solidFill>
                <a:latin typeface="Cambria"/>
                <a:ea typeface="Cambria"/>
                <a:cs typeface="Arial"/>
              </a:rPr>
              <a:t>Autonomous Surface Vehicle (ASV)</a:t>
            </a:r>
            <a:br>
              <a:rPr lang="en-US" sz="8400" dirty="0">
                <a:latin typeface="Cambria" panose="02040503050406030204" pitchFamily="18" charset="0"/>
                <a:cs typeface="Arial" panose="020B0604020202020204" pitchFamily="34" charset="0"/>
              </a:rPr>
            </a:br>
            <a:r>
              <a:rPr lang="en-US" sz="4000" dirty="0">
                <a:solidFill>
                  <a:schemeClr val="bg2"/>
                </a:solidFill>
                <a:ea typeface="+mn-lt"/>
                <a:cs typeface="+mn-lt"/>
              </a:rPr>
              <a:t>Project Advisors: Dr. May-Win Thein, Dr. Yuri </a:t>
            </a:r>
            <a:r>
              <a:rPr lang="en-US" sz="4000" dirty="0" err="1">
                <a:solidFill>
                  <a:schemeClr val="bg2"/>
                </a:solidFill>
                <a:ea typeface="+mn-lt"/>
                <a:cs typeface="+mn-lt"/>
              </a:rPr>
              <a:t>Rzhanov</a:t>
            </a:r>
            <a:r>
              <a:rPr lang="en-US" sz="4000" dirty="0">
                <a:solidFill>
                  <a:schemeClr val="bg2"/>
                </a:solidFill>
                <a:ea typeface="+mn-lt"/>
                <a:cs typeface="+mn-lt"/>
              </a:rPr>
              <a:t>, Dr. Elizabeth Fairchild</a:t>
            </a:r>
            <a:endParaRPr lang="en-US" dirty="0">
              <a:solidFill>
                <a:schemeClr val="bg2"/>
              </a:solidFill>
            </a:endParaRPr>
          </a:p>
          <a:p>
            <a:pPr algn="ctr"/>
            <a:r>
              <a:rPr lang="en-US" sz="4000" dirty="0">
                <a:solidFill>
                  <a:schemeClr val="bg2"/>
                </a:solidFill>
                <a:ea typeface="+mn-lt"/>
                <a:cs typeface="+mn-lt"/>
              </a:rPr>
              <a:t>Graduate Advisors: Ozzy </a:t>
            </a:r>
            <a:r>
              <a:rPr lang="en-US" sz="4000" dirty="0" err="1">
                <a:solidFill>
                  <a:schemeClr val="bg2"/>
                </a:solidFill>
                <a:ea typeface="+mn-lt"/>
                <a:cs typeface="+mn-lt"/>
              </a:rPr>
              <a:t>Oruc</a:t>
            </a:r>
            <a:r>
              <a:rPr lang="en-US" sz="4000" dirty="0">
                <a:solidFill>
                  <a:schemeClr val="bg2"/>
                </a:solidFill>
                <a:ea typeface="+mn-lt"/>
                <a:cs typeface="+mn-lt"/>
              </a:rPr>
              <a:t>, Hannah Arnholt, Nick Custer, Igor Vladimirov, Rich Randall, Chris Van Valkenburgh, Alex Cook, Derrek Perham</a:t>
            </a:r>
          </a:p>
          <a:p>
            <a:pPr algn="ctr"/>
            <a:r>
              <a:rPr lang="en-US" sz="4400" b="0" dirty="0">
                <a:solidFill>
                  <a:schemeClr val="bg1"/>
                </a:solidFill>
                <a:latin typeface="Calibri"/>
                <a:ea typeface="Cambria"/>
                <a:cs typeface="Arial"/>
              </a:rPr>
              <a:t>Team Members: Hunter Clark, Natalie Cook, Chris </a:t>
            </a:r>
            <a:r>
              <a:rPr lang="en-US" sz="4400" b="0" dirty="0" err="1">
                <a:solidFill>
                  <a:schemeClr val="bg1"/>
                </a:solidFill>
                <a:latin typeface="Calibri"/>
                <a:ea typeface="Cambria"/>
                <a:cs typeface="Arial"/>
              </a:rPr>
              <a:t>Redard</a:t>
            </a:r>
            <a:r>
              <a:rPr lang="en-US" sz="4400" b="0" dirty="0">
                <a:solidFill>
                  <a:schemeClr val="bg1"/>
                </a:solidFill>
                <a:latin typeface="Calibri"/>
                <a:ea typeface="Cambria"/>
                <a:cs typeface="Arial"/>
              </a:rPr>
              <a:t>, Clifton Sullivan, Zachary Dicicco, Harrison Ursitti</a:t>
            </a:r>
            <a:br>
              <a:rPr lang="en-US" sz="4400" b="0" dirty="0">
                <a:latin typeface="Calibri"/>
                <a:cs typeface="Arial" panose="020B0604020202020204" pitchFamily="34" charset="0"/>
              </a:rPr>
            </a:br>
            <a:r>
              <a:rPr lang="en-US" sz="4400" b="0" dirty="0">
                <a:solidFill>
                  <a:schemeClr val="bg1"/>
                </a:solidFill>
                <a:latin typeface="Calibri"/>
                <a:ea typeface="Cambria"/>
                <a:cs typeface="Arial"/>
              </a:rPr>
              <a:t>Department of Mechanical Engineering and Center for Ocean Engineering, University of New Hampshire, Durham, NH 03824</a:t>
            </a:r>
            <a:endParaRPr lang="en-US" sz="4400" b="0" dirty="0">
              <a:solidFill>
                <a:schemeClr val="bg1"/>
              </a:solidFill>
              <a:latin typeface="Calibri"/>
            </a:endParaRPr>
          </a:p>
        </p:txBody>
      </p:sp>
      <p:pic>
        <p:nvPicPr>
          <p:cNvPr id="26" name="Picture 25">
            <a:extLst>
              <a:ext uri="{FF2B5EF4-FFF2-40B4-BE49-F238E27FC236}">
                <a16:creationId xmlns:a16="http://schemas.microsoft.com/office/drawing/2014/main" id="{1E334C47-A9F3-8F23-B11A-51C333357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76" y="1864924"/>
            <a:ext cx="1683898" cy="2222047"/>
          </a:xfrm>
          <a:prstGeom prst="rect">
            <a:avLst/>
          </a:prstGeom>
        </p:spPr>
      </p:pic>
      <p:pic>
        <p:nvPicPr>
          <p:cNvPr id="49" name="Picture 3" descr="Logo, company name&#10;&#10;Description automatically generated">
            <a:extLst>
              <a:ext uri="{FF2B5EF4-FFF2-40B4-BE49-F238E27FC236}">
                <a16:creationId xmlns:a16="http://schemas.microsoft.com/office/drawing/2014/main" id="{04B310C3-9A07-3802-0B55-87DECC82748F}"/>
              </a:ext>
            </a:extLst>
          </p:cNvPr>
          <p:cNvPicPr>
            <a:picLocks noChangeAspect="1"/>
          </p:cNvPicPr>
          <p:nvPr/>
        </p:nvPicPr>
        <p:blipFill>
          <a:blip r:embed="rId3"/>
          <a:stretch>
            <a:fillRect/>
          </a:stretch>
        </p:blipFill>
        <p:spPr>
          <a:xfrm>
            <a:off x="2722407" y="2070679"/>
            <a:ext cx="2507542" cy="1429022"/>
          </a:xfrm>
          <a:prstGeom prst="rect">
            <a:avLst/>
          </a:prstGeom>
        </p:spPr>
      </p:pic>
      <p:pic>
        <p:nvPicPr>
          <p:cNvPr id="53" name="Picture 5" descr="A picture containing text, clipart&#10;&#10;Description automatically generated">
            <a:extLst>
              <a:ext uri="{FF2B5EF4-FFF2-40B4-BE49-F238E27FC236}">
                <a16:creationId xmlns:a16="http://schemas.microsoft.com/office/drawing/2014/main" id="{760C2BC3-9AFA-CB47-7008-F8814097344D}"/>
              </a:ext>
            </a:extLst>
          </p:cNvPr>
          <p:cNvPicPr>
            <a:picLocks noChangeAspect="1"/>
          </p:cNvPicPr>
          <p:nvPr/>
        </p:nvPicPr>
        <p:blipFill>
          <a:blip r:embed="rId4"/>
          <a:stretch>
            <a:fillRect/>
          </a:stretch>
        </p:blipFill>
        <p:spPr>
          <a:xfrm>
            <a:off x="39660949" y="2040496"/>
            <a:ext cx="3071072" cy="1475554"/>
          </a:xfrm>
          <a:prstGeom prst="rect">
            <a:avLst/>
          </a:prstGeom>
        </p:spPr>
      </p:pic>
      <p:pic>
        <p:nvPicPr>
          <p:cNvPr id="54" name="Picture 6" descr="Logo&#10;&#10;Description automatically generated">
            <a:extLst>
              <a:ext uri="{FF2B5EF4-FFF2-40B4-BE49-F238E27FC236}">
                <a16:creationId xmlns:a16="http://schemas.microsoft.com/office/drawing/2014/main" id="{C188C3CE-9E5E-3674-B010-191B7965CCEC}"/>
              </a:ext>
            </a:extLst>
          </p:cNvPr>
          <p:cNvPicPr>
            <a:picLocks noChangeAspect="1"/>
          </p:cNvPicPr>
          <p:nvPr/>
        </p:nvPicPr>
        <p:blipFill>
          <a:blip r:embed="rId5"/>
          <a:stretch>
            <a:fillRect/>
          </a:stretch>
        </p:blipFill>
        <p:spPr>
          <a:xfrm>
            <a:off x="36027391" y="2067471"/>
            <a:ext cx="2765133" cy="1441150"/>
          </a:xfrm>
          <a:prstGeom prst="rect">
            <a:avLst/>
          </a:prstGeom>
        </p:spPr>
      </p:pic>
      <p:pic>
        <p:nvPicPr>
          <p:cNvPr id="55" name="Picture 7" descr="Logo, company name&#10;&#10;Description automatically generated">
            <a:extLst>
              <a:ext uri="{FF2B5EF4-FFF2-40B4-BE49-F238E27FC236}">
                <a16:creationId xmlns:a16="http://schemas.microsoft.com/office/drawing/2014/main" id="{6D2F8923-AD9C-4B89-1B12-3F81742C49CD}"/>
              </a:ext>
            </a:extLst>
          </p:cNvPr>
          <p:cNvPicPr>
            <a:picLocks noChangeAspect="1"/>
          </p:cNvPicPr>
          <p:nvPr/>
        </p:nvPicPr>
        <p:blipFill>
          <a:blip r:embed="rId6"/>
          <a:stretch>
            <a:fillRect/>
          </a:stretch>
        </p:blipFill>
        <p:spPr>
          <a:xfrm>
            <a:off x="5591646" y="2131512"/>
            <a:ext cx="2488135" cy="1407820"/>
          </a:xfrm>
          <a:prstGeom prst="rect">
            <a:avLst/>
          </a:prstGeom>
        </p:spPr>
      </p:pic>
      <p:sp>
        <p:nvSpPr>
          <p:cNvPr id="2" name="Subtitle 2">
            <a:extLst>
              <a:ext uri="{FF2B5EF4-FFF2-40B4-BE49-F238E27FC236}">
                <a16:creationId xmlns:a16="http://schemas.microsoft.com/office/drawing/2014/main" id="{C0B9BFFA-6CFB-AD98-E276-1F4EB05B575A}"/>
              </a:ext>
            </a:extLst>
          </p:cNvPr>
          <p:cNvSpPr txBox="1">
            <a:spLocks/>
          </p:cNvSpPr>
          <p:nvPr/>
        </p:nvSpPr>
        <p:spPr>
          <a:xfrm>
            <a:off x="347020" y="6070232"/>
            <a:ext cx="10914743" cy="10084932"/>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100" b="0">
                <a:solidFill>
                  <a:schemeClr val="bg2">
                    <a:lumMod val="10000"/>
                  </a:schemeClr>
                </a:solidFill>
                <a:latin typeface="Times New Roman"/>
                <a:ea typeface="Cambria"/>
                <a:cs typeface="Times New Roman"/>
              </a:rPr>
              <a:t>Team MANTA RAY is an interdisciplinary project dedicated to creating, maintaining, and expanding a network of marine robots for seafloor mapping and underwater perception. The network began as just the Autonomous Surface Vehicle (ASV) and Unpiloted Underwater Vehicle (UUV) but has expanded to include a prototype of the ASV, known as TUPPS, and two kinds of remotely operated vehicles, known as GUPPS and KRILL. With these systems, students work to improve communication between vehicles, develop autonomous behaviors and algorithms, and upgrade existing mechanical systems to improve precision and performance.</a:t>
            </a:r>
            <a:endParaRPr lang="en-US" sz="3100">
              <a:solidFill>
                <a:schemeClr val="bg2">
                  <a:lumMod val="10000"/>
                </a:schemeClr>
              </a:solidFill>
              <a:cs typeface="Calibri" panose="020F0502020204030204"/>
            </a:endParaRPr>
          </a:p>
          <a:p>
            <a:pPr algn="l"/>
            <a:endParaRPr lang="en-US" sz="3700">
              <a:latin typeface="Cambria" panose="02040503050406030204" pitchFamily="18" charset="0"/>
              <a:ea typeface="Cambria" panose="02040503050406030204" pitchFamily="18" charset="0"/>
              <a:cs typeface="Calibri" panose="020F0502020204030204"/>
            </a:endParaRPr>
          </a:p>
          <a:p>
            <a:pPr algn="l"/>
            <a:endParaRPr lang="en-US" sz="3700">
              <a:latin typeface="Cambria" panose="02040503050406030204" pitchFamily="18" charset="0"/>
              <a:ea typeface="Cambria" panose="02040503050406030204" pitchFamily="18" charset="0"/>
            </a:endParaRPr>
          </a:p>
          <a:p>
            <a:pPr algn="l"/>
            <a:endParaRPr lang="en-US" sz="3700">
              <a:latin typeface="Cambria" panose="02040503050406030204" pitchFamily="18" charset="0"/>
              <a:ea typeface="Cambria" panose="02040503050406030204" pitchFamily="18" charset="0"/>
            </a:endParaRPr>
          </a:p>
          <a:p>
            <a:pPr algn="l"/>
            <a:endParaRPr lang="en-US" sz="3700">
              <a:latin typeface="Cambria" panose="02040503050406030204" pitchFamily="18" charset="0"/>
              <a:ea typeface="Cambria" panose="02040503050406030204" pitchFamily="18" charset="0"/>
            </a:endParaRPr>
          </a:p>
          <a:p>
            <a:pPr algn="l"/>
            <a:endParaRPr lang="en-US" sz="3700">
              <a:latin typeface="Cambria" panose="02040503050406030204" pitchFamily="18" charset="0"/>
              <a:ea typeface="Cambria" panose="02040503050406030204" pitchFamily="18" charset="0"/>
            </a:endParaRPr>
          </a:p>
          <a:p>
            <a:pPr algn="l"/>
            <a:endParaRPr lang="en-US" sz="3700">
              <a:latin typeface="Cambria" panose="02040503050406030204" pitchFamily="18" charset="0"/>
              <a:ea typeface="Cambria" panose="02040503050406030204" pitchFamily="18" charset="0"/>
            </a:endParaRPr>
          </a:p>
        </p:txBody>
      </p:sp>
      <p:sp>
        <p:nvSpPr>
          <p:cNvPr id="6" name="Subtitle 2">
            <a:extLst>
              <a:ext uri="{FF2B5EF4-FFF2-40B4-BE49-F238E27FC236}">
                <a16:creationId xmlns:a16="http://schemas.microsoft.com/office/drawing/2014/main" id="{D63565E5-1E41-82E8-F396-537F8E3D5B84}"/>
              </a:ext>
            </a:extLst>
          </p:cNvPr>
          <p:cNvSpPr txBox="1">
            <a:spLocks/>
          </p:cNvSpPr>
          <p:nvPr/>
        </p:nvSpPr>
        <p:spPr>
          <a:xfrm>
            <a:off x="324441" y="16284011"/>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ASV Mission</a:t>
            </a:r>
            <a:endParaRPr lang="en-US">
              <a:solidFill>
                <a:schemeClr val="bg1"/>
              </a:solidFill>
              <a:latin typeface="Cambria"/>
            </a:endParaRPr>
          </a:p>
        </p:txBody>
      </p:sp>
      <p:sp>
        <p:nvSpPr>
          <p:cNvPr id="8" name="Subtitle 2">
            <a:extLst>
              <a:ext uri="{FF2B5EF4-FFF2-40B4-BE49-F238E27FC236}">
                <a16:creationId xmlns:a16="http://schemas.microsoft.com/office/drawing/2014/main" id="{63C1C3FB-1AE9-0FA9-18D5-6A77504F0A2C}"/>
              </a:ext>
            </a:extLst>
          </p:cNvPr>
          <p:cNvSpPr txBox="1">
            <a:spLocks/>
          </p:cNvSpPr>
          <p:nvPr/>
        </p:nvSpPr>
        <p:spPr>
          <a:xfrm>
            <a:off x="369597" y="20755870"/>
            <a:ext cx="10892166" cy="11320673"/>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lnSpc>
                <a:spcPct val="100000"/>
              </a:lnSpc>
              <a:spcBef>
                <a:spcPts val="0"/>
              </a:spcBef>
              <a:buChar char="•"/>
            </a:pPr>
            <a:r>
              <a:rPr lang="en-US" sz="3400" b="0" dirty="0">
                <a:latin typeface="Times New Roman"/>
                <a:cs typeface="Times New Roman"/>
              </a:rPr>
              <a:t>Built by 2017-2018 ASV Team</a:t>
            </a:r>
            <a:endParaRPr lang="en-US" sz="3400" b="0" dirty="0">
              <a:latin typeface="Times New Roman"/>
              <a:ea typeface="+mn-lt"/>
              <a:cs typeface="+mn-lt"/>
            </a:endParaRPr>
          </a:p>
          <a:p>
            <a:pPr marL="571500" indent="-571500" algn="l">
              <a:lnSpc>
                <a:spcPct val="100000"/>
              </a:lnSpc>
              <a:spcBef>
                <a:spcPts val="0"/>
              </a:spcBef>
              <a:buChar char="•"/>
            </a:pPr>
            <a:r>
              <a:rPr lang="en-US" sz="3400" b="0" dirty="0">
                <a:latin typeface="Times New Roman"/>
                <a:cs typeface="Times New Roman"/>
              </a:rPr>
              <a:t>Catamaran body: 7’9” length, 5’6” beam </a:t>
            </a:r>
            <a:endParaRPr lang="en-US" sz="3400" b="0" dirty="0">
              <a:latin typeface="Times New Roman"/>
              <a:ea typeface="+mn-lt"/>
              <a:cs typeface="+mn-lt"/>
            </a:endParaRPr>
          </a:p>
          <a:p>
            <a:pPr marL="571500" indent="-571500" algn="l">
              <a:lnSpc>
                <a:spcPct val="100000"/>
              </a:lnSpc>
              <a:spcBef>
                <a:spcPts val="0"/>
              </a:spcBef>
              <a:buChar char="•"/>
            </a:pPr>
            <a:r>
              <a:rPr lang="en-US" sz="3400" b="0" dirty="0">
                <a:latin typeface="Times New Roman"/>
                <a:cs typeface="Times New Roman"/>
              </a:rPr>
              <a:t>Twin 55lb thrust electric trolling motors</a:t>
            </a:r>
            <a:endParaRPr lang="en-US" sz="3400" b="0" dirty="0">
              <a:latin typeface="Times New Roman"/>
              <a:ea typeface="+mn-lt"/>
              <a:cs typeface="+mn-lt"/>
            </a:endParaRPr>
          </a:p>
          <a:p>
            <a:pPr marL="571500" indent="-571500" algn="l">
              <a:lnSpc>
                <a:spcPct val="100000"/>
              </a:lnSpc>
              <a:spcBef>
                <a:spcPts val="0"/>
              </a:spcBef>
              <a:buChar char="•"/>
            </a:pPr>
            <a:r>
              <a:rPr lang="en-US" sz="3400" b="0" dirty="0">
                <a:latin typeface="Times New Roman"/>
                <a:cs typeface="Times New Roman"/>
              </a:rPr>
              <a:t>"Penthouse" platform with electronics box mounted on stern edge</a:t>
            </a:r>
            <a:endParaRPr lang="en-US" sz="3400" b="0" dirty="0">
              <a:latin typeface="Times New Roman"/>
              <a:ea typeface="+mn-lt"/>
              <a:cs typeface="Times New Roman"/>
            </a:endParaRPr>
          </a:p>
          <a:p>
            <a:pPr marL="571500" indent="-571500" algn="l">
              <a:lnSpc>
                <a:spcPct val="100000"/>
              </a:lnSpc>
              <a:spcBef>
                <a:spcPts val="0"/>
              </a:spcBef>
              <a:buChar char="•"/>
            </a:pPr>
            <a:r>
              <a:rPr lang="en-US" sz="3400" b="0" dirty="0">
                <a:latin typeface="Times New Roman"/>
                <a:cs typeface="Times New Roman"/>
              </a:rPr>
              <a:t>Tether winch for UUV tether management and deployment</a:t>
            </a:r>
            <a:endParaRPr lang="en-US" sz="3400" b="0" dirty="0">
              <a:latin typeface="Times New Roman"/>
              <a:ea typeface="+mn-lt"/>
              <a:cs typeface="+mn-lt"/>
            </a:endParaRPr>
          </a:p>
          <a:p>
            <a:pPr marL="571500" indent="-571500" algn="l">
              <a:lnSpc>
                <a:spcPct val="100000"/>
              </a:lnSpc>
              <a:spcBef>
                <a:spcPts val="0"/>
              </a:spcBef>
              <a:buChar char="•"/>
            </a:pPr>
            <a:r>
              <a:rPr lang="en-US" sz="3400" b="0" dirty="0">
                <a:latin typeface="Times New Roman"/>
                <a:ea typeface="+mn-lt"/>
                <a:cs typeface="Times New Roman"/>
              </a:rPr>
              <a:t>Pixhawk 4 mounted on top of tether tensioning system</a:t>
            </a:r>
          </a:p>
          <a:p>
            <a:pPr marL="571500" indent="-571500" algn="l">
              <a:lnSpc>
                <a:spcPct val="100000"/>
              </a:lnSpc>
              <a:spcBef>
                <a:spcPts val="0"/>
              </a:spcBef>
              <a:buChar char="•"/>
            </a:pPr>
            <a:r>
              <a:rPr lang="en-US" sz="3400" b="0" dirty="0">
                <a:latin typeface="Times New Roman"/>
                <a:cs typeface="Times New Roman"/>
              </a:rPr>
              <a:t>Hardware standards for open source autopilot</a:t>
            </a:r>
            <a:endParaRPr lang="en-US" sz="3400" b="0" dirty="0">
              <a:latin typeface="Times New Roman"/>
              <a:ea typeface="+mn-lt"/>
              <a:cs typeface="+mn-lt"/>
            </a:endParaRPr>
          </a:p>
          <a:p>
            <a:pPr marL="571500" indent="-571500" algn="l">
              <a:lnSpc>
                <a:spcPct val="100000"/>
              </a:lnSpc>
              <a:spcBef>
                <a:spcPts val="0"/>
              </a:spcBef>
              <a:buChar char="•"/>
            </a:pPr>
            <a:r>
              <a:rPr lang="en-US" sz="3400" b="0" dirty="0">
                <a:latin typeface="Times New Roman"/>
                <a:cs typeface="Times New Roman"/>
              </a:rPr>
              <a:t>Enables missions uploads and performs scripted autonomous navigation between waypoints</a:t>
            </a:r>
          </a:p>
          <a:p>
            <a:pPr marL="571500" indent="-571500" algn="l">
              <a:lnSpc>
                <a:spcPct val="100000"/>
              </a:lnSpc>
              <a:spcBef>
                <a:spcPts val="0"/>
              </a:spcBef>
              <a:buChar char="•"/>
            </a:pPr>
            <a:r>
              <a:rPr lang="en-US" sz="3400" b="0" dirty="0">
                <a:latin typeface="Times New Roman"/>
                <a:cs typeface="Times New Roman"/>
              </a:rPr>
              <a:t>Contains a robust sensor suit including a compass, internal IMU and GPS capability</a:t>
            </a:r>
            <a:endParaRPr lang="en-US" sz="3400" b="0" dirty="0">
              <a:latin typeface="Times New Roman"/>
              <a:ea typeface="+mn-lt"/>
              <a:cs typeface="Times New Roman"/>
            </a:endParaRPr>
          </a:p>
          <a:p>
            <a:pPr algn="l">
              <a:lnSpc>
                <a:spcPct val="100000"/>
              </a:lnSpc>
              <a:spcBef>
                <a:spcPts val="0"/>
              </a:spcBef>
            </a:pPr>
            <a:endParaRPr lang="en-US" sz="3700" b="0">
              <a:ea typeface="+mn-lt"/>
              <a:cs typeface="+mn-lt"/>
            </a:endParaRPr>
          </a:p>
          <a:p>
            <a:pPr algn="l">
              <a:lnSpc>
                <a:spcPct val="100000"/>
              </a:lnSpc>
              <a:spcBef>
                <a:spcPts val="0"/>
              </a:spcBef>
            </a:pPr>
            <a:endParaRPr lang="en-US" sz="3700" b="0">
              <a:ea typeface="+mn-lt"/>
              <a:cs typeface="+mn-lt"/>
            </a:endParaRPr>
          </a:p>
          <a:p>
            <a:pPr algn="l">
              <a:lnSpc>
                <a:spcPct val="100000"/>
              </a:lnSpc>
              <a:spcBef>
                <a:spcPts val="0"/>
              </a:spcBef>
            </a:pPr>
            <a:endParaRPr lang="en-US" sz="3700" b="0">
              <a:ea typeface="+mn-lt"/>
              <a:cs typeface="+mn-lt"/>
            </a:endParaRPr>
          </a:p>
          <a:p>
            <a:pPr algn="l">
              <a:lnSpc>
                <a:spcPct val="100000"/>
              </a:lnSpc>
              <a:spcBef>
                <a:spcPts val="0"/>
              </a:spcBef>
            </a:pPr>
            <a:endParaRPr lang="en-US" sz="3700" b="0">
              <a:ea typeface="+mn-lt"/>
              <a:cs typeface="+mn-lt"/>
            </a:endParaRPr>
          </a:p>
          <a:p>
            <a:pPr algn="l">
              <a:spcBef>
                <a:spcPts val="0"/>
              </a:spcBef>
            </a:pPr>
            <a:endParaRPr lang="en-US" sz="3700">
              <a:latin typeface="Cambria" panose="02040503050406030204" pitchFamily="18" charset="0"/>
              <a:ea typeface="Cambria"/>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p:txBody>
      </p:sp>
      <p:sp>
        <p:nvSpPr>
          <p:cNvPr id="11" name="Subtitle 2">
            <a:extLst>
              <a:ext uri="{FF2B5EF4-FFF2-40B4-BE49-F238E27FC236}">
                <a16:creationId xmlns:a16="http://schemas.microsoft.com/office/drawing/2014/main" id="{5147EE07-6231-3D58-71DC-F0F36B715F8B}"/>
              </a:ext>
            </a:extLst>
          </p:cNvPr>
          <p:cNvSpPr txBox="1">
            <a:spLocks/>
          </p:cNvSpPr>
          <p:nvPr/>
        </p:nvSpPr>
        <p:spPr>
          <a:xfrm>
            <a:off x="12056735" y="4937912"/>
            <a:ext cx="19922535" cy="911454"/>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400">
                <a:solidFill>
                  <a:schemeClr val="bg1"/>
                </a:solidFill>
                <a:latin typeface="Cambria"/>
                <a:ea typeface="Cambria"/>
              </a:rPr>
              <a:t>ASV Subsystems</a:t>
            </a:r>
            <a:endParaRPr lang="en-US" sz="5400">
              <a:solidFill>
                <a:schemeClr val="bg1"/>
              </a:solidFill>
              <a:latin typeface="Cambria" panose="02040503050406030204" pitchFamily="18" charset="0"/>
              <a:ea typeface="Cambria"/>
            </a:endParaRPr>
          </a:p>
        </p:txBody>
      </p:sp>
      <p:sp>
        <p:nvSpPr>
          <p:cNvPr id="14" name="Subtitle 2">
            <a:extLst>
              <a:ext uri="{FF2B5EF4-FFF2-40B4-BE49-F238E27FC236}">
                <a16:creationId xmlns:a16="http://schemas.microsoft.com/office/drawing/2014/main" id="{342290C5-0C8F-970A-D216-DB55B5BAEA6E}"/>
              </a:ext>
            </a:extLst>
          </p:cNvPr>
          <p:cNvSpPr txBox="1">
            <a:spLocks/>
          </p:cNvSpPr>
          <p:nvPr/>
        </p:nvSpPr>
        <p:spPr>
          <a:xfrm>
            <a:off x="32572096" y="15999909"/>
            <a:ext cx="10914743" cy="6178864"/>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spcBef>
                <a:spcPts val="0"/>
              </a:spcBef>
              <a:buChar char="•"/>
            </a:pPr>
            <a:r>
              <a:rPr lang="en-US" sz="3700" b="0">
                <a:latin typeface="Times New Roman"/>
                <a:ea typeface="Cambria"/>
                <a:cs typeface="Times New Roman"/>
              </a:rPr>
              <a:t>Convert to radio wave communication to improve range </a:t>
            </a:r>
            <a:endParaRPr lang="en-US" sz="10050">
              <a:latin typeface="Times New Roman"/>
              <a:cs typeface="Times New Roman"/>
            </a:endParaRPr>
          </a:p>
          <a:p>
            <a:pPr marL="571500" indent="-571500" algn="l">
              <a:spcBef>
                <a:spcPts val="0"/>
              </a:spcBef>
              <a:buChar char="•"/>
            </a:pPr>
            <a:r>
              <a:rPr lang="en-US" sz="3700" b="0">
                <a:latin typeface="Times New Roman"/>
                <a:ea typeface="Cambria"/>
                <a:cs typeface="Times New Roman"/>
              </a:rPr>
              <a:t>Open ocean testing with UUV</a:t>
            </a:r>
          </a:p>
          <a:p>
            <a:pPr marL="571500" indent="-571500" algn="l">
              <a:spcBef>
                <a:spcPts val="0"/>
              </a:spcBef>
              <a:buChar char="•"/>
            </a:pPr>
            <a:r>
              <a:rPr lang="en-US" sz="3700" b="0">
                <a:latin typeface="Times New Roman"/>
                <a:ea typeface="Cambria"/>
                <a:cs typeface="Times New Roman"/>
              </a:rPr>
              <a:t>Switched subsystems to better suited vessel</a:t>
            </a:r>
          </a:p>
          <a:p>
            <a:pPr marL="571500" indent="-571500" algn="l">
              <a:spcBef>
                <a:spcPts val="0"/>
              </a:spcBef>
              <a:buChar char="•"/>
            </a:pPr>
            <a:r>
              <a:rPr lang="en-US" sz="3700" b="0">
                <a:latin typeface="Times New Roman"/>
                <a:ea typeface="Cambria"/>
                <a:cs typeface="Times New Roman"/>
              </a:rPr>
              <a:t>Redesign for multiple UUV deployment</a:t>
            </a:r>
          </a:p>
          <a:p>
            <a:pPr marL="571500" indent="-571500" algn="l">
              <a:spcBef>
                <a:spcPts val="0"/>
              </a:spcBef>
              <a:buChar char="•"/>
            </a:pPr>
            <a:endParaRPr lang="en-US" sz="3700" b="0">
              <a:latin typeface="Cambria" panose="02040503050406030204" pitchFamily="18" charset="0"/>
              <a:ea typeface="Cambria"/>
            </a:endParaRPr>
          </a:p>
        </p:txBody>
      </p:sp>
      <p:sp>
        <p:nvSpPr>
          <p:cNvPr id="16" name="Subtitle 2">
            <a:extLst>
              <a:ext uri="{FF2B5EF4-FFF2-40B4-BE49-F238E27FC236}">
                <a16:creationId xmlns:a16="http://schemas.microsoft.com/office/drawing/2014/main" id="{98D78C87-6AC1-21A9-EDCF-E29CA84D95F1}"/>
              </a:ext>
            </a:extLst>
          </p:cNvPr>
          <p:cNvSpPr txBox="1">
            <a:spLocks/>
          </p:cNvSpPr>
          <p:nvPr/>
        </p:nvSpPr>
        <p:spPr>
          <a:xfrm>
            <a:off x="369597"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Team MANTA RAY Mission</a:t>
            </a:r>
            <a:endParaRPr lang="en-US" sz="5800">
              <a:solidFill>
                <a:schemeClr val="bg1"/>
              </a:solidFill>
              <a:latin typeface="Cambria" panose="02040503050406030204" pitchFamily="18" charset="0"/>
            </a:endParaRPr>
          </a:p>
        </p:txBody>
      </p:sp>
      <p:sp>
        <p:nvSpPr>
          <p:cNvPr id="17" name="Subtitle 2">
            <a:extLst>
              <a:ext uri="{FF2B5EF4-FFF2-40B4-BE49-F238E27FC236}">
                <a16:creationId xmlns:a16="http://schemas.microsoft.com/office/drawing/2014/main" id="{5B00A1C6-61B9-1AEB-4C14-F2C8C7B6A945}"/>
              </a:ext>
            </a:extLst>
          </p:cNvPr>
          <p:cNvSpPr txBox="1">
            <a:spLocks/>
          </p:cNvSpPr>
          <p:nvPr/>
        </p:nvSpPr>
        <p:spPr>
          <a:xfrm>
            <a:off x="32591449"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Results</a:t>
            </a:r>
          </a:p>
        </p:txBody>
      </p:sp>
      <p:sp>
        <p:nvSpPr>
          <p:cNvPr id="19" name="Subtitle 2">
            <a:extLst>
              <a:ext uri="{FF2B5EF4-FFF2-40B4-BE49-F238E27FC236}">
                <a16:creationId xmlns:a16="http://schemas.microsoft.com/office/drawing/2014/main" id="{E91D6FE5-9527-074E-0FDD-A568928678AC}"/>
              </a:ext>
            </a:extLst>
          </p:cNvPr>
          <p:cNvSpPr txBox="1">
            <a:spLocks/>
          </p:cNvSpPr>
          <p:nvPr/>
        </p:nvSpPr>
        <p:spPr>
          <a:xfrm>
            <a:off x="12275015" y="6072442"/>
            <a:ext cx="19665178" cy="16096900"/>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20" name="Subtitle 2">
            <a:extLst>
              <a:ext uri="{FF2B5EF4-FFF2-40B4-BE49-F238E27FC236}">
                <a16:creationId xmlns:a16="http://schemas.microsoft.com/office/drawing/2014/main" id="{D359C19D-0C93-04AB-154E-D4F4A334ECDA}"/>
              </a:ext>
            </a:extLst>
          </p:cNvPr>
          <p:cNvSpPr txBox="1">
            <a:spLocks/>
          </p:cNvSpPr>
          <p:nvPr/>
        </p:nvSpPr>
        <p:spPr>
          <a:xfrm>
            <a:off x="32492932" y="14679976"/>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Future Plans</a:t>
            </a:r>
            <a:endParaRPr lang="en-US" sz="5800">
              <a:solidFill>
                <a:schemeClr val="bg1"/>
              </a:solidFill>
              <a:latin typeface="Cambria" panose="02040503050406030204" pitchFamily="18" charset="0"/>
            </a:endParaRPr>
          </a:p>
        </p:txBody>
      </p:sp>
      <p:sp>
        <p:nvSpPr>
          <p:cNvPr id="21" name="Subtitle 2">
            <a:extLst>
              <a:ext uri="{FF2B5EF4-FFF2-40B4-BE49-F238E27FC236}">
                <a16:creationId xmlns:a16="http://schemas.microsoft.com/office/drawing/2014/main" id="{54D0AE0D-5DA5-C46C-4BCB-75333CF80740}"/>
              </a:ext>
            </a:extLst>
          </p:cNvPr>
          <p:cNvSpPr txBox="1">
            <a:spLocks/>
          </p:cNvSpPr>
          <p:nvPr/>
        </p:nvSpPr>
        <p:spPr>
          <a:xfrm>
            <a:off x="32591449" y="22553038"/>
            <a:ext cx="10914743" cy="859402"/>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Acknowledgements</a:t>
            </a:r>
          </a:p>
        </p:txBody>
      </p:sp>
      <p:sp>
        <p:nvSpPr>
          <p:cNvPr id="24" name="Subtitle 2">
            <a:extLst>
              <a:ext uri="{FF2B5EF4-FFF2-40B4-BE49-F238E27FC236}">
                <a16:creationId xmlns:a16="http://schemas.microsoft.com/office/drawing/2014/main" id="{2A617202-EC0B-F5E8-3D92-8B1B2971153C}"/>
              </a:ext>
            </a:extLst>
          </p:cNvPr>
          <p:cNvSpPr txBox="1">
            <a:spLocks/>
          </p:cNvSpPr>
          <p:nvPr/>
        </p:nvSpPr>
        <p:spPr>
          <a:xfrm>
            <a:off x="32572096" y="6118092"/>
            <a:ext cx="10914743" cy="8211353"/>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spcBef>
                <a:spcPts val="0"/>
              </a:spcBef>
              <a:buChar char="•"/>
            </a:pPr>
            <a:r>
              <a:rPr lang="en-US" sz="3700" b="0" dirty="0">
                <a:latin typeface="Times New Roman"/>
                <a:ea typeface="Cambria"/>
                <a:cs typeface="Times New Roman"/>
              </a:rPr>
              <a:t>Deployed in the Jere A. Chase Engineering Laboratory Engineering tank and enacted deployment sequence</a:t>
            </a:r>
            <a:endParaRPr lang="en-US" sz="10050" dirty="0">
              <a:latin typeface="Times New Roman"/>
              <a:cs typeface="Times New Roman"/>
            </a:endParaRPr>
          </a:p>
          <a:p>
            <a:pPr marL="571500" indent="-571500" algn="l">
              <a:spcBef>
                <a:spcPts val="0"/>
              </a:spcBef>
              <a:buChar char="•"/>
            </a:pPr>
            <a:r>
              <a:rPr lang="en-US" sz="3700" b="0" dirty="0">
                <a:latin typeface="Times New Roman"/>
                <a:ea typeface="Cambria"/>
                <a:cs typeface="Times New Roman"/>
              </a:rPr>
              <a:t>Utilized Mavros to communicate and send missions to UUV via ethernet cable</a:t>
            </a:r>
          </a:p>
          <a:p>
            <a:pPr marL="571500" indent="-571500" algn="l">
              <a:spcBef>
                <a:spcPts val="0"/>
              </a:spcBef>
              <a:buChar char="•"/>
            </a:pPr>
            <a:r>
              <a:rPr lang="en-US" sz="3700" b="0" dirty="0">
                <a:latin typeface="Times New Roman"/>
                <a:ea typeface="Cambria"/>
                <a:cs typeface="Times New Roman"/>
              </a:rPr>
              <a:t>Tested autonomy at Jackson Estuarine Lab</a:t>
            </a:r>
          </a:p>
          <a:p>
            <a:pPr marL="571500" indent="-571500" algn="l">
              <a:spcBef>
                <a:spcPts val="0"/>
              </a:spcBef>
              <a:buChar char="•"/>
            </a:pPr>
            <a:r>
              <a:rPr lang="en-US" sz="3700" b="0" dirty="0">
                <a:latin typeface="Times New Roman"/>
                <a:ea typeface="Cambria"/>
                <a:cs typeface="Times New Roman"/>
              </a:rPr>
              <a:t>Deployment and retract sequences performed with active tension mode for UUV</a:t>
            </a:r>
          </a:p>
          <a:p>
            <a:pPr marL="571500" indent="-571500" algn="l">
              <a:spcBef>
                <a:spcPts val="0"/>
              </a:spcBef>
              <a:buChar char="•"/>
            </a:pPr>
            <a:endParaRPr lang="en-US" sz="3700" b="0">
              <a:latin typeface="Cambria" panose="02040503050406030204" pitchFamily="18" charset="0"/>
              <a:ea typeface="Cambria"/>
            </a:endParaRPr>
          </a:p>
          <a:p>
            <a:pPr marL="571500" indent="-571500" algn="just">
              <a:spcBef>
                <a:spcPts val="0"/>
              </a:spcBef>
              <a:buChar char="•"/>
            </a:pPr>
            <a:endParaRPr lang="en-US" sz="3700" b="0">
              <a:latin typeface="Cambria" panose="02040503050406030204" pitchFamily="18" charset="0"/>
              <a:ea typeface="Cambria"/>
            </a:endParaRPr>
          </a:p>
          <a:p>
            <a:pPr algn="l">
              <a:spcBef>
                <a:spcPts val="0"/>
              </a:spcBef>
            </a:pPr>
            <a:endParaRPr lang="en-US" sz="3700" b="0">
              <a:latin typeface="Cambria" panose="02040503050406030204" pitchFamily="18" charset="0"/>
              <a:ea typeface="Cambria"/>
            </a:endParaRPr>
          </a:p>
          <a:p>
            <a:pPr algn="l">
              <a:spcBef>
                <a:spcPts val="0"/>
              </a:spcBef>
            </a:pPr>
            <a:endParaRPr lang="en-US" sz="3700" b="0">
              <a:latin typeface="Cambria" panose="02040503050406030204" pitchFamily="18" charset="0"/>
              <a:ea typeface="Cambria"/>
            </a:endParaRPr>
          </a:p>
          <a:p>
            <a:pPr marL="571500" indent="-571500" algn="l">
              <a:spcBef>
                <a:spcPts val="0"/>
              </a:spcBef>
              <a:buFont typeface="Calibri" panose="020B0604020202020204" pitchFamily="34" charset="0"/>
              <a:buChar char="-"/>
            </a:pPr>
            <a:endParaRPr lang="en-US" sz="3700" b="0">
              <a:latin typeface="Cambria" panose="02040503050406030204" pitchFamily="18" charset="0"/>
              <a:ea typeface="Cambria"/>
            </a:endParaRPr>
          </a:p>
        </p:txBody>
      </p:sp>
      <p:sp>
        <p:nvSpPr>
          <p:cNvPr id="30" name="Subtitle 2">
            <a:extLst>
              <a:ext uri="{FF2B5EF4-FFF2-40B4-BE49-F238E27FC236}">
                <a16:creationId xmlns:a16="http://schemas.microsoft.com/office/drawing/2014/main" id="{632D4FB1-3223-F3C6-AB88-4F270E2901CD}"/>
              </a:ext>
            </a:extLst>
          </p:cNvPr>
          <p:cNvSpPr txBox="1">
            <a:spLocks/>
          </p:cNvSpPr>
          <p:nvPr/>
        </p:nvSpPr>
        <p:spPr>
          <a:xfrm>
            <a:off x="12287297" y="22563439"/>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sTAMD Simulations</a:t>
            </a:r>
          </a:p>
        </p:txBody>
      </p:sp>
      <p:sp>
        <p:nvSpPr>
          <p:cNvPr id="31" name="Subtitle 2">
            <a:extLst>
              <a:ext uri="{FF2B5EF4-FFF2-40B4-BE49-F238E27FC236}">
                <a16:creationId xmlns:a16="http://schemas.microsoft.com/office/drawing/2014/main" id="{F86CA9F1-3BC8-F59A-B0A2-07F58A66E2D5}"/>
              </a:ext>
            </a:extLst>
          </p:cNvPr>
          <p:cNvSpPr txBox="1">
            <a:spLocks/>
          </p:cNvSpPr>
          <p:nvPr/>
        </p:nvSpPr>
        <p:spPr>
          <a:xfrm>
            <a:off x="12314092" y="23688042"/>
            <a:ext cx="19641782" cy="8445150"/>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cxnSp>
        <p:nvCxnSpPr>
          <p:cNvPr id="33" name="Straight Connector 32">
            <a:extLst>
              <a:ext uri="{FF2B5EF4-FFF2-40B4-BE49-F238E27FC236}">
                <a16:creationId xmlns:a16="http://schemas.microsoft.com/office/drawing/2014/main" id="{FB1A7B52-344A-FADA-4392-F3BAB3D8AB18}"/>
              </a:ext>
            </a:extLst>
          </p:cNvPr>
          <p:cNvCxnSpPr/>
          <p:nvPr/>
        </p:nvCxnSpPr>
        <p:spPr>
          <a:xfrm>
            <a:off x="21780692" y="6704871"/>
            <a:ext cx="40081" cy="4489211"/>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2A9B40FD-65A4-6556-7744-69BFEF2C5B90}"/>
              </a:ext>
            </a:extLst>
          </p:cNvPr>
          <p:cNvSpPr txBox="1"/>
          <p:nvPr/>
        </p:nvSpPr>
        <p:spPr>
          <a:xfrm>
            <a:off x="14087096" y="6094618"/>
            <a:ext cx="5933453" cy="723269"/>
          </a:xfrm>
          <a:prstGeom prst="rect">
            <a:avLst/>
          </a:prstGeom>
          <a:noFill/>
        </p:spPr>
        <p:txBody>
          <a:bodyPr wrap="square" lIns="106674" tIns="53337" rIns="106674" bIns="53337" rtlCol="0" anchor="t">
            <a:spAutoFit/>
          </a:bodyPr>
          <a:lstStyle/>
          <a:p>
            <a:r>
              <a:rPr lang="en-US" sz="4000">
                <a:latin typeface="Cambria"/>
                <a:ea typeface="Cambria"/>
              </a:rPr>
              <a:t>Underwater GPS</a:t>
            </a:r>
            <a:endParaRPr lang="en-US"/>
          </a:p>
        </p:txBody>
      </p:sp>
      <p:sp>
        <p:nvSpPr>
          <p:cNvPr id="35" name="TextBox 34">
            <a:extLst>
              <a:ext uri="{FF2B5EF4-FFF2-40B4-BE49-F238E27FC236}">
                <a16:creationId xmlns:a16="http://schemas.microsoft.com/office/drawing/2014/main" id="{52AC82A8-1EBF-062B-C398-95703E78D5F2}"/>
              </a:ext>
            </a:extLst>
          </p:cNvPr>
          <p:cNvSpPr txBox="1"/>
          <p:nvPr/>
        </p:nvSpPr>
        <p:spPr>
          <a:xfrm>
            <a:off x="25312860" y="12094486"/>
            <a:ext cx="8413068" cy="477048"/>
          </a:xfrm>
          <a:prstGeom prst="rect">
            <a:avLst/>
          </a:prstGeom>
          <a:noFill/>
        </p:spPr>
        <p:txBody>
          <a:bodyPr wrap="square" lIns="106674" tIns="53337" rIns="106674" bIns="53337" rtlCol="0" anchor="t">
            <a:spAutoFit/>
          </a:bodyPr>
          <a:lstStyle/>
          <a:p>
            <a:r>
              <a:rPr lang="en-US" sz="2400">
                <a:latin typeface="Cambria"/>
                <a:ea typeface="Cambria"/>
              </a:rPr>
              <a:t>Figure 4: TTS System</a:t>
            </a:r>
            <a:endParaRPr lang="en-US" sz="2400">
              <a:latin typeface="Cambria" panose="02040503050406030204" pitchFamily="18" charset="0"/>
            </a:endParaRPr>
          </a:p>
        </p:txBody>
      </p:sp>
      <p:sp>
        <p:nvSpPr>
          <p:cNvPr id="36" name="TextBox 35">
            <a:extLst>
              <a:ext uri="{FF2B5EF4-FFF2-40B4-BE49-F238E27FC236}">
                <a16:creationId xmlns:a16="http://schemas.microsoft.com/office/drawing/2014/main" id="{271FB864-FDE8-C355-465E-A3E229E23D12}"/>
              </a:ext>
            </a:extLst>
          </p:cNvPr>
          <p:cNvSpPr txBox="1"/>
          <p:nvPr/>
        </p:nvSpPr>
        <p:spPr>
          <a:xfrm>
            <a:off x="18809752" y="11582034"/>
            <a:ext cx="2941559" cy="846379"/>
          </a:xfrm>
          <a:prstGeom prst="rect">
            <a:avLst/>
          </a:prstGeom>
          <a:noFill/>
        </p:spPr>
        <p:txBody>
          <a:bodyPr wrap="square" lIns="106674" tIns="53337" rIns="106674" bIns="53337" rtlCol="0" anchor="t">
            <a:spAutoFit/>
          </a:bodyPr>
          <a:lstStyle/>
          <a:p>
            <a:r>
              <a:rPr lang="en-US" sz="2400">
                <a:latin typeface="Cambria"/>
                <a:ea typeface="Cambria"/>
              </a:rPr>
              <a:t>Figure 3: UGPS system  deployed</a:t>
            </a:r>
          </a:p>
        </p:txBody>
      </p:sp>
      <p:cxnSp>
        <p:nvCxnSpPr>
          <p:cNvPr id="37" name="Straight Connector 36">
            <a:extLst>
              <a:ext uri="{FF2B5EF4-FFF2-40B4-BE49-F238E27FC236}">
                <a16:creationId xmlns:a16="http://schemas.microsoft.com/office/drawing/2014/main" id="{3AD5EA0E-0FE3-7CF0-7F47-6B10D44AAEB0}"/>
              </a:ext>
            </a:extLst>
          </p:cNvPr>
          <p:cNvCxnSpPr/>
          <p:nvPr/>
        </p:nvCxnSpPr>
        <p:spPr>
          <a:xfrm>
            <a:off x="21946330" y="24594277"/>
            <a:ext cx="0" cy="6616265"/>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38" name="Subtitle 2">
            <a:extLst>
              <a:ext uri="{FF2B5EF4-FFF2-40B4-BE49-F238E27FC236}">
                <a16:creationId xmlns:a16="http://schemas.microsoft.com/office/drawing/2014/main" id="{DC2F9624-036F-6A6C-F27C-D2D33159E035}"/>
              </a:ext>
            </a:extLst>
          </p:cNvPr>
          <p:cNvSpPr txBox="1">
            <a:spLocks/>
          </p:cNvSpPr>
          <p:nvPr/>
        </p:nvSpPr>
        <p:spPr>
          <a:xfrm>
            <a:off x="12076147" y="22560494"/>
            <a:ext cx="19899139" cy="888058"/>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400">
                <a:solidFill>
                  <a:schemeClr val="bg1"/>
                </a:solidFill>
                <a:latin typeface="Cambria"/>
                <a:ea typeface="Cambria"/>
              </a:rPr>
              <a:t>ROS Integration</a:t>
            </a:r>
            <a:endParaRPr lang="en-US" sz="5400">
              <a:solidFill>
                <a:schemeClr val="bg1"/>
              </a:solidFill>
              <a:latin typeface="Cambria" panose="02040503050406030204" pitchFamily="18" charset="0"/>
              <a:ea typeface="Cambria"/>
            </a:endParaRPr>
          </a:p>
        </p:txBody>
      </p:sp>
      <p:cxnSp>
        <p:nvCxnSpPr>
          <p:cNvPr id="40" name="Straight Connector 39">
            <a:extLst>
              <a:ext uri="{FF2B5EF4-FFF2-40B4-BE49-F238E27FC236}">
                <a16:creationId xmlns:a16="http://schemas.microsoft.com/office/drawing/2014/main" id="{46B82967-CC58-D250-3342-74102A92340B}"/>
              </a:ext>
            </a:extLst>
          </p:cNvPr>
          <p:cNvCxnSpPr/>
          <p:nvPr/>
        </p:nvCxnSpPr>
        <p:spPr>
          <a:xfrm flipH="1">
            <a:off x="21859498" y="13321942"/>
            <a:ext cx="53751" cy="8327183"/>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41" name="Subtitle 2">
            <a:extLst>
              <a:ext uri="{FF2B5EF4-FFF2-40B4-BE49-F238E27FC236}">
                <a16:creationId xmlns:a16="http://schemas.microsoft.com/office/drawing/2014/main" id="{BD5FF25C-652F-3675-A26B-CC7EB98AF77C}"/>
              </a:ext>
            </a:extLst>
          </p:cNvPr>
          <p:cNvSpPr txBox="1">
            <a:spLocks/>
          </p:cNvSpPr>
          <p:nvPr/>
        </p:nvSpPr>
        <p:spPr>
          <a:xfrm>
            <a:off x="32552335" y="27902410"/>
            <a:ext cx="10914743" cy="4189166"/>
          </a:xfrm>
          <a:prstGeom prst="rect">
            <a:avLst/>
          </a:prstGeom>
          <a:noFill/>
          <a:ln>
            <a:solidFill>
              <a:srgbClr val="002060"/>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600" b="0">
                <a:ea typeface="+mn-lt"/>
                <a:cs typeface="+mn-lt"/>
              </a:rPr>
              <a:t>Arduino. (n.d.). Home. Retrieved April 13, 2023, from </a:t>
            </a:r>
            <a:r>
              <a:rPr lang="en-US" sz="2600" b="0">
                <a:ea typeface="+mn-lt"/>
                <a:cs typeface="+mn-lt"/>
                <a:hlinkClick r:id="rId7"/>
              </a:rPr>
              <a:t>https://www.arduino.cc/</a:t>
            </a:r>
            <a:endParaRPr lang="en-US" sz="2600">
              <a:ea typeface="+mn-lt"/>
              <a:cs typeface="+mn-lt"/>
            </a:endParaRPr>
          </a:p>
          <a:p>
            <a:pPr algn="l">
              <a:spcBef>
                <a:spcPts val="0"/>
              </a:spcBef>
            </a:pPr>
            <a:r>
              <a:rPr lang="en-US" sz="2600" b="0">
                <a:ea typeface="+mn-lt"/>
                <a:cs typeface="+mn-lt"/>
              </a:rPr>
              <a:t>Documentation. (n.d.). ROS Wiki. Retrieved April 13, 2023, from </a:t>
            </a:r>
            <a:r>
              <a:rPr lang="en-US" sz="2600" b="0">
                <a:ea typeface="+mn-lt"/>
                <a:cs typeface="+mn-lt"/>
                <a:hlinkClick r:id="rId8"/>
              </a:rPr>
              <a:t>http://wiki.ros.org/</a:t>
            </a:r>
            <a:endParaRPr lang="en-US" sz="2600">
              <a:ea typeface="+mn-lt"/>
              <a:cs typeface="+mn-lt"/>
            </a:endParaRPr>
          </a:p>
          <a:p>
            <a:pPr algn="l">
              <a:spcBef>
                <a:spcPts val="0"/>
              </a:spcBef>
            </a:pPr>
            <a:endParaRPr lang="en-US" sz="2600" b="0">
              <a:ea typeface="+mn-lt"/>
              <a:cs typeface="+mn-lt"/>
            </a:endParaRPr>
          </a:p>
          <a:p>
            <a:pPr algn="l">
              <a:spcBef>
                <a:spcPts val="0"/>
              </a:spcBef>
            </a:pPr>
            <a:r>
              <a:rPr lang="en-US" sz="2600" b="0">
                <a:ea typeface="+mn-lt"/>
                <a:cs typeface="+mn-lt"/>
              </a:rPr>
              <a:t>Introduction · </a:t>
            </a:r>
            <a:r>
              <a:rPr lang="en-US" sz="2600" b="0" err="1">
                <a:ea typeface="+mn-lt"/>
                <a:cs typeface="+mn-lt"/>
              </a:rPr>
              <a:t>mavlink</a:t>
            </a:r>
            <a:r>
              <a:rPr lang="en-US" sz="2600" b="0">
                <a:ea typeface="+mn-lt"/>
                <a:cs typeface="+mn-lt"/>
              </a:rPr>
              <a:t> developer guide. (n.d.). Retrieved April 13, 2023, from </a:t>
            </a:r>
            <a:r>
              <a:rPr lang="en-US" sz="2600" b="0">
                <a:ea typeface="+mn-lt"/>
                <a:cs typeface="+mn-lt"/>
                <a:hlinkClick r:id="rId9"/>
              </a:rPr>
              <a:t>https://mavlink.io/en/</a:t>
            </a:r>
            <a:endParaRPr lang="en-US" sz="2600">
              <a:ea typeface="+mn-lt"/>
              <a:cs typeface="+mn-lt"/>
            </a:endParaRPr>
          </a:p>
          <a:p>
            <a:pPr algn="l">
              <a:spcBef>
                <a:spcPts val="0"/>
              </a:spcBef>
            </a:pPr>
            <a:r>
              <a:rPr lang="en-US" sz="2600" b="0">
                <a:ea typeface="+mn-lt"/>
                <a:cs typeface="+mn-lt"/>
              </a:rPr>
              <a:t>Linear encoders. (n.d.). HEIDENHAIN. Retrieved April 13, 2023, from </a:t>
            </a:r>
            <a:r>
              <a:rPr lang="en-US" sz="2600" b="0">
                <a:ea typeface="+mn-lt"/>
                <a:cs typeface="+mn-lt"/>
                <a:hlinkClick r:id="rId10"/>
              </a:rPr>
              <a:t>https://www.heidenhain.com/products/linear-encoders</a:t>
            </a:r>
            <a:endParaRPr lang="en-US" sz="2600">
              <a:cs typeface="Calibri"/>
            </a:endParaRPr>
          </a:p>
          <a:p>
            <a:pPr algn="l">
              <a:spcBef>
                <a:spcPts val="0"/>
              </a:spcBef>
            </a:pPr>
            <a:r>
              <a:rPr lang="en-US" sz="2600" b="0">
                <a:ea typeface="+mn-lt"/>
                <a:cs typeface="+mn-lt"/>
              </a:rPr>
              <a:t>QGC. (2015, November 26). </a:t>
            </a:r>
            <a:r>
              <a:rPr lang="en-US" sz="2600" b="0" err="1">
                <a:ea typeface="+mn-lt"/>
                <a:cs typeface="+mn-lt"/>
              </a:rPr>
              <a:t>QGroundControl</a:t>
            </a:r>
            <a:r>
              <a:rPr lang="en-US" sz="2600" b="0">
                <a:ea typeface="+mn-lt"/>
                <a:cs typeface="+mn-lt"/>
              </a:rPr>
              <a:t> - Drone Control. http://qgroundcontrol.com/</a:t>
            </a:r>
            <a:endParaRPr lang="en-US" sz="2600">
              <a:cs typeface="Calibri" panose="020F0502020204030204"/>
            </a:endParaRPr>
          </a:p>
          <a:p>
            <a:pPr marL="571500" indent="-571500" algn="l">
              <a:spcBef>
                <a:spcPts val="0"/>
              </a:spcBef>
              <a:buFont typeface="Calibri" panose="020B0604020202020204" pitchFamily="34" charset="0"/>
              <a:buChar char="-"/>
            </a:pPr>
            <a:endParaRPr lang="en-US" sz="2600" b="0">
              <a:highlight>
                <a:srgbClr val="FFFF00"/>
              </a:highlight>
              <a:latin typeface="Calibri"/>
              <a:ea typeface="Cambria" panose="02040503050406030204" pitchFamily="18" charset="0"/>
              <a:cs typeface="Calibri"/>
            </a:endParaRPr>
          </a:p>
          <a:p>
            <a:pPr marL="571500" indent="-571500" algn="l">
              <a:spcBef>
                <a:spcPts val="0"/>
              </a:spcBef>
              <a:buFont typeface="Calibri" panose="020B0604020202020204" pitchFamily="34" charset="0"/>
              <a:buChar char="-"/>
            </a:pPr>
            <a:endParaRPr lang="en-US" sz="2600">
              <a:highlight>
                <a:srgbClr val="FFFF00"/>
              </a:highlight>
              <a:latin typeface="Cambria" panose="02040503050406030204" pitchFamily="18" charset="0"/>
              <a:ea typeface="Cambria" panose="02040503050406030204" pitchFamily="18" charset="0"/>
              <a:cs typeface="Calibri"/>
            </a:endParaRPr>
          </a:p>
          <a:p>
            <a:pPr marL="571500" indent="-571500" algn="l">
              <a:spcBef>
                <a:spcPts val="0"/>
              </a:spcBef>
              <a:buFont typeface="Calibri" panose="020B0604020202020204" pitchFamily="34" charset="0"/>
              <a:buChar char="-"/>
            </a:pPr>
            <a:endParaRPr lang="en-US" sz="2600">
              <a:highlight>
                <a:srgbClr val="FFFF00"/>
              </a:highlight>
              <a:latin typeface="Cambria" panose="02040503050406030204" pitchFamily="18" charset="0"/>
              <a:ea typeface="Cambria" panose="02040503050406030204" pitchFamily="18" charset="0"/>
            </a:endParaRPr>
          </a:p>
          <a:p>
            <a:pPr algn="l">
              <a:spcBef>
                <a:spcPts val="0"/>
              </a:spcBef>
            </a:pPr>
            <a:endParaRPr lang="en-US" sz="2600">
              <a:latin typeface="Cambria" panose="02040503050406030204" pitchFamily="18" charset="0"/>
              <a:ea typeface="Cambria" panose="02040503050406030204" pitchFamily="18" charset="0"/>
            </a:endParaRPr>
          </a:p>
          <a:p>
            <a:pPr algn="l"/>
            <a:endParaRPr lang="en-US" sz="2600">
              <a:latin typeface="Cambria" panose="02040503050406030204" pitchFamily="18" charset="0"/>
              <a:ea typeface="Cambria" panose="02040503050406030204" pitchFamily="18" charset="0"/>
            </a:endParaRPr>
          </a:p>
        </p:txBody>
      </p:sp>
      <p:sp>
        <p:nvSpPr>
          <p:cNvPr id="43" name="Subtitle 2">
            <a:extLst>
              <a:ext uri="{FF2B5EF4-FFF2-40B4-BE49-F238E27FC236}">
                <a16:creationId xmlns:a16="http://schemas.microsoft.com/office/drawing/2014/main" id="{B344CA6D-C953-F3A7-2559-456228953ECF}"/>
              </a:ext>
            </a:extLst>
          </p:cNvPr>
          <p:cNvSpPr txBox="1">
            <a:spLocks/>
          </p:cNvSpPr>
          <p:nvPr/>
        </p:nvSpPr>
        <p:spPr>
          <a:xfrm>
            <a:off x="32591449" y="26777743"/>
            <a:ext cx="10914743" cy="859402"/>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References</a:t>
            </a:r>
          </a:p>
        </p:txBody>
      </p:sp>
      <p:sp>
        <p:nvSpPr>
          <p:cNvPr id="44" name="TextBox 43">
            <a:extLst>
              <a:ext uri="{FF2B5EF4-FFF2-40B4-BE49-F238E27FC236}">
                <a16:creationId xmlns:a16="http://schemas.microsoft.com/office/drawing/2014/main" id="{93D249DC-2C1D-32C4-6EF0-81A04E1F2632}"/>
              </a:ext>
            </a:extLst>
          </p:cNvPr>
          <p:cNvSpPr txBox="1"/>
          <p:nvPr/>
        </p:nvSpPr>
        <p:spPr>
          <a:xfrm>
            <a:off x="32984920" y="12216858"/>
            <a:ext cx="5657401" cy="553992"/>
          </a:xfrm>
          <a:prstGeom prst="rect">
            <a:avLst/>
          </a:prstGeom>
          <a:noFill/>
        </p:spPr>
        <p:txBody>
          <a:bodyPr wrap="square" lIns="106674" tIns="53337" rIns="106674" bIns="53337" rtlCol="0">
            <a:spAutoFit/>
          </a:bodyPr>
          <a:lstStyle/>
          <a:p>
            <a:endParaRPr lang="en-US" sz="2900">
              <a:latin typeface="Cambria" panose="02040503050406030204" pitchFamily="18" charset="0"/>
            </a:endParaRPr>
          </a:p>
        </p:txBody>
      </p:sp>
      <p:sp>
        <p:nvSpPr>
          <p:cNvPr id="45" name="TextBox 44">
            <a:extLst>
              <a:ext uri="{FF2B5EF4-FFF2-40B4-BE49-F238E27FC236}">
                <a16:creationId xmlns:a16="http://schemas.microsoft.com/office/drawing/2014/main" id="{244C6282-70A2-A003-18D5-BFDB1E784D2D}"/>
              </a:ext>
            </a:extLst>
          </p:cNvPr>
          <p:cNvSpPr txBox="1"/>
          <p:nvPr/>
        </p:nvSpPr>
        <p:spPr>
          <a:xfrm>
            <a:off x="23851767" y="6073411"/>
            <a:ext cx="6785811" cy="723269"/>
          </a:xfrm>
          <a:prstGeom prst="rect">
            <a:avLst/>
          </a:prstGeom>
          <a:noFill/>
        </p:spPr>
        <p:txBody>
          <a:bodyPr wrap="square" lIns="106674" tIns="53337" rIns="106674" bIns="53337" rtlCol="0" anchor="t">
            <a:spAutoFit/>
          </a:bodyPr>
          <a:lstStyle/>
          <a:p>
            <a:r>
              <a:rPr lang="en-US" sz="4000">
                <a:latin typeface="Cambria"/>
                <a:ea typeface="Cambria"/>
              </a:rPr>
              <a:t>Tether Tensioning System</a:t>
            </a:r>
            <a:endParaRPr lang="en-US"/>
          </a:p>
        </p:txBody>
      </p:sp>
      <p:sp>
        <p:nvSpPr>
          <p:cNvPr id="46" name="Subtitle 2">
            <a:extLst>
              <a:ext uri="{FF2B5EF4-FFF2-40B4-BE49-F238E27FC236}">
                <a16:creationId xmlns:a16="http://schemas.microsoft.com/office/drawing/2014/main" id="{361F793F-1457-46B7-5D52-7D1E55F7ED46}"/>
              </a:ext>
            </a:extLst>
          </p:cNvPr>
          <p:cNvSpPr txBox="1">
            <a:spLocks/>
          </p:cNvSpPr>
          <p:nvPr/>
        </p:nvSpPr>
        <p:spPr>
          <a:xfrm>
            <a:off x="369597" y="19664687"/>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Mechanical Design</a:t>
            </a:r>
            <a:endParaRPr lang="en-US">
              <a:solidFill>
                <a:schemeClr val="bg1"/>
              </a:solidFill>
            </a:endParaRPr>
          </a:p>
        </p:txBody>
      </p:sp>
      <p:sp>
        <p:nvSpPr>
          <p:cNvPr id="47" name="Subtitle 2">
            <a:extLst>
              <a:ext uri="{FF2B5EF4-FFF2-40B4-BE49-F238E27FC236}">
                <a16:creationId xmlns:a16="http://schemas.microsoft.com/office/drawing/2014/main" id="{8961E7DB-06A7-6472-0370-DECC7990EDCD}"/>
              </a:ext>
            </a:extLst>
          </p:cNvPr>
          <p:cNvSpPr txBox="1">
            <a:spLocks/>
          </p:cNvSpPr>
          <p:nvPr/>
        </p:nvSpPr>
        <p:spPr>
          <a:xfrm>
            <a:off x="347019" y="17443760"/>
            <a:ext cx="10892166" cy="2076227"/>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400" b="0">
                <a:latin typeface="Times New Roman"/>
                <a:ea typeface="Cambria"/>
                <a:cs typeface="Times New Roman"/>
              </a:rPr>
              <a:t>The ASV mission for this year was to enact a deployment sequence to launch a UUV from the platform, perform mission functions autonomously, and to follow an autonomous path determined by pre-determined waypoints.</a:t>
            </a:r>
            <a:endParaRPr lang="en-US" sz="3400" b="0">
              <a:latin typeface="Times New Roman"/>
              <a:ea typeface="Cambria" panose="02040503050406030204" pitchFamily="18" charset="0"/>
              <a:cs typeface="Times New Roman"/>
            </a:endParaRPr>
          </a:p>
          <a:p>
            <a:pPr algn="l">
              <a:spcBef>
                <a:spcPts val="0"/>
              </a:spcBef>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marL="399415" indent="-399415" algn="l">
              <a:spcBef>
                <a:spcPts val="0"/>
              </a:spcBef>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a:p>
            <a:pPr marL="399415" indent="-399415" algn="l">
              <a:spcBef>
                <a:spcPts val="0"/>
              </a:spcBef>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p:txBody>
      </p:sp>
      <p:sp>
        <p:nvSpPr>
          <p:cNvPr id="59" name="TextBox 58">
            <a:extLst>
              <a:ext uri="{FF2B5EF4-FFF2-40B4-BE49-F238E27FC236}">
                <a16:creationId xmlns:a16="http://schemas.microsoft.com/office/drawing/2014/main" id="{2E25E9D8-17A2-9E16-6ADB-8971F7FBB68D}"/>
              </a:ext>
            </a:extLst>
          </p:cNvPr>
          <p:cNvSpPr txBox="1"/>
          <p:nvPr/>
        </p:nvSpPr>
        <p:spPr>
          <a:xfrm>
            <a:off x="13584106" y="23963418"/>
            <a:ext cx="7141910" cy="1338822"/>
          </a:xfrm>
          <a:prstGeom prst="rect">
            <a:avLst/>
          </a:prstGeom>
          <a:noFill/>
        </p:spPr>
        <p:txBody>
          <a:bodyPr wrap="square" lIns="106674" tIns="53337" rIns="106674" bIns="53337" rtlCol="0" anchor="t">
            <a:spAutoFit/>
          </a:bodyPr>
          <a:lstStyle/>
          <a:p>
            <a:r>
              <a:rPr lang="en-US" sz="4000">
                <a:latin typeface="Cambria"/>
                <a:ea typeface="Cambria"/>
              </a:rPr>
              <a:t>Autonomous Control using Arduino + ROS Commands</a:t>
            </a:r>
            <a:endParaRPr lang="en-US" sz="4000">
              <a:latin typeface="Cambria" panose="02040503050406030204" pitchFamily="18" charset="0"/>
              <a:ea typeface="Cambria"/>
            </a:endParaRPr>
          </a:p>
        </p:txBody>
      </p:sp>
      <p:sp>
        <p:nvSpPr>
          <p:cNvPr id="69" name="TextBox 68">
            <a:extLst>
              <a:ext uri="{FF2B5EF4-FFF2-40B4-BE49-F238E27FC236}">
                <a16:creationId xmlns:a16="http://schemas.microsoft.com/office/drawing/2014/main" id="{3625A0B5-EB91-AECA-698E-4530C00165F4}"/>
              </a:ext>
            </a:extLst>
          </p:cNvPr>
          <p:cNvSpPr txBox="1"/>
          <p:nvPr/>
        </p:nvSpPr>
        <p:spPr>
          <a:xfrm>
            <a:off x="22531291" y="31522390"/>
            <a:ext cx="9419102" cy="477048"/>
          </a:xfrm>
          <a:prstGeom prst="rect">
            <a:avLst/>
          </a:prstGeom>
          <a:noFill/>
        </p:spPr>
        <p:txBody>
          <a:bodyPr wrap="square" lIns="106674" tIns="53337" rIns="106674" bIns="53337" rtlCol="0" anchor="t">
            <a:spAutoFit/>
          </a:bodyPr>
          <a:lstStyle/>
          <a:p>
            <a:r>
              <a:rPr lang="en-US" sz="2400">
                <a:latin typeface="Cambria"/>
                <a:ea typeface="Cambria"/>
              </a:rPr>
              <a:t>Figure 7: ROS Integrated GUI</a:t>
            </a:r>
          </a:p>
        </p:txBody>
      </p:sp>
      <p:sp>
        <p:nvSpPr>
          <p:cNvPr id="76" name="TextBox 75">
            <a:extLst>
              <a:ext uri="{FF2B5EF4-FFF2-40B4-BE49-F238E27FC236}">
                <a16:creationId xmlns:a16="http://schemas.microsoft.com/office/drawing/2014/main" id="{2E73249A-AF29-B12D-C252-432CB7360426}"/>
              </a:ext>
            </a:extLst>
          </p:cNvPr>
          <p:cNvSpPr txBox="1"/>
          <p:nvPr/>
        </p:nvSpPr>
        <p:spPr>
          <a:xfrm>
            <a:off x="24145587" y="23945085"/>
            <a:ext cx="6294307" cy="1338822"/>
          </a:xfrm>
          <a:prstGeom prst="rect">
            <a:avLst/>
          </a:prstGeom>
          <a:noFill/>
        </p:spPr>
        <p:txBody>
          <a:bodyPr wrap="square" lIns="106674" tIns="53337" rIns="106674" bIns="53337" rtlCol="0" anchor="t">
            <a:spAutoFit/>
          </a:bodyPr>
          <a:lstStyle/>
          <a:p>
            <a:r>
              <a:rPr lang="en-US" sz="4000">
                <a:latin typeface="Cambria"/>
                <a:ea typeface="Cambria"/>
              </a:rPr>
              <a:t>ASV GUI Integrated with ROS Commands</a:t>
            </a:r>
            <a:endParaRPr lang="en-US"/>
          </a:p>
        </p:txBody>
      </p:sp>
      <p:sp>
        <p:nvSpPr>
          <p:cNvPr id="82" name="Subtitle 2">
            <a:extLst>
              <a:ext uri="{FF2B5EF4-FFF2-40B4-BE49-F238E27FC236}">
                <a16:creationId xmlns:a16="http://schemas.microsoft.com/office/drawing/2014/main" id="{1A0C7B41-6F70-4C70-9BB0-590FBD497FA9}"/>
              </a:ext>
            </a:extLst>
          </p:cNvPr>
          <p:cNvSpPr txBox="1">
            <a:spLocks/>
          </p:cNvSpPr>
          <p:nvPr/>
        </p:nvSpPr>
        <p:spPr>
          <a:xfrm>
            <a:off x="32579876" y="23683295"/>
            <a:ext cx="10914743" cy="2769366"/>
          </a:xfrm>
          <a:prstGeom prst="rect">
            <a:avLst/>
          </a:prstGeom>
          <a:noFill/>
          <a:ln>
            <a:solidFill>
              <a:srgbClr val="002060"/>
            </a:solidFill>
          </a:ln>
        </p:spPr>
        <p:txBody>
          <a:bodyPr vert="horz" lIns="106674" tIns="53337" rIns="106674" bIns="5333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1200" b="0">
                <a:highlight>
                  <a:srgbClr val="FFFFFF"/>
                </a:highlight>
                <a:ea typeface="+mn-lt"/>
                <a:cs typeface="+mn-lt"/>
              </a:rPr>
              <a:t>"</a:t>
            </a:r>
            <a:r>
              <a:rPr lang="en-US" sz="2800" b="0" i="1">
                <a:ea typeface="+mn-lt"/>
                <a:cs typeface="+mn-lt"/>
              </a:rPr>
              <a:t>This work was funded in part by New Hampshire Sea Grant's Workforce Development Project E/WFD-2, pursuant to National Oceanic and Atmospheric Administration Award No. NA22OAR4170124.</a:t>
            </a:r>
            <a:endParaRPr lang="en-US" sz="2800" b="0">
              <a:cs typeface="Calibri"/>
            </a:endParaRPr>
          </a:p>
          <a:p>
            <a:pPr algn="l">
              <a:spcBef>
                <a:spcPts val="0"/>
              </a:spcBef>
            </a:pPr>
            <a:endParaRPr lang="en-US" sz="2800" b="0" i="1">
              <a:latin typeface="Calibri"/>
              <a:cs typeface="Calibri"/>
            </a:endParaRPr>
          </a:p>
          <a:p>
            <a:pPr algn="l">
              <a:spcBef>
                <a:spcPts val="0"/>
              </a:spcBef>
            </a:pPr>
            <a:r>
              <a:rPr lang="en-US" sz="2800" b="0" i="1">
                <a:latin typeface="Calibri"/>
                <a:cs typeface="Calibri"/>
              </a:rPr>
              <a:t>This work was also funded by NEEC grants no.N00174-17-1-0002 and no.N00174-20-1-0006.</a:t>
            </a:r>
            <a:endParaRPr lang="en-US" sz="2800" b="0" i="1">
              <a:highlight>
                <a:srgbClr val="FFFF00"/>
              </a:highlight>
              <a:latin typeface="Calibri"/>
              <a:cs typeface="Calibri"/>
            </a:endParaRPr>
          </a:p>
          <a:p>
            <a:pPr algn="l">
              <a:spcBef>
                <a:spcPts val="0"/>
              </a:spcBef>
            </a:pPr>
            <a:endParaRPr lang="en-US" sz="2800" b="0" i="1">
              <a:latin typeface="Calibri"/>
              <a:ea typeface="Cambria"/>
              <a:cs typeface="Calibri"/>
            </a:endParaRPr>
          </a:p>
          <a:p>
            <a:pPr algn="l">
              <a:spcBef>
                <a:spcPts val="0"/>
              </a:spcBef>
            </a:pPr>
            <a:r>
              <a:rPr lang="en-US" sz="2800" b="0" i="1">
                <a:latin typeface="Calibri"/>
                <a:ea typeface="Cambria"/>
                <a:cs typeface="Calibri"/>
              </a:rPr>
              <a:t>Special thanks to John Ahern and Scott Campbell</a:t>
            </a:r>
            <a:endParaRPr lang="en-US" sz="2800" b="0" i="1">
              <a:latin typeface="Calibri"/>
              <a:ea typeface="Cambria" panose="02040503050406030204" pitchFamily="18" charset="0"/>
              <a:cs typeface="Calibri"/>
            </a:endParaRPr>
          </a:p>
          <a:p>
            <a:pPr algn="l">
              <a:spcBef>
                <a:spcPts val="0"/>
              </a:spcBef>
            </a:pPr>
            <a:endParaRPr lang="en-US" sz="2800" b="0" i="1">
              <a:latin typeface="Calibri"/>
              <a:ea typeface="Cambria" panose="02040503050406030204" pitchFamily="18" charset="0"/>
              <a:cs typeface="Calibri"/>
            </a:endParaRPr>
          </a:p>
          <a:p>
            <a:pPr algn="l">
              <a:spcBef>
                <a:spcPts val="0"/>
              </a:spcBef>
            </a:pPr>
            <a:endParaRPr lang="en-US" sz="2800" b="0">
              <a:highlight>
                <a:srgbClr val="FFFFFF"/>
              </a:highlight>
              <a:latin typeface="Calibri"/>
              <a:ea typeface="Cambria" panose="02040503050406030204" pitchFamily="18" charset="0"/>
              <a:cs typeface="Calibri"/>
            </a:endParaRPr>
          </a:p>
          <a:p>
            <a:pPr algn="l">
              <a:spcBef>
                <a:spcPts val="0"/>
              </a:spcBef>
            </a:pPr>
            <a:endParaRPr lang="en-US" sz="3700">
              <a:latin typeface="Cambria" panose="02040503050406030204" pitchFamily="18" charset="0"/>
              <a:ea typeface="Cambria" panose="02040503050406030204" pitchFamily="18" charset="0"/>
            </a:endParaRPr>
          </a:p>
          <a:p>
            <a:pPr algn="l"/>
            <a:endParaRPr lang="en-US" sz="3700">
              <a:latin typeface="Cambria" panose="02040503050406030204" pitchFamily="18" charset="0"/>
              <a:ea typeface="Cambria" panose="02040503050406030204" pitchFamily="18" charset="0"/>
            </a:endParaRPr>
          </a:p>
        </p:txBody>
      </p:sp>
      <p:pic>
        <p:nvPicPr>
          <p:cNvPr id="4" name="Picture 4">
            <a:extLst>
              <a:ext uri="{FF2B5EF4-FFF2-40B4-BE49-F238E27FC236}">
                <a16:creationId xmlns:a16="http://schemas.microsoft.com/office/drawing/2014/main" id="{AD434095-9D94-CBE2-D287-AE076EF1FFB1}"/>
              </a:ext>
            </a:extLst>
          </p:cNvPr>
          <p:cNvPicPr>
            <a:picLocks noChangeAspect="1"/>
          </p:cNvPicPr>
          <p:nvPr/>
        </p:nvPicPr>
        <p:blipFill>
          <a:blip r:embed="rId11"/>
          <a:stretch>
            <a:fillRect/>
          </a:stretch>
        </p:blipFill>
        <p:spPr>
          <a:xfrm>
            <a:off x="24624262" y="27440927"/>
            <a:ext cx="5458946" cy="4072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45025C5A-CE98-9C5F-70CE-419029BA0020}"/>
              </a:ext>
            </a:extLst>
          </p:cNvPr>
          <p:cNvSpPr txBox="1"/>
          <p:nvPr/>
        </p:nvSpPr>
        <p:spPr>
          <a:xfrm>
            <a:off x="12469115" y="6767180"/>
            <a:ext cx="6015699" cy="62016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a:buChar char="•"/>
            </a:pPr>
            <a:r>
              <a:rPr lang="en-US" sz="3600" b="0">
                <a:latin typeface="Times New Roman"/>
                <a:cs typeface="Calibri Light" panose="020F0302020204030204"/>
              </a:rPr>
              <a:t>Incorporates ultrasonic nodes that triangulate precise location of  UUV</a:t>
            </a:r>
            <a:endParaRPr lang="en-US" sz="3600">
              <a:cs typeface="Calibri Light"/>
            </a:endParaRPr>
          </a:p>
          <a:p>
            <a:pPr marL="571500" indent="-571500" algn="l">
              <a:buFont typeface="Arial"/>
              <a:buChar char="•"/>
            </a:pPr>
            <a:r>
              <a:rPr lang="en-US" sz="3600" b="0">
                <a:latin typeface="Times New Roman"/>
                <a:cs typeface="Calibri Light" panose="020F0302020204030204"/>
              </a:rPr>
              <a:t>Allows for real time location tracking of UUV with respect to shore station with the ASV acting as a jump between the two</a:t>
            </a:r>
          </a:p>
          <a:p>
            <a:pPr marL="571500" indent="-571500" algn="l">
              <a:buFont typeface="Arial"/>
              <a:buChar char="•"/>
            </a:pPr>
            <a:r>
              <a:rPr lang="en-US" sz="3600" b="0">
                <a:latin typeface="Times New Roman"/>
                <a:cs typeface="Calibri Light" panose="020F0302020204030204"/>
              </a:rPr>
              <a:t>Rotates into position as part of deployment sequence</a:t>
            </a:r>
          </a:p>
          <a:p>
            <a:pPr marL="571500" indent="-571500" algn="l">
              <a:buFont typeface="Arial"/>
              <a:buChar char="•"/>
            </a:pPr>
            <a:endParaRPr lang="en-US" sz="3700" b="0">
              <a:latin typeface="Times New Roman"/>
              <a:cs typeface="Calibri Light" panose="020F0302020204030204"/>
            </a:endParaRPr>
          </a:p>
        </p:txBody>
      </p:sp>
      <p:sp>
        <p:nvSpPr>
          <p:cNvPr id="12" name="TextBox 11">
            <a:extLst>
              <a:ext uri="{FF2B5EF4-FFF2-40B4-BE49-F238E27FC236}">
                <a16:creationId xmlns:a16="http://schemas.microsoft.com/office/drawing/2014/main" id="{37C82EF4-3CDA-03CA-30DA-E5A45E7DF0EF}"/>
              </a:ext>
            </a:extLst>
          </p:cNvPr>
          <p:cNvSpPr txBox="1"/>
          <p:nvPr/>
        </p:nvSpPr>
        <p:spPr>
          <a:xfrm>
            <a:off x="22432125" y="6701902"/>
            <a:ext cx="5258117"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a:buChar char="•"/>
            </a:pPr>
            <a:r>
              <a:rPr lang="en-US" sz="3600" b="0">
                <a:latin typeface="Times New Roman"/>
                <a:cs typeface="Calibri Light" panose="020F0302020204030204"/>
              </a:rPr>
              <a:t>Tracks tension on tether to enable constant tension mode for UUV</a:t>
            </a:r>
          </a:p>
          <a:p>
            <a:pPr marL="571500" indent="-571500" algn="l">
              <a:buFont typeface="Arial"/>
              <a:buChar char="•"/>
            </a:pPr>
            <a:r>
              <a:rPr lang="en-US" sz="3600" b="0">
                <a:latin typeface="Times New Roman"/>
                <a:cs typeface="Calibri Light" panose="020F0302020204030204"/>
              </a:rPr>
              <a:t>Reads in values from linear encoder and communicates with rotary encoder</a:t>
            </a:r>
            <a:endParaRPr lang="en-US" sz="3600">
              <a:cs typeface="Calibri Light"/>
            </a:endParaRPr>
          </a:p>
          <a:p>
            <a:pPr marL="571500" indent="-571500" algn="l">
              <a:buFont typeface="Arial"/>
              <a:buChar char="•"/>
            </a:pPr>
            <a:r>
              <a:rPr lang="en-US" sz="3600" b="0">
                <a:latin typeface="Times New Roman"/>
                <a:cs typeface="Calibri Light" panose="020F0302020204030204"/>
              </a:rPr>
              <a:t>Winches in or out depending on needs of UUV and tension on winch cable</a:t>
            </a:r>
          </a:p>
        </p:txBody>
      </p:sp>
      <p:sp>
        <p:nvSpPr>
          <p:cNvPr id="13" name="TextBox 12">
            <a:extLst>
              <a:ext uri="{FF2B5EF4-FFF2-40B4-BE49-F238E27FC236}">
                <a16:creationId xmlns:a16="http://schemas.microsoft.com/office/drawing/2014/main" id="{69BA5C04-05AD-F50D-1BB7-8C235982DE9B}"/>
              </a:ext>
            </a:extLst>
          </p:cNvPr>
          <p:cNvSpPr txBox="1"/>
          <p:nvPr/>
        </p:nvSpPr>
        <p:spPr>
          <a:xfrm>
            <a:off x="22472336" y="25283413"/>
            <a:ext cx="9288727" cy="29392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a:buChar char="•"/>
            </a:pPr>
            <a:r>
              <a:rPr lang="en-US" sz="3700" b="0">
                <a:latin typeface="Times New Roman"/>
                <a:cs typeface="Calibri Light" panose="020F0302020204030204"/>
              </a:rPr>
              <a:t>Switched remote communication from </a:t>
            </a:r>
            <a:r>
              <a:rPr lang="en-US" sz="3700" b="0" err="1">
                <a:latin typeface="Times New Roman"/>
                <a:cs typeface="Calibri Light" panose="020F0302020204030204"/>
              </a:rPr>
              <a:t>Xbee</a:t>
            </a:r>
            <a:r>
              <a:rPr lang="en-US" sz="3700" b="0">
                <a:latin typeface="Times New Roman"/>
                <a:cs typeface="Calibri Light" panose="020F0302020204030204"/>
              </a:rPr>
              <a:t> wireless communication to executing ROS commands by calling functions in ROS Topics</a:t>
            </a:r>
          </a:p>
          <a:p>
            <a:pPr marL="571500" indent="-571500" algn="l">
              <a:buFont typeface="Arial"/>
              <a:buChar char="•"/>
            </a:pPr>
            <a:endParaRPr lang="en-US" sz="3700" b="0">
              <a:latin typeface="Times New Roman"/>
              <a:cs typeface="Calibri Light" panose="020F0302020204030204"/>
            </a:endParaRPr>
          </a:p>
        </p:txBody>
      </p:sp>
      <p:pic>
        <p:nvPicPr>
          <p:cNvPr id="3" name="Picture 9" descr="A picture containing water, boat, outdoor, scene&#10;&#10;Description automatically generated">
            <a:extLst>
              <a:ext uri="{FF2B5EF4-FFF2-40B4-BE49-F238E27FC236}">
                <a16:creationId xmlns:a16="http://schemas.microsoft.com/office/drawing/2014/main" id="{4E7944D2-2C82-F790-8CE0-27F782C66225}"/>
              </a:ext>
            </a:extLst>
          </p:cNvPr>
          <p:cNvPicPr>
            <a:picLocks noChangeAspect="1"/>
          </p:cNvPicPr>
          <p:nvPr/>
        </p:nvPicPr>
        <p:blipFill>
          <a:blip r:embed="rId12"/>
          <a:stretch>
            <a:fillRect/>
          </a:stretch>
        </p:blipFill>
        <p:spPr>
          <a:xfrm>
            <a:off x="33556222" y="18999721"/>
            <a:ext cx="8432800" cy="2618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a:extLst>
              <a:ext uri="{FF2B5EF4-FFF2-40B4-BE49-F238E27FC236}">
                <a16:creationId xmlns:a16="http://schemas.microsoft.com/office/drawing/2014/main" id="{8A7B9420-9E8F-61AB-5897-FE1E2A5DF024}"/>
              </a:ext>
            </a:extLst>
          </p:cNvPr>
          <p:cNvPicPr>
            <a:picLocks noChangeAspect="1"/>
          </p:cNvPicPr>
          <p:nvPr/>
        </p:nvPicPr>
        <p:blipFill rotWithShape="1">
          <a:blip r:embed="rId13"/>
          <a:srcRect l="1684" t="23077" r="2144" b="20513"/>
          <a:stretch/>
        </p:blipFill>
        <p:spPr>
          <a:xfrm>
            <a:off x="16502225" y="-9385860"/>
            <a:ext cx="11186897" cy="1179783"/>
          </a:xfrm>
          <a:prstGeom prst="rect">
            <a:avLst/>
          </a:prstGeom>
        </p:spPr>
      </p:pic>
      <p:pic>
        <p:nvPicPr>
          <p:cNvPr id="27" name="Picture 27">
            <a:extLst>
              <a:ext uri="{FF2B5EF4-FFF2-40B4-BE49-F238E27FC236}">
                <a16:creationId xmlns:a16="http://schemas.microsoft.com/office/drawing/2014/main" id="{0E30783C-B770-0418-2A2F-1EDF616FBEDB}"/>
              </a:ext>
            </a:extLst>
          </p:cNvPr>
          <p:cNvPicPr>
            <a:picLocks noChangeAspect="1"/>
          </p:cNvPicPr>
          <p:nvPr/>
        </p:nvPicPr>
        <p:blipFill>
          <a:blip r:embed="rId14"/>
          <a:stretch>
            <a:fillRect/>
          </a:stretch>
        </p:blipFill>
        <p:spPr>
          <a:xfrm>
            <a:off x="2795307" y="27626054"/>
            <a:ext cx="5259612" cy="4328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a:extLst>
              <a:ext uri="{FF2B5EF4-FFF2-40B4-BE49-F238E27FC236}">
                <a16:creationId xmlns:a16="http://schemas.microsoft.com/office/drawing/2014/main" id="{81F929F6-56C0-0704-0515-9CF4D127E7A2}"/>
              </a:ext>
            </a:extLst>
          </p:cNvPr>
          <p:cNvSpPr txBox="1"/>
          <p:nvPr/>
        </p:nvSpPr>
        <p:spPr>
          <a:xfrm>
            <a:off x="33199940" y="21744430"/>
            <a:ext cx="8413068" cy="477048"/>
          </a:xfrm>
          <a:prstGeom prst="rect">
            <a:avLst/>
          </a:prstGeom>
          <a:noFill/>
        </p:spPr>
        <p:txBody>
          <a:bodyPr wrap="square" lIns="106674" tIns="53337" rIns="106674" bIns="53337" rtlCol="0" anchor="t">
            <a:spAutoFit/>
          </a:bodyPr>
          <a:lstStyle/>
          <a:p>
            <a:r>
              <a:rPr lang="en-US" sz="2400">
                <a:latin typeface="Cambria"/>
                <a:ea typeface="Cambria"/>
              </a:rPr>
              <a:t>Figure 9: UNH Pier</a:t>
            </a:r>
          </a:p>
        </p:txBody>
      </p:sp>
      <p:sp>
        <p:nvSpPr>
          <p:cNvPr id="29" name="TextBox 28">
            <a:extLst>
              <a:ext uri="{FF2B5EF4-FFF2-40B4-BE49-F238E27FC236}">
                <a16:creationId xmlns:a16="http://schemas.microsoft.com/office/drawing/2014/main" id="{8F7B2F7D-8F40-F9D0-8D21-B0D5E8A92340}"/>
              </a:ext>
            </a:extLst>
          </p:cNvPr>
          <p:cNvSpPr txBox="1"/>
          <p:nvPr/>
        </p:nvSpPr>
        <p:spPr>
          <a:xfrm>
            <a:off x="33574279" y="13836527"/>
            <a:ext cx="8413068" cy="477048"/>
          </a:xfrm>
          <a:prstGeom prst="rect">
            <a:avLst/>
          </a:prstGeom>
          <a:noFill/>
        </p:spPr>
        <p:txBody>
          <a:bodyPr wrap="square" lIns="106674" tIns="53337" rIns="106674" bIns="53337" rtlCol="0" anchor="t">
            <a:spAutoFit/>
          </a:bodyPr>
          <a:lstStyle/>
          <a:p>
            <a:r>
              <a:rPr lang="en-US" sz="2400">
                <a:latin typeface="Cambria"/>
                <a:ea typeface="Cambria"/>
              </a:rPr>
              <a:t>Figure 8: ASV during Chase tank testing</a:t>
            </a:r>
          </a:p>
        </p:txBody>
      </p:sp>
      <p:sp>
        <p:nvSpPr>
          <p:cNvPr id="32" name="TextBox 31">
            <a:extLst>
              <a:ext uri="{FF2B5EF4-FFF2-40B4-BE49-F238E27FC236}">
                <a16:creationId xmlns:a16="http://schemas.microsoft.com/office/drawing/2014/main" id="{B4ED1FDB-0795-8FB5-19CF-E0E82E55BF28}"/>
              </a:ext>
            </a:extLst>
          </p:cNvPr>
          <p:cNvSpPr txBox="1"/>
          <p:nvPr/>
        </p:nvSpPr>
        <p:spPr>
          <a:xfrm>
            <a:off x="8328271" y="30736606"/>
            <a:ext cx="2941559" cy="1215711"/>
          </a:xfrm>
          <a:prstGeom prst="rect">
            <a:avLst/>
          </a:prstGeom>
          <a:noFill/>
        </p:spPr>
        <p:txBody>
          <a:bodyPr wrap="square" lIns="106674" tIns="53337" rIns="106674" bIns="53337" rtlCol="0" anchor="t">
            <a:spAutoFit/>
          </a:bodyPr>
          <a:lstStyle/>
          <a:p>
            <a:r>
              <a:rPr lang="en-US" sz="2400">
                <a:latin typeface="Cambria"/>
                <a:ea typeface="Cambria"/>
              </a:rPr>
              <a:t>Figure 2: ASV SOLIDWORKS Model</a:t>
            </a:r>
          </a:p>
        </p:txBody>
      </p:sp>
      <p:sp>
        <p:nvSpPr>
          <p:cNvPr id="42" name="TextBox 41">
            <a:extLst>
              <a:ext uri="{FF2B5EF4-FFF2-40B4-BE49-F238E27FC236}">
                <a16:creationId xmlns:a16="http://schemas.microsoft.com/office/drawing/2014/main" id="{489B4A32-7368-B8E7-A711-294EABAAD403}"/>
              </a:ext>
            </a:extLst>
          </p:cNvPr>
          <p:cNvSpPr txBox="1"/>
          <p:nvPr/>
        </p:nvSpPr>
        <p:spPr>
          <a:xfrm>
            <a:off x="2039853" y="15657154"/>
            <a:ext cx="6237914" cy="477048"/>
          </a:xfrm>
          <a:prstGeom prst="rect">
            <a:avLst/>
          </a:prstGeom>
          <a:noFill/>
        </p:spPr>
        <p:txBody>
          <a:bodyPr wrap="square" lIns="106674" tIns="53337" rIns="106674" bIns="53337" rtlCol="0" anchor="t">
            <a:spAutoFit/>
          </a:bodyPr>
          <a:lstStyle/>
          <a:p>
            <a:r>
              <a:rPr lang="en-US" sz="2400">
                <a:latin typeface="Cambria"/>
                <a:ea typeface="Cambria"/>
              </a:rPr>
              <a:t>Figure 1:  MANTARAY Mission </a:t>
            </a:r>
            <a:endParaRPr lang="en-US"/>
          </a:p>
        </p:txBody>
      </p:sp>
      <p:sp>
        <p:nvSpPr>
          <p:cNvPr id="50" name="TextBox 49">
            <a:extLst>
              <a:ext uri="{FF2B5EF4-FFF2-40B4-BE49-F238E27FC236}">
                <a16:creationId xmlns:a16="http://schemas.microsoft.com/office/drawing/2014/main" id="{1EAB6799-57D8-8144-C87F-D89836EDD0C2}"/>
              </a:ext>
            </a:extLst>
          </p:cNvPr>
          <p:cNvSpPr txBox="1"/>
          <p:nvPr/>
        </p:nvSpPr>
        <p:spPr>
          <a:xfrm>
            <a:off x="24144607" y="12862546"/>
            <a:ext cx="5933453" cy="1338822"/>
          </a:xfrm>
          <a:prstGeom prst="rect">
            <a:avLst/>
          </a:prstGeom>
          <a:noFill/>
        </p:spPr>
        <p:txBody>
          <a:bodyPr wrap="square" lIns="106674" tIns="53337" rIns="106674" bIns="53337" rtlCol="0" anchor="t">
            <a:spAutoFit/>
          </a:bodyPr>
          <a:lstStyle/>
          <a:p>
            <a:r>
              <a:rPr lang="en-US" sz="4000">
                <a:solidFill>
                  <a:schemeClr val="tx1"/>
                </a:solidFill>
                <a:latin typeface="Cambria"/>
                <a:ea typeface="Cambria"/>
              </a:rPr>
              <a:t>Tether Tension System PID Transfer Function</a:t>
            </a:r>
            <a:endParaRPr lang="en-US" sz="4000">
              <a:solidFill>
                <a:schemeClr val="tx1"/>
              </a:solidFill>
              <a:latin typeface="Cambria" panose="02040503050406030204" pitchFamily="18" charset="0"/>
              <a:ea typeface="Cambria"/>
            </a:endParaRPr>
          </a:p>
        </p:txBody>
      </p:sp>
      <p:sp>
        <p:nvSpPr>
          <p:cNvPr id="56" name="TextBox 55">
            <a:extLst>
              <a:ext uri="{FF2B5EF4-FFF2-40B4-BE49-F238E27FC236}">
                <a16:creationId xmlns:a16="http://schemas.microsoft.com/office/drawing/2014/main" id="{0D7C14F7-1C99-F77B-0DD6-E21F1295A76F}"/>
              </a:ext>
            </a:extLst>
          </p:cNvPr>
          <p:cNvSpPr txBox="1"/>
          <p:nvPr/>
        </p:nvSpPr>
        <p:spPr>
          <a:xfrm>
            <a:off x="12366004" y="13637248"/>
            <a:ext cx="9599368" cy="6617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lvl="1" indent="-571500" algn="l">
              <a:buFont typeface="Arial"/>
              <a:buChar char="•"/>
            </a:pPr>
            <a:r>
              <a:rPr lang="en-US" sz="3500" b="0" dirty="0">
                <a:latin typeface="Times New Roman"/>
                <a:cs typeface="Calibri Light" panose="020F0302020204030204"/>
              </a:rPr>
              <a:t>Deploys UUV from ASV</a:t>
            </a:r>
            <a:endParaRPr lang="en-US" sz="3500" dirty="0">
              <a:cs typeface="Calibri Light"/>
            </a:endParaRPr>
          </a:p>
          <a:p>
            <a:pPr marL="571500" lvl="1" indent="-571500" algn="l">
              <a:buFont typeface="Arial"/>
              <a:buChar char="•"/>
            </a:pPr>
            <a:r>
              <a:rPr lang="en-US" sz="3500" b="0" dirty="0">
                <a:latin typeface="Times New Roman"/>
                <a:cs typeface="Calibri Light" panose="020F0302020204030204"/>
              </a:rPr>
              <a:t>Uses linear actuator for powerful and controlled movement</a:t>
            </a:r>
            <a:endParaRPr lang="en-US" sz="3500" dirty="0">
              <a:cs typeface="Calibri Light" panose="020F0302020204030204"/>
            </a:endParaRPr>
          </a:p>
          <a:p>
            <a:pPr marL="571500" lvl="1" indent="-571500" algn="l">
              <a:buFont typeface="Arial"/>
              <a:buChar char="•"/>
            </a:pPr>
            <a:r>
              <a:rPr lang="en-US" sz="3500" b="0" dirty="0">
                <a:latin typeface="Times New Roman"/>
                <a:cs typeface="Calibri Light" panose="020F0302020204030204"/>
              </a:rPr>
              <a:t>Limit switches denote the open/closed position  of the crane</a:t>
            </a:r>
          </a:p>
          <a:p>
            <a:pPr marL="571500" lvl="1" indent="-571500" algn="l">
              <a:buFont typeface="Arial"/>
              <a:buChar char="•"/>
            </a:pPr>
            <a:r>
              <a:rPr lang="en-US" sz="3500" b="0" dirty="0">
                <a:latin typeface="Times New Roman"/>
                <a:cs typeface="Calibri Light" panose="020F0302020204030204"/>
              </a:rPr>
              <a:t>Allows for redundant use of system and a key element of our ASV/UUV automation</a:t>
            </a:r>
          </a:p>
          <a:p>
            <a:pPr marL="571500" lvl="1" indent="-571500" algn="l">
              <a:buFont typeface="Arial"/>
              <a:buChar char="•"/>
            </a:pPr>
            <a:r>
              <a:rPr lang="en-US" sz="3500" b="0" dirty="0">
                <a:latin typeface="Times New Roman"/>
                <a:cs typeface="Calibri Light" panose="020F0302020204030204"/>
              </a:rPr>
              <a:t>Tether is used for communication between ASV and UUV and is used to lift and lower the underwater vehicle</a:t>
            </a:r>
          </a:p>
          <a:p>
            <a:pPr marL="571500" indent="-571500" algn="l">
              <a:buFont typeface="Arial"/>
              <a:buChar char="•"/>
            </a:pPr>
            <a:endParaRPr lang="en-US" sz="3700" b="0">
              <a:latin typeface="Times New Roman"/>
              <a:cs typeface="Calibri Light" panose="020F0302020204030204"/>
            </a:endParaRPr>
          </a:p>
          <a:p>
            <a:pPr marL="571500" indent="-571500" algn="l">
              <a:buFont typeface="Arial"/>
              <a:buChar char="•"/>
            </a:pPr>
            <a:endParaRPr lang="en-US" sz="3700" b="0">
              <a:latin typeface="Times New Roman"/>
              <a:cs typeface="Calibri Light" panose="020F0302020204030204"/>
            </a:endParaRPr>
          </a:p>
        </p:txBody>
      </p:sp>
      <p:sp>
        <p:nvSpPr>
          <p:cNvPr id="58" name="TextBox 57">
            <a:extLst>
              <a:ext uri="{FF2B5EF4-FFF2-40B4-BE49-F238E27FC236}">
                <a16:creationId xmlns:a16="http://schemas.microsoft.com/office/drawing/2014/main" id="{5B369C57-1E34-BB2D-2A43-77BF7DA13A79}"/>
              </a:ext>
            </a:extLst>
          </p:cNvPr>
          <p:cNvSpPr txBox="1"/>
          <p:nvPr/>
        </p:nvSpPr>
        <p:spPr>
          <a:xfrm>
            <a:off x="14360912" y="12769441"/>
            <a:ext cx="5933453" cy="723269"/>
          </a:xfrm>
          <a:prstGeom prst="rect">
            <a:avLst/>
          </a:prstGeom>
          <a:noFill/>
        </p:spPr>
        <p:txBody>
          <a:bodyPr wrap="square" lIns="106674" tIns="53337" rIns="106674" bIns="53337" rtlCol="0" anchor="t">
            <a:spAutoFit/>
          </a:bodyPr>
          <a:lstStyle/>
          <a:p>
            <a:r>
              <a:rPr lang="en-US" sz="4000">
                <a:latin typeface="Cambria"/>
                <a:ea typeface="Cambria"/>
              </a:rPr>
              <a:t>Deployment Crane</a:t>
            </a:r>
          </a:p>
        </p:txBody>
      </p:sp>
      <p:sp>
        <p:nvSpPr>
          <p:cNvPr id="61" name="TextBox 60">
            <a:extLst>
              <a:ext uri="{FF2B5EF4-FFF2-40B4-BE49-F238E27FC236}">
                <a16:creationId xmlns:a16="http://schemas.microsoft.com/office/drawing/2014/main" id="{F9B7E737-53B4-9D99-59C2-AFD24291026E}"/>
              </a:ext>
            </a:extLst>
          </p:cNvPr>
          <p:cNvSpPr txBox="1"/>
          <p:nvPr/>
        </p:nvSpPr>
        <p:spPr>
          <a:xfrm>
            <a:off x="22840614" y="18384682"/>
            <a:ext cx="3634035" cy="846379"/>
          </a:xfrm>
          <a:prstGeom prst="rect">
            <a:avLst/>
          </a:prstGeom>
          <a:noFill/>
        </p:spPr>
        <p:txBody>
          <a:bodyPr wrap="square" lIns="106674" tIns="53337" rIns="106674" bIns="53337" rtlCol="0" anchor="t">
            <a:spAutoFit/>
          </a:bodyPr>
          <a:lstStyle/>
          <a:p>
            <a:r>
              <a:rPr lang="en-US" sz="2400">
                <a:latin typeface="Cambria"/>
                <a:ea typeface="Cambria"/>
              </a:rPr>
              <a:t>Graph 1:  Response without PID Control</a:t>
            </a:r>
          </a:p>
        </p:txBody>
      </p:sp>
      <p:sp>
        <p:nvSpPr>
          <p:cNvPr id="39" name="TextBox 38">
            <a:extLst>
              <a:ext uri="{FF2B5EF4-FFF2-40B4-BE49-F238E27FC236}">
                <a16:creationId xmlns:a16="http://schemas.microsoft.com/office/drawing/2014/main" id="{D40D06D1-8D9F-5D01-5FA8-AFD50AC3AFCA}"/>
              </a:ext>
            </a:extLst>
          </p:cNvPr>
          <p:cNvSpPr txBox="1"/>
          <p:nvPr/>
        </p:nvSpPr>
        <p:spPr>
          <a:xfrm>
            <a:off x="12677114" y="25313534"/>
            <a:ext cx="8951420" cy="6355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Sans-Serif"/>
              <a:buChar char="•"/>
            </a:pPr>
            <a:r>
              <a:rPr lang="en-US" sz="3700" b="0" dirty="0">
                <a:latin typeface="Times New Roman"/>
                <a:cs typeface="Times New Roman"/>
              </a:rPr>
              <a:t>Raspberry Pi (onboard computer) sends commands over ROS to the Arduino. </a:t>
            </a:r>
          </a:p>
          <a:p>
            <a:pPr marL="285750" indent="-285750" algn="l">
              <a:buFont typeface="Arial,Sans-Serif"/>
              <a:buChar char="•"/>
            </a:pPr>
            <a:r>
              <a:rPr lang="en-US" sz="3700" b="0" dirty="0">
                <a:latin typeface="Times New Roman"/>
                <a:cs typeface="Times New Roman"/>
              </a:rPr>
              <a:t>Arduino controls subsystems based on ROS command from the Pi. </a:t>
            </a:r>
          </a:p>
          <a:p>
            <a:pPr marL="285750" indent="-285750" algn="l">
              <a:buFont typeface="Arial,Sans-Serif"/>
              <a:buChar char="•"/>
            </a:pPr>
            <a:r>
              <a:rPr lang="en-US" sz="3700" b="0" dirty="0">
                <a:latin typeface="Times New Roman"/>
                <a:cs typeface="Times New Roman"/>
              </a:rPr>
              <a:t>Pixhawk 4 communicates GPS data.</a:t>
            </a:r>
          </a:p>
          <a:p>
            <a:pPr marL="285750" indent="-285750" algn="l">
              <a:buFont typeface="Arial,Sans-Serif"/>
              <a:buChar char="•"/>
            </a:pPr>
            <a:r>
              <a:rPr lang="en-US" sz="3700" b="0" dirty="0">
                <a:latin typeface="Times New Roman"/>
                <a:cs typeface="Times New Roman"/>
              </a:rPr>
              <a:t>All data (GPS position, operating mode, active commands, </a:t>
            </a:r>
            <a:r>
              <a:rPr lang="en-US" sz="3700" b="0" dirty="0" err="1">
                <a:latin typeface="Times New Roman"/>
                <a:cs typeface="Times New Roman"/>
              </a:rPr>
              <a:t>etc</a:t>
            </a:r>
            <a:r>
              <a:rPr lang="en-US" sz="3700" b="0" dirty="0">
                <a:latin typeface="Times New Roman"/>
                <a:cs typeface="Times New Roman"/>
              </a:rPr>
              <a:t>) published through ROS topic.</a:t>
            </a:r>
          </a:p>
          <a:p>
            <a:pPr marL="285750" indent="-285750" algn="l">
              <a:buFont typeface="Arial,Sans-Serif"/>
              <a:buChar char="•"/>
            </a:pPr>
            <a:r>
              <a:rPr lang="en-US" sz="3700" b="0" dirty="0">
                <a:latin typeface="Times New Roman"/>
                <a:cs typeface="Times New Roman"/>
              </a:rPr>
              <a:t>Using a local network router, this allows for reliable ROS connection between devices on the same network</a:t>
            </a:r>
          </a:p>
        </p:txBody>
      </p:sp>
      <p:pic>
        <p:nvPicPr>
          <p:cNvPr id="15" name="Picture 21" descr="A picture containing text, miller&#10;&#10;Description automatically generated">
            <a:extLst>
              <a:ext uri="{FF2B5EF4-FFF2-40B4-BE49-F238E27FC236}">
                <a16:creationId xmlns:a16="http://schemas.microsoft.com/office/drawing/2014/main" id="{014623D9-62F6-05DC-D41E-C541CEF009B5}"/>
              </a:ext>
            </a:extLst>
          </p:cNvPr>
          <p:cNvPicPr>
            <a:picLocks noChangeAspect="1"/>
          </p:cNvPicPr>
          <p:nvPr/>
        </p:nvPicPr>
        <p:blipFill>
          <a:blip r:embed="rId15"/>
          <a:stretch>
            <a:fillRect/>
          </a:stretch>
        </p:blipFill>
        <p:spPr>
          <a:xfrm>
            <a:off x="27686000" y="6806513"/>
            <a:ext cx="3849510" cy="5126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47">
            <a:extLst>
              <a:ext uri="{FF2B5EF4-FFF2-40B4-BE49-F238E27FC236}">
                <a16:creationId xmlns:a16="http://schemas.microsoft.com/office/drawing/2014/main" id="{C3351C99-7FD6-CD34-896F-BC2BADCBABCE}"/>
              </a:ext>
            </a:extLst>
          </p:cNvPr>
          <p:cNvPicPr>
            <a:picLocks noChangeAspect="1"/>
          </p:cNvPicPr>
          <p:nvPr/>
        </p:nvPicPr>
        <p:blipFill>
          <a:blip r:embed="rId16"/>
          <a:stretch>
            <a:fillRect/>
          </a:stretch>
        </p:blipFill>
        <p:spPr>
          <a:xfrm>
            <a:off x="35407600" y="10245558"/>
            <a:ext cx="4752622" cy="3531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A picture containing water, boat&#10;&#10;Description automatically generated">
            <a:extLst>
              <a:ext uri="{FF2B5EF4-FFF2-40B4-BE49-F238E27FC236}">
                <a16:creationId xmlns:a16="http://schemas.microsoft.com/office/drawing/2014/main" id="{852B04BB-B0C3-ABFF-D6BA-A57B3A874521}"/>
              </a:ext>
            </a:extLst>
          </p:cNvPr>
          <p:cNvPicPr>
            <a:picLocks noChangeAspect="1"/>
          </p:cNvPicPr>
          <p:nvPr/>
        </p:nvPicPr>
        <p:blipFill>
          <a:blip r:embed="rId17"/>
          <a:stretch>
            <a:fillRect/>
          </a:stretch>
        </p:blipFill>
        <p:spPr>
          <a:xfrm>
            <a:off x="13001919" y="19183762"/>
            <a:ext cx="4955821" cy="2758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5AAAD8DF-80BF-7E6D-479D-B095F6BB0D36}"/>
              </a:ext>
            </a:extLst>
          </p:cNvPr>
          <p:cNvSpPr txBox="1"/>
          <p:nvPr/>
        </p:nvSpPr>
        <p:spPr>
          <a:xfrm>
            <a:off x="17948002" y="20730211"/>
            <a:ext cx="3413414" cy="1215711"/>
          </a:xfrm>
          <a:prstGeom prst="rect">
            <a:avLst/>
          </a:prstGeom>
          <a:noFill/>
        </p:spPr>
        <p:txBody>
          <a:bodyPr wrap="square" lIns="106674" tIns="53337" rIns="106674" bIns="53337" rtlCol="0" anchor="t">
            <a:spAutoFit/>
          </a:bodyPr>
          <a:lstStyle/>
          <a:p>
            <a:r>
              <a:rPr lang="en-US" sz="2400">
                <a:latin typeface="Cambria"/>
                <a:ea typeface="Cambria"/>
              </a:rPr>
              <a:t>Figure 5: UUV deployment from crane</a:t>
            </a:r>
          </a:p>
        </p:txBody>
      </p:sp>
      <p:pic>
        <p:nvPicPr>
          <p:cNvPr id="23" name="Picture 47" descr="A picture containing blue, several&#10;&#10;Description automatically generated">
            <a:extLst>
              <a:ext uri="{FF2B5EF4-FFF2-40B4-BE49-F238E27FC236}">
                <a16:creationId xmlns:a16="http://schemas.microsoft.com/office/drawing/2014/main" id="{9A435A97-DB55-E7DA-DD92-73FAEAB6F78D}"/>
              </a:ext>
            </a:extLst>
          </p:cNvPr>
          <p:cNvPicPr>
            <a:picLocks noChangeAspect="1"/>
          </p:cNvPicPr>
          <p:nvPr/>
        </p:nvPicPr>
        <p:blipFill>
          <a:blip r:embed="rId18"/>
          <a:stretch>
            <a:fillRect/>
          </a:stretch>
        </p:blipFill>
        <p:spPr>
          <a:xfrm>
            <a:off x="18632311" y="6806568"/>
            <a:ext cx="3420533" cy="4652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8" name="TextBox 47">
            <a:extLst>
              <a:ext uri="{FF2B5EF4-FFF2-40B4-BE49-F238E27FC236}">
                <a16:creationId xmlns:a16="http://schemas.microsoft.com/office/drawing/2014/main" id="{F4551E59-ACBD-C28A-F872-FEAF3CF1B651}"/>
              </a:ext>
            </a:extLst>
          </p:cNvPr>
          <p:cNvSpPr txBox="1"/>
          <p:nvPr/>
        </p:nvSpPr>
        <p:spPr>
          <a:xfrm>
            <a:off x="27491636" y="18384682"/>
            <a:ext cx="3634035" cy="846379"/>
          </a:xfrm>
          <a:prstGeom prst="rect">
            <a:avLst/>
          </a:prstGeom>
          <a:noFill/>
        </p:spPr>
        <p:txBody>
          <a:bodyPr wrap="square" lIns="106674" tIns="53337" rIns="106674" bIns="53337" rtlCol="0" anchor="t">
            <a:spAutoFit/>
          </a:bodyPr>
          <a:lstStyle/>
          <a:p>
            <a:r>
              <a:rPr lang="en-US" sz="2400">
                <a:latin typeface="Cambria"/>
                <a:ea typeface="Cambria"/>
              </a:rPr>
              <a:t>Graph 2: Response with PID Control</a:t>
            </a:r>
            <a:endParaRPr lang="en-US" sz="2400">
              <a:latin typeface="Cambria" panose="02040503050406030204" pitchFamily="18" charset="0"/>
              <a:ea typeface="Cambria"/>
            </a:endParaRPr>
          </a:p>
        </p:txBody>
      </p:sp>
      <p:pic>
        <p:nvPicPr>
          <p:cNvPr id="57" name="Picture 59" descr="Chart, line chart&#10;&#10;Description automatically generated">
            <a:extLst>
              <a:ext uri="{FF2B5EF4-FFF2-40B4-BE49-F238E27FC236}">
                <a16:creationId xmlns:a16="http://schemas.microsoft.com/office/drawing/2014/main" id="{E07AEAAE-2A96-D35B-F6DA-639EEEBF6C11}"/>
              </a:ext>
            </a:extLst>
          </p:cNvPr>
          <p:cNvPicPr>
            <a:picLocks noChangeAspect="1"/>
          </p:cNvPicPr>
          <p:nvPr/>
        </p:nvPicPr>
        <p:blipFill>
          <a:blip r:embed="rId19"/>
          <a:stretch>
            <a:fillRect/>
          </a:stretch>
        </p:blipFill>
        <p:spPr>
          <a:xfrm>
            <a:off x="22833542" y="14207428"/>
            <a:ext cx="4008613" cy="4247797"/>
          </a:xfrm>
          <a:prstGeom prst="rect">
            <a:avLst/>
          </a:prstGeom>
        </p:spPr>
      </p:pic>
      <p:pic>
        <p:nvPicPr>
          <p:cNvPr id="60" name="Picture 61" descr="Chart, line chart&#10;&#10;Description automatically generated">
            <a:extLst>
              <a:ext uri="{FF2B5EF4-FFF2-40B4-BE49-F238E27FC236}">
                <a16:creationId xmlns:a16="http://schemas.microsoft.com/office/drawing/2014/main" id="{0E452066-E31F-D3F3-840B-EEB0045DFBFA}"/>
              </a:ext>
            </a:extLst>
          </p:cNvPr>
          <p:cNvPicPr>
            <a:picLocks noChangeAspect="1"/>
          </p:cNvPicPr>
          <p:nvPr/>
        </p:nvPicPr>
        <p:blipFill>
          <a:blip r:embed="rId20"/>
          <a:stretch>
            <a:fillRect/>
          </a:stretch>
        </p:blipFill>
        <p:spPr>
          <a:xfrm>
            <a:off x="27379083" y="14214837"/>
            <a:ext cx="3957461" cy="4257322"/>
          </a:xfrm>
          <a:prstGeom prst="rect">
            <a:avLst/>
          </a:prstGeom>
        </p:spPr>
      </p:pic>
      <p:sp>
        <p:nvSpPr>
          <p:cNvPr id="63" name="TextBox 62">
            <a:extLst>
              <a:ext uri="{FF2B5EF4-FFF2-40B4-BE49-F238E27FC236}">
                <a16:creationId xmlns:a16="http://schemas.microsoft.com/office/drawing/2014/main" id="{ECF0E72E-E622-DA4D-CA36-A4170D50AA60}"/>
              </a:ext>
            </a:extLst>
          </p:cNvPr>
          <p:cNvSpPr txBox="1"/>
          <p:nvPr/>
        </p:nvSpPr>
        <p:spPr>
          <a:xfrm>
            <a:off x="23529215" y="21170753"/>
            <a:ext cx="6652001" cy="846379"/>
          </a:xfrm>
          <a:prstGeom prst="rect">
            <a:avLst/>
          </a:prstGeom>
          <a:noFill/>
        </p:spPr>
        <p:txBody>
          <a:bodyPr wrap="square" lIns="106674" tIns="53337" rIns="106674" bIns="53337" rtlCol="0" anchor="t">
            <a:spAutoFit/>
          </a:bodyPr>
          <a:lstStyle/>
          <a:p>
            <a:r>
              <a:rPr lang="en-US" sz="2400">
                <a:latin typeface="Cambria"/>
                <a:ea typeface="Cambria"/>
              </a:rPr>
              <a:t>Figure 6: Equations of motion for  Multi-Input Single Output Nonlinear System</a:t>
            </a:r>
            <a:endParaRPr lang="en-US" sz="2400">
              <a:latin typeface="Cambria" panose="02040503050406030204" pitchFamily="18" charset="0"/>
              <a:ea typeface="Cambria"/>
            </a:endParaRPr>
          </a:p>
        </p:txBody>
      </p:sp>
      <p:pic>
        <p:nvPicPr>
          <p:cNvPr id="70" name="Picture 70">
            <a:extLst>
              <a:ext uri="{FF2B5EF4-FFF2-40B4-BE49-F238E27FC236}">
                <a16:creationId xmlns:a16="http://schemas.microsoft.com/office/drawing/2014/main" id="{D8443ADC-2264-DF94-0140-06D91B820BD7}"/>
              </a:ext>
            </a:extLst>
          </p:cNvPr>
          <p:cNvPicPr>
            <a:picLocks noChangeAspect="1"/>
          </p:cNvPicPr>
          <p:nvPr/>
        </p:nvPicPr>
        <p:blipFill>
          <a:blip r:embed="rId21"/>
          <a:stretch>
            <a:fillRect/>
          </a:stretch>
        </p:blipFill>
        <p:spPr>
          <a:xfrm>
            <a:off x="22470533" y="19416795"/>
            <a:ext cx="8771465" cy="1731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4" name="Picture 93" descr="A picture containing text, indoor, dirty&#10;&#10;Description automatically generated">
            <a:extLst>
              <a:ext uri="{FF2B5EF4-FFF2-40B4-BE49-F238E27FC236}">
                <a16:creationId xmlns:a16="http://schemas.microsoft.com/office/drawing/2014/main" id="{C446437A-21EE-9263-D7DD-3550DEDC72E9}"/>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rot="5400000">
            <a:off x="8461450" y="11328955"/>
            <a:ext cx="2129196" cy="2159266"/>
          </a:xfrm>
          <a:prstGeom prst="rect">
            <a:avLst/>
          </a:prstGeom>
        </p:spPr>
      </p:pic>
      <p:pic>
        <p:nvPicPr>
          <p:cNvPr id="95" name="Picture 94">
            <a:extLst>
              <a:ext uri="{FF2B5EF4-FFF2-40B4-BE49-F238E27FC236}">
                <a16:creationId xmlns:a16="http://schemas.microsoft.com/office/drawing/2014/main" id="{65FC812F-7284-F514-11EF-0673314A6406}"/>
              </a:ext>
            </a:extLst>
          </p:cNvPr>
          <p:cNvPicPr>
            <a:picLocks noChangeAspect="1"/>
          </p:cNvPicPr>
          <p:nvPr/>
        </p:nvPicPr>
        <p:blipFill rotWithShape="1">
          <a:blip r:embed="rId23">
            <a:extLst>
              <a:ext uri="{28A0092B-C50C-407E-A947-70E740481C1C}">
                <a14:useLocalDpi xmlns:a14="http://schemas.microsoft.com/office/drawing/2010/main" val="0"/>
              </a:ext>
            </a:extLst>
          </a:blip>
          <a:srcRect l="9428" t="23869" r="6149" b="37851"/>
          <a:stretch/>
        </p:blipFill>
        <p:spPr>
          <a:xfrm>
            <a:off x="3360523" y="14309825"/>
            <a:ext cx="3605132" cy="1226012"/>
          </a:xfrm>
          <a:prstGeom prst="rect">
            <a:avLst/>
          </a:prstGeom>
        </p:spPr>
      </p:pic>
      <p:pic>
        <p:nvPicPr>
          <p:cNvPr id="96" name="Google Shape;92;p16">
            <a:extLst>
              <a:ext uri="{FF2B5EF4-FFF2-40B4-BE49-F238E27FC236}">
                <a16:creationId xmlns:a16="http://schemas.microsoft.com/office/drawing/2014/main" id="{68A30A09-C6B4-17B5-A1A8-85F51FD56F51}"/>
              </a:ext>
            </a:extLst>
          </p:cNvPr>
          <p:cNvPicPr preferRelativeResize="0">
            <a:picLocks noChangeAspect="1"/>
          </p:cNvPicPr>
          <p:nvPr/>
        </p:nvPicPr>
        <p:blipFill rotWithShape="1">
          <a:blip r:embed="rId24">
            <a:alphaModFix/>
          </a:blip>
          <a:srcRect t="23129"/>
          <a:stretch/>
        </p:blipFill>
        <p:spPr>
          <a:xfrm>
            <a:off x="3700745" y="11192663"/>
            <a:ext cx="3567931" cy="2701648"/>
          </a:xfrm>
          <a:prstGeom prst="rect">
            <a:avLst/>
          </a:prstGeom>
          <a:noFill/>
          <a:ln>
            <a:noFill/>
          </a:ln>
        </p:spPr>
      </p:pic>
      <p:pic>
        <p:nvPicPr>
          <p:cNvPr id="97" name="Picture 96" descr="A fish swimming under water&#10;&#10;Description generated with high confidence">
            <a:extLst>
              <a:ext uri="{FF2B5EF4-FFF2-40B4-BE49-F238E27FC236}">
                <a16:creationId xmlns:a16="http://schemas.microsoft.com/office/drawing/2014/main" id="{10D25330-ADAA-D415-C277-6CD4105D2357}"/>
              </a:ext>
            </a:extLst>
          </p:cNvPr>
          <p:cNvPicPr>
            <a:picLocks noChangeAspect="1"/>
          </p:cNvPicPr>
          <p:nvPr/>
        </p:nvPicPr>
        <p:blipFill>
          <a:blip r:embed="rId25"/>
          <a:stretch>
            <a:fillRect/>
          </a:stretch>
        </p:blipFill>
        <p:spPr>
          <a:xfrm>
            <a:off x="7608529" y="13691644"/>
            <a:ext cx="2496589" cy="1664393"/>
          </a:xfrm>
          <a:prstGeom prst="rect">
            <a:avLst/>
          </a:prstGeom>
          <a:ln>
            <a:noFill/>
          </a:ln>
          <a:effectLst>
            <a:outerShdw blurRad="292100" dist="139700" dir="2700000" algn="tl" rotWithShape="0">
              <a:srgbClr val="333333">
                <a:alpha val="65000"/>
              </a:srgbClr>
            </a:outerShdw>
          </a:effectLst>
        </p:spPr>
      </p:pic>
      <p:cxnSp>
        <p:nvCxnSpPr>
          <p:cNvPr id="98" name="Straight Connector 97">
            <a:extLst>
              <a:ext uri="{FF2B5EF4-FFF2-40B4-BE49-F238E27FC236}">
                <a16:creationId xmlns:a16="http://schemas.microsoft.com/office/drawing/2014/main" id="{310DA319-EC87-86B9-6DDD-6EB0EF7CC3B9}"/>
              </a:ext>
            </a:extLst>
          </p:cNvPr>
          <p:cNvCxnSpPr>
            <a:cxnSpLocks/>
          </p:cNvCxnSpPr>
          <p:nvPr/>
        </p:nvCxnSpPr>
        <p:spPr>
          <a:xfrm>
            <a:off x="6753414" y="13305856"/>
            <a:ext cx="1338679" cy="1057286"/>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86BA43E-0402-4AB6-A579-45202EABA97E}"/>
              </a:ext>
            </a:extLst>
          </p:cNvPr>
          <p:cNvCxnSpPr>
            <a:cxnSpLocks/>
          </p:cNvCxnSpPr>
          <p:nvPr/>
        </p:nvCxnSpPr>
        <p:spPr>
          <a:xfrm>
            <a:off x="6558769" y="12217011"/>
            <a:ext cx="2194577" cy="17869"/>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01" name="Picture 100" descr="A picture containing swimming, water sport, ocean floor&#10;&#10;Description automatically generated">
            <a:extLst>
              <a:ext uri="{FF2B5EF4-FFF2-40B4-BE49-F238E27FC236}">
                <a16:creationId xmlns:a16="http://schemas.microsoft.com/office/drawing/2014/main" id="{72C7535E-B824-10AC-37FA-59E184B9BC6D}"/>
              </a:ext>
            </a:extLst>
          </p:cNvPr>
          <p:cNvPicPr>
            <a:picLocks noChangeAspect="1"/>
          </p:cNvPicPr>
          <p:nvPr/>
        </p:nvPicPr>
        <p:blipFill>
          <a:blip r:embed="rId26"/>
          <a:stretch>
            <a:fillRect/>
          </a:stretch>
        </p:blipFill>
        <p:spPr>
          <a:xfrm>
            <a:off x="568839" y="13347265"/>
            <a:ext cx="1883982" cy="1815502"/>
          </a:xfrm>
          <a:prstGeom prst="rect">
            <a:avLst/>
          </a:prstGeom>
        </p:spPr>
      </p:pic>
      <p:cxnSp>
        <p:nvCxnSpPr>
          <p:cNvPr id="102" name="Straight Connector 101">
            <a:extLst>
              <a:ext uri="{FF2B5EF4-FFF2-40B4-BE49-F238E27FC236}">
                <a16:creationId xmlns:a16="http://schemas.microsoft.com/office/drawing/2014/main" id="{768654FD-8021-7B89-4956-A2325CD47D23}"/>
              </a:ext>
            </a:extLst>
          </p:cNvPr>
          <p:cNvCxnSpPr>
            <a:cxnSpLocks/>
          </p:cNvCxnSpPr>
          <p:nvPr/>
        </p:nvCxnSpPr>
        <p:spPr>
          <a:xfrm flipV="1">
            <a:off x="2306695" y="13344428"/>
            <a:ext cx="2279767" cy="888106"/>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03" name="TextBox 9">
            <a:extLst>
              <a:ext uri="{FF2B5EF4-FFF2-40B4-BE49-F238E27FC236}">
                <a16:creationId xmlns:a16="http://schemas.microsoft.com/office/drawing/2014/main" id="{4BD261E5-3028-5DF7-EB04-C348B54FBD47}"/>
              </a:ext>
            </a:extLst>
          </p:cNvPr>
          <p:cNvSpPr txBox="1"/>
          <p:nvPr/>
        </p:nvSpPr>
        <p:spPr>
          <a:xfrm>
            <a:off x="507776" y="12913741"/>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KRILL</a:t>
            </a:r>
          </a:p>
        </p:txBody>
      </p:sp>
      <p:sp>
        <p:nvSpPr>
          <p:cNvPr id="104" name="TextBox 10">
            <a:extLst>
              <a:ext uri="{FF2B5EF4-FFF2-40B4-BE49-F238E27FC236}">
                <a16:creationId xmlns:a16="http://schemas.microsoft.com/office/drawing/2014/main" id="{925A512D-84D0-1BE2-745E-13BAB09B39A4}"/>
              </a:ext>
            </a:extLst>
          </p:cNvPr>
          <p:cNvSpPr txBox="1"/>
          <p:nvPr/>
        </p:nvSpPr>
        <p:spPr>
          <a:xfrm>
            <a:off x="3319786" y="13894311"/>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GUPPS</a:t>
            </a:r>
          </a:p>
        </p:txBody>
      </p:sp>
      <p:sp>
        <p:nvSpPr>
          <p:cNvPr id="105" name="TextBox 11">
            <a:extLst>
              <a:ext uri="{FF2B5EF4-FFF2-40B4-BE49-F238E27FC236}">
                <a16:creationId xmlns:a16="http://schemas.microsoft.com/office/drawing/2014/main" id="{86E7FA77-247C-E5CC-6A0F-3F1FD9A706F5}"/>
              </a:ext>
            </a:extLst>
          </p:cNvPr>
          <p:cNvSpPr txBox="1"/>
          <p:nvPr/>
        </p:nvSpPr>
        <p:spPr>
          <a:xfrm>
            <a:off x="8349774" y="10935786"/>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ASV</a:t>
            </a:r>
          </a:p>
        </p:txBody>
      </p:sp>
      <p:sp>
        <p:nvSpPr>
          <p:cNvPr id="106" name="TextBox 12">
            <a:extLst>
              <a:ext uri="{FF2B5EF4-FFF2-40B4-BE49-F238E27FC236}">
                <a16:creationId xmlns:a16="http://schemas.microsoft.com/office/drawing/2014/main" id="{FB79C730-89C1-3C43-9BB7-0C5C16ABF508}"/>
              </a:ext>
            </a:extLst>
          </p:cNvPr>
          <p:cNvSpPr txBox="1"/>
          <p:nvPr/>
        </p:nvSpPr>
        <p:spPr>
          <a:xfrm>
            <a:off x="7508618" y="13298266"/>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UUV</a:t>
            </a:r>
          </a:p>
        </p:txBody>
      </p:sp>
      <p:pic>
        <p:nvPicPr>
          <p:cNvPr id="107" name="Picture 106" descr="A group of people in a pool of water&#10;&#10;Description generated with high confidence">
            <a:extLst>
              <a:ext uri="{FF2B5EF4-FFF2-40B4-BE49-F238E27FC236}">
                <a16:creationId xmlns:a16="http://schemas.microsoft.com/office/drawing/2014/main" id="{6C410F27-CEEA-DC9D-E3CA-F80562A69026}"/>
              </a:ext>
            </a:extLst>
          </p:cNvPr>
          <p:cNvPicPr>
            <a:picLocks noChangeAspect="1"/>
          </p:cNvPicPr>
          <p:nvPr/>
        </p:nvPicPr>
        <p:blipFill rotWithShape="1">
          <a:blip r:embed="rId27"/>
          <a:srcRect t="-23552" b="23552"/>
          <a:stretch/>
        </p:blipFill>
        <p:spPr>
          <a:xfrm>
            <a:off x="897004" y="11053549"/>
            <a:ext cx="2279767" cy="1709825"/>
          </a:xfrm>
          <a:prstGeom prst="rect">
            <a:avLst/>
          </a:prstGeom>
          <a:noFill/>
          <a:ln>
            <a:noFill/>
          </a:ln>
        </p:spPr>
      </p:pic>
      <p:cxnSp>
        <p:nvCxnSpPr>
          <p:cNvPr id="108" name="Straight Connector 107">
            <a:extLst>
              <a:ext uri="{FF2B5EF4-FFF2-40B4-BE49-F238E27FC236}">
                <a16:creationId xmlns:a16="http://schemas.microsoft.com/office/drawing/2014/main" id="{11CCEB87-9C1B-C623-9E76-C65D4807FB97}"/>
              </a:ext>
            </a:extLst>
          </p:cNvPr>
          <p:cNvCxnSpPr>
            <a:cxnSpLocks/>
          </p:cNvCxnSpPr>
          <p:nvPr/>
        </p:nvCxnSpPr>
        <p:spPr>
          <a:xfrm>
            <a:off x="2833876" y="11963834"/>
            <a:ext cx="1596985" cy="56308"/>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09" name="TextBox 15">
            <a:extLst>
              <a:ext uri="{FF2B5EF4-FFF2-40B4-BE49-F238E27FC236}">
                <a16:creationId xmlns:a16="http://schemas.microsoft.com/office/drawing/2014/main" id="{667A667E-0425-24FD-BCCE-5229E7C63C64}"/>
              </a:ext>
            </a:extLst>
          </p:cNvPr>
          <p:cNvSpPr txBox="1"/>
          <p:nvPr/>
        </p:nvSpPr>
        <p:spPr>
          <a:xfrm>
            <a:off x="789830" y="11024605"/>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TUPPS</a:t>
            </a:r>
          </a:p>
        </p:txBody>
      </p:sp>
    </p:spTree>
    <p:extLst>
      <p:ext uri="{BB962C8B-B14F-4D97-AF65-F5344CB8AC3E}">
        <p14:creationId xmlns:p14="http://schemas.microsoft.com/office/powerpoint/2010/main" val="4012072398"/>
      </p:ext>
    </p:extLst>
  </p:cSld>
  <p:clrMapOvr>
    <a:masterClrMapping/>
  </p:clrMapOvr>
</p:sld>
</file>

<file path=ppt/theme/theme1.xml><?xml version="1.0" encoding="utf-8"?>
<a:theme xmlns:a="http://schemas.openxmlformats.org/drawingml/2006/main" name="NEEC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C Theme" id="{B640042E-7562-4564-A6C4-320DF5562279}" vid="{ABA7813D-44D7-4A47-B96C-B3D58779F3CB}"/>
    </a:ext>
  </a:extLst>
</a:theme>
</file>

<file path=ppt/theme/theme2.xml><?xml version="1.0" encoding="utf-8"?>
<a:theme xmlns:a="http://schemas.openxmlformats.org/drawingml/2006/main" name="Default Design">
  <a:themeElements>
    <a:clrScheme name="Default Design">
      <a:dk1>
        <a:srgbClr val="FFFFFF"/>
      </a:dk1>
      <a:lt1>
        <a:srgbClr val="FF9900"/>
      </a:lt1>
      <a:dk2>
        <a:srgbClr val="A7A7A7"/>
      </a:dk2>
      <a:lt2>
        <a:srgbClr val="535353"/>
      </a:lt2>
      <a:accent1>
        <a:srgbClr val="31B6FD"/>
      </a:accent1>
      <a:accent2>
        <a:srgbClr val="4584D3"/>
      </a:accent2>
      <a:accent3>
        <a:srgbClr val="5BD078"/>
      </a:accent3>
      <a:accent4>
        <a:srgbClr val="A5D028"/>
      </a:accent4>
      <a:accent5>
        <a:srgbClr val="F5C040"/>
      </a:accent5>
      <a:accent6>
        <a:srgbClr val="05E0DB"/>
      </a:accent6>
      <a:hlink>
        <a:srgbClr val="0000FF"/>
      </a:hlink>
      <a:folHlink>
        <a:srgbClr val="FF00FF"/>
      </a:folHlink>
    </a:clrScheme>
    <a:fontScheme name="Default Design">
      <a:majorFont>
        <a:latin typeface="Arial"/>
        <a:ea typeface="Arial"/>
        <a:cs typeface="Arial"/>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8580" tIns="68580" rIns="68580" bIns="68580"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NEEC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33</cp:revision>
  <dcterms:modified xsi:type="dcterms:W3CDTF">2023-04-18T21:14:56Z</dcterms:modified>
</cp:coreProperties>
</file>