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3"/>
  </p:notesMasterIdLst>
  <p:sldIdLst>
    <p:sldId id="256" r:id="rId2"/>
  </p:sldIdLst>
  <p:sldSz cx="51206400" cy="38404800"/>
  <p:notesSz cx="6858000" cy="9144000"/>
  <p:defaultTextStyle>
    <a:defPPr>
      <a:defRPr lang="en-US"/>
    </a:defPPr>
    <a:lvl1pPr algn="l" defTabSz="4300538" rtl="0" eaLnBrk="0" fontAlgn="base" hangingPunct="0">
      <a:spcBef>
        <a:spcPct val="0"/>
      </a:spcBef>
      <a:spcAft>
        <a:spcPct val="0"/>
      </a:spcAft>
      <a:defRPr sz="85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indent="1692275" algn="l" defTabSz="4300538" rtl="0" eaLnBrk="0" fontAlgn="base" hangingPunct="0">
      <a:spcBef>
        <a:spcPct val="0"/>
      </a:spcBef>
      <a:spcAft>
        <a:spcPct val="0"/>
      </a:spcAft>
      <a:defRPr sz="85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indent="3386138" algn="l" defTabSz="4300538" rtl="0" eaLnBrk="0" fontAlgn="base" hangingPunct="0">
      <a:spcBef>
        <a:spcPct val="0"/>
      </a:spcBef>
      <a:spcAft>
        <a:spcPct val="0"/>
      </a:spcAft>
      <a:defRPr sz="85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indent="5080000" algn="l" defTabSz="4300538" rtl="0" eaLnBrk="0" fontAlgn="base" hangingPunct="0">
      <a:spcBef>
        <a:spcPct val="0"/>
      </a:spcBef>
      <a:spcAft>
        <a:spcPct val="0"/>
      </a:spcAft>
      <a:defRPr sz="85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indent="6772275" algn="l" defTabSz="4300538" rtl="0" eaLnBrk="0" fontAlgn="base" hangingPunct="0">
      <a:spcBef>
        <a:spcPct val="0"/>
      </a:spcBef>
      <a:spcAft>
        <a:spcPct val="0"/>
      </a:spcAft>
      <a:defRPr sz="85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85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sz="85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sz="85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sz="85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F4F412-A31A-5DC8-BDD7-10D627E56880}" name="Craig Smith" initials="CS" userId="S::chu22@usnh.edu::d6e20074-6585-4d8f-8c28-dcf71ffc139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68269-C4AC-6644-909B-7CAC0FD6E438}" v="234" dt="2023-04-17T04:03:45.711"/>
    <p1510:client id="{27327315-563D-2F49-9372-89BB15353A5C}" v="287" dt="2023-04-18T19:26:57.884"/>
    <p1510:client id="{4C873AB1-C136-EE10-47B0-1A5BD6A492CB}" v="44" dt="2023-04-18T19:25:34.168"/>
    <p1510:client id="{5D6C3119-DF6F-E58A-5391-70D327C915C8}" v="6" dt="2023-04-17T02:00:19.3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2096"/>
        <p:guide pos="16128"/>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71731147-A4F3-429B-B80A-C92D9A6DC42F}" authorId="{12F4F412-A31A-5DC8-BDD7-10D627E56880}" created="2023-04-09T12:11:37.857">
    <ac:txMkLst xmlns:ac="http://schemas.microsoft.com/office/drawing/2013/main/command">
      <pc:docMk xmlns:pc="http://schemas.microsoft.com/office/powerpoint/2013/main/command"/>
      <pc:sldMk xmlns:pc="http://schemas.microsoft.com/office/powerpoint/2013/main/command" cId="0" sldId="256"/>
      <ac:spMk id="3151" creationId="{64CAA4AA-2E68-CAF1-3E60-BEB9826F1F29}"/>
      <ac:txMk cp="831">
        <ac:context len="835" hash="1289221903"/>
      </ac:txMk>
    </ac:txMkLst>
    <p188:pos x="7142205" y="8229600"/>
    <p188:txBody>
      <a:bodyPr/>
      <a:lstStyle/>
      <a:p>
        <a:r>
          <a:rPr lang="en-US"/>
          <a:t>awkward consider rewording.</a:t>
        </a:r>
      </a:p>
    </p188:txBody>
  </p188:cm>
  <p188:cm id="{A9F8C2E5-1DA2-B147-A09A-46F71E5AA37E}" authorId="{12F4F412-A31A-5DC8-BDD7-10D627E56880}" created="2023-04-09T12:13:00.379">
    <ac:txMkLst xmlns:ac="http://schemas.microsoft.com/office/drawing/2013/main/command">
      <pc:docMk xmlns:pc="http://schemas.microsoft.com/office/powerpoint/2013/main/command"/>
      <pc:sldMk xmlns:pc="http://schemas.microsoft.com/office/powerpoint/2013/main/command" cId="0" sldId="256"/>
      <ac:spMk id="3151" creationId="{64CAA4AA-2E68-CAF1-3E60-BEB9826F1F29}"/>
      <ac:txMk cp="831">
        <ac:context len="835" hash="1289221903"/>
      </ac:txMk>
    </ac:txMkLst>
    <p188:pos x="12679050" y="6386195"/>
    <p188:txBody>
      <a:bodyPr/>
      <a:lstStyle/>
      <a:p>
        <a:r>
          <a:rPr lang="en-US"/>
          <a:t>Over use of “engage” and “engagement”. Definitely need to use different words here.</a:t>
        </a:r>
      </a:p>
    </p188:txBody>
  </p188:cm>
  <p188:cm id="{8A0F7869-DA36-B043-B44F-58656D798F69}" authorId="{12F4F412-A31A-5DC8-BDD7-10D627E56880}" created="2023-04-09T12:13:26.881">
    <ac:txMkLst xmlns:ac="http://schemas.microsoft.com/office/drawing/2013/main/command">
      <pc:docMk xmlns:pc="http://schemas.microsoft.com/office/powerpoint/2013/main/command"/>
      <pc:sldMk xmlns:pc="http://schemas.microsoft.com/office/powerpoint/2013/main/command" cId="0" sldId="256"/>
      <ac:spMk id="3151" creationId="{64CAA4AA-2E68-CAF1-3E60-BEB9826F1F29}"/>
      <ac:txMk cp="831">
        <ac:context len="835" hash="1289221903"/>
      </ac:txMk>
    </ac:txMkLst>
    <p188:pos x="6232530" y="4603115"/>
    <p188:txBody>
      <a:bodyPr/>
      <a:lstStyle/>
      <a:p>
        <a:r>
          <a:rPr lang="en-US"/>
          <a:t>grammar mistake "analyze it's engagement". "it's" in this case is "it is" which grammatically doesn't work. It should be "its" then.</a:t>
        </a:r>
      </a:p>
    </p188:txBody>
  </p188:cm>
  <p188:cm id="{7780A86A-0954-2B4E-B4D2-23E6D6E03CA4}" authorId="{12F4F412-A31A-5DC8-BDD7-10D627E56880}" created="2023-04-09T12:13:52.139">
    <ac:txMkLst xmlns:ac="http://schemas.microsoft.com/office/drawing/2013/main/command">
      <pc:docMk xmlns:pc="http://schemas.microsoft.com/office/powerpoint/2013/main/command"/>
      <pc:sldMk xmlns:pc="http://schemas.microsoft.com/office/powerpoint/2013/main/command" cId="0" sldId="256"/>
      <ac:spMk id="3121" creationId="{973215B8-3F96-CA0A-D9E2-612788CC194D}"/>
      <ac:txMk cp="0">
        <ac:context len="593" hash="1220734353"/>
      </ac:txMk>
    </ac:txMkLst>
    <p188:pos x="12861930" y="1680210"/>
    <p188:txBody>
      <a:bodyPr/>
      <a:lstStyle/>
      <a:p>
        <a:r>
          <a:rPr lang="en-US"/>
          <a:t>Why the change in font? It’s a glaring inconsistency.</a:t>
        </a:r>
      </a:p>
    </p188:txBody>
  </p188:cm>
  <p188:cm id="{F8F5E0A9-5F7F-9E4D-A7C7-B4B883F5AB24}" authorId="{12F4F412-A31A-5DC8-BDD7-10D627E56880}" created="2023-04-09T12:17:20.392">
    <ac:txMkLst xmlns:ac="http://schemas.microsoft.com/office/drawing/2013/main/command">
      <pc:docMk xmlns:pc="http://schemas.microsoft.com/office/powerpoint/2013/main/command"/>
      <pc:sldMk xmlns:pc="http://schemas.microsoft.com/office/powerpoint/2013/main/command" cId="0" sldId="256"/>
      <ac:spMk id="3121" creationId="{973215B8-3F96-CA0A-D9E2-612788CC194D}"/>
      <ac:txMk cp="0">
        <ac:context len="593" hash="1220734353"/>
      </ac:txMk>
    </ac:txMkLst>
    <p188:pos x="12532746" y="1296162"/>
    <p188:txBody>
      <a:bodyPr/>
      <a:lstStyle/>
      <a:p>
        <a:r>
          <a:rPr lang="en-US"/>
          <a:t>Your formatting here is poor. Not sure why this is indented partially. It looks sloppy.</a:t>
        </a:r>
      </a:p>
    </p188:txBody>
  </p188:cm>
  <p188:cm id="{A2589376-8ADB-A640-9830-7B22002592AC}" authorId="{12F4F412-A31A-5DC8-BDD7-10D627E56880}" created="2023-04-09T12:24:50.240">
    <ac:txMkLst xmlns:ac="http://schemas.microsoft.com/office/drawing/2013/main/command">
      <pc:docMk xmlns:pc="http://schemas.microsoft.com/office/powerpoint/2013/main/command"/>
      <pc:sldMk xmlns:pc="http://schemas.microsoft.com/office/powerpoint/2013/main/command" cId="0" sldId="256"/>
      <ac:spMk id="3151" creationId="{64CAA4AA-2E68-CAF1-3E60-BEB9826F1F29}"/>
      <ac:txMk cp="831">
        <ac:context len="835" hash="1289221903"/>
      </ac:txMk>
    </ac:txMkLst>
    <p188:pos x="12247976" y="4185104"/>
    <p188:txBody>
      <a:bodyPr/>
      <a:lstStyle/>
      <a:p>
        <a:r>
          <a:rPr lang="en-US"/>
          <a:t>How do you know that chatgpt could be use as a life coach? Justify that.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29461CED-39E9-46AF-0DE0-C878FEFEF300}"/>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DBC7E8CF-4755-3191-1E93-10187AA9D1C0}"/>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sym typeface="Calibri" panose="020F0502020204030204" pitchFamily="34" charset="0"/>
              </a:rPr>
              <a:t>Click to edit Template text styles</a:t>
            </a:r>
          </a:p>
          <a:p>
            <a:pPr lvl="1"/>
            <a:r>
              <a:rPr lang="en-US" altLang="en-US" noProof="0">
                <a:sym typeface="Calibri" panose="020F0502020204030204" pitchFamily="34" charset="0"/>
              </a:rPr>
              <a:t>Second level</a:t>
            </a:r>
          </a:p>
          <a:p>
            <a:pPr lvl="2"/>
            <a:r>
              <a:rPr lang="en-US" altLang="en-US" noProof="0">
                <a:sym typeface="Calibri" panose="020F0502020204030204" pitchFamily="34" charset="0"/>
              </a:rPr>
              <a:t>Third level</a:t>
            </a:r>
          </a:p>
          <a:p>
            <a:pPr lvl="3"/>
            <a:r>
              <a:rPr lang="en-US" altLang="en-US" noProof="0">
                <a:sym typeface="Calibri" panose="020F0502020204030204" pitchFamily="34" charset="0"/>
              </a:rPr>
              <a:t>Fourth level</a:t>
            </a:r>
          </a:p>
          <a:p>
            <a:pPr lvl="4"/>
            <a:r>
              <a:rPr lang="en-US" altLang="en-US" noProof="0">
                <a:sym typeface="Calibri" panose="020F0502020204030204" pitchFamily="34" charset="0"/>
              </a:rPr>
              <a:t>Fifth level</a:t>
            </a:r>
          </a:p>
        </p:txBody>
      </p:sp>
    </p:spTree>
  </p:cSld>
  <p:clrMap bg1="lt1" tx1="dk1" bg2="lt2" tx2="dk2" accent1="accent1" accent2="accent2" accent3="accent3" accent4="accent4" accent5="accent5" accent6="accent6" hlink="hlink" folHlink="folHlink"/>
  <p:notesStyle>
    <a:lvl1pPr algn="l" defTabSz="4300538"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indent="228600" algn="l" defTabSz="4300538"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indent="457200" algn="l" defTabSz="4300538"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indent="685800" algn="l" defTabSz="4300538"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indent="914400" algn="l" defTabSz="4300538" rtl="0" eaLnBrk="0" fontAlgn="base" hangingPunct="0">
      <a:spcBef>
        <a:spcPct val="0"/>
      </a:spcBef>
      <a:spcAft>
        <a:spcPct val="0"/>
      </a:spcAft>
      <a:defRPr sz="1200"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DD7C166-EA8D-9DB8-7A32-8EA4558EDBF8}"/>
              </a:ext>
            </a:extLst>
          </p:cNvPr>
          <p:cNvSpPr>
            <a:spLocks noGrp="1" noRot="1" noChangeAspect="1" noTextEdit="1"/>
          </p:cNvSpPr>
          <p:nvPr>
            <p:ph type="sldImg"/>
          </p:nvPr>
        </p:nvSpPr>
        <p:spPr/>
      </p:sp>
      <p:sp>
        <p:nvSpPr>
          <p:cNvPr id="4099" name="Notes Placeholder 2">
            <a:extLst>
              <a:ext uri="{FF2B5EF4-FFF2-40B4-BE49-F238E27FC236}">
                <a16:creationId xmlns:a16="http://schemas.microsoft.com/office/drawing/2014/main" id="{A432CFF7-4E76-394B-E3A4-671992F5F0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6284913"/>
            <a:ext cx="38404800" cy="13371512"/>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6400800" y="20170775"/>
            <a:ext cx="38404800" cy="92725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F216A772-D5C8-D5D0-FFB2-0B59758D11E2}"/>
              </a:ext>
            </a:extLst>
          </p:cNvPr>
          <p:cNvSpPr>
            <a:spLocks noGrp="1"/>
          </p:cNvSpPr>
          <p:nvPr>
            <p:ph type="sldNum" sz="quarter" idx="10"/>
          </p:nvPr>
        </p:nvSpPr>
        <p:spPr>
          <a:ln/>
        </p:spPr>
        <p:txBody>
          <a:bodyPr/>
          <a:lstStyle>
            <a:lvl1pPr>
              <a:defRPr/>
            </a:lvl1pPr>
          </a:lstStyle>
          <a:p>
            <a:pPr>
              <a:defRPr/>
            </a:pPr>
            <a:fld id="{A9EAC962-7BAE-48BA-84AC-92520DF1A5FA}" type="slidenum">
              <a:rPr lang="en-US" altLang="en-US"/>
              <a:pPr>
                <a:defRPr/>
              </a:pPr>
              <a:t>‹#›</a:t>
            </a:fld>
            <a:endParaRPr lang="en-US" altLang="en-US"/>
          </a:p>
        </p:txBody>
      </p:sp>
    </p:spTree>
    <p:extLst>
      <p:ext uri="{BB962C8B-B14F-4D97-AF65-F5344CB8AC3E}">
        <p14:creationId xmlns:p14="http://schemas.microsoft.com/office/powerpoint/2010/main" val="324459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2648FDE-B722-989D-BCFC-DB3BD18C6236}"/>
              </a:ext>
            </a:extLst>
          </p:cNvPr>
          <p:cNvSpPr>
            <a:spLocks noGrp="1"/>
          </p:cNvSpPr>
          <p:nvPr>
            <p:ph type="sldNum" sz="quarter" idx="10"/>
          </p:nvPr>
        </p:nvSpPr>
        <p:spPr>
          <a:ln/>
        </p:spPr>
        <p:txBody>
          <a:bodyPr/>
          <a:lstStyle>
            <a:lvl1pPr>
              <a:defRPr/>
            </a:lvl1pPr>
          </a:lstStyle>
          <a:p>
            <a:pPr>
              <a:defRPr/>
            </a:pPr>
            <a:fld id="{531B38F7-A95A-4E39-BD9E-1B26A047EED8}" type="slidenum">
              <a:rPr lang="en-US" altLang="en-US"/>
              <a:pPr>
                <a:defRPr/>
              </a:pPr>
              <a:t>‹#›</a:t>
            </a:fld>
            <a:endParaRPr lang="en-US" altLang="en-US"/>
          </a:p>
        </p:txBody>
      </p:sp>
    </p:spTree>
    <p:extLst>
      <p:ext uri="{BB962C8B-B14F-4D97-AF65-F5344CB8AC3E}">
        <p14:creationId xmlns:p14="http://schemas.microsoft.com/office/powerpoint/2010/main" val="203296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263" y="2044700"/>
            <a:ext cx="11041062" cy="32545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19488" y="2044700"/>
            <a:ext cx="32972375" cy="32545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1E34A5C-074A-8BAE-4BF2-148486D0E3BD}"/>
              </a:ext>
            </a:extLst>
          </p:cNvPr>
          <p:cNvSpPr>
            <a:spLocks noGrp="1"/>
          </p:cNvSpPr>
          <p:nvPr>
            <p:ph type="sldNum" sz="quarter" idx="10"/>
          </p:nvPr>
        </p:nvSpPr>
        <p:spPr>
          <a:ln/>
        </p:spPr>
        <p:txBody>
          <a:bodyPr/>
          <a:lstStyle>
            <a:lvl1pPr>
              <a:defRPr/>
            </a:lvl1pPr>
          </a:lstStyle>
          <a:p>
            <a:pPr>
              <a:defRPr/>
            </a:pPr>
            <a:fld id="{251A6065-A7C3-4644-BA11-D497B5E24B86}" type="slidenum">
              <a:rPr lang="en-US" altLang="en-US"/>
              <a:pPr>
                <a:defRPr/>
              </a:pPr>
              <a:t>‹#›</a:t>
            </a:fld>
            <a:endParaRPr lang="en-US" altLang="en-US"/>
          </a:p>
        </p:txBody>
      </p:sp>
    </p:spTree>
    <p:extLst>
      <p:ext uri="{BB962C8B-B14F-4D97-AF65-F5344CB8AC3E}">
        <p14:creationId xmlns:p14="http://schemas.microsoft.com/office/powerpoint/2010/main" val="140695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D34F98A-DB34-0DAC-A26D-35345307F5D1}"/>
              </a:ext>
            </a:extLst>
          </p:cNvPr>
          <p:cNvSpPr>
            <a:spLocks noGrp="1"/>
          </p:cNvSpPr>
          <p:nvPr>
            <p:ph type="sldNum" sz="quarter" idx="10"/>
          </p:nvPr>
        </p:nvSpPr>
        <p:spPr>
          <a:ln/>
        </p:spPr>
        <p:txBody>
          <a:bodyPr/>
          <a:lstStyle>
            <a:lvl1pPr>
              <a:defRPr/>
            </a:lvl1pPr>
          </a:lstStyle>
          <a:p>
            <a:pPr>
              <a:defRPr/>
            </a:pPr>
            <a:fld id="{34CF5FF4-EC3D-4EBB-A073-4D485290AC08}" type="slidenum">
              <a:rPr lang="en-US" altLang="en-US"/>
              <a:pPr>
                <a:defRPr/>
              </a:pPr>
              <a:t>‹#›</a:t>
            </a:fld>
            <a:endParaRPr lang="en-US" altLang="en-US"/>
          </a:p>
        </p:txBody>
      </p:sp>
    </p:spTree>
    <p:extLst>
      <p:ext uri="{BB962C8B-B14F-4D97-AF65-F5344CB8AC3E}">
        <p14:creationId xmlns:p14="http://schemas.microsoft.com/office/powerpoint/2010/main" val="4089975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4088" y="9574213"/>
            <a:ext cx="44165837" cy="159750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494088" y="25701625"/>
            <a:ext cx="44165837" cy="84010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4F05F65A-CC50-0F69-F97E-4137C6BF8837}"/>
              </a:ext>
            </a:extLst>
          </p:cNvPr>
          <p:cNvSpPr>
            <a:spLocks noGrp="1"/>
          </p:cNvSpPr>
          <p:nvPr>
            <p:ph type="sldNum" sz="quarter" idx="10"/>
          </p:nvPr>
        </p:nvSpPr>
        <p:spPr>
          <a:ln/>
        </p:spPr>
        <p:txBody>
          <a:bodyPr/>
          <a:lstStyle>
            <a:lvl1pPr>
              <a:defRPr/>
            </a:lvl1pPr>
          </a:lstStyle>
          <a:p>
            <a:pPr>
              <a:defRPr/>
            </a:pPr>
            <a:fld id="{0F5AA808-D0F8-4EB7-B422-D84F04931F46}" type="slidenum">
              <a:rPr lang="en-US" altLang="en-US"/>
              <a:pPr>
                <a:defRPr/>
              </a:pPr>
              <a:t>‹#›</a:t>
            </a:fld>
            <a:endParaRPr lang="en-US" altLang="en-US"/>
          </a:p>
        </p:txBody>
      </p:sp>
    </p:spTree>
    <p:extLst>
      <p:ext uri="{BB962C8B-B14F-4D97-AF65-F5344CB8AC3E}">
        <p14:creationId xmlns:p14="http://schemas.microsoft.com/office/powerpoint/2010/main" val="311454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19488" y="10223500"/>
            <a:ext cx="22005925" cy="24366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7813" y="10223500"/>
            <a:ext cx="22007512" cy="24366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3621718C-B294-A5F2-2456-D75929D27F24}"/>
              </a:ext>
            </a:extLst>
          </p:cNvPr>
          <p:cNvSpPr>
            <a:spLocks noGrp="1"/>
          </p:cNvSpPr>
          <p:nvPr>
            <p:ph type="sldNum" sz="quarter" idx="10"/>
          </p:nvPr>
        </p:nvSpPr>
        <p:spPr>
          <a:ln/>
        </p:spPr>
        <p:txBody>
          <a:bodyPr/>
          <a:lstStyle>
            <a:lvl1pPr>
              <a:defRPr/>
            </a:lvl1pPr>
          </a:lstStyle>
          <a:p>
            <a:pPr>
              <a:defRPr/>
            </a:pPr>
            <a:fld id="{43AA0828-0A25-4258-B9C1-01C0BADDB3C4}" type="slidenum">
              <a:rPr lang="en-US" altLang="en-US"/>
              <a:pPr>
                <a:defRPr/>
              </a:pPr>
              <a:t>‹#›</a:t>
            </a:fld>
            <a:endParaRPr lang="en-US" altLang="en-US"/>
          </a:p>
        </p:txBody>
      </p:sp>
    </p:spTree>
    <p:extLst>
      <p:ext uri="{BB962C8B-B14F-4D97-AF65-F5344CB8AC3E}">
        <p14:creationId xmlns:p14="http://schemas.microsoft.com/office/powerpoint/2010/main" val="409223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425" y="2044700"/>
            <a:ext cx="44165838" cy="7423150"/>
          </a:xfrm>
        </p:spPr>
        <p:txBody>
          <a:bodyPr/>
          <a:lstStyle/>
          <a:p>
            <a:r>
              <a:rPr lang="en-US"/>
              <a:t>Click to edit Master title style</a:t>
            </a:r>
          </a:p>
        </p:txBody>
      </p:sp>
      <p:sp>
        <p:nvSpPr>
          <p:cNvPr id="3" name="Text Placeholder 2"/>
          <p:cNvSpPr>
            <a:spLocks noGrp="1"/>
          </p:cNvSpPr>
          <p:nvPr>
            <p:ph type="body" idx="1"/>
          </p:nvPr>
        </p:nvSpPr>
        <p:spPr>
          <a:xfrm>
            <a:off x="3527425" y="9413875"/>
            <a:ext cx="21663025" cy="461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27425" y="14028738"/>
            <a:ext cx="21663025" cy="2063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923875" y="9413875"/>
            <a:ext cx="21769388" cy="46148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923875" y="14028738"/>
            <a:ext cx="21769388" cy="2063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ADCC077B-B53C-F726-032E-30EB471D4D90}"/>
              </a:ext>
            </a:extLst>
          </p:cNvPr>
          <p:cNvSpPr>
            <a:spLocks noGrp="1"/>
          </p:cNvSpPr>
          <p:nvPr>
            <p:ph type="sldNum" sz="quarter" idx="10"/>
          </p:nvPr>
        </p:nvSpPr>
        <p:spPr>
          <a:ln/>
        </p:spPr>
        <p:txBody>
          <a:bodyPr/>
          <a:lstStyle>
            <a:lvl1pPr>
              <a:defRPr/>
            </a:lvl1pPr>
          </a:lstStyle>
          <a:p>
            <a:pPr>
              <a:defRPr/>
            </a:pPr>
            <a:fld id="{80407F7B-A1F8-4118-8B99-21EEB28A9C76}" type="slidenum">
              <a:rPr lang="en-US" altLang="en-US"/>
              <a:pPr>
                <a:defRPr/>
              </a:pPr>
              <a:t>‹#›</a:t>
            </a:fld>
            <a:endParaRPr lang="en-US" altLang="en-US"/>
          </a:p>
        </p:txBody>
      </p:sp>
    </p:spTree>
    <p:extLst>
      <p:ext uri="{BB962C8B-B14F-4D97-AF65-F5344CB8AC3E}">
        <p14:creationId xmlns:p14="http://schemas.microsoft.com/office/powerpoint/2010/main" val="55397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DCAAE2B3-D4D3-08F3-72E3-AEB509C2F186}"/>
              </a:ext>
            </a:extLst>
          </p:cNvPr>
          <p:cNvSpPr>
            <a:spLocks noGrp="1"/>
          </p:cNvSpPr>
          <p:nvPr>
            <p:ph type="sldNum" sz="quarter" idx="10"/>
          </p:nvPr>
        </p:nvSpPr>
        <p:spPr>
          <a:ln/>
        </p:spPr>
        <p:txBody>
          <a:bodyPr/>
          <a:lstStyle>
            <a:lvl1pPr>
              <a:defRPr/>
            </a:lvl1pPr>
          </a:lstStyle>
          <a:p>
            <a:pPr>
              <a:defRPr/>
            </a:pPr>
            <a:fld id="{C965DF0F-F7C7-4114-92C6-F32170FCC025}" type="slidenum">
              <a:rPr lang="en-US" altLang="en-US"/>
              <a:pPr>
                <a:defRPr/>
              </a:pPr>
              <a:t>‹#›</a:t>
            </a:fld>
            <a:endParaRPr lang="en-US" altLang="en-US"/>
          </a:p>
        </p:txBody>
      </p:sp>
    </p:spTree>
    <p:extLst>
      <p:ext uri="{BB962C8B-B14F-4D97-AF65-F5344CB8AC3E}">
        <p14:creationId xmlns:p14="http://schemas.microsoft.com/office/powerpoint/2010/main" val="379781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DC9385E-AE4F-1D75-B180-A81C010C78AD}"/>
              </a:ext>
            </a:extLst>
          </p:cNvPr>
          <p:cNvSpPr>
            <a:spLocks noGrp="1"/>
          </p:cNvSpPr>
          <p:nvPr>
            <p:ph type="sldNum" sz="quarter" idx="10"/>
          </p:nvPr>
        </p:nvSpPr>
        <p:spPr>
          <a:ln/>
        </p:spPr>
        <p:txBody>
          <a:bodyPr/>
          <a:lstStyle>
            <a:lvl1pPr>
              <a:defRPr/>
            </a:lvl1pPr>
          </a:lstStyle>
          <a:p>
            <a:pPr>
              <a:defRPr/>
            </a:pPr>
            <a:fld id="{09FC25CF-AEB4-4888-8672-9955B3756513}" type="slidenum">
              <a:rPr lang="en-US" altLang="en-US"/>
              <a:pPr>
                <a:defRPr/>
              </a:pPr>
              <a:t>‹#›</a:t>
            </a:fld>
            <a:endParaRPr lang="en-US" altLang="en-US"/>
          </a:p>
        </p:txBody>
      </p:sp>
    </p:spTree>
    <p:extLst>
      <p:ext uri="{BB962C8B-B14F-4D97-AF65-F5344CB8AC3E}">
        <p14:creationId xmlns:p14="http://schemas.microsoft.com/office/powerpoint/2010/main" val="1917104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425" y="2560638"/>
            <a:ext cx="16514763" cy="8961437"/>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1769388" y="5529263"/>
            <a:ext cx="25923875" cy="27292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7425" y="11522075"/>
            <a:ext cx="16514763" cy="21343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24EE9E3C-FC21-B8F7-DE68-6DCFE05D50CB}"/>
              </a:ext>
            </a:extLst>
          </p:cNvPr>
          <p:cNvSpPr>
            <a:spLocks noGrp="1"/>
          </p:cNvSpPr>
          <p:nvPr>
            <p:ph type="sldNum" sz="quarter" idx="10"/>
          </p:nvPr>
        </p:nvSpPr>
        <p:spPr>
          <a:ln/>
        </p:spPr>
        <p:txBody>
          <a:bodyPr/>
          <a:lstStyle>
            <a:lvl1pPr>
              <a:defRPr/>
            </a:lvl1pPr>
          </a:lstStyle>
          <a:p>
            <a:pPr>
              <a:defRPr/>
            </a:pPr>
            <a:fld id="{A724BB5B-7F22-4A96-86D8-1B2F1334091F}" type="slidenum">
              <a:rPr lang="en-US" altLang="en-US"/>
              <a:pPr>
                <a:defRPr/>
              </a:pPr>
              <a:t>‹#›</a:t>
            </a:fld>
            <a:endParaRPr lang="en-US" altLang="en-US"/>
          </a:p>
        </p:txBody>
      </p:sp>
    </p:spTree>
    <p:extLst>
      <p:ext uri="{BB962C8B-B14F-4D97-AF65-F5344CB8AC3E}">
        <p14:creationId xmlns:p14="http://schemas.microsoft.com/office/powerpoint/2010/main" val="405576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425" y="2560638"/>
            <a:ext cx="16514763" cy="8961437"/>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1769388" y="5529263"/>
            <a:ext cx="25923875" cy="272923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alibri" panose="020F0502020204030204" pitchFamily="34" charset="0"/>
            </a:endParaRPr>
          </a:p>
        </p:txBody>
      </p:sp>
      <p:sp>
        <p:nvSpPr>
          <p:cNvPr id="4" name="Text Placeholder 3"/>
          <p:cNvSpPr>
            <a:spLocks noGrp="1"/>
          </p:cNvSpPr>
          <p:nvPr>
            <p:ph type="body" sz="half" idx="2"/>
          </p:nvPr>
        </p:nvSpPr>
        <p:spPr>
          <a:xfrm>
            <a:off x="3527425" y="11522075"/>
            <a:ext cx="16514763" cy="21343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BC6661EC-1690-FB61-C780-6AE34CB05D7F}"/>
              </a:ext>
            </a:extLst>
          </p:cNvPr>
          <p:cNvSpPr>
            <a:spLocks noGrp="1"/>
          </p:cNvSpPr>
          <p:nvPr>
            <p:ph type="sldNum" sz="quarter" idx="10"/>
          </p:nvPr>
        </p:nvSpPr>
        <p:spPr>
          <a:ln/>
        </p:spPr>
        <p:txBody>
          <a:bodyPr/>
          <a:lstStyle>
            <a:lvl1pPr>
              <a:defRPr/>
            </a:lvl1pPr>
          </a:lstStyle>
          <a:p>
            <a:pPr>
              <a:defRPr/>
            </a:pPr>
            <a:fld id="{386113CF-108E-4053-AEA5-C708F3962C61}" type="slidenum">
              <a:rPr lang="en-US" altLang="en-US"/>
              <a:pPr>
                <a:defRPr/>
              </a:pPr>
              <a:t>‹#›</a:t>
            </a:fld>
            <a:endParaRPr lang="en-US" altLang="en-US"/>
          </a:p>
        </p:txBody>
      </p:sp>
    </p:spTree>
    <p:extLst>
      <p:ext uri="{BB962C8B-B14F-4D97-AF65-F5344CB8AC3E}">
        <p14:creationId xmlns:p14="http://schemas.microsoft.com/office/powerpoint/2010/main" val="1376416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9D48176-8832-11AD-C857-B83189B85423}"/>
              </a:ext>
            </a:extLst>
          </p:cNvPr>
          <p:cNvSpPr>
            <a:spLocks noGrp="1"/>
          </p:cNvSpPr>
          <p:nvPr>
            <p:ph type="title"/>
          </p:nvPr>
        </p:nvSpPr>
        <p:spPr bwMode="auto">
          <a:xfrm>
            <a:off x="3519488" y="2044700"/>
            <a:ext cx="44165837" cy="742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3337" tIns="53337" rIns="53337" bIns="53337" numCol="1" anchor="ctr" anchorCtr="0" compatLnSpc="1">
            <a:prstTxWarp prst="textNoShape">
              <a:avLst/>
            </a:prstTxWarp>
          </a:bodyPr>
          <a:lstStyle/>
          <a:p>
            <a:pPr lvl="0"/>
            <a:r>
              <a:rPr lang="en-US" altLang="en-US">
                <a:sym typeface="Calibri Light" panose="020F0302020204030204" pitchFamily="34" charset="0"/>
              </a:rPr>
              <a:t>Click to edit Template title style</a:t>
            </a:r>
          </a:p>
        </p:txBody>
      </p:sp>
      <p:sp>
        <p:nvSpPr>
          <p:cNvPr id="1027" name="Rectangle 2">
            <a:extLst>
              <a:ext uri="{FF2B5EF4-FFF2-40B4-BE49-F238E27FC236}">
                <a16:creationId xmlns:a16="http://schemas.microsoft.com/office/drawing/2014/main" id="{BDE989D6-53B9-4289-93DD-D66770892AB8}"/>
              </a:ext>
            </a:extLst>
          </p:cNvPr>
          <p:cNvSpPr>
            <a:spLocks noGrp="1"/>
          </p:cNvSpPr>
          <p:nvPr>
            <p:ph type="body" idx="1"/>
          </p:nvPr>
        </p:nvSpPr>
        <p:spPr bwMode="auto">
          <a:xfrm>
            <a:off x="3519488" y="10223500"/>
            <a:ext cx="44165837" cy="2436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3337" tIns="53337" rIns="53337" bIns="53337" numCol="1" anchor="t" anchorCtr="0" compatLnSpc="1">
            <a:prstTxWarp prst="textNoShape">
              <a:avLst/>
            </a:prstTxWarp>
          </a:bodyPr>
          <a:lstStyle/>
          <a:p>
            <a:pPr lvl="0"/>
            <a:r>
              <a:rPr lang="en-US" altLang="en-US">
                <a:sym typeface="Calibri" panose="020F0502020204030204" pitchFamily="34" charset="0"/>
              </a:rPr>
              <a:t>Click to edit Template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2" name="Rectangle 3">
            <a:extLst>
              <a:ext uri="{FF2B5EF4-FFF2-40B4-BE49-F238E27FC236}">
                <a16:creationId xmlns:a16="http://schemas.microsoft.com/office/drawing/2014/main" id="{BC10BD26-A423-C162-B974-3F98FC6585CE}"/>
              </a:ext>
            </a:extLst>
          </p:cNvPr>
          <p:cNvSpPr>
            <a:spLocks noGrp="1"/>
          </p:cNvSpPr>
          <p:nvPr>
            <p:ph type="sldNum" sz="quarter" idx="2"/>
          </p:nvPr>
        </p:nvSpPr>
        <p:spPr bwMode="auto">
          <a:xfrm>
            <a:off x="46805850" y="36188650"/>
            <a:ext cx="879475" cy="855663"/>
          </a:xfrm>
          <a:prstGeom prst="rect">
            <a:avLst/>
          </a:prstGeom>
          <a:noFill/>
          <a:ln>
            <a:noFill/>
          </a:ln>
          <a:effectLst/>
        </p:spPr>
        <p:txBody>
          <a:bodyPr vert="horz" wrap="none" lIns="53337" tIns="53337" rIns="53337" bIns="53337" numCol="1" anchor="ctr" anchorCtr="0" compatLnSpc="1">
            <a:prstTxWarp prst="textNoShape">
              <a:avLst/>
            </a:prstTxWarp>
          </a:bodyPr>
          <a:lstStyle>
            <a:lvl1pPr algn="r" eaLnBrk="1">
              <a:defRPr sz="5900" smtClean="0">
                <a:solidFill>
                  <a:srgbClr val="888888"/>
                </a:solidFill>
              </a:defRPr>
            </a:lvl1pPr>
          </a:lstStyle>
          <a:p>
            <a:pPr>
              <a:defRPr/>
            </a:pPr>
            <a:fld id="{1377B1AF-33E2-4C17-9994-86AE6F7DF9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479925" rtl="0" eaLnBrk="0" fontAlgn="base" hangingPunct="0">
        <a:lnSpc>
          <a:spcPct val="90000"/>
        </a:lnSpc>
        <a:spcBef>
          <a:spcPct val="0"/>
        </a:spcBef>
        <a:spcAft>
          <a:spcPct val="0"/>
        </a:spcAft>
        <a:defRPr sz="21600" kern="1200">
          <a:solidFill>
            <a:srgbClr val="000000"/>
          </a:solidFill>
          <a:latin typeface="+mj-lt"/>
          <a:ea typeface="+mj-ea"/>
          <a:cs typeface="+mj-cs"/>
          <a:sym typeface="Calibri Light" panose="020F0302020204030204" pitchFamily="34" charset="0"/>
        </a:defRPr>
      </a:lvl1pPr>
      <a:lvl2pPr algn="l" defTabSz="4479925" rtl="0" eaLnBrk="0" fontAlgn="base" hangingPunct="0">
        <a:lnSpc>
          <a:spcPct val="90000"/>
        </a:lnSpc>
        <a:spcBef>
          <a:spcPct val="0"/>
        </a:spcBef>
        <a:spcAft>
          <a:spcPct val="0"/>
        </a:spcAft>
        <a:defRPr sz="216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2pPr>
      <a:lvl3pPr algn="l" defTabSz="4479925" rtl="0" eaLnBrk="0" fontAlgn="base" hangingPunct="0">
        <a:lnSpc>
          <a:spcPct val="90000"/>
        </a:lnSpc>
        <a:spcBef>
          <a:spcPct val="0"/>
        </a:spcBef>
        <a:spcAft>
          <a:spcPct val="0"/>
        </a:spcAft>
        <a:defRPr sz="216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3pPr>
      <a:lvl4pPr algn="l" defTabSz="4479925" rtl="0" eaLnBrk="0" fontAlgn="base" hangingPunct="0">
        <a:lnSpc>
          <a:spcPct val="90000"/>
        </a:lnSpc>
        <a:spcBef>
          <a:spcPct val="0"/>
        </a:spcBef>
        <a:spcAft>
          <a:spcPct val="0"/>
        </a:spcAft>
        <a:defRPr sz="216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4pPr>
      <a:lvl5pPr algn="l" defTabSz="4479925" rtl="0" eaLnBrk="0" fontAlgn="base" hangingPunct="0">
        <a:lnSpc>
          <a:spcPct val="90000"/>
        </a:lnSpc>
        <a:spcBef>
          <a:spcPct val="0"/>
        </a:spcBef>
        <a:spcAft>
          <a:spcPct val="0"/>
        </a:spcAft>
        <a:defRPr sz="216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5pPr>
      <a:lvl6pPr marL="457200" algn="l" defTabSz="4479925" rtl="0" fontAlgn="base" hangingPunct="0">
        <a:lnSpc>
          <a:spcPct val="90000"/>
        </a:lnSpc>
        <a:spcBef>
          <a:spcPct val="0"/>
        </a:spcBef>
        <a:spcAft>
          <a:spcPct val="0"/>
        </a:spcAft>
        <a:defRPr sz="216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6pPr>
      <a:lvl7pPr marL="914400" algn="l" defTabSz="4479925" rtl="0" fontAlgn="base" hangingPunct="0">
        <a:lnSpc>
          <a:spcPct val="90000"/>
        </a:lnSpc>
        <a:spcBef>
          <a:spcPct val="0"/>
        </a:spcBef>
        <a:spcAft>
          <a:spcPct val="0"/>
        </a:spcAft>
        <a:defRPr sz="216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7pPr>
      <a:lvl8pPr marL="1371600" algn="l" defTabSz="4479925" rtl="0" fontAlgn="base" hangingPunct="0">
        <a:lnSpc>
          <a:spcPct val="90000"/>
        </a:lnSpc>
        <a:spcBef>
          <a:spcPct val="0"/>
        </a:spcBef>
        <a:spcAft>
          <a:spcPct val="0"/>
        </a:spcAft>
        <a:defRPr sz="216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8pPr>
      <a:lvl9pPr marL="1828800" algn="l" defTabSz="4479925" rtl="0" fontAlgn="base" hangingPunct="0">
        <a:lnSpc>
          <a:spcPct val="90000"/>
        </a:lnSpc>
        <a:spcBef>
          <a:spcPct val="0"/>
        </a:spcBef>
        <a:spcAft>
          <a:spcPct val="0"/>
        </a:spcAft>
        <a:defRPr sz="21600">
          <a:solidFill>
            <a:srgbClr val="000000"/>
          </a:solidFill>
          <a:latin typeface="Calibri Light" panose="020F0302020204030204" pitchFamily="34" charset="0"/>
          <a:cs typeface="Calibri Light" panose="020F0302020204030204" pitchFamily="34" charset="0"/>
          <a:sym typeface="Calibri Light" panose="020F0302020204030204" pitchFamily="34" charset="0"/>
        </a:defRPr>
      </a:lvl9pPr>
    </p:titleStyle>
    <p:bodyStyle>
      <a:lvl1pPr marL="1119188" indent="-1119188" algn="l" defTabSz="4479925" rtl="0" eaLnBrk="0" fontAlgn="base" hangingPunct="0">
        <a:lnSpc>
          <a:spcPct val="90000"/>
        </a:lnSpc>
        <a:spcBef>
          <a:spcPts val="4900"/>
        </a:spcBef>
        <a:spcAft>
          <a:spcPct val="0"/>
        </a:spcAft>
        <a:buSzPct val="100000"/>
        <a:buFont typeface="Arial" panose="020B0604020202020204" pitchFamily="34" charset="0"/>
        <a:buChar char="•"/>
        <a:defRPr sz="13700" kern="1200">
          <a:solidFill>
            <a:srgbClr val="000000"/>
          </a:solidFill>
          <a:latin typeface="+mn-lt"/>
          <a:ea typeface="+mn-ea"/>
          <a:cs typeface="+mn-cs"/>
          <a:sym typeface="Calibri" panose="020F0502020204030204" pitchFamily="34" charset="0"/>
        </a:defRPr>
      </a:lvl1pPr>
      <a:lvl2pPr marL="3540125" indent="-1300163" algn="l" defTabSz="4479925" rtl="0" eaLnBrk="0" fontAlgn="base" hangingPunct="0">
        <a:lnSpc>
          <a:spcPct val="90000"/>
        </a:lnSpc>
        <a:spcBef>
          <a:spcPts val="4900"/>
        </a:spcBef>
        <a:spcAft>
          <a:spcPct val="0"/>
        </a:spcAft>
        <a:buSzPct val="100000"/>
        <a:buFont typeface="Arial" panose="020B0604020202020204" pitchFamily="34" charset="0"/>
        <a:buChar char="•"/>
        <a:defRPr sz="13700" kern="1200">
          <a:solidFill>
            <a:srgbClr val="000000"/>
          </a:solidFill>
          <a:latin typeface="+mn-lt"/>
          <a:ea typeface="+mn-ea"/>
          <a:cs typeface="+mn-cs"/>
          <a:sym typeface="Calibri" panose="020F0502020204030204" pitchFamily="34" charset="0"/>
        </a:defRPr>
      </a:lvl2pPr>
      <a:lvl3pPr marL="6045200" indent="-1565275" algn="l" defTabSz="4479925" rtl="0" eaLnBrk="0" fontAlgn="base" hangingPunct="0">
        <a:lnSpc>
          <a:spcPct val="90000"/>
        </a:lnSpc>
        <a:spcBef>
          <a:spcPts val="4900"/>
        </a:spcBef>
        <a:spcAft>
          <a:spcPct val="0"/>
        </a:spcAft>
        <a:buSzPct val="100000"/>
        <a:buFont typeface="Arial" panose="020B0604020202020204" pitchFamily="34" charset="0"/>
        <a:buChar char="•"/>
        <a:defRPr sz="13700" kern="1200">
          <a:solidFill>
            <a:srgbClr val="000000"/>
          </a:solidFill>
          <a:latin typeface="+mn-lt"/>
          <a:ea typeface="+mn-ea"/>
          <a:cs typeface="+mn-cs"/>
          <a:sym typeface="Calibri" panose="020F0502020204030204" pitchFamily="34" charset="0"/>
        </a:defRPr>
      </a:lvl3pPr>
      <a:lvl4pPr marL="8462963" indent="-1743075" algn="l" defTabSz="4479925" rtl="0" eaLnBrk="0" fontAlgn="base" hangingPunct="0">
        <a:lnSpc>
          <a:spcPct val="90000"/>
        </a:lnSpc>
        <a:spcBef>
          <a:spcPts val="4900"/>
        </a:spcBef>
        <a:spcAft>
          <a:spcPct val="0"/>
        </a:spcAft>
        <a:buSzPct val="100000"/>
        <a:buFont typeface="Arial" panose="020B0604020202020204" pitchFamily="34" charset="0"/>
        <a:buChar char="•"/>
        <a:defRPr sz="13700" kern="1200">
          <a:solidFill>
            <a:srgbClr val="000000"/>
          </a:solidFill>
          <a:latin typeface="+mn-lt"/>
          <a:ea typeface="+mn-ea"/>
          <a:cs typeface="+mn-cs"/>
          <a:sym typeface="Calibri" panose="020F0502020204030204" pitchFamily="34" charset="0"/>
        </a:defRPr>
      </a:lvl4pPr>
      <a:lvl5pPr marL="10702925" indent="-1743075" algn="l" defTabSz="4479925" rtl="0" eaLnBrk="0" fontAlgn="base" hangingPunct="0">
        <a:lnSpc>
          <a:spcPct val="90000"/>
        </a:lnSpc>
        <a:spcBef>
          <a:spcPts val="4900"/>
        </a:spcBef>
        <a:spcAft>
          <a:spcPct val="0"/>
        </a:spcAft>
        <a:buSzPct val="100000"/>
        <a:buFont typeface="Arial" panose="020B0604020202020204" pitchFamily="34" charset="0"/>
        <a:buChar char="•"/>
        <a:defRPr sz="13700" kern="1200">
          <a:solidFill>
            <a:srgbClr val="000000"/>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microsoft.com/office/2018/10/relationships/comments" Target="../comments/modernComment_100_0.xm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descr="Title 1">
            <a:extLst>
              <a:ext uri="{FF2B5EF4-FFF2-40B4-BE49-F238E27FC236}">
                <a16:creationId xmlns:a16="http://schemas.microsoft.com/office/drawing/2014/main" id="{D8EDA642-7855-D0D5-38C6-CDDC7B78235A}"/>
              </a:ext>
            </a:extLst>
          </p:cNvPr>
          <p:cNvSpPr>
            <a:spLocks noGrp="1" noChangeArrowheads="1"/>
          </p:cNvSpPr>
          <p:nvPr>
            <p:ph type="ctrTitle"/>
          </p:nvPr>
        </p:nvSpPr>
        <p:spPr>
          <a:xfrm>
            <a:off x="430213" y="609600"/>
            <a:ext cx="50326925" cy="4605338"/>
          </a:xfrm>
          <a:solidFill>
            <a:srgbClr val="002060"/>
          </a:solidFill>
          <a:ln w="101600">
            <a:solidFill>
              <a:srgbClr val="002060"/>
            </a:solidFill>
            <a:miter lim="800000"/>
            <a:headEnd/>
            <a:tailEnd/>
          </a:ln>
        </p:spPr>
        <p:txBody>
          <a:bodyPr anchor="ctr"/>
          <a:lstStyle/>
          <a:p>
            <a:pPr eaLnBrk="1"/>
            <a:r>
              <a:rPr lang="en-US" altLang="en-US" sz="8400" err="1">
                <a:solidFill>
                  <a:srgbClr val="FFFFFF"/>
                </a:solidFill>
                <a:latin typeface="Cambria"/>
                <a:ea typeface="Cambria"/>
                <a:sym typeface="Cambria" panose="02040503050406030204" pitchFamily="18" charset="0"/>
              </a:rPr>
              <a:t>Nextstep</a:t>
            </a:r>
            <a:r>
              <a:rPr lang="en-US" altLang="en-US" sz="8400">
                <a:solidFill>
                  <a:srgbClr val="FFFFFF"/>
                </a:solidFill>
                <a:latin typeface="Cambria"/>
                <a:ea typeface="Cambria"/>
                <a:sym typeface="Cambria" panose="02040503050406030204" pitchFamily="18" charset="0"/>
              </a:rPr>
              <a:t> Health Data Analysis</a:t>
            </a:r>
            <a:br>
              <a:rPr lang="en-US" altLang="en-US" sz="8400">
                <a:latin typeface="Cambria" panose="02040503050406030204" pitchFamily="18" charset="0"/>
              </a:rPr>
            </a:br>
            <a:r>
              <a:rPr lang="en-US" altLang="en-US" sz="5600" err="1">
                <a:solidFill>
                  <a:srgbClr val="FFFFFF"/>
                </a:solidFill>
                <a:latin typeface="Cambria"/>
                <a:ea typeface="Cambria"/>
                <a:sym typeface="Cambria" panose="02040503050406030204" pitchFamily="18" charset="0"/>
              </a:rPr>
              <a:t>Anushreeya</a:t>
            </a:r>
            <a:r>
              <a:rPr lang="en-US" altLang="en-US" sz="5600">
                <a:solidFill>
                  <a:srgbClr val="FFFFFF"/>
                </a:solidFill>
                <a:latin typeface="Cambria"/>
                <a:ea typeface="Cambria"/>
                <a:sym typeface="Cambria" panose="02040503050406030204" pitchFamily="18" charset="0"/>
              </a:rPr>
              <a:t> Gurung,</a:t>
            </a:r>
            <a:r>
              <a:rPr lang="zh-CN" altLang="en-US" sz="5600">
                <a:solidFill>
                  <a:srgbClr val="FFFFFF"/>
                </a:solidFill>
                <a:latin typeface="Cambria"/>
                <a:ea typeface="宋体"/>
                <a:sym typeface="Cambria" panose="02040503050406030204" pitchFamily="18" charset="0"/>
              </a:rPr>
              <a:t> </a:t>
            </a:r>
            <a:r>
              <a:rPr lang="en-US" altLang="zh-CN" sz="5600">
                <a:solidFill>
                  <a:srgbClr val="FFFFFF"/>
                </a:solidFill>
                <a:latin typeface="Cambria"/>
                <a:ea typeface="宋体"/>
                <a:sym typeface="Cambria" panose="02040503050406030204" pitchFamily="18" charset="0"/>
              </a:rPr>
              <a:t>Lingyun</a:t>
            </a:r>
            <a:r>
              <a:rPr lang="zh-CN" altLang="en-US" sz="5600">
                <a:solidFill>
                  <a:srgbClr val="FFFFFF"/>
                </a:solidFill>
                <a:latin typeface="Cambria"/>
                <a:ea typeface="宋体"/>
                <a:sym typeface="Cambria" panose="02040503050406030204" pitchFamily="18" charset="0"/>
              </a:rPr>
              <a:t> </a:t>
            </a:r>
            <a:r>
              <a:rPr lang="en-US" altLang="zh-CN" sz="5600">
                <a:solidFill>
                  <a:srgbClr val="FFFFFF"/>
                </a:solidFill>
                <a:latin typeface="Cambria"/>
                <a:ea typeface="宋体"/>
                <a:sym typeface="Cambria" panose="02040503050406030204" pitchFamily="18" charset="0"/>
              </a:rPr>
              <a:t>Chen, Benicio Liu</a:t>
            </a:r>
            <a:br>
              <a:rPr lang="en-US" altLang="en-US" sz="5600" u="sng">
                <a:latin typeface="Cambria" panose="02040503050406030204" pitchFamily="18" charset="0"/>
              </a:rPr>
            </a:br>
            <a:r>
              <a:rPr lang="en-US" altLang="en-US" sz="5600" i="1">
                <a:solidFill>
                  <a:srgbClr val="FFFFFF"/>
                </a:solidFill>
                <a:latin typeface="Cambria"/>
                <a:ea typeface="Cambria"/>
                <a:sym typeface="Cambria" panose="02040503050406030204" pitchFamily="18" charset="0"/>
              </a:rPr>
              <a:t>Department of Computer Science, University of New Hampshire, Durham, NH 03824</a:t>
            </a:r>
            <a:endParaRPr lang="en-US" altLang="en-US" sz="8400">
              <a:solidFill>
                <a:srgbClr val="FFFFFF"/>
              </a:solidFill>
              <a:latin typeface="Cambria"/>
              <a:ea typeface="Cambria"/>
              <a:sym typeface="Cambria" panose="02040503050406030204" pitchFamily="18" charset="0"/>
            </a:endParaRPr>
          </a:p>
        </p:txBody>
      </p:sp>
      <p:grpSp>
        <p:nvGrpSpPr>
          <p:cNvPr id="3075" name="Group 2">
            <a:extLst>
              <a:ext uri="{FF2B5EF4-FFF2-40B4-BE49-F238E27FC236}">
                <a16:creationId xmlns:a16="http://schemas.microsoft.com/office/drawing/2014/main" id="{4D970839-33E6-B1B6-0761-93ECA92FE961}"/>
              </a:ext>
            </a:extLst>
          </p:cNvPr>
          <p:cNvGrpSpPr>
            <a:grpSpLocks/>
          </p:cNvGrpSpPr>
          <p:nvPr/>
        </p:nvGrpSpPr>
        <p:grpSpPr bwMode="auto">
          <a:xfrm>
            <a:off x="430213" y="7370763"/>
            <a:ext cx="12733337" cy="8156575"/>
            <a:chOff x="0" y="0"/>
            <a:chExt cx="12733867" cy="8157075"/>
          </a:xfrm>
        </p:grpSpPr>
        <p:sp>
          <p:nvSpPr>
            <p:cNvPr id="3150" name="Rectangle 3">
              <a:extLst>
                <a:ext uri="{FF2B5EF4-FFF2-40B4-BE49-F238E27FC236}">
                  <a16:creationId xmlns:a16="http://schemas.microsoft.com/office/drawing/2014/main" id="{53A981FC-70D1-7459-2E94-2F0E6661CF98}"/>
                </a:ext>
              </a:extLst>
            </p:cNvPr>
            <p:cNvSpPr>
              <a:spLocks/>
            </p:cNvSpPr>
            <p:nvPr/>
          </p:nvSpPr>
          <p:spPr bwMode="auto">
            <a:xfrm>
              <a:off x="0" y="0"/>
              <a:ext cx="12733867" cy="8157075"/>
            </a:xfrm>
            <a:prstGeom prst="rect">
              <a:avLst/>
            </a:prstGeom>
            <a:noFill/>
            <a:ln w="9525">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3700">
                <a:latin typeface="Cambria" panose="02040503050406030204" pitchFamily="18" charset="0"/>
                <a:sym typeface="Cambria" panose="02040503050406030204" pitchFamily="18" charset="0"/>
              </a:endParaRPr>
            </a:p>
          </p:txBody>
        </p:sp>
        <p:sp>
          <p:nvSpPr>
            <p:cNvPr id="3151" name="Text Box 4">
              <a:extLst>
                <a:ext uri="{FF2B5EF4-FFF2-40B4-BE49-F238E27FC236}">
                  <a16:creationId xmlns:a16="http://schemas.microsoft.com/office/drawing/2014/main" id="{64CAA4AA-2E68-CAF1-3E60-BEB9826F1F29}"/>
                </a:ext>
              </a:extLst>
            </p:cNvPr>
            <p:cNvSpPr txBox="1">
              <a:spLocks/>
            </p:cNvSpPr>
            <p:nvPr/>
          </p:nvSpPr>
          <p:spPr bwMode="auto">
            <a:xfrm>
              <a:off x="58099" y="4762"/>
              <a:ext cx="12617669" cy="8147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t"/>
            <a:lstStyle>
              <a:lvl1pPr defTabSz="24193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24193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24193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24193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24193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241935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241935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241935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241935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90000"/>
                </a:lnSpc>
                <a:spcBef>
                  <a:spcPts val="2600"/>
                </a:spcBef>
              </a:pPr>
              <a:r>
                <a:rPr lang="en-US" altLang="en-US" sz="3900">
                  <a:latin typeface="Cambria"/>
                  <a:ea typeface="Cambria"/>
                  <a:cs typeface="Calibri"/>
                  <a:sym typeface="Cambria" panose="02040503050406030204" pitchFamily="18" charset="0"/>
                </a:rPr>
                <a:t>Mental health issues are prevalent in society, with one in four Americans experiencing a diagnosable mental disorder each year. However, many cannot afford treatment, leading to a pressing need for affordable mental healthcare solutions. </a:t>
              </a:r>
              <a:r>
                <a:rPr lang="en-US" altLang="en-US" sz="3900" err="1">
                  <a:latin typeface="Cambria"/>
                  <a:ea typeface="Cambria"/>
                  <a:cs typeface="Calibri"/>
                  <a:sym typeface="Cambria" panose="02040503050406030204" pitchFamily="18" charset="0"/>
                </a:rPr>
                <a:t>NextStep</a:t>
              </a:r>
              <a:r>
                <a:rPr lang="en-US" altLang="en-US" sz="3900">
                  <a:latin typeface="Cambria"/>
                  <a:ea typeface="Cambria"/>
                  <a:cs typeface="Calibri"/>
                  <a:sym typeface="Cambria" panose="02040503050406030204" pitchFamily="18" charset="0"/>
                </a:rPr>
                <a:t> </a:t>
              </a:r>
              <a:r>
                <a:rPr lang="en-US" altLang="en-US" sz="3900" err="1">
                  <a:latin typeface="Cambria"/>
                  <a:ea typeface="Cambria"/>
                  <a:cs typeface="Calibri"/>
                  <a:sym typeface="Cambria" panose="02040503050406030204" pitchFamily="18" charset="0"/>
                </a:rPr>
                <a:t>HealthTech</a:t>
              </a:r>
              <a:r>
                <a:rPr lang="en-US" altLang="en-US" sz="3900">
                  <a:latin typeface="Cambria"/>
                  <a:ea typeface="Cambria"/>
                  <a:cs typeface="Calibri"/>
                  <a:sym typeface="Cambria" panose="02040503050406030204" pitchFamily="18" charset="0"/>
                </a:rPr>
                <a:t> is addressing this problem by developing a mental health chatbot, Sam, which aims to serve as a cost-effective virtual life coach. Sam can act as a virtual life coach as it can help individuals access mental health support and resources which can be used as part of their holistic care approach. The primary research question guiding this project is, "Can we make a chatbot engaging?" The value of this project lies in increasing user engagement with the </a:t>
              </a:r>
              <a:r>
                <a:rPr lang="en-US" altLang="en-US" sz="3900" err="1">
                  <a:latin typeface="Cambria"/>
                  <a:ea typeface="Cambria"/>
                  <a:cs typeface="Calibri"/>
                  <a:sym typeface="Cambria" panose="02040503050406030204" pitchFamily="18" charset="0"/>
                </a:rPr>
                <a:t>NextStep</a:t>
              </a:r>
              <a:r>
                <a:rPr lang="en-US" altLang="en-US" sz="3900">
                  <a:latin typeface="Cambria"/>
                  <a:ea typeface="Cambria"/>
                  <a:cs typeface="Calibri"/>
                  <a:sym typeface="Cambria" panose="02040503050406030204" pitchFamily="18" charset="0"/>
                </a:rPr>
                <a:t> app, which in turn promotes the accessibility of mental health tools and improves users' overall well-being.</a:t>
              </a:r>
            </a:p>
            <a:p>
              <a:pPr>
                <a:lnSpc>
                  <a:spcPct val="90000"/>
                </a:lnSpc>
                <a:spcBef>
                  <a:spcPts val="2600"/>
                </a:spcBef>
              </a:pPr>
              <a:endParaRPr lang="en-US" altLang="en-US" sz="2300">
                <a:latin typeface="Cambria" panose="02040503050406030204" pitchFamily="18" charset="0"/>
                <a:sym typeface="Cambria" panose="02040503050406030204" pitchFamily="18" charset="0"/>
              </a:endParaRPr>
            </a:p>
            <a:p>
              <a:pPr algn="ctr" eaLnBrk="1">
                <a:lnSpc>
                  <a:spcPct val="90000"/>
                </a:lnSpc>
                <a:spcBef>
                  <a:spcPts val="2600"/>
                </a:spcBef>
              </a:pPr>
              <a:endParaRPr lang="en-US" altLang="en-US" sz="2300">
                <a:latin typeface="Cambria" panose="02040503050406030204" pitchFamily="18" charset="0"/>
                <a:sym typeface="Cambria" panose="02040503050406030204" pitchFamily="18" charset="0"/>
              </a:endParaRPr>
            </a:p>
            <a:p>
              <a:pPr algn="ctr" eaLnBrk="1">
                <a:lnSpc>
                  <a:spcPct val="90000"/>
                </a:lnSpc>
                <a:spcBef>
                  <a:spcPts val="2600"/>
                </a:spcBef>
              </a:pPr>
              <a:endParaRPr lang="en-US" altLang="en-US" sz="2300">
                <a:latin typeface="Cambria" panose="02040503050406030204" pitchFamily="18" charset="0"/>
                <a:sym typeface="Cambria" panose="02040503050406030204" pitchFamily="18" charset="0"/>
              </a:endParaRPr>
            </a:p>
            <a:p>
              <a:pPr algn="ctr" eaLnBrk="1">
                <a:lnSpc>
                  <a:spcPct val="90000"/>
                </a:lnSpc>
                <a:spcBef>
                  <a:spcPts val="2600"/>
                </a:spcBef>
              </a:pPr>
              <a:endParaRPr lang="en-US" altLang="en-US" sz="2300">
                <a:latin typeface="Cambria" panose="02040503050406030204" pitchFamily="18" charset="0"/>
                <a:sym typeface="Cambria" panose="02040503050406030204" pitchFamily="18" charset="0"/>
              </a:endParaRPr>
            </a:p>
          </p:txBody>
        </p:sp>
      </p:grpSp>
      <p:grpSp>
        <p:nvGrpSpPr>
          <p:cNvPr id="3076" name="Group 5">
            <a:extLst>
              <a:ext uri="{FF2B5EF4-FFF2-40B4-BE49-F238E27FC236}">
                <a16:creationId xmlns:a16="http://schemas.microsoft.com/office/drawing/2014/main" id="{5AAAAE3F-455C-FEB3-718A-5D042E2DC8F5}"/>
              </a:ext>
            </a:extLst>
          </p:cNvPr>
          <p:cNvGrpSpPr>
            <a:grpSpLocks/>
          </p:cNvGrpSpPr>
          <p:nvPr/>
        </p:nvGrpSpPr>
        <p:grpSpPr bwMode="auto">
          <a:xfrm>
            <a:off x="430213" y="16073438"/>
            <a:ext cx="12733337" cy="1065212"/>
            <a:chOff x="0" y="0"/>
            <a:chExt cx="12733867" cy="1065351"/>
          </a:xfrm>
        </p:grpSpPr>
        <p:sp>
          <p:nvSpPr>
            <p:cNvPr id="3148" name="Rectangle 6">
              <a:extLst>
                <a:ext uri="{FF2B5EF4-FFF2-40B4-BE49-F238E27FC236}">
                  <a16:creationId xmlns:a16="http://schemas.microsoft.com/office/drawing/2014/main" id="{B83EAE59-EC3E-BED8-1DD4-9DBD56AAF93B}"/>
                </a:ext>
              </a:extLst>
            </p:cNvPr>
            <p:cNvSpPr>
              <a:spLocks/>
            </p:cNvSpPr>
            <p:nvPr/>
          </p:nvSpPr>
          <p:spPr bwMode="auto">
            <a:xfrm>
              <a:off x="0" y="0"/>
              <a:ext cx="12733867" cy="1065351"/>
            </a:xfrm>
            <a:prstGeom prst="rect">
              <a:avLst/>
            </a:prstGeom>
            <a:solidFill>
              <a:srgbClr val="002060"/>
            </a:solidFill>
            <a:ln w="9525">
              <a:solidFill>
                <a:srgbClr val="00206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10000"/>
            </a:p>
          </p:txBody>
        </p:sp>
        <p:sp>
          <p:nvSpPr>
            <p:cNvPr id="3149" name="Text Box 7">
              <a:extLst>
                <a:ext uri="{FF2B5EF4-FFF2-40B4-BE49-F238E27FC236}">
                  <a16:creationId xmlns:a16="http://schemas.microsoft.com/office/drawing/2014/main" id="{C9AFB559-CD84-1318-DC20-FE9858859214}"/>
                </a:ext>
              </a:extLst>
            </p:cNvPr>
            <p:cNvSpPr txBox="1">
              <a:spLocks/>
            </p:cNvSpPr>
            <p:nvPr/>
          </p:nvSpPr>
          <p:spPr bwMode="auto">
            <a:xfrm>
              <a:off x="58099" y="4762"/>
              <a:ext cx="12617669" cy="1055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r>
                <a:rPr lang="en-US" altLang="en-US" sz="6300">
                  <a:solidFill>
                    <a:srgbClr val="FFFFFF"/>
                  </a:solidFill>
                  <a:latin typeface="Cambria" panose="02040503050406030204" pitchFamily="18" charset="0"/>
                  <a:sym typeface="Cambria" panose="02040503050406030204" pitchFamily="18" charset="0"/>
                </a:rPr>
                <a:t> </a:t>
              </a:r>
              <a:r>
                <a:rPr lang="en-US" altLang="en-US" sz="5800">
                  <a:solidFill>
                    <a:srgbClr val="FFFFFF"/>
                  </a:solidFill>
                  <a:latin typeface="Cambria" panose="02040503050406030204" pitchFamily="18" charset="0"/>
                  <a:sym typeface="Cambria" panose="02040503050406030204" pitchFamily="18" charset="0"/>
                </a:rPr>
                <a:t>Methodology</a:t>
              </a:r>
              <a:endParaRPr lang="en-US" altLang="en-US" sz="6300">
                <a:solidFill>
                  <a:srgbClr val="FFFFFF"/>
                </a:solidFill>
                <a:latin typeface="Cambria" panose="02040503050406030204" pitchFamily="18" charset="0"/>
                <a:sym typeface="Cambria" panose="02040503050406030204" pitchFamily="18" charset="0"/>
              </a:endParaRPr>
            </a:p>
          </p:txBody>
        </p:sp>
      </p:grpSp>
      <p:grpSp>
        <p:nvGrpSpPr>
          <p:cNvPr id="3077" name="Group 8">
            <a:extLst>
              <a:ext uri="{FF2B5EF4-FFF2-40B4-BE49-F238E27FC236}">
                <a16:creationId xmlns:a16="http://schemas.microsoft.com/office/drawing/2014/main" id="{2EA32ED4-B543-F02C-A180-78A559367042}"/>
              </a:ext>
            </a:extLst>
          </p:cNvPr>
          <p:cNvGrpSpPr>
            <a:grpSpLocks/>
          </p:cNvGrpSpPr>
          <p:nvPr/>
        </p:nvGrpSpPr>
        <p:grpSpPr bwMode="auto">
          <a:xfrm>
            <a:off x="430213" y="27635200"/>
            <a:ext cx="12733337" cy="9837738"/>
            <a:chOff x="0" y="0"/>
            <a:chExt cx="12733867" cy="9838309"/>
          </a:xfrm>
        </p:grpSpPr>
        <p:sp>
          <p:nvSpPr>
            <p:cNvPr id="3146" name="Rectangle 9">
              <a:extLst>
                <a:ext uri="{FF2B5EF4-FFF2-40B4-BE49-F238E27FC236}">
                  <a16:creationId xmlns:a16="http://schemas.microsoft.com/office/drawing/2014/main" id="{DCA11F87-3819-B12C-EE9C-2220A529DE50}"/>
                </a:ext>
              </a:extLst>
            </p:cNvPr>
            <p:cNvSpPr>
              <a:spLocks/>
            </p:cNvSpPr>
            <p:nvPr/>
          </p:nvSpPr>
          <p:spPr bwMode="auto">
            <a:xfrm>
              <a:off x="0" y="0"/>
              <a:ext cx="12733867" cy="9838309"/>
            </a:xfrm>
            <a:prstGeom prst="rect">
              <a:avLst/>
            </a:prstGeom>
            <a:noFill/>
            <a:ln w="9525">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endParaRPr lang="en-US" altLang="en-US" sz="2900">
                <a:latin typeface="Cambria" panose="02040503050406030204" pitchFamily="18" charset="0"/>
                <a:sym typeface="Cambria" panose="02040503050406030204" pitchFamily="18" charset="0"/>
              </a:endParaRPr>
            </a:p>
          </p:txBody>
        </p:sp>
        <p:sp>
          <p:nvSpPr>
            <p:cNvPr id="3147" name="Text Box 10">
              <a:extLst>
                <a:ext uri="{FF2B5EF4-FFF2-40B4-BE49-F238E27FC236}">
                  <a16:creationId xmlns:a16="http://schemas.microsoft.com/office/drawing/2014/main" id="{84C232DD-B32F-4C6E-E913-0C89DC79B559}"/>
                </a:ext>
              </a:extLst>
            </p:cNvPr>
            <p:cNvSpPr txBox="1">
              <a:spLocks/>
            </p:cNvSpPr>
            <p:nvPr/>
          </p:nvSpPr>
          <p:spPr bwMode="auto">
            <a:xfrm>
              <a:off x="58099" y="4762"/>
              <a:ext cx="12617669" cy="9828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t"/>
            <a:lstStyle>
              <a:lvl1pPr marL="84138" indent="-84138" defTabSz="2841625">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2841625">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2841625">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2841625">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2841625">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2841625"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2841625"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2841625"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2841625"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57200" indent="-457200" algn="just">
                <a:lnSpc>
                  <a:spcPct val="90000"/>
                </a:lnSpc>
                <a:buFont typeface="Arial"/>
                <a:buChar char="•"/>
              </a:pPr>
              <a:r>
                <a:rPr lang="en-US" altLang="en-US" sz="3900">
                  <a:latin typeface="Cambria"/>
                  <a:ea typeface="Cambria"/>
                  <a:cs typeface="Calibri"/>
                  <a:sym typeface="Cambria" panose="02040503050406030204" pitchFamily="18" charset="0"/>
                </a:rPr>
                <a:t>Data collection occurred through network questionnaire surveys, recorded Zoom sessions, and interviews with users who provided feedback on their experience using the chatbot to open ended questions. </a:t>
              </a:r>
            </a:p>
            <a:p>
              <a:pPr marL="0" indent="0" algn="just">
                <a:lnSpc>
                  <a:spcPct val="90000"/>
                </a:lnSpc>
              </a:pPr>
              <a:endParaRPr lang="en-US" altLang="en-US" sz="3900">
                <a:latin typeface="Cambria"/>
                <a:ea typeface="Cambria"/>
                <a:cs typeface="Calibri"/>
                <a:sym typeface="Cambria" panose="02040503050406030204" pitchFamily="18" charset="0"/>
              </a:endParaRPr>
            </a:p>
            <a:p>
              <a:pPr marL="457200" indent="-457200" algn="just">
                <a:lnSpc>
                  <a:spcPct val="90000"/>
                </a:lnSpc>
                <a:buFont typeface="Arial"/>
                <a:buChar char="•"/>
              </a:pPr>
              <a:r>
                <a:rPr lang="en-US" altLang="en-US" sz="3900">
                  <a:latin typeface="Cambria"/>
                  <a:ea typeface="Cambria"/>
                  <a:cs typeface="Calibri"/>
                  <a:sym typeface="Cambria" panose="02040503050406030204" pitchFamily="18" charset="0"/>
                </a:rPr>
                <a:t>We analyzed the data using a Python script that identified positive and negative words, which helped determine user satisfaction scores.</a:t>
              </a:r>
            </a:p>
            <a:p>
              <a:pPr marL="0" indent="0" algn="just">
                <a:lnSpc>
                  <a:spcPct val="90000"/>
                </a:lnSpc>
              </a:pPr>
              <a:endParaRPr lang="en-US" altLang="en-US" sz="3900">
                <a:latin typeface="Cambria"/>
                <a:ea typeface="Cambria"/>
                <a:cs typeface="Calibri"/>
                <a:sym typeface="Cambria" panose="02040503050406030204" pitchFamily="18" charset="0"/>
              </a:endParaRPr>
            </a:p>
            <a:p>
              <a:pPr marL="457200" indent="-457200" algn="just">
                <a:lnSpc>
                  <a:spcPct val="90000"/>
                </a:lnSpc>
                <a:buFont typeface="Arial"/>
                <a:buChar char="•"/>
              </a:pPr>
              <a:r>
                <a:rPr lang="en-US" altLang="en-US" sz="3900">
                  <a:latin typeface="Cambria"/>
                  <a:ea typeface="Cambria"/>
                  <a:cs typeface="Calibri"/>
                  <a:sym typeface="Cambria" panose="02040503050406030204" pitchFamily="18" charset="0"/>
                </a:rPr>
                <a:t>Suggestions from the surveys were considered for potential implementation in future prototypes, pending sponsor approval. </a:t>
              </a:r>
            </a:p>
            <a:p>
              <a:pPr marL="0" indent="0" algn="just">
                <a:lnSpc>
                  <a:spcPct val="90000"/>
                </a:lnSpc>
              </a:pPr>
              <a:endParaRPr lang="en-US" altLang="en-US" sz="3900">
                <a:latin typeface="Cambria"/>
                <a:ea typeface="Cambria"/>
                <a:cs typeface="Calibri"/>
                <a:sym typeface="Cambria" panose="02040503050406030204" pitchFamily="18" charset="0"/>
              </a:endParaRPr>
            </a:p>
            <a:p>
              <a:pPr marL="457200" indent="-457200" algn="just">
                <a:lnSpc>
                  <a:spcPct val="90000"/>
                </a:lnSpc>
                <a:buFont typeface="Arial"/>
                <a:buChar char="•"/>
              </a:pPr>
              <a:r>
                <a:rPr lang="en-US" altLang="en-US" sz="3900">
                  <a:latin typeface="Cambria"/>
                  <a:ea typeface="Cambria"/>
                  <a:cs typeface="Calibri"/>
                  <a:sym typeface="Cambria" panose="02040503050406030204" pitchFamily="18" charset="0"/>
                </a:rPr>
                <a:t>Over 100 questions and answers were used to train the AI, enhancing its performance as a mental health coach.</a:t>
              </a:r>
            </a:p>
            <a:p>
              <a:pPr marL="457200" indent="-457200" algn="just" eaLnBrk="1">
                <a:lnSpc>
                  <a:spcPct val="90000"/>
                </a:lnSpc>
                <a:buFont typeface="Arial"/>
                <a:buChar char="•"/>
              </a:pPr>
              <a:endParaRPr lang="en-US" altLang="en-US" sz="3900">
                <a:latin typeface="Cambria"/>
                <a:ea typeface="Cambria"/>
                <a:cs typeface="Calibri"/>
                <a:sym typeface="Cambria" panose="02040503050406030204" pitchFamily="18" charset="0"/>
              </a:endParaRPr>
            </a:p>
            <a:p>
              <a:pPr marL="457200" indent="-457200" algn="just" eaLnBrk="1">
                <a:lnSpc>
                  <a:spcPct val="90000"/>
                </a:lnSpc>
                <a:buFont typeface="Arial"/>
                <a:buChar char="•"/>
              </a:pPr>
              <a:endParaRPr lang="en-US" altLang="en-US" sz="3900">
                <a:latin typeface="Cambria" panose="02040503050406030204" pitchFamily="18" charset="0"/>
                <a:ea typeface="Cambria"/>
              </a:endParaRPr>
            </a:p>
            <a:p>
              <a:pPr marL="83820" indent="-83820" algn="just" eaLnBrk="1">
                <a:lnSpc>
                  <a:spcPct val="90000"/>
                </a:lnSpc>
              </a:pPr>
              <a:endParaRPr lang="en-US" altLang="en-US" sz="3900">
                <a:latin typeface="Cambria" panose="02040503050406030204" pitchFamily="18" charset="0"/>
                <a:ea typeface="Cambria" panose="02040503050406030204" pitchFamily="18" charset="0"/>
              </a:endParaRPr>
            </a:p>
            <a:p>
              <a:pPr marL="83820" indent="-83820" algn="just" eaLnBrk="1">
                <a:lnSpc>
                  <a:spcPct val="90000"/>
                </a:lnSpc>
              </a:pPr>
              <a:endParaRPr lang="en-US" altLang="en-US" sz="2100">
                <a:latin typeface="Cambria" panose="02040503050406030204" pitchFamily="18" charset="0"/>
                <a:ea typeface="Cambria" panose="02040503050406030204" pitchFamily="18" charset="0"/>
              </a:endParaRPr>
            </a:p>
            <a:p>
              <a:pPr marL="83820" indent="-83820" algn="just" eaLnBrk="1">
                <a:lnSpc>
                  <a:spcPct val="90000"/>
                </a:lnSpc>
                <a:buSzPct val="100000"/>
                <a:buFont typeface="Arial" panose="020B0604020202020204" pitchFamily="34" charset="0"/>
                <a:buChar char="•"/>
              </a:pPr>
              <a:endParaRPr lang="en-US" altLang="en-US" sz="2100">
                <a:latin typeface="Cambria" panose="02040503050406030204" pitchFamily="18" charset="0"/>
                <a:ea typeface="Cambria" panose="02040503050406030204" pitchFamily="18" charset="0"/>
              </a:endParaRPr>
            </a:p>
            <a:p>
              <a:pPr marL="83820" indent="-83820" algn="just" eaLnBrk="1">
                <a:lnSpc>
                  <a:spcPct val="90000"/>
                </a:lnSpc>
                <a:buSzPct val="100000"/>
                <a:buFont typeface="Arial" panose="020B0604020202020204" pitchFamily="34" charset="0"/>
                <a:buChar char="•"/>
              </a:pPr>
              <a:endParaRPr lang="en-US" altLang="en-US" sz="2100">
                <a:latin typeface="Cambria" panose="02040503050406030204" pitchFamily="18" charset="0"/>
                <a:ea typeface="Cambria" panose="02040503050406030204" pitchFamily="18" charset="0"/>
              </a:endParaRPr>
            </a:p>
            <a:p>
              <a:pPr marL="83820" indent="-83820" algn="just" eaLnBrk="1">
                <a:lnSpc>
                  <a:spcPct val="90000"/>
                </a:lnSpc>
              </a:pPr>
              <a:endParaRPr lang="en-US" altLang="en-US" sz="2100">
                <a:latin typeface="Cambria" panose="02040503050406030204" pitchFamily="18" charset="0"/>
                <a:ea typeface="Cambria" panose="02040503050406030204" pitchFamily="18" charset="0"/>
              </a:endParaRPr>
            </a:p>
            <a:p>
              <a:pPr marL="83820" indent="-83820" algn="just" eaLnBrk="1">
                <a:lnSpc>
                  <a:spcPct val="90000"/>
                </a:lnSpc>
              </a:pPr>
              <a:endParaRPr lang="en-US" altLang="en-US" sz="2100">
                <a:latin typeface="Cambria" panose="02040503050406030204" pitchFamily="18" charset="0"/>
                <a:ea typeface="Cambria" panose="02040503050406030204" pitchFamily="18" charset="0"/>
              </a:endParaRPr>
            </a:p>
            <a:p>
              <a:pPr marL="83820" indent="-83820" algn="just" eaLnBrk="1">
                <a:lnSpc>
                  <a:spcPct val="90000"/>
                </a:lnSpc>
              </a:pPr>
              <a:endParaRPr lang="en-US" altLang="en-US" sz="2100">
                <a:latin typeface="Cambria" panose="02040503050406030204" pitchFamily="18" charset="0"/>
                <a:ea typeface="Cambria" panose="02040503050406030204" pitchFamily="18" charset="0"/>
              </a:endParaRPr>
            </a:p>
            <a:p>
              <a:pPr marL="83820" indent="-83820" algn="just" eaLnBrk="1">
                <a:lnSpc>
                  <a:spcPct val="90000"/>
                </a:lnSpc>
                <a:buSzPct val="100000"/>
                <a:buFont typeface="Arial" panose="020B0604020202020204" pitchFamily="34" charset="0"/>
                <a:buChar char="•"/>
              </a:pPr>
              <a:endParaRPr lang="en-US" altLang="en-US" sz="2100">
                <a:latin typeface="Cambria" panose="02040503050406030204" pitchFamily="18" charset="0"/>
                <a:ea typeface="Cambria" panose="02040503050406030204" pitchFamily="18" charset="0"/>
              </a:endParaRPr>
            </a:p>
            <a:p>
              <a:pPr marL="83820" indent="-83820" algn="just" eaLnBrk="1">
                <a:lnSpc>
                  <a:spcPct val="90000"/>
                </a:lnSpc>
              </a:pPr>
              <a:endParaRPr lang="en-US" altLang="en-US" sz="2100">
                <a:latin typeface="Cambria" panose="02040503050406030204" pitchFamily="18" charset="0"/>
                <a:ea typeface="Cambria" panose="02040503050406030204" pitchFamily="18" charset="0"/>
              </a:endParaRPr>
            </a:p>
            <a:p>
              <a:pPr marL="83820" indent="-83820" algn="just" eaLnBrk="1">
                <a:lnSpc>
                  <a:spcPct val="90000"/>
                </a:lnSpc>
                <a:buSzPct val="100000"/>
                <a:buFont typeface="Arial" panose="020B0604020202020204" pitchFamily="34" charset="0"/>
                <a:buChar char="•"/>
              </a:pPr>
              <a:endParaRPr lang="en-US" altLang="en-US" sz="2100">
                <a:latin typeface="Cambria" panose="02040503050406030204" pitchFamily="18" charset="0"/>
                <a:ea typeface="Cambria" panose="02040503050406030204" pitchFamily="18" charset="0"/>
              </a:endParaRPr>
            </a:p>
            <a:p>
              <a:pPr marL="83820" indent="-83820" algn="just" eaLnBrk="1">
                <a:lnSpc>
                  <a:spcPct val="90000"/>
                </a:lnSpc>
                <a:buSzPct val="100000"/>
                <a:buFont typeface="Arial" panose="020B0604020202020204" pitchFamily="34" charset="0"/>
                <a:buChar char="•"/>
              </a:pPr>
              <a:endParaRPr lang="en-US" altLang="en-US" sz="2100">
                <a:latin typeface="Cambria" panose="02040503050406030204" pitchFamily="18" charset="0"/>
                <a:ea typeface="Cambria" panose="02040503050406030204" pitchFamily="18" charset="0"/>
              </a:endParaRPr>
            </a:p>
            <a:p>
              <a:pPr marL="83820" indent="-83820" algn="just" eaLnBrk="1">
                <a:lnSpc>
                  <a:spcPct val="90000"/>
                </a:lnSpc>
                <a:buSzPct val="100000"/>
                <a:buFont typeface="Arial" panose="020B0604020202020204" pitchFamily="34" charset="0"/>
                <a:buChar char="•"/>
              </a:pPr>
              <a:endParaRPr lang="en-US" altLang="en-US" sz="2100">
                <a:latin typeface="Cambria" panose="02040503050406030204" pitchFamily="18" charset="0"/>
                <a:ea typeface="Cambria" panose="02040503050406030204" pitchFamily="18" charset="0"/>
              </a:endParaRPr>
            </a:p>
            <a:p>
              <a:pPr marL="83820" indent="-83820" eaLnBrk="1">
                <a:lnSpc>
                  <a:spcPct val="90000"/>
                </a:lnSpc>
              </a:pPr>
              <a:endParaRPr lang="en-US" altLang="en-US" sz="2100">
                <a:latin typeface="Cambria" panose="02040503050406030204" pitchFamily="18" charset="0"/>
                <a:ea typeface="Cambria" panose="02040503050406030204" pitchFamily="18" charset="0"/>
              </a:endParaRPr>
            </a:p>
            <a:p>
              <a:pPr marL="83820" indent="-83820" algn="just" eaLnBrk="1">
                <a:lnSpc>
                  <a:spcPct val="90000"/>
                </a:lnSpc>
              </a:pPr>
              <a:endParaRPr lang="en-US" altLang="en-US" sz="2100">
                <a:latin typeface="Cambria" panose="02040503050406030204" pitchFamily="18" charset="0"/>
                <a:ea typeface="Cambria" panose="02040503050406030204" pitchFamily="18" charset="0"/>
              </a:endParaRPr>
            </a:p>
            <a:p>
              <a:pPr marL="83820" indent="-83820" eaLnBrk="1">
                <a:lnSpc>
                  <a:spcPct val="90000"/>
                </a:lnSpc>
              </a:pPr>
              <a:endParaRPr lang="en-US" altLang="en-US" sz="2100">
                <a:latin typeface="Cambria" panose="02040503050406030204" pitchFamily="18" charset="0"/>
                <a:ea typeface="Cambria" panose="02040503050406030204" pitchFamily="18" charset="0"/>
              </a:endParaRPr>
            </a:p>
            <a:p>
              <a:pPr marL="83820" indent="-83820" eaLnBrk="1">
                <a:lnSpc>
                  <a:spcPct val="90000"/>
                </a:lnSpc>
              </a:pPr>
              <a:endParaRPr lang="en-US" altLang="en-US" sz="2100">
                <a:latin typeface="Cambria" panose="02040503050406030204" pitchFamily="18" charset="0"/>
                <a:ea typeface="Cambria" panose="02040503050406030204" pitchFamily="18" charset="0"/>
              </a:endParaRPr>
            </a:p>
          </p:txBody>
        </p:sp>
      </p:grpSp>
      <p:grpSp>
        <p:nvGrpSpPr>
          <p:cNvPr id="3078" name="Group 11">
            <a:extLst>
              <a:ext uri="{FF2B5EF4-FFF2-40B4-BE49-F238E27FC236}">
                <a16:creationId xmlns:a16="http://schemas.microsoft.com/office/drawing/2014/main" id="{8814417D-5404-FDE8-3FCC-2CD4B80F6801}"/>
              </a:ext>
            </a:extLst>
          </p:cNvPr>
          <p:cNvGrpSpPr>
            <a:grpSpLocks/>
          </p:cNvGrpSpPr>
          <p:nvPr/>
        </p:nvGrpSpPr>
        <p:grpSpPr bwMode="auto">
          <a:xfrm>
            <a:off x="14365288" y="5759450"/>
            <a:ext cx="22915562" cy="819150"/>
            <a:chOff x="0" y="19135"/>
            <a:chExt cx="22915413" cy="817704"/>
          </a:xfrm>
        </p:grpSpPr>
        <p:sp>
          <p:nvSpPr>
            <p:cNvPr id="3144" name="Rectangle 12">
              <a:extLst>
                <a:ext uri="{FF2B5EF4-FFF2-40B4-BE49-F238E27FC236}">
                  <a16:creationId xmlns:a16="http://schemas.microsoft.com/office/drawing/2014/main" id="{BD85F27D-B0D8-AF9F-B768-1A3DEFCFF60D}"/>
                </a:ext>
              </a:extLst>
            </p:cNvPr>
            <p:cNvSpPr>
              <a:spLocks/>
            </p:cNvSpPr>
            <p:nvPr/>
          </p:nvSpPr>
          <p:spPr bwMode="auto">
            <a:xfrm>
              <a:off x="0" y="19135"/>
              <a:ext cx="22915413" cy="817704"/>
            </a:xfrm>
            <a:prstGeom prst="rect">
              <a:avLst/>
            </a:prstGeom>
            <a:solidFill>
              <a:srgbClr val="002060"/>
            </a:solidFill>
            <a:ln w="9525">
              <a:solidFill>
                <a:srgbClr val="00206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10000"/>
            </a:p>
          </p:txBody>
        </p:sp>
        <p:sp>
          <p:nvSpPr>
            <p:cNvPr id="3145" name="AutoShape 13">
              <a:extLst>
                <a:ext uri="{FF2B5EF4-FFF2-40B4-BE49-F238E27FC236}">
                  <a16:creationId xmlns:a16="http://schemas.microsoft.com/office/drawing/2014/main" id="{7726E08A-607E-2524-FA4D-65B553377B28}"/>
                </a:ext>
              </a:extLst>
            </p:cNvPr>
            <p:cNvSpPr>
              <a:spLocks/>
            </p:cNvSpPr>
            <p:nvPr/>
          </p:nvSpPr>
          <p:spPr bwMode="auto">
            <a:xfrm>
              <a:off x="58099" y="21675"/>
              <a:ext cx="22799214" cy="812626"/>
            </a:xfrm>
            <a:custGeom>
              <a:avLst/>
              <a:gdLst>
                <a:gd name="T0" fmla="*/ 11399607 w 21600"/>
                <a:gd name="T1" fmla="*/ 0 h 1"/>
                <a:gd name="T2" fmla="*/ 11399607 w 21600"/>
                <a:gd name="T3" fmla="*/ 0 h 1"/>
                <a:gd name="T4" fmla="*/ 11399607 w 21600"/>
                <a:gd name="T5" fmla="*/ 0 h 1"/>
                <a:gd name="T6" fmla="*/ 11399607 w 21600"/>
                <a:gd name="T7" fmla="*/ 0 h 1"/>
                <a:gd name="T8" fmla="*/ 0 60000 65536"/>
                <a:gd name="T9" fmla="*/ 0 60000 65536"/>
                <a:gd name="T10" fmla="*/ 0 60000 65536"/>
                <a:gd name="T11" fmla="*/ 0 60000 65536"/>
                <a:gd name="T12" fmla="*/ 0 w 21600"/>
                <a:gd name="T13" fmla="*/ 0 h 1"/>
                <a:gd name="T14" fmla="*/ 21600 w 21600"/>
                <a:gd name="T15" fmla="*/ 1 h 1"/>
              </a:gdLst>
              <a:ahLst/>
              <a:cxnLst>
                <a:cxn ang="T8">
                  <a:pos x="T0" y="T1"/>
                </a:cxn>
                <a:cxn ang="T9">
                  <a:pos x="T2" y="T3"/>
                </a:cxn>
                <a:cxn ang="T10">
                  <a:pos x="T4" y="T5"/>
                </a:cxn>
                <a:cxn ang="T11">
                  <a:pos x="T6" y="T7"/>
                </a:cxn>
              </a:cxnLst>
              <a:rect l="T12" t="T13" r="T14" b="T15"/>
              <a:pathLst>
                <a:path w="21600" h="1">
                  <a:moveTo>
                    <a:pt x="0" y="0"/>
                  </a:move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ctr">
              <a:spAutoFit/>
            </a:bodyP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lnSpc>
                  <a:spcPct val="90000"/>
                </a:lnSpc>
                <a:spcBef>
                  <a:spcPts val="4200"/>
                </a:spcBef>
              </a:pPr>
              <a:r>
                <a:rPr lang="en-US" altLang="en-US" sz="5100">
                  <a:solidFill>
                    <a:srgbClr val="FFFFFF"/>
                  </a:solidFill>
                  <a:latin typeface="Cambria"/>
                  <a:ea typeface="Cambria"/>
                  <a:cs typeface="Calibri"/>
                  <a:sym typeface="Cambria" panose="02040503050406030204" pitchFamily="18" charset="0"/>
                </a:rPr>
                <a:t>Design</a:t>
              </a:r>
              <a:endParaRPr lang="en-US"/>
            </a:p>
          </p:txBody>
        </p:sp>
      </p:grpSp>
      <p:grpSp>
        <p:nvGrpSpPr>
          <p:cNvPr id="3079" name="Group 14">
            <a:extLst>
              <a:ext uri="{FF2B5EF4-FFF2-40B4-BE49-F238E27FC236}">
                <a16:creationId xmlns:a16="http://schemas.microsoft.com/office/drawing/2014/main" id="{AB38C705-94C3-1184-F4F4-4A79558A7169}"/>
              </a:ext>
            </a:extLst>
          </p:cNvPr>
          <p:cNvGrpSpPr>
            <a:grpSpLocks/>
          </p:cNvGrpSpPr>
          <p:nvPr/>
        </p:nvGrpSpPr>
        <p:grpSpPr bwMode="auto">
          <a:xfrm>
            <a:off x="38037671" y="27635545"/>
            <a:ext cx="12757176" cy="6831150"/>
            <a:chOff x="0" y="-1854980"/>
            <a:chExt cx="12733867" cy="10073587"/>
          </a:xfrm>
        </p:grpSpPr>
        <p:sp>
          <p:nvSpPr>
            <p:cNvPr id="3142" name="Rectangle 15">
              <a:extLst>
                <a:ext uri="{FF2B5EF4-FFF2-40B4-BE49-F238E27FC236}">
                  <a16:creationId xmlns:a16="http://schemas.microsoft.com/office/drawing/2014/main" id="{3B7A083A-9095-879E-79CD-E830580AB7B5}"/>
                </a:ext>
              </a:extLst>
            </p:cNvPr>
            <p:cNvSpPr>
              <a:spLocks/>
            </p:cNvSpPr>
            <p:nvPr/>
          </p:nvSpPr>
          <p:spPr bwMode="auto">
            <a:xfrm>
              <a:off x="0" y="-1810899"/>
              <a:ext cx="12733867" cy="10029506"/>
            </a:xfrm>
            <a:prstGeom prst="rect">
              <a:avLst/>
            </a:prstGeom>
            <a:noFill/>
            <a:ln w="9525">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endParaRPr lang="en-US" altLang="en-US" sz="10000"/>
            </a:p>
          </p:txBody>
        </p:sp>
        <p:sp>
          <p:nvSpPr>
            <p:cNvPr id="3143" name="Text Box 16">
              <a:extLst>
                <a:ext uri="{FF2B5EF4-FFF2-40B4-BE49-F238E27FC236}">
                  <a16:creationId xmlns:a16="http://schemas.microsoft.com/office/drawing/2014/main" id="{C26AB9AC-256A-B495-FB27-8AF671E1C4EE}"/>
                </a:ext>
              </a:extLst>
            </p:cNvPr>
            <p:cNvSpPr txBox="1">
              <a:spLocks/>
            </p:cNvSpPr>
            <p:nvPr/>
          </p:nvSpPr>
          <p:spPr bwMode="auto">
            <a:xfrm>
              <a:off x="10419" y="-1854980"/>
              <a:ext cx="12658278" cy="98438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t"/>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571500" indent="-571500" eaLnBrk="1">
                <a:lnSpc>
                  <a:spcPct val="90000"/>
                </a:lnSpc>
                <a:buFont typeface="Arial"/>
                <a:buChar char="•"/>
              </a:pPr>
              <a:r>
                <a:rPr lang="en-US" altLang="en-US" sz="3900" dirty="0">
                  <a:latin typeface="Calibri"/>
                  <a:ea typeface="Cambria"/>
                  <a:cs typeface="Calibri"/>
                  <a:sym typeface="Cambria" panose="02040503050406030204" pitchFamily="18" charset="0"/>
                </a:rPr>
                <a:t>Our project demonstrated that creating an engaging chatbot is possible by focusing on efficiency, safety, and relatability. </a:t>
              </a:r>
              <a:endParaRPr lang="en-US" sz="3900">
                <a:latin typeface="Calibri"/>
              </a:endParaRPr>
            </a:p>
            <a:p>
              <a:pPr marL="571500" indent="-571500">
                <a:lnSpc>
                  <a:spcPct val="90000"/>
                </a:lnSpc>
                <a:buFont typeface="Arial"/>
                <a:buChar char="•"/>
              </a:pPr>
              <a:r>
                <a:rPr lang="en-US" altLang="en-US" sz="3900" dirty="0">
                  <a:latin typeface="Calibri"/>
                  <a:ea typeface="Cambria"/>
                  <a:cs typeface="Calibri"/>
                  <a:sym typeface="Cambria" panose="02040503050406030204" pitchFamily="18" charset="0"/>
                </a:rPr>
                <a:t>By fine-tuning the chatbot to embody a health professional coach persona, we were able to create a platform that encourages user interaction. </a:t>
              </a:r>
              <a:endParaRPr lang="en-US" sz="3900">
                <a:latin typeface="Calibri"/>
                <a:ea typeface="Cambria"/>
              </a:endParaRPr>
            </a:p>
            <a:p>
              <a:pPr marL="571500" indent="-571500">
                <a:lnSpc>
                  <a:spcPct val="90000"/>
                </a:lnSpc>
                <a:buFont typeface="Arial"/>
                <a:buChar char="•"/>
              </a:pPr>
              <a:r>
                <a:rPr lang="en-US" altLang="en-US" sz="3900" dirty="0">
                  <a:latin typeface="Calibri"/>
                  <a:ea typeface="Cambria"/>
                  <a:cs typeface="Calibri"/>
                  <a:sym typeface="Cambria" panose="02040503050406030204" pitchFamily="18" charset="0"/>
                </a:rPr>
                <a:t>The success of the project was determined by the increase in user engagement and satisfaction with the chatbot. </a:t>
              </a:r>
              <a:endParaRPr lang="en-US" sz="3900">
                <a:latin typeface="Calibri"/>
                <a:ea typeface="Cambria"/>
              </a:endParaRPr>
            </a:p>
            <a:p>
              <a:pPr marL="571500" indent="-571500">
                <a:lnSpc>
                  <a:spcPct val="90000"/>
                </a:lnSpc>
                <a:buFont typeface="Arial"/>
                <a:buChar char="•"/>
              </a:pPr>
              <a:r>
                <a:rPr lang="en-US" altLang="en-US" sz="3900" dirty="0">
                  <a:latin typeface="Calibri"/>
                  <a:ea typeface="Cambria"/>
                  <a:cs typeface="Calibri"/>
                  <a:sym typeface="Cambria" panose="02040503050406030204" pitchFamily="18" charset="0"/>
                </a:rPr>
                <a:t>Future work could involve further refining the chatbot's persona, incorporating additional user feedback, and expanding the scope of mental health topics covered by the AI.</a:t>
              </a:r>
              <a:endParaRPr lang="en-US" sz="3900" dirty="0">
                <a:latin typeface="Calibri"/>
              </a:endParaRPr>
            </a:p>
          </p:txBody>
        </p:sp>
      </p:grpSp>
      <p:grpSp>
        <p:nvGrpSpPr>
          <p:cNvPr id="3080" name="Group 17">
            <a:extLst>
              <a:ext uri="{FF2B5EF4-FFF2-40B4-BE49-F238E27FC236}">
                <a16:creationId xmlns:a16="http://schemas.microsoft.com/office/drawing/2014/main" id="{90069A70-A2DE-613E-10AF-CF82FD33CF9E}"/>
              </a:ext>
            </a:extLst>
          </p:cNvPr>
          <p:cNvGrpSpPr>
            <a:grpSpLocks/>
          </p:cNvGrpSpPr>
          <p:nvPr/>
        </p:nvGrpSpPr>
        <p:grpSpPr bwMode="auto">
          <a:xfrm>
            <a:off x="430213" y="5748338"/>
            <a:ext cx="12733337" cy="1065212"/>
            <a:chOff x="0" y="0"/>
            <a:chExt cx="12733867" cy="1065351"/>
          </a:xfrm>
        </p:grpSpPr>
        <p:sp>
          <p:nvSpPr>
            <p:cNvPr id="3140" name="Rectangle 18">
              <a:extLst>
                <a:ext uri="{FF2B5EF4-FFF2-40B4-BE49-F238E27FC236}">
                  <a16:creationId xmlns:a16="http://schemas.microsoft.com/office/drawing/2014/main" id="{EB96987D-474A-78F6-2C39-D7E87C8ED6BA}"/>
                </a:ext>
              </a:extLst>
            </p:cNvPr>
            <p:cNvSpPr>
              <a:spLocks/>
            </p:cNvSpPr>
            <p:nvPr/>
          </p:nvSpPr>
          <p:spPr bwMode="auto">
            <a:xfrm>
              <a:off x="0" y="0"/>
              <a:ext cx="12733867" cy="1065351"/>
            </a:xfrm>
            <a:prstGeom prst="rect">
              <a:avLst/>
            </a:prstGeom>
            <a:solidFill>
              <a:srgbClr val="002060"/>
            </a:solidFill>
            <a:ln w="9525">
              <a:solidFill>
                <a:srgbClr val="00206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10000"/>
            </a:p>
          </p:txBody>
        </p:sp>
        <p:sp>
          <p:nvSpPr>
            <p:cNvPr id="3141" name="Text Box 19">
              <a:extLst>
                <a:ext uri="{FF2B5EF4-FFF2-40B4-BE49-F238E27FC236}">
                  <a16:creationId xmlns:a16="http://schemas.microsoft.com/office/drawing/2014/main" id="{69B49A38-DFCB-B345-99E8-0A02F099E743}"/>
                </a:ext>
              </a:extLst>
            </p:cNvPr>
            <p:cNvSpPr txBox="1">
              <a:spLocks/>
            </p:cNvSpPr>
            <p:nvPr/>
          </p:nvSpPr>
          <p:spPr bwMode="auto">
            <a:xfrm>
              <a:off x="58099" y="4762"/>
              <a:ext cx="12617669" cy="1055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r>
                <a:rPr lang="en-US" altLang="en-US" sz="5800">
                  <a:solidFill>
                    <a:srgbClr val="FFFFFF"/>
                  </a:solidFill>
                  <a:latin typeface="Cambria" panose="02040503050406030204" pitchFamily="18" charset="0"/>
                  <a:sym typeface="Cambria" panose="02040503050406030204" pitchFamily="18" charset="0"/>
                </a:rPr>
                <a:t>Introduction</a:t>
              </a:r>
            </a:p>
          </p:txBody>
        </p:sp>
      </p:grpSp>
      <p:grpSp>
        <p:nvGrpSpPr>
          <p:cNvPr id="3081" name="Group 20">
            <a:extLst>
              <a:ext uri="{FF2B5EF4-FFF2-40B4-BE49-F238E27FC236}">
                <a16:creationId xmlns:a16="http://schemas.microsoft.com/office/drawing/2014/main" id="{DAE3D4E7-F459-CE27-F53E-5C5F919D222D}"/>
              </a:ext>
            </a:extLst>
          </p:cNvPr>
          <p:cNvGrpSpPr>
            <a:grpSpLocks/>
          </p:cNvGrpSpPr>
          <p:nvPr/>
        </p:nvGrpSpPr>
        <p:grpSpPr bwMode="auto">
          <a:xfrm>
            <a:off x="38088287" y="17119033"/>
            <a:ext cx="12734925" cy="1065212"/>
            <a:chOff x="0" y="0"/>
            <a:chExt cx="12733867" cy="1065351"/>
          </a:xfrm>
        </p:grpSpPr>
        <p:sp>
          <p:nvSpPr>
            <p:cNvPr id="3138" name="Rectangle 21">
              <a:extLst>
                <a:ext uri="{FF2B5EF4-FFF2-40B4-BE49-F238E27FC236}">
                  <a16:creationId xmlns:a16="http://schemas.microsoft.com/office/drawing/2014/main" id="{E477FE85-B8AD-7B94-71FF-548DC29313D3}"/>
                </a:ext>
              </a:extLst>
            </p:cNvPr>
            <p:cNvSpPr>
              <a:spLocks/>
            </p:cNvSpPr>
            <p:nvPr/>
          </p:nvSpPr>
          <p:spPr bwMode="auto">
            <a:xfrm>
              <a:off x="0" y="0"/>
              <a:ext cx="12733867" cy="1065351"/>
            </a:xfrm>
            <a:prstGeom prst="rect">
              <a:avLst/>
            </a:prstGeom>
            <a:solidFill>
              <a:srgbClr val="002060"/>
            </a:solidFill>
            <a:ln w="9525">
              <a:solidFill>
                <a:srgbClr val="00206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10000"/>
            </a:p>
          </p:txBody>
        </p:sp>
        <p:sp>
          <p:nvSpPr>
            <p:cNvPr id="3139" name="Text Box 22">
              <a:extLst>
                <a:ext uri="{FF2B5EF4-FFF2-40B4-BE49-F238E27FC236}">
                  <a16:creationId xmlns:a16="http://schemas.microsoft.com/office/drawing/2014/main" id="{6381BA3A-9904-6168-4044-A3170D7CD0FC}"/>
                </a:ext>
              </a:extLst>
            </p:cNvPr>
            <p:cNvSpPr txBox="1">
              <a:spLocks/>
            </p:cNvSpPr>
            <p:nvPr/>
          </p:nvSpPr>
          <p:spPr bwMode="auto">
            <a:xfrm>
              <a:off x="58099" y="4762"/>
              <a:ext cx="12617669" cy="1055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r>
                <a:rPr lang="en-US" altLang="en-US" sz="5800">
                  <a:solidFill>
                    <a:srgbClr val="FFFFFF"/>
                  </a:solidFill>
                  <a:latin typeface="Cambria"/>
                  <a:ea typeface="Cambria"/>
                  <a:cs typeface="Calibri"/>
                  <a:sym typeface="Cambria" panose="02040503050406030204" pitchFamily="18" charset="0"/>
                </a:rPr>
                <a:t>Objectives</a:t>
              </a:r>
              <a:endParaRPr lang="en-US" altLang="en-US" sz="5800">
                <a:solidFill>
                  <a:srgbClr val="FFFFFF"/>
                </a:solidFill>
                <a:latin typeface="Cambria" panose="02040503050406030204" pitchFamily="18" charset="0"/>
                <a:sym typeface="Cambria" panose="02040503050406030204" pitchFamily="18" charset="0"/>
              </a:endParaRPr>
            </a:p>
          </p:txBody>
        </p:sp>
      </p:grpSp>
      <p:sp>
        <p:nvSpPr>
          <p:cNvPr id="3082" name="Rectangle 23" descr="Subtitle 2">
            <a:extLst>
              <a:ext uri="{FF2B5EF4-FFF2-40B4-BE49-F238E27FC236}">
                <a16:creationId xmlns:a16="http://schemas.microsoft.com/office/drawing/2014/main" id="{09AED267-4F1F-AA02-856B-B5252C05DFFA}"/>
              </a:ext>
            </a:extLst>
          </p:cNvPr>
          <p:cNvSpPr>
            <a:spLocks/>
          </p:cNvSpPr>
          <p:nvPr/>
        </p:nvSpPr>
        <p:spPr bwMode="auto">
          <a:xfrm>
            <a:off x="14349413" y="6999288"/>
            <a:ext cx="22915562" cy="8380412"/>
          </a:xfrm>
          <a:prstGeom prst="rect">
            <a:avLst/>
          </a:prstGeom>
          <a:noFill/>
          <a:ln w="9525">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3700">
              <a:latin typeface="Cambria" panose="02040503050406030204" pitchFamily="18" charset="0"/>
              <a:sym typeface="Cambria" panose="02040503050406030204" pitchFamily="18" charset="0"/>
            </a:endParaRPr>
          </a:p>
        </p:txBody>
      </p:sp>
      <p:grpSp>
        <p:nvGrpSpPr>
          <p:cNvPr id="3083" name="Group 24">
            <a:extLst>
              <a:ext uri="{FF2B5EF4-FFF2-40B4-BE49-F238E27FC236}">
                <a16:creationId xmlns:a16="http://schemas.microsoft.com/office/drawing/2014/main" id="{B4EBC942-FFAE-2584-C2B7-2CF05C4C699C}"/>
              </a:ext>
            </a:extLst>
          </p:cNvPr>
          <p:cNvGrpSpPr>
            <a:grpSpLocks/>
          </p:cNvGrpSpPr>
          <p:nvPr/>
        </p:nvGrpSpPr>
        <p:grpSpPr bwMode="auto">
          <a:xfrm>
            <a:off x="37900874" y="26213227"/>
            <a:ext cx="12733337" cy="1065212"/>
            <a:chOff x="0" y="0"/>
            <a:chExt cx="12733867" cy="1065351"/>
          </a:xfrm>
        </p:grpSpPr>
        <p:sp>
          <p:nvSpPr>
            <p:cNvPr id="3136" name="Rectangle 25">
              <a:extLst>
                <a:ext uri="{FF2B5EF4-FFF2-40B4-BE49-F238E27FC236}">
                  <a16:creationId xmlns:a16="http://schemas.microsoft.com/office/drawing/2014/main" id="{709C06B1-7F58-9A60-6E04-B0E34FF1A882}"/>
                </a:ext>
              </a:extLst>
            </p:cNvPr>
            <p:cNvSpPr>
              <a:spLocks/>
            </p:cNvSpPr>
            <p:nvPr/>
          </p:nvSpPr>
          <p:spPr bwMode="auto">
            <a:xfrm>
              <a:off x="0" y="0"/>
              <a:ext cx="12733867" cy="1065351"/>
            </a:xfrm>
            <a:prstGeom prst="rect">
              <a:avLst/>
            </a:prstGeom>
            <a:solidFill>
              <a:srgbClr val="002060"/>
            </a:solidFill>
            <a:ln w="9525">
              <a:solidFill>
                <a:srgbClr val="00206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10000"/>
            </a:p>
          </p:txBody>
        </p:sp>
        <p:sp>
          <p:nvSpPr>
            <p:cNvPr id="3137" name="Text Box 26">
              <a:extLst>
                <a:ext uri="{FF2B5EF4-FFF2-40B4-BE49-F238E27FC236}">
                  <a16:creationId xmlns:a16="http://schemas.microsoft.com/office/drawing/2014/main" id="{936D23FE-3333-7654-282C-FBD291D6108F}"/>
                </a:ext>
              </a:extLst>
            </p:cNvPr>
            <p:cNvSpPr txBox="1">
              <a:spLocks/>
            </p:cNvSpPr>
            <p:nvPr/>
          </p:nvSpPr>
          <p:spPr bwMode="auto">
            <a:xfrm>
              <a:off x="58099" y="4761"/>
              <a:ext cx="12617669" cy="1055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r>
                <a:rPr lang="en-US" altLang="en-US" sz="5800">
                  <a:solidFill>
                    <a:srgbClr val="FFFFFF"/>
                  </a:solidFill>
                  <a:latin typeface="Cambria" panose="02040503050406030204" pitchFamily="18" charset="0"/>
                  <a:sym typeface="Cambria" panose="02040503050406030204" pitchFamily="18" charset="0"/>
                </a:rPr>
                <a:t>Conclusions</a:t>
              </a:r>
            </a:p>
          </p:txBody>
        </p:sp>
      </p:grpSp>
      <p:grpSp>
        <p:nvGrpSpPr>
          <p:cNvPr id="3084" name="Group 27">
            <a:extLst>
              <a:ext uri="{FF2B5EF4-FFF2-40B4-BE49-F238E27FC236}">
                <a16:creationId xmlns:a16="http://schemas.microsoft.com/office/drawing/2014/main" id="{1CCD8796-47B8-76F2-4BAD-B50A82DDE53F}"/>
              </a:ext>
            </a:extLst>
          </p:cNvPr>
          <p:cNvGrpSpPr>
            <a:grpSpLocks/>
          </p:cNvGrpSpPr>
          <p:nvPr/>
        </p:nvGrpSpPr>
        <p:grpSpPr bwMode="auto">
          <a:xfrm>
            <a:off x="37853517" y="34694425"/>
            <a:ext cx="12928821" cy="739775"/>
            <a:chOff x="-143484" y="6950084"/>
            <a:chExt cx="12927747" cy="739231"/>
          </a:xfrm>
        </p:grpSpPr>
        <p:sp>
          <p:nvSpPr>
            <p:cNvPr id="3134" name="Rectangle 28">
              <a:extLst>
                <a:ext uri="{FF2B5EF4-FFF2-40B4-BE49-F238E27FC236}">
                  <a16:creationId xmlns:a16="http://schemas.microsoft.com/office/drawing/2014/main" id="{63FB18F8-E0EE-CB7E-ECC4-D4E946CCA35D}"/>
                </a:ext>
              </a:extLst>
            </p:cNvPr>
            <p:cNvSpPr>
              <a:spLocks/>
            </p:cNvSpPr>
            <p:nvPr/>
          </p:nvSpPr>
          <p:spPr bwMode="auto">
            <a:xfrm>
              <a:off x="50396" y="6950084"/>
              <a:ext cx="12733867" cy="739231"/>
            </a:xfrm>
            <a:prstGeom prst="rect">
              <a:avLst/>
            </a:prstGeom>
            <a:solidFill>
              <a:srgbClr val="002060"/>
            </a:solidFill>
            <a:ln w="9525">
              <a:solidFill>
                <a:srgbClr val="00206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81000"/>
                </a:lnSpc>
                <a:spcBef>
                  <a:spcPts val="4200"/>
                </a:spcBef>
              </a:pPr>
              <a:endParaRPr lang="en-US" altLang="en-US" sz="10000"/>
            </a:p>
          </p:txBody>
        </p:sp>
        <p:sp>
          <p:nvSpPr>
            <p:cNvPr id="3135" name="Text Box 29">
              <a:extLst>
                <a:ext uri="{FF2B5EF4-FFF2-40B4-BE49-F238E27FC236}">
                  <a16:creationId xmlns:a16="http://schemas.microsoft.com/office/drawing/2014/main" id="{F9A5E9FB-E439-4425-9BAD-6C5E822E72B6}"/>
                </a:ext>
              </a:extLst>
            </p:cNvPr>
            <p:cNvSpPr txBox="1">
              <a:spLocks/>
            </p:cNvSpPr>
            <p:nvPr/>
          </p:nvSpPr>
          <p:spPr bwMode="auto">
            <a:xfrm>
              <a:off x="-143484" y="6954848"/>
              <a:ext cx="12617669" cy="729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ctr"/>
            <a:lstStyle>
              <a:lvl1pPr defTabSz="33782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3782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3782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3782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3782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37820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37820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37820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37820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81000"/>
                </a:lnSpc>
                <a:spcBef>
                  <a:spcPts val="3600"/>
                </a:spcBef>
              </a:pPr>
              <a:r>
                <a:rPr lang="en-US" altLang="en-US" sz="3800" dirty="0">
                  <a:solidFill>
                    <a:srgbClr val="FFFFFF"/>
                  </a:solidFill>
                  <a:latin typeface="Cambria"/>
                  <a:ea typeface="Cambria"/>
                  <a:cs typeface="Calibri"/>
                  <a:sym typeface="Cambria" panose="02040503050406030204" pitchFamily="18" charset="0"/>
                </a:rPr>
                <a:t>Acknowledgements</a:t>
              </a:r>
            </a:p>
          </p:txBody>
        </p:sp>
      </p:grpSp>
      <p:grpSp>
        <p:nvGrpSpPr>
          <p:cNvPr id="3085" name="Group 30">
            <a:extLst>
              <a:ext uri="{FF2B5EF4-FFF2-40B4-BE49-F238E27FC236}">
                <a16:creationId xmlns:a16="http://schemas.microsoft.com/office/drawing/2014/main" id="{13809ED5-96B3-D9B1-69DC-E8728B60C4B0}"/>
              </a:ext>
            </a:extLst>
          </p:cNvPr>
          <p:cNvGrpSpPr>
            <a:grpSpLocks/>
          </p:cNvGrpSpPr>
          <p:nvPr/>
        </p:nvGrpSpPr>
        <p:grpSpPr bwMode="auto">
          <a:xfrm>
            <a:off x="38083803" y="18529215"/>
            <a:ext cx="12693259" cy="7400830"/>
            <a:chOff x="-63162" y="-1"/>
            <a:chExt cx="12797029" cy="8262482"/>
          </a:xfrm>
        </p:grpSpPr>
        <p:sp>
          <p:nvSpPr>
            <p:cNvPr id="3132" name="Rectangle 31">
              <a:extLst>
                <a:ext uri="{FF2B5EF4-FFF2-40B4-BE49-F238E27FC236}">
                  <a16:creationId xmlns:a16="http://schemas.microsoft.com/office/drawing/2014/main" id="{7C823536-D80F-9234-75D9-3AAC6D6BA997}"/>
                </a:ext>
              </a:extLst>
            </p:cNvPr>
            <p:cNvSpPr>
              <a:spLocks/>
            </p:cNvSpPr>
            <p:nvPr/>
          </p:nvSpPr>
          <p:spPr bwMode="auto">
            <a:xfrm>
              <a:off x="0" y="-1"/>
              <a:ext cx="12733867" cy="8215139"/>
            </a:xfrm>
            <a:prstGeom prst="rect">
              <a:avLst/>
            </a:prstGeom>
            <a:noFill/>
            <a:ln w="9525">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endParaRPr lang="en-US" altLang="en-US" sz="10000"/>
            </a:p>
          </p:txBody>
        </p:sp>
        <p:sp>
          <p:nvSpPr>
            <p:cNvPr id="3133" name="Text Box 32">
              <a:extLst>
                <a:ext uri="{FF2B5EF4-FFF2-40B4-BE49-F238E27FC236}">
                  <a16:creationId xmlns:a16="http://schemas.microsoft.com/office/drawing/2014/main" id="{297139BF-3D11-3ABC-4652-3D0EDC5B8184}"/>
                </a:ext>
              </a:extLst>
            </p:cNvPr>
            <p:cNvSpPr txBox="1">
              <a:spLocks/>
            </p:cNvSpPr>
            <p:nvPr/>
          </p:nvSpPr>
          <p:spPr bwMode="auto">
            <a:xfrm>
              <a:off x="-63162" y="50300"/>
              <a:ext cx="12790972" cy="8212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t"/>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571500" indent="-571500">
                <a:buFont typeface="Arial" panose="020B0604020202020204" pitchFamily="34" charset="0"/>
                <a:buChar char="•"/>
              </a:pPr>
              <a:r>
                <a:rPr lang="en-US" sz="3900">
                  <a:latin typeface="Calibri"/>
                  <a:cs typeface="Calibri"/>
                </a:rPr>
                <a:t>Train a </a:t>
              </a:r>
              <a:r>
                <a:rPr lang="en-US" sz="3900" err="1">
                  <a:latin typeface="Calibri"/>
                  <a:cs typeface="Calibri"/>
                </a:rPr>
                <a:t>ChatGpt</a:t>
              </a:r>
              <a:r>
                <a:rPr lang="en-US" sz="3900">
                  <a:latin typeface="Calibri"/>
                  <a:cs typeface="Calibri"/>
                </a:rPr>
                <a:t> model, Sam, to be a mental health coach.</a:t>
              </a:r>
            </a:p>
            <a:p>
              <a:pPr marL="571500" indent="-571500">
                <a:buFont typeface="Arial" panose="020B0604020202020204" pitchFamily="34" charset="0"/>
                <a:buChar char="•"/>
              </a:pPr>
              <a:r>
                <a:rPr lang="en-US" sz="3900">
                  <a:latin typeface="Calibri"/>
                  <a:cs typeface="Calibri"/>
                </a:rPr>
                <a:t>A prototype of the mental health coach AI, Sam, integrated into the NextStep app.</a:t>
              </a:r>
            </a:p>
            <a:p>
              <a:pPr marL="571500" indent="-571500">
                <a:buFont typeface="Arial" panose="020B0604020202020204" pitchFamily="34" charset="0"/>
                <a:buChar char="•"/>
              </a:pPr>
              <a:r>
                <a:rPr lang="en-US" sz="3900">
                  <a:latin typeface="Calibri"/>
                  <a:cs typeface="Calibri"/>
                </a:rPr>
                <a:t>User surveys on Google Forms to gather qualitative feedback on users' experiences and thought processes.</a:t>
              </a:r>
            </a:p>
            <a:p>
              <a:pPr marL="571500" indent="-571500">
                <a:buFont typeface="Arial" panose="020B0604020202020204" pitchFamily="34" charset="0"/>
                <a:buChar char="•"/>
              </a:pPr>
              <a:r>
                <a:rPr lang="en-US" sz="3900">
                  <a:latin typeface="Calibri"/>
                  <a:cs typeface="Calibri"/>
                </a:rPr>
                <a:t>Data analytics conducted on the user surveys to evaluate user engagement with the app and Sam's effectiveness in providing mental health support.</a:t>
              </a:r>
            </a:p>
            <a:p>
              <a:pPr marL="571500" indent="-571500">
                <a:buFont typeface="Arial" panose="020B0604020202020204" pitchFamily="34" charset="0"/>
                <a:buChar char="•"/>
              </a:pPr>
              <a:r>
                <a:rPr lang="en-US" sz="3900">
                  <a:latin typeface="Calibri"/>
                  <a:cs typeface="Calibri"/>
                </a:rPr>
                <a:t>Document code for the mental health coach AI, Sam, created using </a:t>
              </a:r>
              <a:r>
                <a:rPr lang="en-US" sz="3900" err="1">
                  <a:latin typeface="Calibri"/>
                  <a:cs typeface="Calibri"/>
                </a:rPr>
                <a:t>OpenAI's</a:t>
              </a:r>
              <a:r>
                <a:rPr lang="en-US" sz="3900">
                  <a:latin typeface="Calibri"/>
                  <a:cs typeface="Calibri"/>
                </a:rPr>
                <a:t> </a:t>
              </a:r>
              <a:r>
                <a:rPr lang="en-US" sz="3900" err="1">
                  <a:latin typeface="Calibri"/>
                  <a:cs typeface="Calibri"/>
                </a:rPr>
                <a:t>ChatGPT</a:t>
              </a:r>
              <a:r>
                <a:rPr lang="en-US" sz="3900">
                  <a:latin typeface="Calibri"/>
                  <a:cs typeface="Calibri"/>
                </a:rPr>
                <a:t> API.</a:t>
              </a:r>
            </a:p>
            <a:p>
              <a:pPr marL="571500" indent="-571500">
                <a:buFont typeface="Arial" panose="020B0604020202020204" pitchFamily="34" charset="0"/>
                <a:buChar char="•"/>
              </a:pPr>
              <a:r>
                <a:rPr lang="en-US" sz="3900">
                  <a:latin typeface="Calibri"/>
                  <a:cs typeface="Calibri"/>
                </a:rPr>
                <a:t>Recommendations for improving engagement factors and the effectiveness of the virtual life coach AI.</a:t>
              </a:r>
            </a:p>
            <a:p>
              <a:endParaRPr lang="en-US" sz="3900">
                <a:latin typeface="Calibri"/>
                <a:cs typeface="Calibri"/>
              </a:endParaRPr>
            </a:p>
          </p:txBody>
        </p:sp>
      </p:grpSp>
      <p:grpSp>
        <p:nvGrpSpPr>
          <p:cNvPr id="3086" name="Group 33">
            <a:extLst>
              <a:ext uri="{FF2B5EF4-FFF2-40B4-BE49-F238E27FC236}">
                <a16:creationId xmlns:a16="http://schemas.microsoft.com/office/drawing/2014/main" id="{FE963AAF-5ED0-1255-3909-950AB55532DE}"/>
              </a:ext>
            </a:extLst>
          </p:cNvPr>
          <p:cNvGrpSpPr>
            <a:grpSpLocks/>
          </p:cNvGrpSpPr>
          <p:nvPr/>
        </p:nvGrpSpPr>
        <p:grpSpPr bwMode="auto">
          <a:xfrm>
            <a:off x="14170709" y="26153442"/>
            <a:ext cx="23057479" cy="1108864"/>
            <a:chOff x="24497" y="10082240"/>
            <a:chExt cx="23058927" cy="1109110"/>
          </a:xfrm>
        </p:grpSpPr>
        <p:sp>
          <p:nvSpPr>
            <p:cNvPr id="3130" name="Rectangle 34">
              <a:extLst>
                <a:ext uri="{FF2B5EF4-FFF2-40B4-BE49-F238E27FC236}">
                  <a16:creationId xmlns:a16="http://schemas.microsoft.com/office/drawing/2014/main" id="{2519367D-3C62-DD61-8B44-2BCAEA8B11D9}"/>
                </a:ext>
              </a:extLst>
            </p:cNvPr>
            <p:cNvSpPr>
              <a:spLocks/>
            </p:cNvSpPr>
            <p:nvPr/>
          </p:nvSpPr>
          <p:spPr bwMode="auto">
            <a:xfrm>
              <a:off x="168010" y="10082240"/>
              <a:ext cx="22915414" cy="1013050"/>
            </a:xfrm>
            <a:prstGeom prst="rect">
              <a:avLst/>
            </a:prstGeom>
            <a:solidFill>
              <a:srgbClr val="002060"/>
            </a:solidFill>
            <a:ln w="9525">
              <a:solidFill>
                <a:srgbClr val="00206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10000"/>
            </a:p>
          </p:txBody>
        </p:sp>
        <p:sp>
          <p:nvSpPr>
            <p:cNvPr id="3131" name="Text Box 35">
              <a:extLst>
                <a:ext uri="{FF2B5EF4-FFF2-40B4-BE49-F238E27FC236}">
                  <a16:creationId xmlns:a16="http://schemas.microsoft.com/office/drawing/2014/main" id="{5A39916F-9403-92CD-3BFC-371C3E36D658}"/>
                </a:ext>
              </a:extLst>
            </p:cNvPr>
            <p:cNvSpPr txBox="1">
              <a:spLocks/>
            </p:cNvSpPr>
            <p:nvPr/>
          </p:nvSpPr>
          <p:spPr bwMode="auto">
            <a:xfrm>
              <a:off x="24497" y="10187824"/>
              <a:ext cx="22799214" cy="1003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lnSpc>
                  <a:spcPct val="90000"/>
                </a:lnSpc>
                <a:spcBef>
                  <a:spcPts val="4200"/>
                </a:spcBef>
              </a:pPr>
              <a:r>
                <a:rPr lang="en-US" altLang="en-US" sz="5100" dirty="0">
                  <a:solidFill>
                    <a:srgbClr val="FFFFFF"/>
                  </a:solidFill>
                  <a:latin typeface="Cambria"/>
                  <a:ea typeface="Cambria"/>
                  <a:cs typeface="Calibri"/>
                  <a:sym typeface="Cambria" panose="02040503050406030204" pitchFamily="18" charset="0"/>
                </a:rPr>
                <a:t>Data Analysis</a:t>
              </a:r>
              <a:endParaRPr lang="en-US" dirty="0"/>
            </a:p>
          </p:txBody>
        </p:sp>
      </p:grpSp>
      <p:sp>
        <p:nvSpPr>
          <p:cNvPr id="3087" name="Rectangle 36" descr="Subtitle 2">
            <a:extLst>
              <a:ext uri="{FF2B5EF4-FFF2-40B4-BE49-F238E27FC236}">
                <a16:creationId xmlns:a16="http://schemas.microsoft.com/office/drawing/2014/main" id="{AEBE7DAD-05C1-E237-2407-382731CE585E}"/>
              </a:ext>
            </a:extLst>
          </p:cNvPr>
          <p:cNvSpPr>
            <a:spLocks/>
          </p:cNvSpPr>
          <p:nvPr/>
        </p:nvSpPr>
        <p:spPr bwMode="auto">
          <a:xfrm>
            <a:off x="14365288" y="27635200"/>
            <a:ext cx="22915562" cy="9852025"/>
          </a:xfrm>
          <a:prstGeom prst="rect">
            <a:avLst/>
          </a:prstGeom>
          <a:noFill/>
          <a:ln w="9525">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3700">
              <a:latin typeface="Cambria" panose="02040503050406030204" pitchFamily="18" charset="0"/>
              <a:sym typeface="Cambria" panose="02040503050406030204" pitchFamily="18" charset="0"/>
            </a:endParaRPr>
          </a:p>
        </p:txBody>
      </p:sp>
      <p:sp>
        <p:nvSpPr>
          <p:cNvPr id="3088" name="Line 37" descr="Straight Connector 49">
            <a:extLst>
              <a:ext uri="{FF2B5EF4-FFF2-40B4-BE49-F238E27FC236}">
                <a16:creationId xmlns:a16="http://schemas.microsoft.com/office/drawing/2014/main" id="{FA80C637-6944-170B-F1CE-8F74D1B66C56}"/>
              </a:ext>
            </a:extLst>
          </p:cNvPr>
          <p:cNvSpPr>
            <a:spLocks noChangeShapeType="1"/>
          </p:cNvSpPr>
          <p:nvPr/>
        </p:nvSpPr>
        <p:spPr bwMode="auto">
          <a:xfrm>
            <a:off x="24432122" y="8131521"/>
            <a:ext cx="47625" cy="5237162"/>
          </a:xfrm>
          <a:prstGeom prst="line">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3089" name="Text Box 38" descr="TextBox 59">
            <a:extLst>
              <a:ext uri="{FF2B5EF4-FFF2-40B4-BE49-F238E27FC236}">
                <a16:creationId xmlns:a16="http://schemas.microsoft.com/office/drawing/2014/main" id="{B38B82A4-12BF-FA49-ADEA-4D95E56B4815}"/>
              </a:ext>
            </a:extLst>
          </p:cNvPr>
          <p:cNvSpPr txBox="1">
            <a:spLocks/>
          </p:cNvSpPr>
          <p:nvPr/>
        </p:nvSpPr>
        <p:spPr bwMode="auto">
          <a:xfrm>
            <a:off x="16487775" y="7108825"/>
            <a:ext cx="6815138"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spAutoFit/>
          </a:bodyPr>
          <a:lstStyle>
            <a:lvl1pPr>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4000">
                <a:latin typeface="Cambria" panose="02040503050406030204" pitchFamily="18" charset="0"/>
                <a:sym typeface="Cambria" panose="02040503050406030204" pitchFamily="18" charset="0"/>
              </a:rPr>
              <a:t>Dummy Chat bot</a:t>
            </a:r>
          </a:p>
        </p:txBody>
      </p:sp>
      <p:sp>
        <p:nvSpPr>
          <p:cNvPr id="3091" name="Text Box 40" descr="TextBox 61">
            <a:extLst>
              <a:ext uri="{FF2B5EF4-FFF2-40B4-BE49-F238E27FC236}">
                <a16:creationId xmlns:a16="http://schemas.microsoft.com/office/drawing/2014/main" id="{C0F5AFD0-B258-050F-1673-8E7D5FFCE7F2}"/>
              </a:ext>
            </a:extLst>
          </p:cNvPr>
          <p:cNvSpPr txBox="1">
            <a:spLocks/>
          </p:cNvSpPr>
          <p:nvPr/>
        </p:nvSpPr>
        <p:spPr bwMode="auto">
          <a:xfrm>
            <a:off x="14509964" y="14092954"/>
            <a:ext cx="9799638"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spAutoFit/>
          </a:bodyPr>
          <a:lstStyle>
            <a:lvl1pPr>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300">
                <a:latin typeface="Cambria" panose="02040503050406030204" pitchFamily="18" charset="0"/>
                <a:sym typeface="Cambria" panose="02040503050406030204" pitchFamily="18" charset="0"/>
              </a:rPr>
              <a:t>This is the dummy chatbot that has no fine tuning done yet. We will be integrating life coach skills and prompting statements so the design is more human and enjoyable</a:t>
            </a:r>
          </a:p>
        </p:txBody>
      </p:sp>
      <p:sp>
        <p:nvSpPr>
          <p:cNvPr id="3092" name="Line 41" descr="Straight Connector 74">
            <a:extLst>
              <a:ext uri="{FF2B5EF4-FFF2-40B4-BE49-F238E27FC236}">
                <a16:creationId xmlns:a16="http://schemas.microsoft.com/office/drawing/2014/main" id="{06C0A15C-2A32-964F-96A6-2D1B91B23237}"/>
              </a:ext>
            </a:extLst>
          </p:cNvPr>
          <p:cNvSpPr>
            <a:spLocks noChangeShapeType="1"/>
          </p:cNvSpPr>
          <p:nvPr/>
        </p:nvSpPr>
        <p:spPr bwMode="auto">
          <a:xfrm>
            <a:off x="25603200" y="28692475"/>
            <a:ext cx="0" cy="7718425"/>
          </a:xfrm>
          <a:prstGeom prst="line">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sp>
        <p:nvSpPr>
          <p:cNvPr id="3093" name="Rectangle 42" descr="Subtitle 2">
            <a:extLst>
              <a:ext uri="{FF2B5EF4-FFF2-40B4-BE49-F238E27FC236}">
                <a16:creationId xmlns:a16="http://schemas.microsoft.com/office/drawing/2014/main" id="{FED72FBB-5867-E043-39A0-C0A535C48F42}"/>
              </a:ext>
            </a:extLst>
          </p:cNvPr>
          <p:cNvSpPr>
            <a:spLocks/>
          </p:cNvSpPr>
          <p:nvPr/>
        </p:nvSpPr>
        <p:spPr bwMode="auto">
          <a:xfrm>
            <a:off x="14387513" y="17683163"/>
            <a:ext cx="22915562" cy="8218487"/>
          </a:xfrm>
          <a:prstGeom prst="rect">
            <a:avLst/>
          </a:prstGeom>
          <a:noFill/>
          <a:ln w="9525">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3700">
              <a:latin typeface="Cambria" panose="02040503050406030204" pitchFamily="18" charset="0"/>
              <a:sym typeface="Cambria" panose="02040503050406030204" pitchFamily="18" charset="0"/>
            </a:endParaRPr>
          </a:p>
        </p:txBody>
      </p:sp>
      <p:sp>
        <p:nvSpPr>
          <p:cNvPr id="3094" name="Line 43" descr="Straight Connector 158">
            <a:extLst>
              <a:ext uri="{FF2B5EF4-FFF2-40B4-BE49-F238E27FC236}">
                <a16:creationId xmlns:a16="http://schemas.microsoft.com/office/drawing/2014/main" id="{86BD10AA-51CA-23FD-EB52-3C454BD77CF2}"/>
              </a:ext>
            </a:extLst>
          </p:cNvPr>
          <p:cNvSpPr>
            <a:spLocks noChangeShapeType="1"/>
          </p:cNvSpPr>
          <p:nvPr/>
        </p:nvSpPr>
        <p:spPr bwMode="auto">
          <a:xfrm flipH="1">
            <a:off x="25501600" y="16824325"/>
            <a:ext cx="7938" cy="8432800"/>
          </a:xfrm>
          <a:prstGeom prst="line">
            <a:avLst/>
          </a:prstGeom>
          <a:noFill/>
          <a:ln w="12700">
            <a:solidFill>
              <a:srgbClr val="BFBF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p>
        </p:txBody>
      </p:sp>
      <p:grpSp>
        <p:nvGrpSpPr>
          <p:cNvPr id="3098" name="Group 51">
            <a:extLst>
              <a:ext uri="{FF2B5EF4-FFF2-40B4-BE49-F238E27FC236}">
                <a16:creationId xmlns:a16="http://schemas.microsoft.com/office/drawing/2014/main" id="{78F96F6A-5C10-BFA0-09BF-3EAEB91AEED4}"/>
              </a:ext>
            </a:extLst>
          </p:cNvPr>
          <p:cNvGrpSpPr>
            <a:grpSpLocks/>
          </p:cNvGrpSpPr>
          <p:nvPr/>
        </p:nvGrpSpPr>
        <p:grpSpPr bwMode="auto">
          <a:xfrm>
            <a:off x="44273788" y="1363663"/>
            <a:ext cx="4244975" cy="2935287"/>
            <a:chOff x="0" y="0"/>
            <a:chExt cx="4244112" cy="2935454"/>
          </a:xfrm>
        </p:grpSpPr>
        <p:sp>
          <p:nvSpPr>
            <p:cNvPr id="3124" name="Rectangle 52">
              <a:extLst>
                <a:ext uri="{FF2B5EF4-FFF2-40B4-BE49-F238E27FC236}">
                  <a16:creationId xmlns:a16="http://schemas.microsoft.com/office/drawing/2014/main" id="{539076CD-F5F5-0D8F-791F-9E8201C90FD6}"/>
                </a:ext>
              </a:extLst>
            </p:cNvPr>
            <p:cNvSpPr>
              <a:spLocks/>
            </p:cNvSpPr>
            <p:nvPr/>
          </p:nvSpPr>
          <p:spPr bwMode="auto">
            <a:xfrm>
              <a:off x="0" y="0"/>
              <a:ext cx="4244112" cy="2935454"/>
            </a:xfrm>
            <a:prstGeom prst="rect">
              <a:avLst/>
            </a:prstGeom>
            <a:solidFill>
              <a:srgbClr val="FFFFFF"/>
            </a:solidFill>
            <a:ln w="12700">
              <a:solidFill>
                <a:srgbClr val="42719B"/>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endParaRPr lang="en-US" altLang="en-US">
                <a:solidFill>
                  <a:srgbClr val="FFFFFF"/>
                </a:solidFill>
              </a:endParaRPr>
            </a:p>
          </p:txBody>
        </p:sp>
        <p:sp>
          <p:nvSpPr>
            <p:cNvPr id="3125" name="Text Box 53">
              <a:extLst>
                <a:ext uri="{FF2B5EF4-FFF2-40B4-BE49-F238E27FC236}">
                  <a16:creationId xmlns:a16="http://schemas.microsoft.com/office/drawing/2014/main" id="{783F951F-1333-68D6-0175-C3D896350E31}"/>
                </a:ext>
              </a:extLst>
            </p:cNvPr>
            <p:cNvSpPr txBox="1">
              <a:spLocks/>
            </p:cNvSpPr>
            <p:nvPr/>
          </p:nvSpPr>
          <p:spPr bwMode="auto">
            <a:xfrm>
              <a:off x="59687" y="394408"/>
              <a:ext cx="4124738" cy="214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ctr">
              <a:spAutoFit/>
            </a:bodyPr>
            <a:lstStyle>
              <a:lvl1pPr>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4700"/>
                <a:t>Place your Project Logo Here</a:t>
              </a:r>
            </a:p>
          </p:txBody>
        </p:sp>
      </p:grpSp>
      <p:grpSp>
        <p:nvGrpSpPr>
          <p:cNvPr id="3099" name="Group 54">
            <a:extLst>
              <a:ext uri="{FF2B5EF4-FFF2-40B4-BE49-F238E27FC236}">
                <a16:creationId xmlns:a16="http://schemas.microsoft.com/office/drawing/2014/main" id="{468D8C67-4BBA-EC59-9CC1-CBCD32E396C5}"/>
              </a:ext>
            </a:extLst>
          </p:cNvPr>
          <p:cNvGrpSpPr>
            <a:grpSpLocks/>
          </p:cNvGrpSpPr>
          <p:nvPr/>
        </p:nvGrpSpPr>
        <p:grpSpPr bwMode="auto">
          <a:xfrm>
            <a:off x="430213" y="26200100"/>
            <a:ext cx="12733337" cy="1065213"/>
            <a:chOff x="0" y="0"/>
            <a:chExt cx="12733867" cy="1065351"/>
          </a:xfrm>
        </p:grpSpPr>
        <p:sp>
          <p:nvSpPr>
            <p:cNvPr id="3122" name="Rectangle 55">
              <a:extLst>
                <a:ext uri="{FF2B5EF4-FFF2-40B4-BE49-F238E27FC236}">
                  <a16:creationId xmlns:a16="http://schemas.microsoft.com/office/drawing/2014/main" id="{3F4FA0D1-6C89-B26E-A3CF-8435994B0FB1}"/>
                </a:ext>
              </a:extLst>
            </p:cNvPr>
            <p:cNvSpPr>
              <a:spLocks/>
            </p:cNvSpPr>
            <p:nvPr/>
          </p:nvSpPr>
          <p:spPr bwMode="auto">
            <a:xfrm>
              <a:off x="0" y="0"/>
              <a:ext cx="12733867" cy="1065351"/>
            </a:xfrm>
            <a:prstGeom prst="rect">
              <a:avLst/>
            </a:prstGeom>
            <a:solidFill>
              <a:srgbClr val="002060"/>
            </a:solidFill>
            <a:ln w="9525">
              <a:solidFill>
                <a:srgbClr val="00206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10000"/>
            </a:p>
          </p:txBody>
        </p:sp>
        <p:sp>
          <p:nvSpPr>
            <p:cNvPr id="3123" name="Text Box 56">
              <a:extLst>
                <a:ext uri="{FF2B5EF4-FFF2-40B4-BE49-F238E27FC236}">
                  <a16:creationId xmlns:a16="http://schemas.microsoft.com/office/drawing/2014/main" id="{D834A692-D07F-6C19-8FA2-2FC115DD2A5A}"/>
                </a:ext>
              </a:extLst>
            </p:cNvPr>
            <p:cNvSpPr txBox="1">
              <a:spLocks/>
            </p:cNvSpPr>
            <p:nvPr/>
          </p:nvSpPr>
          <p:spPr bwMode="auto">
            <a:xfrm>
              <a:off x="58099" y="4762"/>
              <a:ext cx="12617669" cy="1055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r>
                <a:rPr lang="en-US" altLang="en-US" sz="6300">
                  <a:solidFill>
                    <a:srgbClr val="FFFFFF"/>
                  </a:solidFill>
                  <a:latin typeface="Cambria" panose="02040503050406030204" pitchFamily="18" charset="0"/>
                  <a:sym typeface="Cambria" panose="02040503050406030204" pitchFamily="18" charset="0"/>
                </a:rPr>
                <a:t> </a:t>
              </a:r>
              <a:r>
                <a:rPr lang="en-US" altLang="en-US" sz="5800">
                  <a:solidFill>
                    <a:srgbClr val="FFFFFF"/>
                  </a:solidFill>
                  <a:latin typeface="Cambria" panose="02040503050406030204" pitchFamily="18" charset="0"/>
                  <a:sym typeface="Cambria" panose="02040503050406030204" pitchFamily="18" charset="0"/>
                </a:rPr>
                <a:t>Data</a:t>
              </a:r>
              <a:endParaRPr lang="en-US" altLang="en-US" sz="6300">
                <a:solidFill>
                  <a:srgbClr val="FFFFFF"/>
                </a:solidFill>
                <a:latin typeface="Cambria" panose="02040503050406030204" pitchFamily="18" charset="0"/>
                <a:sym typeface="Cambria" panose="02040503050406030204" pitchFamily="18" charset="0"/>
              </a:endParaRPr>
            </a:p>
          </p:txBody>
        </p:sp>
      </p:grpSp>
      <p:grpSp>
        <p:nvGrpSpPr>
          <p:cNvPr id="3100" name="Group 57">
            <a:extLst>
              <a:ext uri="{FF2B5EF4-FFF2-40B4-BE49-F238E27FC236}">
                <a16:creationId xmlns:a16="http://schemas.microsoft.com/office/drawing/2014/main" id="{82E49ABC-E23E-256D-ECE0-ABC399F75E58}"/>
              </a:ext>
            </a:extLst>
          </p:cNvPr>
          <p:cNvGrpSpPr>
            <a:grpSpLocks/>
          </p:cNvGrpSpPr>
          <p:nvPr/>
        </p:nvGrpSpPr>
        <p:grpSpPr bwMode="auto">
          <a:xfrm>
            <a:off x="430213" y="17425988"/>
            <a:ext cx="12733337" cy="8475662"/>
            <a:chOff x="0" y="0"/>
            <a:chExt cx="12733867" cy="8475299"/>
          </a:xfrm>
        </p:grpSpPr>
        <p:sp>
          <p:nvSpPr>
            <p:cNvPr id="3120" name="Rectangle 58">
              <a:extLst>
                <a:ext uri="{FF2B5EF4-FFF2-40B4-BE49-F238E27FC236}">
                  <a16:creationId xmlns:a16="http://schemas.microsoft.com/office/drawing/2014/main" id="{EC6171CB-FBD7-3B0B-6F28-B0F331528D67}"/>
                </a:ext>
              </a:extLst>
            </p:cNvPr>
            <p:cNvSpPr>
              <a:spLocks/>
            </p:cNvSpPr>
            <p:nvPr/>
          </p:nvSpPr>
          <p:spPr bwMode="auto">
            <a:xfrm>
              <a:off x="0" y="0"/>
              <a:ext cx="12733867" cy="8475299"/>
            </a:xfrm>
            <a:prstGeom prst="rect">
              <a:avLst/>
            </a:prstGeom>
            <a:noFill/>
            <a:ln w="9525">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endParaRPr lang="en-US" altLang="en-US" sz="2900">
                <a:latin typeface="Cambria" panose="02040503050406030204" pitchFamily="18" charset="0"/>
                <a:sym typeface="Cambria" panose="02040503050406030204" pitchFamily="18" charset="0"/>
              </a:endParaRPr>
            </a:p>
          </p:txBody>
        </p:sp>
        <p:sp>
          <p:nvSpPr>
            <p:cNvPr id="3121" name="Text Box 59">
              <a:extLst>
                <a:ext uri="{FF2B5EF4-FFF2-40B4-BE49-F238E27FC236}">
                  <a16:creationId xmlns:a16="http://schemas.microsoft.com/office/drawing/2014/main" id="{973215B8-3F96-CA0A-D9E2-612788CC194D}"/>
                </a:ext>
              </a:extLst>
            </p:cNvPr>
            <p:cNvSpPr txBox="1">
              <a:spLocks/>
            </p:cNvSpPr>
            <p:nvPr/>
          </p:nvSpPr>
          <p:spPr bwMode="auto">
            <a:xfrm>
              <a:off x="58099" y="4762"/>
              <a:ext cx="12617669" cy="846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t"/>
            <a:lstStyle>
              <a:lvl1pPr marL="139700" indent="-139700" defTabSz="2571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1708150" indent="-268288" defTabSz="2571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2571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2571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2571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257175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257175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257175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2571750"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571500" indent="-571500">
                <a:buFont typeface="Arial"/>
                <a:buChar char="•"/>
              </a:pPr>
              <a:r>
                <a:rPr lang="en-US" sz="3900">
                  <a:latin typeface="Cambria"/>
                  <a:ea typeface="Cambria"/>
                  <a:cs typeface="Calibri"/>
                </a:rPr>
                <a:t>Our methodology began with researching how to incorporate </a:t>
              </a:r>
              <a:r>
                <a:rPr lang="en-US" sz="3900" err="1">
                  <a:latin typeface="Cambria"/>
                  <a:ea typeface="Cambria"/>
                  <a:cs typeface="Calibri"/>
                </a:rPr>
                <a:t>ChatGPT</a:t>
              </a:r>
              <a:r>
                <a:rPr lang="en-US" sz="3900">
                  <a:latin typeface="Cambria"/>
                  <a:ea typeface="Cambria"/>
                  <a:cs typeface="Calibri"/>
                </a:rPr>
                <a:t> API models (Davinci and Curie) into an app and fine-tuning them to act as a life coach.</a:t>
              </a:r>
              <a:endParaRPr lang="en-US">
                <a:latin typeface="Cambria"/>
                <a:ea typeface="Cambria"/>
              </a:endParaRPr>
            </a:p>
            <a:p>
              <a:pPr marL="571500" indent="-571500">
                <a:buFont typeface="Arial"/>
                <a:buChar char="•"/>
              </a:pPr>
              <a:r>
                <a:rPr lang="en-US" sz="3900">
                  <a:latin typeface="Cambria"/>
                  <a:ea typeface="Cambria"/>
                  <a:cs typeface="Calibri"/>
                </a:rPr>
                <a:t> We also studied methods of measuring user satisfaction and engagement from previous case studies.</a:t>
              </a:r>
              <a:endParaRPr lang="en-US">
                <a:ea typeface="Cambria"/>
              </a:endParaRPr>
            </a:p>
            <a:p>
              <a:pPr marL="571500" indent="-571500">
                <a:buFont typeface="Arial"/>
                <a:buChar char="•"/>
              </a:pPr>
              <a:r>
                <a:rPr lang="en-US" sz="3900">
                  <a:latin typeface="Cambria"/>
                  <a:ea typeface="Cambria"/>
                  <a:cs typeface="Calibri"/>
                </a:rPr>
                <a:t> Our implementation involved integrating the chatbot into a React Native app using JavaScript and fine-tuning it with training data from our sponsor's website and other online mental health resources. </a:t>
              </a:r>
              <a:endParaRPr lang="en-US">
                <a:ea typeface="Cambria"/>
              </a:endParaRPr>
            </a:p>
            <a:p>
              <a:pPr marL="571500" indent="-571500">
                <a:buFont typeface="Arial"/>
                <a:buChar char="•"/>
              </a:pPr>
              <a:r>
                <a:rPr lang="en-US" sz="3900">
                  <a:latin typeface="Cambria"/>
                  <a:ea typeface="Cambria"/>
                  <a:cs typeface="Calibri"/>
                </a:rPr>
                <a:t>We assessed user satisfaction through qualitative research and analyzed retention and engagement rates as key performance indicators. </a:t>
              </a:r>
              <a:endParaRPr lang="en-US"/>
            </a:p>
            <a:p>
              <a:pPr marL="0" indent="0"/>
              <a:endParaRPr lang="en-US" sz="2200">
                <a:latin typeface="Calibri"/>
                <a:ea typeface="Cambria"/>
                <a:cs typeface="Calibri"/>
              </a:endParaRPr>
            </a:p>
            <a:p>
              <a:pPr marL="0" indent="0"/>
              <a:endParaRPr lang="en-US" sz="2200">
                <a:latin typeface="Calibri"/>
                <a:ea typeface="Cambria"/>
                <a:cs typeface="Calibri"/>
              </a:endParaRPr>
            </a:p>
            <a:p>
              <a:pPr eaLnBrk="1">
                <a:lnSpc>
                  <a:spcPct val="90000"/>
                </a:lnSpc>
              </a:pPr>
              <a:endParaRPr lang="en-US" altLang="en-US" sz="2800">
                <a:ea typeface="Cambria"/>
              </a:endParaRPr>
            </a:p>
          </p:txBody>
        </p:sp>
      </p:grpSp>
      <p:sp>
        <p:nvSpPr>
          <p:cNvPr id="3102" name="Text Box 61" descr="TextBox 100">
            <a:extLst>
              <a:ext uri="{FF2B5EF4-FFF2-40B4-BE49-F238E27FC236}">
                <a16:creationId xmlns:a16="http://schemas.microsoft.com/office/drawing/2014/main" id="{3DAA7652-6B3F-9A59-4047-0E552272FB49}"/>
              </a:ext>
            </a:extLst>
          </p:cNvPr>
          <p:cNvSpPr txBox="1">
            <a:spLocks/>
          </p:cNvSpPr>
          <p:nvPr/>
        </p:nvSpPr>
        <p:spPr bwMode="auto">
          <a:xfrm>
            <a:off x="26784088" y="24723725"/>
            <a:ext cx="9942762" cy="461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3337" tIns="53337" rIns="53337" bIns="53337" anchor="t">
            <a:spAutoFit/>
          </a:bodyPr>
          <a:lstStyle>
            <a:lvl1pPr>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300" dirty="0">
                <a:latin typeface="Cambria"/>
                <a:ea typeface="Cambria"/>
                <a:cs typeface="Calibri"/>
              </a:rPr>
              <a:t>User possible question and the answer for it we used for training</a:t>
            </a:r>
            <a:endParaRPr lang="en-US" altLang="en-US" sz="2300" dirty="0">
              <a:latin typeface="Cambria" panose="02040503050406030204" pitchFamily="18" charset="0"/>
              <a:ea typeface="Cambria"/>
            </a:endParaRPr>
          </a:p>
        </p:txBody>
      </p:sp>
      <p:sp>
        <p:nvSpPr>
          <p:cNvPr id="3103" name="Text Box 62" descr="TextBox 101">
            <a:extLst>
              <a:ext uri="{FF2B5EF4-FFF2-40B4-BE49-F238E27FC236}">
                <a16:creationId xmlns:a16="http://schemas.microsoft.com/office/drawing/2014/main" id="{918F752E-B8EE-B600-26CF-3A942DF2F6EA}"/>
              </a:ext>
            </a:extLst>
          </p:cNvPr>
          <p:cNvSpPr txBox="1">
            <a:spLocks/>
          </p:cNvSpPr>
          <p:nvPr/>
        </p:nvSpPr>
        <p:spPr bwMode="auto">
          <a:xfrm>
            <a:off x="16620238" y="24622925"/>
            <a:ext cx="5263637" cy="815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3337" tIns="53337" rIns="53337" bIns="53337" anchor="t">
            <a:spAutoFit/>
          </a:bodyPr>
          <a:lstStyle>
            <a:lvl1pPr>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US" sz="2300" dirty="0">
                <a:latin typeface="Cambria"/>
                <a:ea typeface="Cambria"/>
                <a:cs typeface="Calibri"/>
                <a:sym typeface="Cambria" panose="02040503050406030204" pitchFamily="18" charset="0"/>
              </a:rPr>
              <a:t>Multiple training models that we use</a:t>
            </a:r>
            <a:endParaRPr lang="en-US" dirty="0"/>
          </a:p>
          <a:p>
            <a:endParaRPr lang="en-US" altLang="en-US" sz="2300" dirty="0">
              <a:latin typeface="Cambria" panose="02040503050406030204" pitchFamily="18" charset="0"/>
              <a:ea typeface="Cambria"/>
            </a:endParaRPr>
          </a:p>
        </p:txBody>
      </p:sp>
      <p:sp>
        <p:nvSpPr>
          <p:cNvPr id="3105" name="Text Box 64" descr="TextBox 103">
            <a:extLst>
              <a:ext uri="{FF2B5EF4-FFF2-40B4-BE49-F238E27FC236}">
                <a16:creationId xmlns:a16="http://schemas.microsoft.com/office/drawing/2014/main" id="{098BB881-D976-754C-948D-17A0547C9144}"/>
              </a:ext>
            </a:extLst>
          </p:cNvPr>
          <p:cNvSpPr txBox="1">
            <a:spLocks/>
          </p:cNvSpPr>
          <p:nvPr/>
        </p:nvSpPr>
        <p:spPr bwMode="auto">
          <a:xfrm>
            <a:off x="16803688" y="27955875"/>
            <a:ext cx="6815137" cy="723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spAutoFit/>
          </a:bodyPr>
          <a:lstStyle>
            <a:lvl1pPr>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3900">
                <a:latin typeface="Cambria" panose="02040503050406030204" pitchFamily="18" charset="0"/>
                <a:sym typeface="Cambria" panose="02040503050406030204" pitchFamily="18" charset="0"/>
              </a:rPr>
              <a:t>Formulas:</a:t>
            </a:r>
          </a:p>
        </p:txBody>
      </p:sp>
      <p:sp>
        <p:nvSpPr>
          <p:cNvPr id="3106" name="Text Box 65" descr="TextBox 104">
            <a:extLst>
              <a:ext uri="{FF2B5EF4-FFF2-40B4-BE49-F238E27FC236}">
                <a16:creationId xmlns:a16="http://schemas.microsoft.com/office/drawing/2014/main" id="{7B7D968D-3301-6F58-9D8A-41C6C7E1182D}"/>
              </a:ext>
            </a:extLst>
          </p:cNvPr>
          <p:cNvSpPr txBox="1">
            <a:spLocks/>
          </p:cNvSpPr>
          <p:nvPr/>
        </p:nvSpPr>
        <p:spPr bwMode="auto">
          <a:xfrm>
            <a:off x="28137163" y="36164650"/>
            <a:ext cx="9707562"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spAutoFit/>
          </a:bodyPr>
          <a:lstStyle>
            <a:lvl1pPr>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300">
                <a:latin typeface="Cambria" panose="02040503050406030204" pitchFamily="18" charset="0"/>
                <a:sym typeface="Cambria" panose="02040503050406030204" pitchFamily="18" charset="0"/>
              </a:rPr>
              <a:t>Analysis on which groups are the most satisfied </a:t>
            </a:r>
          </a:p>
        </p:txBody>
      </p:sp>
      <p:sp>
        <p:nvSpPr>
          <p:cNvPr id="3107" name="Text Box 66" descr="TextBox 105">
            <a:extLst>
              <a:ext uri="{FF2B5EF4-FFF2-40B4-BE49-F238E27FC236}">
                <a16:creationId xmlns:a16="http://schemas.microsoft.com/office/drawing/2014/main" id="{414FA202-5F9C-EF51-1C26-B9116B468AB8}"/>
              </a:ext>
            </a:extLst>
          </p:cNvPr>
          <p:cNvSpPr txBox="1">
            <a:spLocks/>
          </p:cNvSpPr>
          <p:nvPr/>
        </p:nvSpPr>
        <p:spPr bwMode="auto">
          <a:xfrm>
            <a:off x="15198725" y="28827117"/>
            <a:ext cx="9799637" cy="8863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spAutoFit/>
          </a:bodyPr>
          <a:lstStyle>
            <a:lvl1pPr>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3900">
                <a:latin typeface="Cambria" panose="02040503050406030204" pitchFamily="18" charset="0"/>
                <a:sym typeface="Cambria" panose="02040503050406030204" pitchFamily="18" charset="0"/>
              </a:rPr>
              <a:t>Retention rate = Number of retained users/Number of active users ) * 100% </a:t>
            </a:r>
          </a:p>
          <a:p>
            <a:pPr eaLnBrk="1"/>
            <a:endParaRPr lang="en-US" altLang="en-US" sz="3900">
              <a:latin typeface="Cambria" panose="02040503050406030204" pitchFamily="18" charset="0"/>
              <a:sym typeface="Cambria" panose="02040503050406030204" pitchFamily="18" charset="0"/>
            </a:endParaRPr>
          </a:p>
          <a:p>
            <a:pPr eaLnBrk="1"/>
            <a:r>
              <a:rPr lang="en-US" altLang="en-US" sz="3900">
                <a:latin typeface="Cambria" panose="02040503050406030204" pitchFamily="18" charset="0"/>
                <a:sym typeface="Cambria" panose="02040503050406030204" pitchFamily="18" charset="0"/>
              </a:rPr>
              <a:t>New users in a given time period = retained users </a:t>
            </a:r>
          </a:p>
          <a:p>
            <a:pPr eaLnBrk="1"/>
            <a:endParaRPr lang="en-US" altLang="en-US" sz="3900">
              <a:latin typeface="Cambria" panose="02040503050406030204" pitchFamily="18" charset="0"/>
              <a:sym typeface="Cambria" panose="02040503050406030204" pitchFamily="18" charset="0"/>
            </a:endParaRPr>
          </a:p>
          <a:p>
            <a:pPr eaLnBrk="1"/>
            <a:r>
              <a:rPr lang="en-US" altLang="en-US" sz="3900">
                <a:latin typeface="Cambria" panose="02040503050406030204" pitchFamily="18" charset="0"/>
                <a:sym typeface="Cambria" panose="02040503050406030204" pitchFamily="18" charset="0"/>
              </a:rPr>
              <a:t>Old users in a given time period = active users</a:t>
            </a:r>
          </a:p>
          <a:p>
            <a:pPr eaLnBrk="1"/>
            <a:endParaRPr lang="en-US" altLang="en-US" sz="3900">
              <a:latin typeface="Cambria" panose="02040503050406030204" pitchFamily="18" charset="0"/>
              <a:sym typeface="Cambria" panose="02040503050406030204" pitchFamily="18" charset="0"/>
            </a:endParaRPr>
          </a:p>
          <a:p>
            <a:pPr eaLnBrk="1"/>
            <a:r>
              <a:rPr lang="en-US" altLang="en-US" sz="3900">
                <a:latin typeface="Cambria" panose="02040503050406030204" pitchFamily="18" charset="0"/>
                <a:sym typeface="Cambria" panose="02040503050406030204" pitchFamily="18" charset="0"/>
              </a:rPr>
              <a:t>Similarly, engagement rate = (Total user actions / Total active users) * 100%</a:t>
            </a:r>
          </a:p>
          <a:p>
            <a:pPr eaLnBrk="1"/>
            <a:endParaRPr lang="en-US" altLang="en-US" sz="3900">
              <a:latin typeface="Cambria" panose="02040503050406030204" pitchFamily="18" charset="0"/>
              <a:sym typeface="Cambria" panose="02040503050406030204" pitchFamily="18" charset="0"/>
            </a:endParaRPr>
          </a:p>
          <a:p>
            <a:pPr eaLnBrk="1"/>
            <a:r>
              <a:rPr lang="en-US" altLang="en-US" sz="3900">
                <a:latin typeface="Cambria" panose="02040503050406030204" pitchFamily="18" charset="0"/>
                <a:sym typeface="Cambria" panose="02040503050406030204" pitchFamily="18" charset="0"/>
              </a:rPr>
              <a:t>Total user actions = button clicks, opening app, any user actions that interact with the app.</a:t>
            </a:r>
          </a:p>
          <a:p>
            <a:pPr eaLnBrk="1"/>
            <a:endParaRPr lang="en-US" altLang="en-US" sz="2300">
              <a:latin typeface="Cambria" panose="02040503050406030204" pitchFamily="18" charset="0"/>
              <a:sym typeface="Cambria" panose="02040503050406030204" pitchFamily="18" charset="0"/>
            </a:endParaRPr>
          </a:p>
        </p:txBody>
      </p:sp>
      <p:sp>
        <p:nvSpPr>
          <p:cNvPr id="3108" name="Text Box 67" descr="TextBox 106">
            <a:extLst>
              <a:ext uri="{FF2B5EF4-FFF2-40B4-BE49-F238E27FC236}">
                <a16:creationId xmlns:a16="http://schemas.microsoft.com/office/drawing/2014/main" id="{CDFA55F3-23B3-40AE-5B67-513E3E8E2676}"/>
              </a:ext>
            </a:extLst>
          </p:cNvPr>
          <p:cNvSpPr txBox="1">
            <a:spLocks/>
          </p:cNvSpPr>
          <p:nvPr/>
        </p:nvSpPr>
        <p:spPr bwMode="auto">
          <a:xfrm>
            <a:off x="30130265" y="27935237"/>
            <a:ext cx="2767815" cy="723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3337" tIns="53337" rIns="53337" bIns="53337" anchor="t">
            <a:spAutoFit/>
          </a:bodyPr>
          <a:lstStyle>
            <a:lvl1pPr>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4300538"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4000" dirty="0">
                <a:latin typeface="Cambria"/>
                <a:ea typeface="Cambria"/>
                <a:cs typeface="Calibri"/>
              </a:rPr>
              <a:t>Survey</a:t>
            </a:r>
          </a:p>
        </p:txBody>
      </p:sp>
      <p:grpSp>
        <p:nvGrpSpPr>
          <p:cNvPr id="3109" name="Group 68">
            <a:extLst>
              <a:ext uri="{FF2B5EF4-FFF2-40B4-BE49-F238E27FC236}">
                <a16:creationId xmlns:a16="http://schemas.microsoft.com/office/drawing/2014/main" id="{19AD2E53-291B-C1C2-72B5-1FB78F381B23}"/>
              </a:ext>
            </a:extLst>
          </p:cNvPr>
          <p:cNvGrpSpPr>
            <a:grpSpLocks/>
          </p:cNvGrpSpPr>
          <p:nvPr/>
        </p:nvGrpSpPr>
        <p:grpSpPr bwMode="auto">
          <a:xfrm>
            <a:off x="38044975" y="35676995"/>
            <a:ext cx="12777622" cy="1858630"/>
            <a:chOff x="0" y="-9884"/>
            <a:chExt cx="12776560" cy="3240812"/>
          </a:xfrm>
        </p:grpSpPr>
        <p:sp>
          <p:nvSpPr>
            <p:cNvPr id="3118" name="Rectangle 69">
              <a:extLst>
                <a:ext uri="{FF2B5EF4-FFF2-40B4-BE49-F238E27FC236}">
                  <a16:creationId xmlns:a16="http://schemas.microsoft.com/office/drawing/2014/main" id="{1DEF9D04-7061-5CD3-DC2C-18DBEC115FE8}"/>
                </a:ext>
              </a:extLst>
            </p:cNvPr>
            <p:cNvSpPr>
              <a:spLocks/>
            </p:cNvSpPr>
            <p:nvPr/>
          </p:nvSpPr>
          <p:spPr bwMode="auto">
            <a:xfrm>
              <a:off x="0" y="-1"/>
              <a:ext cx="12733867" cy="3230929"/>
            </a:xfrm>
            <a:prstGeom prst="rect">
              <a:avLst/>
            </a:prstGeom>
            <a:noFill/>
            <a:ln w="9525">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spcBef>
                  <a:spcPts val="4200"/>
                </a:spcBef>
              </a:pPr>
              <a:endParaRPr lang="en-US" altLang="en-US" sz="3700">
                <a:latin typeface="Cambria" panose="02040503050406030204" pitchFamily="18" charset="0"/>
                <a:sym typeface="Cambria" panose="02040503050406030204" pitchFamily="18" charset="0"/>
              </a:endParaRPr>
            </a:p>
          </p:txBody>
        </p:sp>
        <p:sp>
          <p:nvSpPr>
            <p:cNvPr id="3119" name="Text Box 70">
              <a:extLst>
                <a:ext uri="{FF2B5EF4-FFF2-40B4-BE49-F238E27FC236}">
                  <a16:creationId xmlns:a16="http://schemas.microsoft.com/office/drawing/2014/main" id="{12A926C5-F6F0-4E07-14D2-A39B229E88A5}"/>
                </a:ext>
              </a:extLst>
            </p:cNvPr>
            <p:cNvSpPr txBox="1">
              <a:spLocks/>
            </p:cNvSpPr>
            <p:nvPr/>
          </p:nvSpPr>
          <p:spPr bwMode="auto">
            <a:xfrm>
              <a:off x="158891" y="-9884"/>
              <a:ext cx="12617669" cy="3221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t"/>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r>
                <a:rPr lang="en-US" altLang="en-US" sz="3900" dirty="0">
                  <a:latin typeface="Cambria"/>
                  <a:ea typeface="Cambria"/>
                  <a:cs typeface="Calibri"/>
                  <a:sym typeface="Cambria" panose="02040503050406030204" pitchFamily="18" charset="0"/>
                </a:rPr>
                <a:t>Thank you, </a:t>
              </a:r>
              <a:r>
                <a:rPr lang="en-US" altLang="en-US" sz="3800" dirty="0">
                  <a:latin typeface="Cambria"/>
                  <a:ea typeface="Cambria"/>
                  <a:cs typeface="Calibri"/>
                  <a:sym typeface="Cambria" panose="02040503050406030204" pitchFamily="18" charset="0"/>
                </a:rPr>
                <a:t>professors</a:t>
              </a:r>
              <a:r>
                <a:rPr lang="en-US" altLang="en-US" sz="3900" dirty="0">
                  <a:latin typeface="Cambria"/>
                  <a:ea typeface="Cambria"/>
                  <a:cs typeface="Calibri"/>
                  <a:sym typeface="Cambria" panose="02040503050406030204" pitchFamily="18" charset="0"/>
                </a:rPr>
                <a:t> David Benedetto, Matthew Plumlee and Craig Smith. Thank you to our sponsor and CEO and founder of NextStep Health Sam </a:t>
              </a:r>
              <a:r>
                <a:rPr lang="en-US" altLang="en-US" sz="3900" dirty="0" err="1">
                  <a:latin typeface="Cambria"/>
                  <a:ea typeface="Cambria"/>
                  <a:cs typeface="Calibri"/>
                  <a:sym typeface="Cambria" panose="02040503050406030204" pitchFamily="18" charset="0"/>
                </a:rPr>
                <a:t>Warach</a:t>
              </a:r>
              <a:endParaRPr lang="en-US" altLang="en-US" sz="3900" dirty="0">
                <a:latin typeface="Cambria" panose="02040503050406030204" pitchFamily="18" charset="0"/>
                <a:ea typeface="Cambria"/>
              </a:endParaRPr>
            </a:p>
            <a:p>
              <a:pPr eaLnBrk="1">
                <a:lnSpc>
                  <a:spcPct val="90000"/>
                </a:lnSpc>
              </a:pPr>
              <a:endParaRPr lang="en-US" altLang="en-US" sz="3700">
                <a:latin typeface="Cambria" panose="02040503050406030204" pitchFamily="18" charset="0"/>
                <a:sym typeface="Cambria" panose="02040503050406030204" pitchFamily="18" charset="0"/>
              </a:endParaRPr>
            </a:p>
          </p:txBody>
        </p:sp>
      </p:grpSp>
      <p:pic>
        <p:nvPicPr>
          <p:cNvPr id="3114" name="Picture 75" descr="Picture 20">
            <a:extLst>
              <a:ext uri="{FF2B5EF4-FFF2-40B4-BE49-F238E27FC236}">
                <a16:creationId xmlns:a16="http://schemas.microsoft.com/office/drawing/2014/main" id="{E7C7AAB0-FEB8-F6D1-61F6-028667BF81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0488" y="1363663"/>
            <a:ext cx="2476500" cy="298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15" name="Picture 76">
            <a:extLst>
              <a:ext uri="{FF2B5EF4-FFF2-40B4-BE49-F238E27FC236}">
                <a16:creationId xmlns:a16="http://schemas.microsoft.com/office/drawing/2014/main" id="{B5D8538E-242B-FC64-EFEE-2909C52855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945175" y="565150"/>
            <a:ext cx="4902200" cy="469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16" name="Picture 77">
            <a:extLst>
              <a:ext uri="{FF2B5EF4-FFF2-40B4-BE49-F238E27FC236}">
                <a16:creationId xmlns:a16="http://schemas.microsoft.com/office/drawing/2014/main" id="{A9CB7B90-F6E0-8204-F828-876C0F16FF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369554" y="7916703"/>
            <a:ext cx="2878467" cy="5935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9927F65E-5F33-C661-F121-D3FAEEC13094}"/>
              </a:ext>
            </a:extLst>
          </p:cNvPr>
          <p:cNvSpPr txBox="1"/>
          <p:nvPr/>
        </p:nvSpPr>
        <p:spPr>
          <a:xfrm>
            <a:off x="28338736" y="7115186"/>
            <a:ext cx="4803917" cy="6972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a:latin typeface="Calibri"/>
                <a:cs typeface="Calibri"/>
              </a:rPr>
              <a:t>Fine tune GPT-3 model</a:t>
            </a:r>
            <a:endParaRPr lang="en-US"/>
          </a:p>
        </p:txBody>
      </p:sp>
      <p:pic>
        <p:nvPicPr>
          <p:cNvPr id="3" name="Picture 3" descr="Graphical user interface, text, application, chat or text message&#10;&#10;Description automatically generated">
            <a:extLst>
              <a:ext uri="{FF2B5EF4-FFF2-40B4-BE49-F238E27FC236}">
                <a16:creationId xmlns:a16="http://schemas.microsoft.com/office/drawing/2014/main" id="{37E918A5-21A8-9648-A762-ACEE4A11685D}"/>
              </a:ext>
            </a:extLst>
          </p:cNvPr>
          <p:cNvPicPr>
            <a:picLocks noChangeAspect="1"/>
          </p:cNvPicPr>
          <p:nvPr/>
        </p:nvPicPr>
        <p:blipFill>
          <a:blip r:embed="rId7"/>
          <a:stretch>
            <a:fillRect/>
          </a:stretch>
        </p:blipFill>
        <p:spPr>
          <a:xfrm>
            <a:off x="20004905" y="7919266"/>
            <a:ext cx="2590672" cy="5926571"/>
          </a:xfrm>
          <a:prstGeom prst="rect">
            <a:avLst/>
          </a:prstGeom>
        </p:spPr>
      </p:pic>
      <p:pic>
        <p:nvPicPr>
          <p:cNvPr id="4" name="Picture 4" descr="Text&#10;&#10;Description automatically generated">
            <a:extLst>
              <a:ext uri="{FF2B5EF4-FFF2-40B4-BE49-F238E27FC236}">
                <a16:creationId xmlns:a16="http://schemas.microsoft.com/office/drawing/2014/main" id="{559059C0-258C-2DEE-5846-73477AE2FA99}"/>
              </a:ext>
            </a:extLst>
          </p:cNvPr>
          <p:cNvPicPr>
            <a:picLocks noChangeAspect="1"/>
          </p:cNvPicPr>
          <p:nvPr/>
        </p:nvPicPr>
        <p:blipFill>
          <a:blip r:embed="rId8"/>
          <a:stretch>
            <a:fillRect/>
          </a:stretch>
        </p:blipFill>
        <p:spPr>
          <a:xfrm>
            <a:off x="25118492" y="7923392"/>
            <a:ext cx="4840330" cy="5924403"/>
          </a:xfrm>
          <a:prstGeom prst="rect">
            <a:avLst/>
          </a:prstGeom>
        </p:spPr>
      </p:pic>
      <p:pic>
        <p:nvPicPr>
          <p:cNvPr id="5" name="Picture 5" descr="Graphical user interface, text, application&#10;&#10;Description automatically generated">
            <a:extLst>
              <a:ext uri="{FF2B5EF4-FFF2-40B4-BE49-F238E27FC236}">
                <a16:creationId xmlns:a16="http://schemas.microsoft.com/office/drawing/2014/main" id="{C287D596-B498-0620-C761-B2FE902265AA}"/>
              </a:ext>
            </a:extLst>
          </p:cNvPr>
          <p:cNvPicPr>
            <a:picLocks noChangeAspect="1"/>
          </p:cNvPicPr>
          <p:nvPr/>
        </p:nvPicPr>
        <p:blipFill>
          <a:blip r:embed="rId9"/>
          <a:stretch>
            <a:fillRect/>
          </a:stretch>
        </p:blipFill>
        <p:spPr>
          <a:xfrm>
            <a:off x="31487066" y="7865853"/>
            <a:ext cx="3972598" cy="6006860"/>
          </a:xfrm>
          <a:prstGeom prst="rect">
            <a:avLst/>
          </a:prstGeom>
        </p:spPr>
      </p:pic>
      <p:sp>
        <p:nvSpPr>
          <p:cNvPr id="6" name="TextBox 5">
            <a:extLst>
              <a:ext uri="{FF2B5EF4-FFF2-40B4-BE49-F238E27FC236}">
                <a16:creationId xmlns:a16="http://schemas.microsoft.com/office/drawing/2014/main" id="{AFD76DB6-F650-18AE-42A5-CB275CDDF0D0}"/>
              </a:ext>
            </a:extLst>
          </p:cNvPr>
          <p:cNvSpPr txBox="1"/>
          <p:nvPr/>
        </p:nvSpPr>
        <p:spPr>
          <a:xfrm>
            <a:off x="25445409" y="14094844"/>
            <a:ext cx="4414206" cy="9126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latin typeface="Calibri"/>
                <a:cs typeface="Calibri"/>
              </a:rPr>
              <a:t>Create custom fine tune model base on uploaded data</a:t>
            </a:r>
            <a:endParaRPr lang="en-US" sz="2600"/>
          </a:p>
        </p:txBody>
      </p:sp>
      <p:sp>
        <p:nvSpPr>
          <p:cNvPr id="7" name="TextBox 6">
            <a:extLst>
              <a:ext uri="{FF2B5EF4-FFF2-40B4-BE49-F238E27FC236}">
                <a16:creationId xmlns:a16="http://schemas.microsoft.com/office/drawing/2014/main" id="{E56788A7-2A04-1849-6F8C-796AFBC0B3E8}"/>
              </a:ext>
            </a:extLst>
          </p:cNvPr>
          <p:cNvSpPr txBox="1"/>
          <p:nvPr/>
        </p:nvSpPr>
        <p:spPr>
          <a:xfrm>
            <a:off x="31366723" y="14085138"/>
            <a:ext cx="447423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a:latin typeface="Calibri"/>
                <a:cs typeface="Calibri"/>
              </a:rPr>
              <a:t>Testing custom fine tune model with dummy chat bot app</a:t>
            </a:r>
            <a:endParaRPr lang="en-US" sz="2600"/>
          </a:p>
        </p:txBody>
      </p:sp>
      <p:pic>
        <p:nvPicPr>
          <p:cNvPr id="8" name="Picture 8" descr="Graphical user interface, text, application, email&#10;&#10;Description automatically generated">
            <a:extLst>
              <a:ext uri="{FF2B5EF4-FFF2-40B4-BE49-F238E27FC236}">
                <a16:creationId xmlns:a16="http://schemas.microsoft.com/office/drawing/2014/main" id="{9DCFBAF7-2B4F-6617-F784-48605C3ED525}"/>
              </a:ext>
            </a:extLst>
          </p:cNvPr>
          <p:cNvPicPr>
            <a:picLocks noChangeAspect="1"/>
          </p:cNvPicPr>
          <p:nvPr/>
        </p:nvPicPr>
        <p:blipFill>
          <a:blip r:embed="rId10"/>
          <a:stretch>
            <a:fillRect/>
          </a:stretch>
        </p:blipFill>
        <p:spPr>
          <a:xfrm>
            <a:off x="26953200" y="29078705"/>
            <a:ext cx="8556000" cy="5514590"/>
          </a:xfrm>
          <a:prstGeom prst="rect">
            <a:avLst/>
          </a:prstGeom>
        </p:spPr>
      </p:pic>
      <p:sp>
        <p:nvSpPr>
          <p:cNvPr id="12" name="Rectangle 34">
            <a:extLst>
              <a:ext uri="{FF2B5EF4-FFF2-40B4-BE49-F238E27FC236}">
                <a16:creationId xmlns:a16="http://schemas.microsoft.com/office/drawing/2014/main" id="{7E39D75C-CD8E-2B3D-58A7-3DF3CF14A05C}"/>
              </a:ext>
            </a:extLst>
          </p:cNvPr>
          <p:cNvSpPr>
            <a:spLocks/>
          </p:cNvSpPr>
          <p:nvPr/>
        </p:nvSpPr>
        <p:spPr bwMode="auto">
          <a:xfrm>
            <a:off x="14365813" y="16125042"/>
            <a:ext cx="22913975" cy="1012825"/>
          </a:xfrm>
          <a:prstGeom prst="rect">
            <a:avLst/>
          </a:prstGeom>
          <a:solidFill>
            <a:srgbClr val="002060"/>
          </a:solidFill>
          <a:ln w="9525">
            <a:solidFill>
              <a:srgbClr val="00206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10000"/>
          </a:p>
        </p:txBody>
      </p:sp>
      <p:sp>
        <p:nvSpPr>
          <p:cNvPr id="13" name="TextBox 12">
            <a:extLst>
              <a:ext uri="{FF2B5EF4-FFF2-40B4-BE49-F238E27FC236}">
                <a16:creationId xmlns:a16="http://schemas.microsoft.com/office/drawing/2014/main" id="{0AF7D022-121F-F332-195B-00A1D191C9B0}"/>
              </a:ext>
            </a:extLst>
          </p:cNvPr>
          <p:cNvSpPr txBox="1"/>
          <p:nvPr/>
        </p:nvSpPr>
        <p:spPr>
          <a:xfrm>
            <a:off x="22243200" y="16396800"/>
            <a:ext cx="5409600" cy="1400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5" name="Text Box 35">
            <a:extLst>
              <a:ext uri="{FF2B5EF4-FFF2-40B4-BE49-F238E27FC236}">
                <a16:creationId xmlns:a16="http://schemas.microsoft.com/office/drawing/2014/main" id="{1B9AFEB6-1868-444F-EBDC-1333AB531529}"/>
              </a:ext>
            </a:extLst>
          </p:cNvPr>
          <p:cNvSpPr txBox="1">
            <a:spLocks/>
          </p:cNvSpPr>
          <p:nvPr/>
        </p:nvSpPr>
        <p:spPr bwMode="auto">
          <a:xfrm>
            <a:off x="14356709" y="16129803"/>
            <a:ext cx="22797782" cy="10033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lnSpc>
                <a:spcPct val="90000"/>
              </a:lnSpc>
              <a:spcBef>
                <a:spcPts val="4200"/>
              </a:spcBef>
            </a:pPr>
            <a:r>
              <a:rPr lang="en-US" altLang="en-US" sz="5100" dirty="0">
                <a:solidFill>
                  <a:srgbClr val="FFFFFF"/>
                </a:solidFill>
                <a:latin typeface="Cambria"/>
                <a:ea typeface="Cambria"/>
                <a:cs typeface="Calibri"/>
              </a:rPr>
              <a:t>Custom </a:t>
            </a:r>
            <a:r>
              <a:rPr lang="en-US" altLang="en-US" sz="5100">
                <a:solidFill>
                  <a:srgbClr val="FFFFFF"/>
                </a:solidFill>
                <a:latin typeface="Cambria"/>
                <a:ea typeface="Cambria"/>
                <a:cs typeface="Calibri"/>
              </a:rPr>
              <a:t>Fine Tuned</a:t>
            </a:r>
            <a:r>
              <a:rPr lang="en-US" altLang="en-US" sz="5100" dirty="0">
                <a:solidFill>
                  <a:srgbClr val="FFFFFF"/>
                </a:solidFill>
                <a:latin typeface="Cambria"/>
                <a:ea typeface="Cambria"/>
                <a:cs typeface="Calibri"/>
              </a:rPr>
              <a:t> Model</a:t>
            </a:r>
            <a:endParaRPr lang="en-US" altLang="en-US" sz="5100" dirty="0">
              <a:solidFill>
                <a:srgbClr val="FFFFFF"/>
              </a:solidFill>
              <a:latin typeface="Cambria"/>
              <a:ea typeface="Cambria"/>
            </a:endParaRPr>
          </a:p>
        </p:txBody>
      </p:sp>
      <p:pic>
        <p:nvPicPr>
          <p:cNvPr id="16" name="Picture 16" descr="Text&#10;&#10;Description automatically generated">
            <a:extLst>
              <a:ext uri="{FF2B5EF4-FFF2-40B4-BE49-F238E27FC236}">
                <a16:creationId xmlns:a16="http://schemas.microsoft.com/office/drawing/2014/main" id="{B85EB3DA-9400-BDF1-093A-2963F041B15D}"/>
              </a:ext>
            </a:extLst>
          </p:cNvPr>
          <p:cNvPicPr>
            <a:picLocks noChangeAspect="1"/>
          </p:cNvPicPr>
          <p:nvPr/>
        </p:nvPicPr>
        <p:blipFill>
          <a:blip r:embed="rId11"/>
          <a:stretch>
            <a:fillRect/>
          </a:stretch>
        </p:blipFill>
        <p:spPr>
          <a:xfrm>
            <a:off x="26415600" y="18248566"/>
            <a:ext cx="10068000" cy="6006867"/>
          </a:xfrm>
          <a:prstGeom prst="rect">
            <a:avLst/>
          </a:prstGeom>
        </p:spPr>
      </p:pic>
      <p:pic>
        <p:nvPicPr>
          <p:cNvPr id="17" name="Picture 17" descr="Text&#10;&#10;Description automatically generated">
            <a:extLst>
              <a:ext uri="{FF2B5EF4-FFF2-40B4-BE49-F238E27FC236}">
                <a16:creationId xmlns:a16="http://schemas.microsoft.com/office/drawing/2014/main" id="{90B62F22-CFE6-0D9B-03BD-5B05AD78D1B7}"/>
              </a:ext>
            </a:extLst>
          </p:cNvPr>
          <p:cNvPicPr>
            <a:picLocks noChangeAspect="1"/>
          </p:cNvPicPr>
          <p:nvPr/>
        </p:nvPicPr>
        <p:blipFill>
          <a:blip r:embed="rId12"/>
          <a:stretch>
            <a:fillRect/>
          </a:stretch>
        </p:blipFill>
        <p:spPr>
          <a:xfrm>
            <a:off x="16797600" y="17952934"/>
            <a:ext cx="4910400" cy="6304132"/>
          </a:xfrm>
          <a:prstGeom prst="rect">
            <a:avLst/>
          </a:prstGeom>
        </p:spPr>
      </p:pic>
      <p:grpSp>
        <p:nvGrpSpPr>
          <p:cNvPr id="18" name="Group 30">
            <a:extLst>
              <a:ext uri="{FF2B5EF4-FFF2-40B4-BE49-F238E27FC236}">
                <a16:creationId xmlns:a16="http://schemas.microsoft.com/office/drawing/2014/main" id="{5E6126CE-27C5-8680-B1F3-A8EA08A1F400}"/>
              </a:ext>
            </a:extLst>
          </p:cNvPr>
          <p:cNvGrpSpPr>
            <a:grpSpLocks/>
          </p:cNvGrpSpPr>
          <p:nvPr/>
        </p:nvGrpSpPr>
        <p:grpSpPr bwMode="auto">
          <a:xfrm>
            <a:off x="38190700" y="7298788"/>
            <a:ext cx="12733337" cy="9492112"/>
            <a:chOff x="0" y="-1"/>
            <a:chExt cx="12733867" cy="8215139"/>
          </a:xfrm>
        </p:grpSpPr>
        <p:sp>
          <p:nvSpPr>
            <p:cNvPr id="19" name="Rectangle 31">
              <a:extLst>
                <a:ext uri="{FF2B5EF4-FFF2-40B4-BE49-F238E27FC236}">
                  <a16:creationId xmlns:a16="http://schemas.microsoft.com/office/drawing/2014/main" id="{BAD424DA-5C8D-C8F0-B7F2-D66930426129}"/>
                </a:ext>
              </a:extLst>
            </p:cNvPr>
            <p:cNvSpPr>
              <a:spLocks/>
            </p:cNvSpPr>
            <p:nvPr/>
          </p:nvSpPr>
          <p:spPr bwMode="auto">
            <a:xfrm>
              <a:off x="0" y="-1"/>
              <a:ext cx="12733867" cy="8215139"/>
            </a:xfrm>
            <a:prstGeom prst="rect">
              <a:avLst/>
            </a:prstGeom>
            <a:noFill/>
            <a:ln w="9525">
              <a:solidFill>
                <a:srgbClr val="00206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lnSpc>
                  <a:spcPct val="90000"/>
                </a:lnSpc>
              </a:pPr>
              <a:endParaRPr lang="en-US" altLang="en-US" sz="10000"/>
            </a:p>
          </p:txBody>
        </p:sp>
        <p:sp>
          <p:nvSpPr>
            <p:cNvPr id="20" name="Text Box 32">
              <a:extLst>
                <a:ext uri="{FF2B5EF4-FFF2-40B4-BE49-F238E27FC236}">
                  <a16:creationId xmlns:a16="http://schemas.microsoft.com/office/drawing/2014/main" id="{B7B69A51-09C1-7AD3-C7F0-7BE8C1A7B422}"/>
                </a:ext>
              </a:extLst>
            </p:cNvPr>
            <p:cNvSpPr txBox="1">
              <a:spLocks/>
            </p:cNvSpPr>
            <p:nvPr/>
          </p:nvSpPr>
          <p:spPr bwMode="auto">
            <a:xfrm>
              <a:off x="58099" y="4762"/>
              <a:ext cx="12617669" cy="820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t"/>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571500" indent="-571500">
                <a:buFont typeface="Arial" panose="020B0604020202020204" pitchFamily="34" charset="0"/>
                <a:buChar char="•"/>
              </a:pPr>
              <a:endParaRPr lang="en-US"/>
            </a:p>
            <a:p>
              <a:endParaRPr lang="en-US" sz="3900">
                <a:latin typeface="Calibri"/>
                <a:cs typeface="Calibri"/>
              </a:endParaRPr>
            </a:p>
          </p:txBody>
        </p:sp>
      </p:grpSp>
      <p:grpSp>
        <p:nvGrpSpPr>
          <p:cNvPr id="21" name="Group 20">
            <a:extLst>
              <a:ext uri="{FF2B5EF4-FFF2-40B4-BE49-F238E27FC236}">
                <a16:creationId xmlns:a16="http://schemas.microsoft.com/office/drawing/2014/main" id="{B79D6F9C-A981-173A-9502-BE3D3772BAEA}"/>
              </a:ext>
            </a:extLst>
          </p:cNvPr>
          <p:cNvGrpSpPr>
            <a:grpSpLocks/>
          </p:cNvGrpSpPr>
          <p:nvPr/>
        </p:nvGrpSpPr>
        <p:grpSpPr bwMode="auto">
          <a:xfrm>
            <a:off x="37987486" y="5769549"/>
            <a:ext cx="12734925" cy="1065212"/>
            <a:chOff x="0" y="0"/>
            <a:chExt cx="12733867" cy="1065351"/>
          </a:xfrm>
        </p:grpSpPr>
        <p:sp>
          <p:nvSpPr>
            <p:cNvPr id="22" name="Rectangle 21">
              <a:extLst>
                <a:ext uri="{FF2B5EF4-FFF2-40B4-BE49-F238E27FC236}">
                  <a16:creationId xmlns:a16="http://schemas.microsoft.com/office/drawing/2014/main" id="{75CBC0A2-55D7-4ECF-1920-B0D8EC5FAD5B}"/>
                </a:ext>
              </a:extLst>
            </p:cNvPr>
            <p:cNvSpPr>
              <a:spLocks/>
            </p:cNvSpPr>
            <p:nvPr/>
          </p:nvSpPr>
          <p:spPr bwMode="auto">
            <a:xfrm>
              <a:off x="0" y="0"/>
              <a:ext cx="12733867" cy="1065351"/>
            </a:xfrm>
            <a:prstGeom prst="rect">
              <a:avLst/>
            </a:prstGeom>
            <a:solidFill>
              <a:srgbClr val="002060"/>
            </a:solidFill>
            <a:ln w="9525">
              <a:solidFill>
                <a:srgbClr val="00206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lnSpc>
                  <a:spcPct val="90000"/>
                </a:lnSpc>
                <a:spcBef>
                  <a:spcPts val="4200"/>
                </a:spcBef>
              </a:pPr>
              <a:endParaRPr lang="en-US" altLang="en-US" sz="10000"/>
            </a:p>
          </p:txBody>
        </p:sp>
        <p:sp>
          <p:nvSpPr>
            <p:cNvPr id="23" name="Text Box 22">
              <a:extLst>
                <a:ext uri="{FF2B5EF4-FFF2-40B4-BE49-F238E27FC236}">
                  <a16:creationId xmlns:a16="http://schemas.microsoft.com/office/drawing/2014/main" id="{DB265A0C-CE42-B24D-683C-F615A756B0E7}"/>
                </a:ext>
              </a:extLst>
            </p:cNvPr>
            <p:cNvSpPr txBox="1">
              <a:spLocks/>
            </p:cNvSpPr>
            <p:nvPr/>
          </p:nvSpPr>
          <p:spPr bwMode="auto">
            <a:xfrm>
              <a:off x="58099" y="4762"/>
              <a:ext cx="12617669" cy="1055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3337" tIns="53337" rIns="53337" bIns="53337" anchor="ctr"/>
            <a:lstStyle>
              <a:lvl1pPr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3840163">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3840163" eaLnBrk="0" fontAlgn="base" hangingPunct="0">
                <a:spcBef>
                  <a:spcPct val="0"/>
                </a:spcBef>
                <a:spcAft>
                  <a:spcPct val="0"/>
                </a:spcAft>
                <a:defRPr sz="8500">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a:lnSpc>
                  <a:spcPct val="90000"/>
                </a:lnSpc>
                <a:spcBef>
                  <a:spcPts val="4200"/>
                </a:spcBef>
              </a:pPr>
              <a:r>
                <a:rPr lang="en-US" sz="5800" dirty="0">
                  <a:solidFill>
                    <a:srgbClr val="FFFFFF"/>
                  </a:solidFill>
                  <a:latin typeface="Cambria"/>
                  <a:ea typeface="Cambria"/>
                  <a:cs typeface="Calibri"/>
                </a:rPr>
                <a:t>Sequence Diagram</a:t>
              </a:r>
              <a:endParaRPr lang="en-US" dirty="0">
                <a:cs typeface="Calibri"/>
              </a:endParaRPr>
            </a:p>
          </p:txBody>
        </p:sp>
      </p:grpSp>
      <p:pic>
        <p:nvPicPr>
          <p:cNvPr id="24" name="Picture 24" descr="Diagram&#10;&#10;Description automatically generated">
            <a:extLst>
              <a:ext uri="{FF2B5EF4-FFF2-40B4-BE49-F238E27FC236}">
                <a16:creationId xmlns:a16="http://schemas.microsoft.com/office/drawing/2014/main" id="{FB7F844E-2B73-8C68-7CB1-86E0B51E76AD}"/>
              </a:ext>
            </a:extLst>
          </p:cNvPr>
          <p:cNvPicPr>
            <a:picLocks noChangeAspect="1"/>
          </p:cNvPicPr>
          <p:nvPr/>
        </p:nvPicPr>
        <p:blipFill>
          <a:blip r:embed="rId13"/>
          <a:stretch>
            <a:fillRect/>
          </a:stretch>
        </p:blipFill>
        <p:spPr>
          <a:xfrm>
            <a:off x="40339472" y="7451068"/>
            <a:ext cx="8206211" cy="8496301"/>
          </a:xfrm>
          <a:prstGeom prst="rect">
            <a:avLst/>
          </a:prstGeom>
        </p:spPr>
      </p:pic>
      <p:sp>
        <p:nvSpPr>
          <p:cNvPr id="25" name="TextBox 24">
            <a:extLst>
              <a:ext uri="{FF2B5EF4-FFF2-40B4-BE49-F238E27FC236}">
                <a16:creationId xmlns:a16="http://schemas.microsoft.com/office/drawing/2014/main" id="{400CB12B-7266-B867-2822-EB5890438F79}"/>
              </a:ext>
            </a:extLst>
          </p:cNvPr>
          <p:cNvSpPr txBox="1"/>
          <p:nvPr/>
        </p:nvSpPr>
        <p:spPr>
          <a:xfrm>
            <a:off x="39124360" y="15999863"/>
            <a:ext cx="1107996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latin typeface="Calibri"/>
                <a:cs typeface="Calibri"/>
              </a:rPr>
              <a:t>This is a sequence diagram which show how our custom fine tuned model work</a:t>
            </a:r>
            <a:endParaRPr lang="en-US" sz="2600" dirty="0"/>
          </a:p>
        </p:txBody>
      </p:sp>
    </p:spTree>
  </p:cSld>
  <p:clrMapOvr>
    <a:masterClrMapping/>
  </p:clrMapOvr>
  <p:transition spd="med"/>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Theme">
      <a:majorFont>
        <a:latin typeface="Calibri Light"/>
        <a:ea typeface=""/>
        <a:cs typeface="Calibri Light"/>
      </a:majorFont>
      <a:minorFont>
        <a:latin typeface="Calibri"/>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4300538" rtl="0" eaLnBrk="1" fontAlgn="base" latinLnBrk="0" hangingPunct="0">
          <a:lnSpc>
            <a:spcPct val="100000"/>
          </a:lnSpc>
          <a:spcBef>
            <a:spcPct val="0"/>
          </a:spcBef>
          <a:spcAft>
            <a:spcPct val="0"/>
          </a:spcAft>
          <a:buClrTx/>
          <a:buSzTx/>
          <a:buFontTx/>
          <a:buNone/>
          <a:tabLst/>
          <a:defRPr kumimoji="0" lang="en-US" altLang="en-US" sz="85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spAutoFit/>
      </a:bodyPr>
      <a:lstStyle>
        <a:defPPr marL="0" marR="0" indent="0" algn="l" defTabSz="4300538" rtl="0" eaLnBrk="1" fontAlgn="base" latinLnBrk="0" hangingPunct="0">
          <a:lnSpc>
            <a:spcPct val="100000"/>
          </a:lnSpc>
          <a:spcBef>
            <a:spcPct val="0"/>
          </a:spcBef>
          <a:spcAft>
            <a:spcPct val="0"/>
          </a:spcAft>
          <a:buClrTx/>
          <a:buSzTx/>
          <a:buFontTx/>
          <a:buNone/>
          <a:tabLst/>
          <a:defRPr kumimoji="0" lang="en-US" altLang="en-US" sz="8500" b="0" i="0" u="none" strike="noStrike" cap="none" normalizeH="0" baseline="0" smtClean="0">
            <a:ln>
              <a:noFill/>
            </a:ln>
            <a:solidFill>
              <a:srgbClr val="000000"/>
            </a:solidFill>
            <a:effectLst/>
            <a:latin typeface="Calibri" panose="020F0502020204030204" pitchFamily="34" charset="0"/>
            <a:cs typeface="Calibri" panose="020F0502020204030204" pitchFamily="34" charset="0"/>
            <a:sym typeface="Calibri" panose="020F050202020403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Nextstep Health Data Analysis Anushreeya Gurung, Lingyun Chen, Benicio Liu Department of Computer Science,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Nextstep Health Data Analysis Anushreeya Gurung  Department of Computer Science, University of New Hampshire, Durham, NH 03824</dc:title>
  <cp:revision>125</cp:revision>
  <dcterms:modified xsi:type="dcterms:W3CDTF">2023-04-18T19:27:36Z</dcterms:modified>
</cp:coreProperties>
</file>