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Ex2.xml" ContentType="application/vnd.ms-office.chartex+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Ex3.xml" ContentType="application/vnd.ms-office.chartex+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3891200" cy="36576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4D14F-CC01-4766-BAE6-5775EB2519CA}" v="3" dt="2023-04-18T19:10:17.282"/>
    <p1510:client id="{A6B03A3C-C3EE-4DCC-A345-370DDEF801EF}" v="5" dt="2023-04-18T15:44:48.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19" d="100"/>
          <a:sy n="19" d="100"/>
        </p:scale>
        <p:origin x="1602" y="132"/>
      </p:cViewPr>
      <p:guideLst>
        <p:guide orient="horz" pos="11520"/>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User\Downloads\Great%20Bay%20Natural%20Armoring%20Study%20-%20Sood.xlsx"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User\Downloads\Great%20Bay%20Natural%20Armoring%20Study%20-%20Sood.xlsx" TargetMode="External"/><Relationship Id="rId4" Type="http://schemas.openxmlformats.org/officeDocument/2006/relationships/themeOverride" Target="../theme/themeOverride5.xml"/></Relationships>
</file>

<file path=ppt/charts/_rels/chartEx3.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User\Downloads\Great%20Bay%20Natural%20Armoring%20Study%20-%20Sood.xlsx" TargetMode="External"/><Relationship Id="rId4"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400">
                <a:solidFill>
                  <a:schemeClr val="tx1"/>
                </a:solidFill>
              </a:rPr>
              <a:t>Particle</a:t>
            </a:r>
            <a:r>
              <a:rPr lang="en-US" sz="2400" baseline="0">
                <a:solidFill>
                  <a:schemeClr val="tx1"/>
                </a:solidFill>
              </a:rPr>
              <a:t> Size Distributions Around Great Bay</a:t>
            </a:r>
            <a:endParaRPr lang="en-US" sz="240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scatterChart>
        <c:scatterStyle val="smoothMarker"/>
        <c:varyColors val="0"/>
        <c:ser>
          <c:idx val="0"/>
          <c:order val="0"/>
          <c:tx>
            <c:v>Wagon Hill</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'Wagon Hill'!$G$13:$G$30</c:f>
              <c:numCache>
                <c:formatCode>General</c:formatCode>
                <c:ptCount val="18"/>
                <c:pt idx="0">
                  <c:v>0</c:v>
                </c:pt>
                <c:pt idx="1">
                  <c:v>0</c:v>
                </c:pt>
                <c:pt idx="2">
                  <c:v>0</c:v>
                </c:pt>
                <c:pt idx="3">
                  <c:v>0</c:v>
                </c:pt>
                <c:pt idx="4">
                  <c:v>0</c:v>
                </c:pt>
                <c:pt idx="5">
                  <c:v>0</c:v>
                </c:pt>
                <c:pt idx="6">
                  <c:v>0</c:v>
                </c:pt>
                <c:pt idx="7">
                  <c:v>0</c:v>
                </c:pt>
                <c:pt idx="8">
                  <c:v>0</c:v>
                </c:pt>
                <c:pt idx="9">
                  <c:v>8</c:v>
                </c:pt>
                <c:pt idx="10">
                  <c:v>22</c:v>
                </c:pt>
                <c:pt idx="11">
                  <c:v>45</c:v>
                </c:pt>
                <c:pt idx="12">
                  <c:v>76</c:v>
                </c:pt>
                <c:pt idx="13">
                  <c:v>89</c:v>
                </c:pt>
                <c:pt idx="14">
                  <c:v>98</c:v>
                </c:pt>
                <c:pt idx="15">
                  <c:v>100</c:v>
                </c:pt>
                <c:pt idx="16">
                  <c:v>100</c:v>
                </c:pt>
                <c:pt idx="17">
                  <c:v>100</c:v>
                </c:pt>
              </c:numCache>
            </c:numRef>
          </c:yVal>
          <c:smooth val="1"/>
          <c:extLst>
            <c:ext xmlns:c16="http://schemas.microsoft.com/office/drawing/2014/chart" uri="{C3380CC4-5D6E-409C-BE32-E72D297353CC}">
              <c16:uniqueId val="{00000000-6164-48C4-90AB-971411B6CF07}"/>
            </c:ext>
          </c:extLst>
        </c:ser>
        <c:ser>
          <c:idx val="1"/>
          <c:order val="1"/>
          <c:tx>
            <c:v>Wagon Hill 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'Wagon Hill (2)'!$G$13:$G$30</c:f>
              <c:numCache>
                <c:formatCode>General</c:formatCode>
                <c:ptCount val="18"/>
                <c:pt idx="0">
                  <c:v>0</c:v>
                </c:pt>
                <c:pt idx="1">
                  <c:v>0</c:v>
                </c:pt>
                <c:pt idx="2">
                  <c:v>0</c:v>
                </c:pt>
                <c:pt idx="3">
                  <c:v>0</c:v>
                </c:pt>
                <c:pt idx="4">
                  <c:v>0</c:v>
                </c:pt>
                <c:pt idx="5">
                  <c:v>0</c:v>
                </c:pt>
                <c:pt idx="6">
                  <c:v>0</c:v>
                </c:pt>
                <c:pt idx="7">
                  <c:v>0</c:v>
                </c:pt>
                <c:pt idx="8">
                  <c:v>2</c:v>
                </c:pt>
                <c:pt idx="9">
                  <c:v>8</c:v>
                </c:pt>
                <c:pt idx="10">
                  <c:v>29</c:v>
                </c:pt>
                <c:pt idx="11">
                  <c:v>47</c:v>
                </c:pt>
                <c:pt idx="12">
                  <c:v>77</c:v>
                </c:pt>
                <c:pt idx="13">
                  <c:v>92</c:v>
                </c:pt>
                <c:pt idx="14">
                  <c:v>100</c:v>
                </c:pt>
                <c:pt idx="15">
                  <c:v>100</c:v>
                </c:pt>
                <c:pt idx="16">
                  <c:v>100</c:v>
                </c:pt>
                <c:pt idx="17">
                  <c:v>100</c:v>
                </c:pt>
              </c:numCache>
            </c:numRef>
          </c:yVal>
          <c:smooth val="1"/>
          <c:extLst>
            <c:ext xmlns:c16="http://schemas.microsoft.com/office/drawing/2014/chart" uri="{C3380CC4-5D6E-409C-BE32-E72D297353CC}">
              <c16:uniqueId val="{00000001-6164-48C4-90AB-971411B6CF07}"/>
            </c:ext>
          </c:extLst>
        </c:ser>
        <c:ser>
          <c:idx val="2"/>
          <c:order val="2"/>
          <c:tx>
            <c:v>Moody Point</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'Moody Point'!$G$13:$G$30</c:f>
              <c:numCache>
                <c:formatCode>General</c:formatCode>
                <c:ptCount val="18"/>
                <c:pt idx="0">
                  <c:v>0</c:v>
                </c:pt>
                <c:pt idx="1">
                  <c:v>0</c:v>
                </c:pt>
                <c:pt idx="2">
                  <c:v>1</c:v>
                </c:pt>
                <c:pt idx="3">
                  <c:v>1</c:v>
                </c:pt>
                <c:pt idx="4">
                  <c:v>2</c:v>
                </c:pt>
                <c:pt idx="5">
                  <c:v>3</c:v>
                </c:pt>
                <c:pt idx="6">
                  <c:v>7</c:v>
                </c:pt>
                <c:pt idx="7">
                  <c:v>23</c:v>
                </c:pt>
                <c:pt idx="8">
                  <c:v>31</c:v>
                </c:pt>
                <c:pt idx="9">
                  <c:v>50</c:v>
                </c:pt>
                <c:pt idx="10">
                  <c:v>75</c:v>
                </c:pt>
                <c:pt idx="11">
                  <c:v>89</c:v>
                </c:pt>
                <c:pt idx="12">
                  <c:v>96</c:v>
                </c:pt>
                <c:pt idx="13">
                  <c:v>99</c:v>
                </c:pt>
                <c:pt idx="14">
                  <c:v>100</c:v>
                </c:pt>
                <c:pt idx="15">
                  <c:v>100</c:v>
                </c:pt>
                <c:pt idx="16">
                  <c:v>100</c:v>
                </c:pt>
                <c:pt idx="17">
                  <c:v>100</c:v>
                </c:pt>
              </c:numCache>
            </c:numRef>
          </c:yVal>
          <c:smooth val="1"/>
          <c:extLst>
            <c:ext xmlns:c16="http://schemas.microsoft.com/office/drawing/2014/chart" uri="{C3380CC4-5D6E-409C-BE32-E72D297353CC}">
              <c16:uniqueId val="{00000002-6164-48C4-90AB-971411B6CF07}"/>
            </c:ext>
          </c:extLst>
        </c:ser>
        <c:ser>
          <c:idx val="3"/>
          <c:order val="3"/>
          <c:tx>
            <c:v>Moody Point Lower</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'Moody Point Lower'!$G$13:$G$30</c:f>
              <c:numCache>
                <c:formatCode>General</c:formatCode>
                <c:ptCount val="18"/>
                <c:pt idx="0">
                  <c:v>0</c:v>
                </c:pt>
                <c:pt idx="1">
                  <c:v>0</c:v>
                </c:pt>
                <c:pt idx="2">
                  <c:v>0</c:v>
                </c:pt>
                <c:pt idx="3">
                  <c:v>0</c:v>
                </c:pt>
                <c:pt idx="4">
                  <c:v>0</c:v>
                </c:pt>
                <c:pt idx="5">
                  <c:v>0</c:v>
                </c:pt>
                <c:pt idx="6">
                  <c:v>4</c:v>
                </c:pt>
                <c:pt idx="7">
                  <c:v>10</c:v>
                </c:pt>
                <c:pt idx="8">
                  <c:v>28</c:v>
                </c:pt>
                <c:pt idx="9">
                  <c:v>55</c:v>
                </c:pt>
                <c:pt idx="10">
                  <c:v>82</c:v>
                </c:pt>
                <c:pt idx="11">
                  <c:v>92</c:v>
                </c:pt>
                <c:pt idx="12">
                  <c:v>97</c:v>
                </c:pt>
                <c:pt idx="13">
                  <c:v>99</c:v>
                </c:pt>
                <c:pt idx="14">
                  <c:v>100</c:v>
                </c:pt>
                <c:pt idx="15">
                  <c:v>100</c:v>
                </c:pt>
                <c:pt idx="16">
                  <c:v>100</c:v>
                </c:pt>
                <c:pt idx="17">
                  <c:v>100</c:v>
                </c:pt>
              </c:numCache>
            </c:numRef>
          </c:yVal>
          <c:smooth val="1"/>
          <c:extLst>
            <c:ext xmlns:c16="http://schemas.microsoft.com/office/drawing/2014/chart" uri="{C3380CC4-5D6E-409C-BE32-E72D297353CC}">
              <c16:uniqueId val="{00000003-6164-48C4-90AB-971411B6CF07}"/>
            </c:ext>
          </c:extLst>
        </c:ser>
        <c:ser>
          <c:idx val="4"/>
          <c:order val="4"/>
          <c:tx>
            <c:v>GB Disc. Center</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'GB Disc. Center'!$G$13:$G$30</c:f>
              <c:numCache>
                <c:formatCode>General</c:formatCode>
                <c:ptCount val="18"/>
                <c:pt idx="0">
                  <c:v>0</c:v>
                </c:pt>
                <c:pt idx="1">
                  <c:v>0</c:v>
                </c:pt>
                <c:pt idx="2">
                  <c:v>0</c:v>
                </c:pt>
                <c:pt idx="3">
                  <c:v>0</c:v>
                </c:pt>
                <c:pt idx="4">
                  <c:v>0</c:v>
                </c:pt>
                <c:pt idx="5">
                  <c:v>0</c:v>
                </c:pt>
                <c:pt idx="6">
                  <c:v>0</c:v>
                </c:pt>
                <c:pt idx="7">
                  <c:v>5</c:v>
                </c:pt>
                <c:pt idx="8">
                  <c:v>15</c:v>
                </c:pt>
                <c:pt idx="9">
                  <c:v>28</c:v>
                </c:pt>
                <c:pt idx="10">
                  <c:v>53</c:v>
                </c:pt>
                <c:pt idx="11">
                  <c:v>74</c:v>
                </c:pt>
                <c:pt idx="12">
                  <c:v>83</c:v>
                </c:pt>
                <c:pt idx="13">
                  <c:v>94</c:v>
                </c:pt>
                <c:pt idx="14">
                  <c:v>98</c:v>
                </c:pt>
                <c:pt idx="15">
                  <c:v>100</c:v>
                </c:pt>
                <c:pt idx="16">
                  <c:v>100</c:v>
                </c:pt>
                <c:pt idx="17">
                  <c:v>100</c:v>
                </c:pt>
              </c:numCache>
            </c:numRef>
          </c:yVal>
          <c:smooth val="1"/>
          <c:extLst>
            <c:ext xmlns:c16="http://schemas.microsoft.com/office/drawing/2014/chart" uri="{C3380CC4-5D6E-409C-BE32-E72D297353CC}">
              <c16:uniqueId val="{00000004-6164-48C4-90AB-971411B6CF07}"/>
            </c:ext>
          </c:extLst>
        </c:ser>
        <c:ser>
          <c:idx val="5"/>
          <c:order val="5"/>
          <c:tx>
            <c:v>Pierce Point</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'Pierce Point'!$G$13:$G$30</c:f>
              <c:numCache>
                <c:formatCode>General</c:formatCode>
                <c:ptCount val="18"/>
                <c:pt idx="0">
                  <c:v>0</c:v>
                </c:pt>
                <c:pt idx="1">
                  <c:v>0</c:v>
                </c:pt>
                <c:pt idx="2">
                  <c:v>0</c:v>
                </c:pt>
                <c:pt idx="3">
                  <c:v>0</c:v>
                </c:pt>
                <c:pt idx="4">
                  <c:v>0</c:v>
                </c:pt>
                <c:pt idx="5">
                  <c:v>1</c:v>
                </c:pt>
                <c:pt idx="6">
                  <c:v>4</c:v>
                </c:pt>
                <c:pt idx="7">
                  <c:v>9</c:v>
                </c:pt>
                <c:pt idx="8">
                  <c:v>17</c:v>
                </c:pt>
                <c:pt idx="9">
                  <c:v>42</c:v>
                </c:pt>
                <c:pt idx="10">
                  <c:v>67</c:v>
                </c:pt>
                <c:pt idx="11">
                  <c:v>82</c:v>
                </c:pt>
                <c:pt idx="12">
                  <c:v>92</c:v>
                </c:pt>
                <c:pt idx="13">
                  <c:v>95</c:v>
                </c:pt>
                <c:pt idx="14">
                  <c:v>99</c:v>
                </c:pt>
                <c:pt idx="15">
                  <c:v>99</c:v>
                </c:pt>
                <c:pt idx="16">
                  <c:v>100</c:v>
                </c:pt>
                <c:pt idx="17">
                  <c:v>100</c:v>
                </c:pt>
              </c:numCache>
            </c:numRef>
          </c:yVal>
          <c:smooth val="1"/>
          <c:extLst>
            <c:ext xmlns:c16="http://schemas.microsoft.com/office/drawing/2014/chart" uri="{C3380CC4-5D6E-409C-BE32-E72D297353CC}">
              <c16:uniqueId val="{00000005-6164-48C4-90AB-971411B6CF07}"/>
            </c:ext>
          </c:extLst>
        </c:ser>
        <c:ser>
          <c:idx val="6"/>
          <c:order val="6"/>
          <c:tx>
            <c:v>GB Farm S</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'GB Farm S'!$G$13:$G$30</c:f>
              <c:numCache>
                <c:formatCode>General</c:formatCode>
                <c:ptCount val="18"/>
                <c:pt idx="0">
                  <c:v>0</c:v>
                </c:pt>
                <c:pt idx="1">
                  <c:v>0</c:v>
                </c:pt>
                <c:pt idx="2">
                  <c:v>1</c:v>
                </c:pt>
                <c:pt idx="3">
                  <c:v>2</c:v>
                </c:pt>
                <c:pt idx="4">
                  <c:v>2</c:v>
                </c:pt>
                <c:pt idx="5">
                  <c:v>2</c:v>
                </c:pt>
                <c:pt idx="6">
                  <c:v>3</c:v>
                </c:pt>
                <c:pt idx="7">
                  <c:v>10</c:v>
                </c:pt>
                <c:pt idx="8">
                  <c:v>23</c:v>
                </c:pt>
                <c:pt idx="9">
                  <c:v>42</c:v>
                </c:pt>
                <c:pt idx="10">
                  <c:v>57</c:v>
                </c:pt>
                <c:pt idx="11">
                  <c:v>69</c:v>
                </c:pt>
                <c:pt idx="12">
                  <c:v>85</c:v>
                </c:pt>
                <c:pt idx="13">
                  <c:v>94</c:v>
                </c:pt>
                <c:pt idx="14">
                  <c:v>99</c:v>
                </c:pt>
                <c:pt idx="15">
                  <c:v>100</c:v>
                </c:pt>
                <c:pt idx="16">
                  <c:v>100</c:v>
                </c:pt>
                <c:pt idx="17">
                  <c:v>100</c:v>
                </c:pt>
              </c:numCache>
            </c:numRef>
          </c:yVal>
          <c:smooth val="1"/>
          <c:extLst>
            <c:ext xmlns:c16="http://schemas.microsoft.com/office/drawing/2014/chart" uri="{C3380CC4-5D6E-409C-BE32-E72D297353CC}">
              <c16:uniqueId val="{00000006-6164-48C4-90AB-971411B6CF07}"/>
            </c:ext>
          </c:extLst>
        </c:ser>
        <c:ser>
          <c:idx val="7"/>
          <c:order val="7"/>
          <c:tx>
            <c:v>GB Farm N</c:v>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'GB Farm N'!$G$13:$G$30</c:f>
              <c:numCache>
                <c:formatCode>General</c:formatCode>
                <c:ptCount val="18"/>
                <c:pt idx="0">
                  <c:v>0.01</c:v>
                </c:pt>
                <c:pt idx="1">
                  <c:v>1.01</c:v>
                </c:pt>
                <c:pt idx="2">
                  <c:v>3.01</c:v>
                </c:pt>
                <c:pt idx="3">
                  <c:v>5.01</c:v>
                </c:pt>
                <c:pt idx="4">
                  <c:v>14.01</c:v>
                </c:pt>
                <c:pt idx="5">
                  <c:v>25.009999999999998</c:v>
                </c:pt>
                <c:pt idx="6">
                  <c:v>39.01</c:v>
                </c:pt>
                <c:pt idx="7">
                  <c:v>62.01</c:v>
                </c:pt>
                <c:pt idx="8">
                  <c:v>71.009999999999991</c:v>
                </c:pt>
                <c:pt idx="9">
                  <c:v>84.009999999999991</c:v>
                </c:pt>
                <c:pt idx="10">
                  <c:v>93.009999999999991</c:v>
                </c:pt>
                <c:pt idx="11">
                  <c:v>96.009999999999991</c:v>
                </c:pt>
                <c:pt idx="12">
                  <c:v>99.009999999999991</c:v>
                </c:pt>
                <c:pt idx="13">
                  <c:v>99.009999999999991</c:v>
                </c:pt>
                <c:pt idx="14">
                  <c:v>99.009999999999991</c:v>
                </c:pt>
                <c:pt idx="15">
                  <c:v>99.009999999999991</c:v>
                </c:pt>
                <c:pt idx="16">
                  <c:v>99.009999999999991</c:v>
                </c:pt>
                <c:pt idx="17">
                  <c:v>99.009999999999991</c:v>
                </c:pt>
              </c:numCache>
            </c:numRef>
          </c:yVal>
          <c:smooth val="1"/>
          <c:extLst>
            <c:ext xmlns:c16="http://schemas.microsoft.com/office/drawing/2014/chart" uri="{C3380CC4-5D6E-409C-BE32-E72D297353CC}">
              <c16:uniqueId val="{00000007-6164-48C4-90AB-971411B6CF07}"/>
            </c:ext>
          </c:extLst>
        </c:ser>
        <c:ser>
          <c:idx val="8"/>
          <c:order val="8"/>
          <c:tx>
            <c:v>Fayban Point</c:v>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'(Pending Name)'!$AB$7:$AB$24</c:f>
              <c:numCache>
                <c:formatCode>0</c:formatCode>
                <c:ptCount val="18"/>
                <c:pt idx="0">
                  <c:v>2</c:v>
                </c:pt>
                <c:pt idx="1">
                  <c:v>3</c:v>
                </c:pt>
                <c:pt idx="2">
                  <c:v>5</c:v>
                </c:pt>
                <c:pt idx="3">
                  <c:v>7</c:v>
                </c:pt>
                <c:pt idx="4">
                  <c:v>9.5</c:v>
                </c:pt>
                <c:pt idx="5">
                  <c:v>13.5</c:v>
                </c:pt>
                <c:pt idx="6">
                  <c:v>19</c:v>
                </c:pt>
                <c:pt idx="7">
                  <c:v>27</c:v>
                </c:pt>
                <c:pt idx="8">
                  <c:v>38.5</c:v>
                </c:pt>
                <c:pt idx="9">
                  <c:v>54.5</c:v>
                </c:pt>
                <c:pt idx="10">
                  <c:v>77</c:v>
                </c:pt>
                <c:pt idx="11">
                  <c:v>109</c:v>
                </c:pt>
                <c:pt idx="12">
                  <c:v>154</c:v>
                </c:pt>
                <c:pt idx="13">
                  <c:v>218</c:v>
                </c:pt>
                <c:pt idx="14">
                  <c:v>384</c:v>
                </c:pt>
                <c:pt idx="15">
                  <c:v>768</c:v>
                </c:pt>
                <c:pt idx="16">
                  <c:v>1536</c:v>
                </c:pt>
                <c:pt idx="17">
                  <c:v>3072</c:v>
                </c:pt>
              </c:numCache>
            </c:numRef>
          </c:xVal>
          <c:yVal>
            <c:numRef>
              <c:f>'Fabyan Point'!$G$13:$G$30</c:f>
              <c:numCache>
                <c:formatCode>General</c:formatCode>
                <c:ptCount val="18"/>
                <c:pt idx="0">
                  <c:v>0.01</c:v>
                </c:pt>
                <c:pt idx="1">
                  <c:v>1.01</c:v>
                </c:pt>
                <c:pt idx="2">
                  <c:v>2.0099999999999998</c:v>
                </c:pt>
                <c:pt idx="3">
                  <c:v>3.01</c:v>
                </c:pt>
                <c:pt idx="4">
                  <c:v>3.01</c:v>
                </c:pt>
                <c:pt idx="5">
                  <c:v>6.01</c:v>
                </c:pt>
                <c:pt idx="6">
                  <c:v>10.01</c:v>
                </c:pt>
                <c:pt idx="7">
                  <c:v>19.009999999999998</c:v>
                </c:pt>
                <c:pt idx="8">
                  <c:v>27.009999999999998</c:v>
                </c:pt>
                <c:pt idx="9">
                  <c:v>38.01</c:v>
                </c:pt>
                <c:pt idx="10">
                  <c:v>44.01</c:v>
                </c:pt>
                <c:pt idx="11">
                  <c:v>56.01</c:v>
                </c:pt>
                <c:pt idx="12">
                  <c:v>72.009999999999991</c:v>
                </c:pt>
                <c:pt idx="13">
                  <c:v>78.009999999999991</c:v>
                </c:pt>
                <c:pt idx="14">
                  <c:v>86.009999999999991</c:v>
                </c:pt>
                <c:pt idx="15">
                  <c:v>94.009999999999991</c:v>
                </c:pt>
                <c:pt idx="16">
                  <c:v>98.009999999999991</c:v>
                </c:pt>
                <c:pt idx="17">
                  <c:v>99.009999999999991</c:v>
                </c:pt>
              </c:numCache>
            </c:numRef>
          </c:yVal>
          <c:smooth val="1"/>
          <c:extLst>
            <c:ext xmlns:c16="http://schemas.microsoft.com/office/drawing/2014/chart" uri="{C3380CC4-5D6E-409C-BE32-E72D297353CC}">
              <c16:uniqueId val="{00000008-6164-48C4-90AB-971411B6CF07}"/>
            </c:ext>
          </c:extLst>
        </c:ser>
        <c:dLbls>
          <c:showLegendKey val="0"/>
          <c:showVal val="0"/>
          <c:showCatName val="0"/>
          <c:showSerName val="0"/>
          <c:showPercent val="0"/>
          <c:showBubbleSize val="0"/>
        </c:dLbls>
        <c:axId val="1478634768"/>
        <c:axId val="1478638608"/>
      </c:scatterChart>
      <c:valAx>
        <c:axId val="1478634768"/>
        <c:scaling>
          <c:logBase val="10"/>
          <c:orientation val="minMax"/>
          <c:max val="1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2000">
                    <a:solidFill>
                      <a:schemeClr val="tx1"/>
                    </a:solidFill>
                  </a:rPr>
                  <a:t>Particle Size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78638608"/>
        <c:crosses val="autoZero"/>
        <c:crossBetween val="midCat"/>
      </c:valAx>
      <c:valAx>
        <c:axId val="1478638608"/>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2000">
                    <a:solidFill>
                      <a:schemeClr val="tx1"/>
                    </a:solidFill>
                  </a:rPr>
                  <a:t>Percent</a:t>
                </a:r>
                <a:r>
                  <a:rPr lang="en-US" sz="2000" baseline="0">
                    <a:solidFill>
                      <a:schemeClr val="tx1"/>
                    </a:solidFill>
                  </a:rPr>
                  <a:t> Passing %</a:t>
                </a:r>
                <a:endParaRPr lang="en-US" sz="200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786347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Armor</a:t>
            </a:r>
            <a:r>
              <a:rPr lang="en-US" sz="2400" baseline="0">
                <a:solidFill>
                  <a:schemeClr val="tx1"/>
                </a:solidFill>
              </a:rPr>
              <a:t> Slope vs PSDs</a:t>
            </a:r>
            <a:endParaRPr lang="en-US" sz="240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v>D10</c:v>
          </c:tx>
          <c:spPr>
            <a:ln w="25400" cap="rnd">
              <a:noFill/>
              <a:round/>
            </a:ln>
            <a:effectLst/>
          </c:spPr>
          <c:marker>
            <c:symbol val="circle"/>
            <c:size val="5"/>
            <c:spPr>
              <a:solidFill>
                <a:schemeClr val="accent1"/>
              </a:solidFill>
              <a:ln w="9525">
                <a:solidFill>
                  <a:schemeClr val="accent1"/>
                </a:solidFill>
              </a:ln>
              <a:effectLst/>
            </c:spPr>
          </c:marker>
          <c:xVal>
            <c:numRef>
              <c:f>'(Pending Name)'!$AO$34:$AO$42</c:f>
              <c:numCache>
                <c:formatCode>General</c:formatCode>
                <c:ptCount val="9"/>
                <c:pt idx="0">
                  <c:v>0.40017200000000003</c:v>
                </c:pt>
                <c:pt idx="1">
                  <c:v>0.293433</c:v>
                </c:pt>
                <c:pt idx="2">
                  <c:v>9.4957E-2</c:v>
                </c:pt>
                <c:pt idx="3">
                  <c:v>9.8825999999999997E-2</c:v>
                </c:pt>
                <c:pt idx="4">
                  <c:v>8.0268999999999993E-2</c:v>
                </c:pt>
                <c:pt idx="5">
                  <c:v>3.1234000000000001E-2</c:v>
                </c:pt>
                <c:pt idx="6">
                  <c:v>0.123514</c:v>
                </c:pt>
                <c:pt idx="7">
                  <c:v>0.11709799999999999</c:v>
                </c:pt>
                <c:pt idx="8">
                  <c:v>9.4413999999999998E-2</c:v>
                </c:pt>
              </c:numCache>
            </c:numRef>
          </c:xVal>
          <c:yVal>
            <c:numRef>
              <c:f>'(Pending Name)'!$AP$34:$AP$42</c:f>
              <c:numCache>
                <c:formatCode>0</c:formatCode>
                <c:ptCount val="9"/>
                <c:pt idx="0">
                  <c:v>67.714285714285708</c:v>
                </c:pt>
                <c:pt idx="1">
                  <c:v>66.476190476190482</c:v>
                </c:pt>
                <c:pt idx="2">
                  <c:v>23.875</c:v>
                </c:pt>
                <c:pt idx="3">
                  <c:v>27</c:v>
                </c:pt>
                <c:pt idx="4">
                  <c:v>51.5</c:v>
                </c:pt>
                <c:pt idx="5">
                  <c:v>33.625</c:v>
                </c:pt>
                <c:pt idx="6">
                  <c:v>27</c:v>
                </c:pt>
                <c:pt idx="7">
                  <c:v>9.6666666666666661</c:v>
                </c:pt>
                <c:pt idx="8">
                  <c:v>19</c:v>
                </c:pt>
              </c:numCache>
            </c:numRef>
          </c:yVal>
          <c:smooth val="0"/>
          <c:extLst>
            <c:ext xmlns:c16="http://schemas.microsoft.com/office/drawing/2014/chart" uri="{C3380CC4-5D6E-409C-BE32-E72D297353CC}">
              <c16:uniqueId val="{00000000-2230-4060-91EA-256E01A94B7F}"/>
            </c:ext>
          </c:extLst>
        </c:ser>
        <c:ser>
          <c:idx val="1"/>
          <c:order val="1"/>
          <c:tx>
            <c:v>D50</c:v>
          </c:tx>
          <c:spPr>
            <a:ln w="25400" cap="rnd">
              <a:noFill/>
              <a:round/>
            </a:ln>
            <a:effectLst/>
          </c:spPr>
          <c:marker>
            <c:symbol val="circle"/>
            <c:size val="5"/>
            <c:spPr>
              <a:solidFill>
                <a:schemeClr val="accent2"/>
              </a:solidFill>
              <a:ln w="9525">
                <a:solidFill>
                  <a:schemeClr val="accent2"/>
                </a:solidFill>
              </a:ln>
              <a:effectLst/>
            </c:spPr>
          </c:marker>
          <c:xVal>
            <c:numRef>
              <c:f>'(Pending Name)'!$AO$34:$AO$42</c:f>
              <c:numCache>
                <c:formatCode>General</c:formatCode>
                <c:ptCount val="9"/>
                <c:pt idx="0">
                  <c:v>0.40017200000000003</c:v>
                </c:pt>
                <c:pt idx="1">
                  <c:v>0.293433</c:v>
                </c:pt>
                <c:pt idx="2">
                  <c:v>9.4957E-2</c:v>
                </c:pt>
                <c:pt idx="3">
                  <c:v>9.8825999999999997E-2</c:v>
                </c:pt>
                <c:pt idx="4">
                  <c:v>8.0268999999999993E-2</c:v>
                </c:pt>
                <c:pt idx="5">
                  <c:v>3.1234000000000001E-2</c:v>
                </c:pt>
                <c:pt idx="6">
                  <c:v>0.123514</c:v>
                </c:pt>
                <c:pt idx="7">
                  <c:v>0.11709799999999999</c:v>
                </c:pt>
                <c:pt idx="8">
                  <c:v>9.4413999999999998E-2</c:v>
                </c:pt>
              </c:numCache>
            </c:numRef>
          </c:xVal>
          <c:yVal>
            <c:numRef>
              <c:f>'(Pending Name)'!$AQ$34:$AQ$42</c:f>
              <c:numCache>
                <c:formatCode>0</c:formatCode>
                <c:ptCount val="9"/>
                <c:pt idx="0">
                  <c:v>136.38709677419354</c:v>
                </c:pt>
                <c:pt idx="1">
                  <c:v>133.19999999999999</c:v>
                </c:pt>
                <c:pt idx="2">
                  <c:v>54.5</c:v>
                </c:pt>
                <c:pt idx="3">
                  <c:v>35.518518518518519</c:v>
                </c:pt>
                <c:pt idx="4">
                  <c:v>86.88</c:v>
                </c:pt>
                <c:pt idx="5">
                  <c:v>72.319999999999993</c:v>
                </c:pt>
                <c:pt idx="6">
                  <c:v>77.866666666666674</c:v>
                </c:pt>
                <c:pt idx="7">
                  <c:v>26.782608695652172</c:v>
                </c:pt>
                <c:pt idx="8">
                  <c:v>109</c:v>
                </c:pt>
              </c:numCache>
            </c:numRef>
          </c:yVal>
          <c:smooth val="0"/>
          <c:extLst>
            <c:ext xmlns:c16="http://schemas.microsoft.com/office/drawing/2014/chart" uri="{C3380CC4-5D6E-409C-BE32-E72D297353CC}">
              <c16:uniqueId val="{00000001-2230-4060-91EA-256E01A94B7F}"/>
            </c:ext>
          </c:extLst>
        </c:ser>
        <c:ser>
          <c:idx val="2"/>
          <c:order val="2"/>
          <c:tx>
            <c:v>D85</c:v>
          </c:tx>
          <c:spPr>
            <a:ln w="25400" cap="rnd">
              <a:noFill/>
              <a:round/>
            </a:ln>
            <a:effectLst/>
          </c:spPr>
          <c:marker>
            <c:symbol val="circle"/>
            <c:size val="5"/>
            <c:spPr>
              <a:solidFill>
                <a:schemeClr val="accent3"/>
              </a:solidFill>
              <a:ln w="9525">
                <a:solidFill>
                  <a:schemeClr val="accent3"/>
                </a:solidFill>
              </a:ln>
              <a:effectLst/>
            </c:spPr>
          </c:marker>
          <c:xVal>
            <c:numRef>
              <c:f>'(Pending Name)'!$AO$34:$AO$42</c:f>
              <c:numCache>
                <c:formatCode>General</c:formatCode>
                <c:ptCount val="9"/>
                <c:pt idx="0">
                  <c:v>0.40017200000000003</c:v>
                </c:pt>
                <c:pt idx="1">
                  <c:v>0.293433</c:v>
                </c:pt>
                <c:pt idx="2">
                  <c:v>9.4957E-2</c:v>
                </c:pt>
                <c:pt idx="3">
                  <c:v>9.8825999999999997E-2</c:v>
                </c:pt>
                <c:pt idx="4">
                  <c:v>8.0268999999999993E-2</c:v>
                </c:pt>
                <c:pt idx="5">
                  <c:v>3.1234000000000001E-2</c:v>
                </c:pt>
                <c:pt idx="6">
                  <c:v>0.123514</c:v>
                </c:pt>
                <c:pt idx="7">
                  <c:v>0.11709799999999999</c:v>
                </c:pt>
                <c:pt idx="8">
                  <c:v>9.4413999999999998E-2</c:v>
                </c:pt>
              </c:numCache>
            </c:numRef>
          </c:xVal>
          <c:yVal>
            <c:numRef>
              <c:f>'(Pending Name)'!$AR$34:$AR$42</c:f>
              <c:numCache>
                <c:formatCode>0</c:formatCode>
                <c:ptCount val="9"/>
                <c:pt idx="0">
                  <c:v>232.61538461538461</c:v>
                </c:pt>
                <c:pt idx="1">
                  <c:v>220.53333333333333</c:v>
                </c:pt>
                <c:pt idx="2">
                  <c:v>117.14285714285714</c:v>
                </c:pt>
                <c:pt idx="3">
                  <c:v>101.4</c:v>
                </c:pt>
                <c:pt idx="4">
                  <c:v>193.81818181818181</c:v>
                </c:pt>
                <c:pt idx="5">
                  <c:v>143.6</c:v>
                </c:pt>
                <c:pt idx="6">
                  <c:v>180</c:v>
                </c:pt>
                <c:pt idx="7">
                  <c:v>66.888888888888886</c:v>
                </c:pt>
                <c:pt idx="8">
                  <c:v>480</c:v>
                </c:pt>
              </c:numCache>
            </c:numRef>
          </c:yVal>
          <c:smooth val="0"/>
          <c:extLst>
            <c:ext xmlns:c16="http://schemas.microsoft.com/office/drawing/2014/chart" uri="{C3380CC4-5D6E-409C-BE32-E72D297353CC}">
              <c16:uniqueId val="{00000002-2230-4060-91EA-256E01A94B7F}"/>
            </c:ext>
          </c:extLst>
        </c:ser>
        <c:dLbls>
          <c:showLegendKey val="0"/>
          <c:showVal val="0"/>
          <c:showCatName val="0"/>
          <c:showSerName val="0"/>
          <c:showPercent val="0"/>
          <c:showBubbleSize val="0"/>
        </c:dLbls>
        <c:axId val="625417359"/>
        <c:axId val="529611999"/>
      </c:scatterChart>
      <c:valAx>
        <c:axId val="6254173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solidFill>
                      <a:schemeClr val="tx1"/>
                    </a:solidFill>
                  </a:rPr>
                  <a:t>Slope of Armor (ft/ft)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29611999"/>
        <c:crosses val="autoZero"/>
        <c:crossBetween val="midCat"/>
      </c:valAx>
      <c:valAx>
        <c:axId val="529611999"/>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aseline="0">
                    <a:solidFill>
                      <a:schemeClr val="tx1"/>
                    </a:solidFill>
                  </a:rPr>
                  <a:t> Particule Size (mm)</a:t>
                </a:r>
                <a:endParaRPr lang="en-US" sz="2000">
                  <a:solidFill>
                    <a:schemeClr val="tx1"/>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254173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Armor</a:t>
            </a:r>
            <a:r>
              <a:rPr lang="en-US" sz="2400" baseline="0">
                <a:solidFill>
                  <a:schemeClr val="tx1"/>
                </a:solidFill>
              </a:rPr>
              <a:t> Area vs D90</a:t>
            </a:r>
            <a:endParaRPr lang="en-US" sz="240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1"/>
          <c:order val="1"/>
          <c:tx>
            <c:v>D90</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5.6903762029746278E-2"/>
                  <c:y val="0.1816141732283464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Working!$AF$63:$AF$71</c:f>
              <c:numCache>
                <c:formatCode>General</c:formatCode>
                <c:ptCount val="9"/>
                <c:pt idx="0">
                  <c:v>380</c:v>
                </c:pt>
                <c:pt idx="1">
                  <c:v>154</c:v>
                </c:pt>
                <c:pt idx="2">
                  <c:v>1583</c:v>
                </c:pt>
                <c:pt idx="3">
                  <c:v>2559</c:v>
                </c:pt>
                <c:pt idx="4">
                  <c:v>4519</c:v>
                </c:pt>
                <c:pt idx="5">
                  <c:v>4228</c:v>
                </c:pt>
                <c:pt idx="6">
                  <c:v>4162</c:v>
                </c:pt>
                <c:pt idx="7">
                  <c:v>863</c:v>
                </c:pt>
                <c:pt idx="8">
                  <c:v>6502</c:v>
                </c:pt>
              </c:numCache>
            </c:numRef>
          </c:xVal>
          <c:yVal>
            <c:numRef>
              <c:f>Working!$AA$12:$AA$20</c:f>
              <c:numCache>
                <c:formatCode>0</c:formatCode>
                <c:ptCount val="9"/>
                <c:pt idx="0">
                  <c:v>284.44444444444446</c:v>
                </c:pt>
                <c:pt idx="1">
                  <c:v>245.86666666666667</c:v>
                </c:pt>
                <c:pt idx="2">
                  <c:v>135.42857142857142</c:v>
                </c:pt>
                <c:pt idx="3">
                  <c:v>120.4</c:v>
                </c:pt>
                <c:pt idx="4">
                  <c:v>228.36363636363637</c:v>
                </c:pt>
                <c:pt idx="5">
                  <c:v>169.6</c:v>
                </c:pt>
                <c:pt idx="6">
                  <c:v>222.22222222222223</c:v>
                </c:pt>
                <c:pt idx="7">
                  <c:v>81.333333333333329</c:v>
                </c:pt>
                <c:pt idx="8">
                  <c:v>768</c:v>
                </c:pt>
              </c:numCache>
            </c:numRef>
          </c:yVal>
          <c:smooth val="0"/>
          <c:extLst>
            <c:ext xmlns:c16="http://schemas.microsoft.com/office/drawing/2014/chart" uri="{C3380CC4-5D6E-409C-BE32-E72D297353CC}">
              <c16:uniqueId val="{00000002-42C5-420F-B204-75B97831C1E0}"/>
            </c:ext>
          </c:extLst>
        </c:ser>
        <c:dLbls>
          <c:showLegendKey val="0"/>
          <c:showVal val="0"/>
          <c:showCatName val="0"/>
          <c:showSerName val="0"/>
          <c:showPercent val="0"/>
          <c:showBubbleSize val="0"/>
        </c:dLbls>
        <c:axId val="1266715871"/>
        <c:axId val="1266716351"/>
        <c:extLst>
          <c:ext xmlns:c15="http://schemas.microsoft.com/office/drawing/2012/chart" uri="{02D57815-91ED-43cb-92C2-25804820EDAC}">
            <c15:filteredScatterSeries>
              <c15:ser>
                <c:idx val="0"/>
                <c:order val="0"/>
                <c:tx>
                  <c:v>D85</c:v>
                </c:tx>
                <c:spPr>
                  <a:ln w="2540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Working!$AF$63:$AF$71</c15:sqref>
                        </c15:formulaRef>
                      </c:ext>
                    </c:extLst>
                    <c:numCache>
                      <c:formatCode>General</c:formatCode>
                      <c:ptCount val="9"/>
                      <c:pt idx="0">
                        <c:v>380</c:v>
                      </c:pt>
                      <c:pt idx="1">
                        <c:v>154</c:v>
                      </c:pt>
                      <c:pt idx="2">
                        <c:v>1583</c:v>
                      </c:pt>
                      <c:pt idx="3">
                        <c:v>2559</c:v>
                      </c:pt>
                      <c:pt idx="4">
                        <c:v>4519</c:v>
                      </c:pt>
                      <c:pt idx="5">
                        <c:v>4228</c:v>
                      </c:pt>
                      <c:pt idx="6">
                        <c:v>4162</c:v>
                      </c:pt>
                      <c:pt idx="7">
                        <c:v>863</c:v>
                      </c:pt>
                      <c:pt idx="8">
                        <c:v>6502</c:v>
                      </c:pt>
                    </c:numCache>
                  </c:numRef>
                </c:xVal>
                <c:yVal>
                  <c:numRef>
                    <c:extLst>
                      <c:ext uri="{02D57815-91ED-43cb-92C2-25804820EDAC}">
                        <c15:formulaRef>
                          <c15:sqref>Working!$Z$12:$Z$20</c15:sqref>
                        </c15:formulaRef>
                      </c:ext>
                    </c:extLst>
                    <c:numCache>
                      <c:formatCode>0</c:formatCode>
                      <c:ptCount val="9"/>
                      <c:pt idx="0">
                        <c:v>232.61538461538461</c:v>
                      </c:pt>
                      <c:pt idx="1">
                        <c:v>220.53333333333333</c:v>
                      </c:pt>
                      <c:pt idx="2">
                        <c:v>117.14285714285714</c:v>
                      </c:pt>
                      <c:pt idx="3">
                        <c:v>101.4</c:v>
                      </c:pt>
                      <c:pt idx="4">
                        <c:v>193.81818181818181</c:v>
                      </c:pt>
                      <c:pt idx="5">
                        <c:v>143.6</c:v>
                      </c:pt>
                      <c:pt idx="6">
                        <c:v>180</c:v>
                      </c:pt>
                      <c:pt idx="7">
                        <c:v>66.888888888888886</c:v>
                      </c:pt>
                      <c:pt idx="8">
                        <c:v>480</c:v>
                      </c:pt>
                    </c:numCache>
                  </c:numRef>
                </c:yVal>
                <c:smooth val="0"/>
                <c:extLst>
                  <c:ext xmlns:c16="http://schemas.microsoft.com/office/drawing/2014/chart" uri="{C3380CC4-5D6E-409C-BE32-E72D297353CC}">
                    <c16:uniqueId val="{00000000-42C5-420F-B204-75B97831C1E0}"/>
                  </c:ext>
                </c:extLst>
              </c15:ser>
            </c15:filteredScatterSeries>
          </c:ext>
        </c:extLst>
      </c:scatterChart>
      <c:valAx>
        <c:axId val="12667158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solidFill>
                      <a:schemeClr val="tx1"/>
                    </a:solidFill>
                  </a:rPr>
                  <a:t>Area (sq ft)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66716351"/>
        <c:crosses val="autoZero"/>
        <c:crossBetween val="midCat"/>
      </c:valAx>
      <c:valAx>
        <c:axId val="1266716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solidFill>
                      <a:schemeClr val="tx1"/>
                    </a:solidFill>
                  </a:rPr>
                  <a:t>Particle</a:t>
                </a:r>
                <a:r>
                  <a:rPr lang="en-US" sz="2000" baseline="0">
                    <a:solidFill>
                      <a:schemeClr val="tx1"/>
                    </a:solidFill>
                  </a:rPr>
                  <a:t> Size (mm)</a:t>
                </a:r>
                <a:endParaRPr lang="en-US" sz="2000">
                  <a:solidFill>
                    <a:schemeClr val="tx1"/>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6671587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Working!$AR$22:$AR$25</cx:f>
        <cx:lvl ptCount="4" formatCode="General">
          <cx:pt idx="0">0.36414999999999997</cx:pt>
          <cx:pt idx="1">0.30599999999999999</cx:pt>
          <cx:pt idx="2">0.32618999999999998</cx:pt>
          <cx:pt idx="3">0.60435000000000005</cx:pt>
        </cx:lvl>
      </cx:numDim>
    </cx:data>
    <cx:data id="1">
      <cx:numDim type="val">
        <cx:f>Working!$AS$22:$AS$25</cx:f>
        <cx:lvl ptCount="4" formatCode="General">
          <cx:pt idx="0">0.37575999999999998</cx:pt>
          <cx:pt idx="1">0.3024</cx:pt>
          <cx:pt idx="2">0.18648999999999999</cx:pt>
          <cx:pt idx="3">0.30908999999999998</cx:pt>
        </cx:lvl>
      </cx:numDim>
    </cx:data>
    <cx:data id="2">
      <cx:numDim type="val">
        <cx:f>Working!$AT$22:$AT$25</cx:f>
        <cx:lvl ptCount="4" formatCode="General">
          <cx:pt idx="0">0.10857</cx:pt>
          <cx:pt idx="1">0.12787999999999999</cx:pt>
          <cx:pt idx="2">0.081030000000000005</cx:pt>
          <cx:pt idx="3">0.06234</cx:pt>
        </cx:lvl>
      </cx:numDim>
    </cx:data>
    <cx:data id="3">
      <cx:numDim type="val">
        <cx:f>Working!$AU$22:$AU$25</cx:f>
        <cx:lvl ptCount="4" formatCode="General">
          <cx:pt idx="0">0.098570000000000005</cx:pt>
          <cx:pt idx="1">0.094229999999999994</cx:pt>
          <cx:pt idx="2">0.12424</cx:pt>
          <cx:pt idx="3">0.078259999999999996</cx:pt>
        </cx:lvl>
      </cx:numDim>
    </cx:data>
    <cx:data id="4">
      <cx:numDim type="val">
        <cx:f>Working!$AV$22:$AV$25</cx:f>
        <cx:lvl ptCount="4" formatCode="General">
          <cx:pt idx="0">0.067510000000000001</cx:pt>
          <cx:pt idx="1">0.061969999999999997</cx:pt>
          <cx:pt idx="2">0.071340000000000001</cx:pt>
          <cx:pt idx="3">0.12025</cx:pt>
        </cx:lvl>
      </cx:numDim>
    </cx:data>
    <cx:data id="5">
      <cx:numDim type="val">
        <cx:f>Working!$AW$22:$AW$25</cx:f>
        <cx:lvl ptCount="4" formatCode="General">
          <cx:pt idx="0">0.022100000000000002</cx:pt>
          <cx:pt idx="1">0.02947</cx:pt>
          <cx:pt idx="2">0.03065</cx:pt>
          <cx:pt idx="3">0.042720000000000001</cx:pt>
        </cx:lvl>
      </cx:numDim>
    </cx:data>
    <cx:data id="6">
      <cx:numDim type="val">
        <cx:f>Working!$AX$22:$AX$25</cx:f>
        <cx:lvl ptCount="4" formatCode="General">
          <cx:pt idx="0">0.082019999999999996</cx:pt>
          <cx:pt idx="1">0.13786000000000001</cx:pt>
          <cx:pt idx="2">0.14909</cx:pt>
          <cx:pt idx="3">0.12508</cx:pt>
        </cx:lvl>
      </cx:numDim>
    </cx:data>
    <cx:data id="7">
      <cx:numDim type="val">
        <cx:f>Working!$AY$22:$AY$25</cx:f>
        <cx:lvl ptCount="4" formatCode="General">
          <cx:pt idx="0">0.11985999999999999</cx:pt>
          <cx:pt idx="1">0.11711000000000001</cx:pt>
          <cx:pt idx="2">0.12393</cx:pt>
          <cx:pt idx="3">0.10749</cx:pt>
        </cx:lvl>
      </cx:numDim>
    </cx:data>
    <cx:data id="8">
      <cx:numDim type="val">
        <cx:f>Working!$AZ$22:$AZ$25</cx:f>
        <cx:lvl ptCount="4" formatCode="General">
          <cx:pt idx="0">0.098409999999999997</cx:pt>
          <cx:pt idx="1">0.12648000000000001</cx:pt>
          <cx:pt idx="2">0.071669999999999998</cx:pt>
          <cx:pt idx="3">0.081100000000000005</cx:pt>
        </cx:lvl>
      </cx:numDim>
    </cx:data>
    <cx:data id="9">
      <cx:numDim type="val">
        <cx:f>Working!$AO$21:$AO$29</cx:f>
        <cx:lvl ptCount="9" formatCode="General">
          <cx:pt idx="0">0.40017200000000003</cx:pt>
          <cx:pt idx="1">0.293433</cx:pt>
          <cx:pt idx="2">0.094957</cx:pt>
          <cx:pt idx="3">0.098825999999999997</cx:pt>
          <cx:pt idx="4">0.080268999999999993</cx:pt>
          <cx:pt idx="5">0.031234000000000001</cx:pt>
          <cx:pt idx="6">0.123514</cx:pt>
          <cx:pt idx="7">0.11709799999999999</cx:pt>
          <cx:pt idx="8">0.094413999999999998</cx:pt>
        </cx:lvl>
      </cx:numDim>
    </cx:data>
  </cx:chartData>
  <cx:chart>
    <cx:title pos="t" align="ctr" overlay="0">
      <cx:tx>
        <cx:txData>
          <cx:v>Armor Slopes</cx:v>
        </cx:txData>
      </cx:tx>
      <cx:txPr>
        <a:bodyPr spcFirstLastPara="1" vertOverflow="ellipsis" horzOverflow="overflow" wrap="square" lIns="0" tIns="0" rIns="0" bIns="0" anchor="ctr" anchorCtr="1"/>
        <a:lstStyle/>
        <a:p>
          <a:pPr algn="ctr" rtl="0">
            <a:defRPr/>
          </a:pPr>
          <a:r>
            <a:rPr lang="en-US" sz="2400" b="0" i="0" u="none" strike="noStrike" baseline="0">
              <a:solidFill>
                <a:schemeClr val="tx1"/>
              </a:solidFill>
              <a:latin typeface="Calibri" panose="020F0502020204030204"/>
            </a:rPr>
            <a:t>Armor Slopes</a:t>
          </a:r>
        </a:p>
      </cx:txPr>
    </cx:title>
    <cx:plotArea>
      <cx:plotAreaRegion>
        <cx:series layoutId="boxWhisker" uniqueId="{DA94BD3A-8252-411F-8415-4EDE8C64355F}">
          <cx:tx>
            <cx:txData>
              <cx:f/>
              <cx:v>Wagon Hill</cx:v>
            </cx:txData>
          </cx:tx>
          <cx:dataId val="0"/>
          <cx:layoutPr>
            <cx:visibility meanLine="0" meanMarker="1" nonoutliers="0" outliers="1"/>
            <cx:statistics quartileMethod="exclusive"/>
          </cx:layoutPr>
        </cx:series>
        <cx:series layoutId="boxWhisker" uniqueId="{00000001-65D3-4223-9A3C-A257E150B3E0}">
          <cx:tx>
            <cx:txData>
              <cx:f/>
              <cx:v>Wagon Hill 2</cx:v>
            </cx:txData>
          </cx:tx>
          <cx:dataId val="1"/>
          <cx:layoutPr>
            <cx:statistics quartileMethod="exclusive"/>
          </cx:layoutPr>
        </cx:series>
        <cx:series layoutId="boxWhisker" uniqueId="{00000002-65D3-4223-9A3C-A257E150B3E0}">
          <cx:tx>
            <cx:txData>
              <cx:f/>
              <cx:v>Moody Point </cx:v>
            </cx:txData>
          </cx:tx>
          <cx:dataId val="2"/>
          <cx:layoutPr>
            <cx:statistics quartileMethod="exclusive"/>
          </cx:layoutPr>
        </cx:series>
        <cx:series layoutId="boxWhisker" uniqueId="{00000003-65D3-4223-9A3C-A257E150B3E0}">
          <cx:tx>
            <cx:txData>
              <cx:f/>
              <cx:v>Moody Point L</cx:v>
            </cx:txData>
          </cx:tx>
          <cx:dataId val="3"/>
          <cx:layoutPr>
            <cx:statistics quartileMethod="exclusive"/>
          </cx:layoutPr>
        </cx:series>
        <cx:series layoutId="boxWhisker" uniqueId="{00000004-65D3-4223-9A3C-A257E150B3E0}">
          <cx:tx>
            <cx:txData>
              <cx:f/>
              <cx:v>GB Disc. Center</cx:v>
            </cx:txData>
          </cx:tx>
          <cx:dataId val="4"/>
          <cx:layoutPr>
            <cx:statistics quartileMethod="exclusive"/>
          </cx:layoutPr>
        </cx:series>
        <cx:series layoutId="boxWhisker" uniqueId="{00000005-65D3-4223-9A3C-A257E150B3E0}">
          <cx:tx>
            <cx:txData>
              <cx:f/>
              <cx:v>Pierce Point</cx:v>
            </cx:txData>
          </cx:tx>
          <cx:dataId val="5"/>
          <cx:layoutPr>
            <cx:statistics quartileMethod="exclusive"/>
          </cx:layoutPr>
        </cx:series>
        <cx:series layoutId="boxWhisker" uniqueId="{00000006-65D3-4223-9A3C-A257E150B3E0}">
          <cx:tx>
            <cx:txData>
              <cx:f/>
              <cx:v>GB Farms S</cx:v>
            </cx:txData>
          </cx:tx>
          <cx:dataId val="6"/>
          <cx:layoutPr>
            <cx:statistics quartileMethod="exclusive"/>
          </cx:layoutPr>
        </cx:series>
        <cx:series layoutId="boxWhisker" uniqueId="{00000007-65D3-4223-9A3C-A257E150B3E0}">
          <cx:tx>
            <cx:txData>
              <cx:f/>
              <cx:v>GB Farms N</cx:v>
            </cx:txData>
          </cx:tx>
          <cx:dataId val="7"/>
          <cx:layoutPr>
            <cx:statistics quartileMethod="exclusive"/>
          </cx:layoutPr>
        </cx:series>
        <cx:series layoutId="boxWhisker" uniqueId="{00000008-65D3-4223-9A3C-A257E150B3E0}">
          <cx:tx>
            <cx:txData>
              <cx:f/>
              <cx:v>Fayban Point</cx:v>
            </cx:txData>
          </cx:tx>
          <cx:dataId val="8"/>
          <cx:layoutPr>
            <cx:statistics quartileMethod="exclusive"/>
          </cx:layoutPr>
        </cx:series>
        <cx:series layoutId="boxWhisker" uniqueId="{00000009-65D3-4223-9A3C-A257E150B3E0}">
          <cx:tx>
            <cx:txData>
              <cx:f/>
              <cx:v>Average Slope</cx:v>
            </cx:txData>
          </cx:tx>
          <cx:dataId val="9"/>
          <cx:layoutPr>
            <cx:statistics quartileMethod="exclusive"/>
          </cx:layoutPr>
        </cx:series>
      </cx:plotAreaRegion>
      <cx:axis id="0" hidden="1">
        <cx:catScaling gapWidth="1"/>
        <cx:tickLabels/>
      </cx:axis>
      <cx:axis id="1">
        <cx:valScaling/>
        <cx:title>
          <cx:tx>
            <cx:txData>
              <cx:v>Armor Slope (ft/ft)</cx:v>
            </cx:txData>
          </cx:tx>
          <cx:txPr>
            <a:bodyPr spcFirstLastPara="1" vertOverflow="ellipsis" horzOverflow="overflow" wrap="square" lIns="0" tIns="0" rIns="0" bIns="0" anchor="ctr" anchorCtr="1"/>
            <a:lstStyle/>
            <a:p>
              <a:pPr algn="ctr" rtl="0">
                <a:defRPr>
                  <a:solidFill>
                    <a:schemeClr val="tx1"/>
                  </a:solidFill>
                </a:defRPr>
              </a:pPr>
              <a:r>
                <a:rPr lang="en-US" sz="2000" b="0" i="0" u="none" strike="noStrike" baseline="0">
                  <a:solidFill>
                    <a:schemeClr val="tx1"/>
                  </a:solidFill>
                  <a:latin typeface="Calibri" panose="020F0502020204030204"/>
                </a:rPr>
                <a:t>Armor Slope (ft/ft)</a:t>
              </a:r>
            </a:p>
          </cx:txPr>
        </cx:title>
        <cx:majorGridlines/>
        <cx:tickLabels/>
        <cx:txPr>
          <a:bodyPr spcFirstLastPara="1" vertOverflow="ellipsis" horzOverflow="overflow" wrap="square" lIns="0" tIns="0" rIns="0" bIns="0" anchor="ctr" anchorCtr="1"/>
          <a:lstStyle/>
          <a:p>
            <a:pPr algn="ctr" rtl="0">
              <a:defRPr sz="1600">
                <a:solidFill>
                  <a:schemeClr val="tx1"/>
                </a:solidFill>
              </a:defRPr>
            </a:pPr>
            <a:endParaRPr lang="en-US" sz="1600" b="0" i="0" u="none" strike="noStrike" baseline="0">
              <a:solidFill>
                <a:schemeClr val="tx1"/>
              </a:solidFill>
              <a:latin typeface="Calibri" panose="020F0502020204030204"/>
            </a:endParaRPr>
          </a:p>
        </cx:txPr>
      </cx:axis>
    </cx:plotArea>
  </cx:chart>
  <cx:spPr>
    <a:solidFill>
      <a:schemeClr val="bg1"/>
    </a:solidFill>
  </cx:spPr>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Working!$AF$63:$AF$71</cx:f>
        <cx:lvl ptCount="9" formatCode="General">
          <cx:pt idx="0">380</cx:pt>
          <cx:pt idx="1">154</cx:pt>
          <cx:pt idx="2">1583</cx:pt>
          <cx:pt idx="3">2559</cx:pt>
          <cx:pt idx="4">4519</cx:pt>
          <cx:pt idx="5">4228</cx:pt>
          <cx:pt idx="6">4162</cx:pt>
          <cx:pt idx="7">863</cx:pt>
          <cx:pt idx="8">6502</cx:pt>
        </cx:lvl>
      </cx:numDim>
    </cx:data>
  </cx:chartData>
  <cx:chart>
    <cx:title pos="t" align="ctr" overlay="0">
      <cx:tx>
        <cx:txData>
          <cx:v>Armor Area</cx:v>
        </cx:txData>
      </cx:tx>
      <cx:txPr>
        <a:bodyPr spcFirstLastPara="1" vertOverflow="ellipsis" horzOverflow="overflow" wrap="square" lIns="0" tIns="0" rIns="0" bIns="0" anchor="ctr" anchorCtr="1"/>
        <a:lstStyle/>
        <a:p>
          <a:pPr algn="ctr" rtl="0">
            <a:defRPr sz="2400">
              <a:solidFill>
                <a:schemeClr val="tx1"/>
              </a:solidFill>
            </a:defRPr>
          </a:pPr>
          <a:r>
            <a:rPr lang="en-US" sz="2400" b="0" i="0" u="none" strike="noStrike" baseline="0">
              <a:solidFill>
                <a:schemeClr val="tx1"/>
              </a:solidFill>
              <a:latin typeface="Calibri" panose="020F0502020204030204"/>
            </a:rPr>
            <a:t>Armor Area</a:t>
          </a:r>
        </a:p>
      </cx:txPr>
    </cx:title>
    <cx:plotArea>
      <cx:plotAreaRegion>
        <cx:series layoutId="boxWhisker" uniqueId="{7AF0CB62-853B-4CA7-9F7D-E723878B191E}">
          <cx:dataId val="0"/>
          <cx:layoutPr>
            <cx:visibility meanLine="0" meanMarker="1" nonoutliers="0" outliers="1"/>
            <cx:statistics quartileMethod="exclusive"/>
          </cx:layoutPr>
        </cx:series>
      </cx:plotAreaRegion>
      <cx:axis id="0" hidden="1">
        <cx:catScaling gapWidth="1"/>
        <cx:tickLabels/>
      </cx:axis>
      <cx:axis id="1">
        <cx:valScaling/>
        <cx:title>
          <cx:tx>
            <cx:txData>
              <cx:v>Armor Area (sq ft)</cx:v>
            </cx:txData>
          </cx:tx>
          <cx:txPr>
            <a:bodyPr spcFirstLastPara="1" vertOverflow="ellipsis" horzOverflow="overflow" wrap="square" lIns="0" tIns="0" rIns="0" bIns="0" anchor="ctr" anchorCtr="1"/>
            <a:lstStyle/>
            <a:p>
              <a:pPr algn="ctr" rtl="0">
                <a:defRPr sz="2000">
                  <a:solidFill>
                    <a:schemeClr val="tx1"/>
                  </a:solidFill>
                </a:defRPr>
              </a:pPr>
              <a:r>
                <a:rPr lang="en-US" sz="2000" b="0" i="0" u="none" strike="noStrike" baseline="0">
                  <a:solidFill>
                    <a:schemeClr val="tx1"/>
                  </a:solidFill>
                  <a:latin typeface="Calibri" panose="020F0502020204030204"/>
                </a:rPr>
                <a:t>Armor Area (sq ft)</a:t>
              </a:r>
            </a:p>
          </cx:txPr>
        </cx:title>
        <cx:majorGridlines/>
        <cx:tickLabels/>
        <cx:txPr>
          <a:bodyPr spcFirstLastPara="1" vertOverflow="ellipsis" horzOverflow="overflow" wrap="square" lIns="0" tIns="0" rIns="0" bIns="0" anchor="ctr" anchorCtr="1"/>
          <a:lstStyle/>
          <a:p>
            <a:pPr algn="ctr" rtl="0">
              <a:defRPr sz="1600">
                <a:solidFill>
                  <a:schemeClr val="tx1"/>
                </a:solidFill>
              </a:defRPr>
            </a:pPr>
            <a:endParaRPr lang="en-US" sz="1600" b="0" i="0" u="none" strike="noStrike" baseline="0">
              <a:solidFill>
                <a:schemeClr val="tx1"/>
              </a:solidFill>
              <a:latin typeface="Calibri" panose="020F0502020204030204"/>
            </a:endParaRPr>
          </a:p>
        </cx:txPr>
      </cx:axis>
    </cx:plotArea>
  </cx:chart>
  <cx:spPr>
    <a:solidFill>
      <a:schemeClr val="bg1"/>
    </a:solidFill>
  </cx:spPr>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Working!$BE$22:$BE$25</cx:f>
        <cx:lvl ptCount="4" formatCode="General">
          <cx:pt idx="0">1.9299999999999999</cx:pt>
          <cx:pt idx="1">1.5299999999999998</cx:pt>
          <cx:pt idx="2">1.53</cx:pt>
          <cx:pt idx="3">1.5900000000000001</cx:pt>
        </cx:lvl>
      </cx:numDim>
    </cx:data>
    <cx:data id="1">
      <cx:numDim type="val">
        <cx:f>Working!$BF$22:$BF$25</cx:f>
        <cx:lvl ptCount="4" formatCode="General">
          <cx:pt idx="0">1.24</cx:pt>
          <cx:pt idx="1">1.01</cx:pt>
          <cx:pt idx="2">0.69000000000000006</cx:pt>
          <cx:pt idx="3">2.04</cx:pt>
        </cx:lvl>
      </cx:numDim>
    </cx:data>
    <cx:data id="2">
      <cx:numDim type="val">
        <cx:f>Working!$BG$22:$BG$25</cx:f>
        <cx:lvl ptCount="4" formatCode="General">
          <cx:pt idx="0">0.76000000000000023</cx:pt>
          <cx:pt idx="1">1.3300000000000001</cx:pt>
          <cx:pt idx="2">0.46999999999999975</cx:pt>
          <cx:pt idx="3">0.47999999999999998</cx:pt>
        </cx:lvl>
      </cx:numDim>
    </cx:data>
    <cx:data id="3">
      <cx:numDim type="val">
        <cx:f>Working!$BH$22:$BH$25</cx:f>
        <cx:lvl ptCount="4" formatCode="General">
          <cx:pt idx="0">0.54000000000000004</cx:pt>
          <cx:pt idx="1">1.23</cx:pt>
          <cx:pt idx="2">0.97999999999999998</cx:pt>
          <cx:pt idx="3">0.68999999999999995</cx:pt>
        </cx:lvl>
      </cx:numDim>
    </cx:data>
    <cx:data id="4">
      <cx:numDim type="val">
        <cx:f>Working!$BI$22:$BI$25</cx:f>
        <cx:lvl ptCount="4" formatCode="General">
          <cx:pt idx="0">1.3300000000000001</cx:pt>
          <cx:pt idx="1">0.87999999999999989</cx:pt>
          <cx:pt idx="2">1.21</cx:pt>
          <cx:pt idx="3">1.96</cx:pt>
        </cx:lvl>
      </cx:numDim>
    </cx:data>
    <cx:data id="5">
      <cx:numDim type="val">
        <cx:f>Working!$BJ$22:$BJ$25</cx:f>
        <cx:lvl ptCount="4" formatCode="General">
          <cx:pt idx="0">1.1900000000000002</cx:pt>
          <cx:pt idx="1">0.93999999999999972</cx:pt>
          <cx:pt idx="2">0.80000000000000027</cx:pt>
          <cx:pt idx="3">0.87999999999999989</cx:pt>
        </cx:lvl>
      </cx:numDim>
    </cx:data>
    <cx:data id="6">
      <cx:numDim type="val">
        <cx:f>Working!$BK$22:$BK$25</cx:f>
        <cx:lvl ptCount="4" formatCode="General">
          <cx:pt idx="0">1.4599999999999995</cx:pt>
          <cx:pt idx="1">2.8399999999999999</cx:pt>
          <cx:pt idx="2">3.2799999999999998</cx:pt>
          <cx:pt idx="3">4.0399999999999991</cx:pt>
        </cx:lvl>
      </cx:numDim>
    </cx:data>
    <cx:data id="7">
      <cx:numDim type="val">
        <cx:f>Working!$BL$22:$BL$25</cx:f>
        <cx:lvl ptCount="4" formatCode="General">
          <cx:pt idx="0">1.75</cx:pt>
          <cx:pt idx="1">1.4500000000000002</cx:pt>
          <cx:pt idx="2">0.89000000000000012</cx:pt>
          <cx:pt idx="3">0.66000000000000014</cx:pt>
        </cx:lvl>
      </cx:numDim>
    </cx:data>
    <cx:data id="8">
      <cx:numDim type="val">
        <cx:f>Working!$BM$22:$BM$25</cx:f>
        <cx:lvl ptCount="4" formatCode="General">
          <cx:pt idx="0">3.71</cx:pt>
          <cx:pt idx="1">8.3100000000000005</cx:pt>
          <cx:pt idx="2">1.7200000000000002</cx:pt>
          <cx:pt idx="3">1.3299999999999998</cx:pt>
        </cx:lvl>
      </cx:numDim>
    </cx:data>
    <cx:data id="9">
      <cx:numDim type="val">
        <cx:f>Working!$BP$22:$BP$30</cx:f>
        <cx:lvl ptCount="9" formatCode="General">
          <cx:pt idx="0">1.645</cx:pt>
          <cx:pt idx="1">1.2450000000000001</cx:pt>
          <cx:pt idx="2">0.76000000000000001</cx:pt>
          <cx:pt idx="3">0.85999999999999999</cx:pt>
          <cx:pt idx="4">1.345</cx:pt>
          <cx:pt idx="5">0.95250000000000001</cx:pt>
          <cx:pt idx="6">2.9049999999999994</cx:pt>
          <cx:pt idx="7">1.1875</cx:pt>
          <cx:pt idx="8">3.7675000000000001</cx:pt>
        </cx:lvl>
      </cx:numDim>
    </cx:data>
  </cx:chartData>
  <cx:chart>
    <cx:title pos="t" align="ctr" overlay="0">
      <cx:tx>
        <cx:txData>
          <cx:v>Vertical Armor Extent</cx:v>
        </cx:txData>
      </cx:tx>
      <cx:txPr>
        <a:bodyPr spcFirstLastPara="1" vertOverflow="ellipsis" horzOverflow="overflow" wrap="square" lIns="0" tIns="0" rIns="0" bIns="0" anchor="ctr" anchorCtr="1"/>
        <a:lstStyle/>
        <a:p>
          <a:pPr algn="ctr" rtl="0">
            <a:defRPr sz="2400">
              <a:solidFill>
                <a:schemeClr val="tx1"/>
              </a:solidFill>
            </a:defRPr>
          </a:pPr>
          <a:r>
            <a:rPr lang="en-US" sz="2400" b="0" i="0" u="none" strike="noStrike" baseline="0">
              <a:solidFill>
                <a:schemeClr val="tx1"/>
              </a:solidFill>
              <a:latin typeface="Calibri" panose="020F0502020204030204"/>
            </a:rPr>
            <a:t>Vertical Armor Extent</a:t>
          </a:r>
        </a:p>
      </cx:txPr>
    </cx:title>
    <cx:plotArea>
      <cx:plotAreaRegion>
        <cx:series layoutId="boxWhisker" uniqueId="{164528A0-619A-4EAE-A844-3BC573253FD2}" formatIdx="0">
          <cx:tx>
            <cx:txData>
              <cx:f/>
              <cx:v>Wagon Hill</cx:v>
            </cx:txData>
          </cx:tx>
          <cx:dataId val="0"/>
          <cx:layoutPr>
            <cx:visibility meanLine="0" meanMarker="1" nonoutliers="0" outliers="1"/>
            <cx:statistics quartileMethod="exclusive"/>
          </cx:layoutPr>
        </cx:series>
        <cx:series layoutId="boxWhisker" uniqueId="{00000001-71A1-4E6D-A889-CC1ED487B17A}" formatIdx="1">
          <cx:tx>
            <cx:txData>
              <cx:f/>
              <cx:v>Wagon Hill 2</cx:v>
            </cx:txData>
          </cx:tx>
          <cx:dataId val="1"/>
          <cx:layoutPr>
            <cx:statistics quartileMethod="exclusive"/>
          </cx:layoutPr>
        </cx:series>
        <cx:series layoutId="boxWhisker" uniqueId="{00000002-71A1-4E6D-A889-CC1ED487B17A}" formatIdx="2">
          <cx:tx>
            <cx:txData>
              <cx:f/>
              <cx:v>Moody Point U</cx:v>
            </cx:txData>
          </cx:tx>
          <cx:dataId val="2"/>
          <cx:layoutPr>
            <cx:statistics quartileMethod="exclusive"/>
          </cx:layoutPr>
        </cx:series>
        <cx:series layoutId="boxWhisker" uniqueId="{00000003-71A1-4E6D-A889-CC1ED487B17A}" formatIdx="3">
          <cx:tx>
            <cx:txData>
              <cx:f/>
              <cx:v>Moody Point L</cx:v>
            </cx:txData>
          </cx:tx>
          <cx:dataId val="3"/>
          <cx:layoutPr>
            <cx:statistics quartileMethod="exclusive"/>
          </cx:layoutPr>
        </cx:series>
        <cx:series layoutId="boxWhisker" uniqueId="{00000004-71A1-4E6D-A889-CC1ED487B17A}" formatIdx="4">
          <cx:tx>
            <cx:txData>
              <cx:f/>
              <cx:v>GB Disc. Center</cx:v>
            </cx:txData>
          </cx:tx>
          <cx:dataId val="4"/>
          <cx:layoutPr>
            <cx:statistics quartileMethod="exclusive"/>
          </cx:layoutPr>
        </cx:series>
        <cx:series layoutId="boxWhisker" uniqueId="{00000005-71A1-4E6D-A889-CC1ED487B17A}" formatIdx="5">
          <cx:tx>
            <cx:txData>
              <cx:f/>
              <cx:v>Pierce Point</cx:v>
            </cx:txData>
          </cx:tx>
          <cx:dataId val="5"/>
          <cx:layoutPr>
            <cx:statistics quartileMethod="exclusive"/>
          </cx:layoutPr>
        </cx:series>
        <cx:series layoutId="boxWhisker" uniqueId="{00000006-71A1-4E6D-A889-CC1ED487B17A}" formatIdx="6">
          <cx:tx>
            <cx:txData>
              <cx:f/>
              <cx:v>GB Farm S</cx:v>
            </cx:txData>
          </cx:tx>
          <cx:dataId val="6"/>
          <cx:layoutPr>
            <cx:statistics quartileMethod="exclusive"/>
          </cx:layoutPr>
        </cx:series>
        <cx:series layoutId="boxWhisker" uniqueId="{00000007-71A1-4E6D-A889-CC1ED487B17A}" formatIdx="7">
          <cx:tx>
            <cx:txData>
              <cx:f/>
              <cx:v>GB Farm N</cx:v>
            </cx:txData>
          </cx:tx>
          <cx:dataId val="7"/>
          <cx:layoutPr>
            <cx:statistics quartileMethod="exclusive"/>
          </cx:layoutPr>
        </cx:series>
        <cx:series layoutId="boxWhisker" uniqueId="{00000008-71A1-4E6D-A889-CC1ED487B17A}" formatIdx="8">
          <cx:tx>
            <cx:txData>
              <cx:f/>
              <cx:v>Fayban Point</cx:v>
            </cx:txData>
          </cx:tx>
          <cx:dataId val="8"/>
          <cx:layoutPr>
            <cx:statistics quartileMethod="exclusive"/>
          </cx:layoutPr>
        </cx:series>
        <cx:series layoutId="boxWhisker" uniqueId="{0000000A-71A1-4E6D-A889-CC1ED487B17A}">
          <cx:tx>
            <cx:txData>
              <cx:f/>
              <cx:v>Average</cx:v>
            </cx:txData>
          </cx:tx>
          <cx:dataId val="9"/>
          <cx:layoutPr>
            <cx:statistics quartileMethod="exclusive"/>
          </cx:layoutPr>
        </cx:series>
      </cx:plotAreaRegion>
      <cx:axis id="0" hidden="1">
        <cx:catScaling gapWidth="1"/>
        <cx:tickLabels/>
      </cx:axis>
      <cx:axis id="1">
        <cx:valScaling/>
        <cx:title>
          <cx:tx>
            <cx:txData>
              <cx:v>Vertical Range (ft)</cx:v>
            </cx:txData>
          </cx:tx>
          <cx:txPr>
            <a:bodyPr spcFirstLastPara="1" vertOverflow="ellipsis" horzOverflow="overflow" wrap="square" lIns="0" tIns="0" rIns="0" bIns="0" anchor="ctr" anchorCtr="1"/>
            <a:lstStyle/>
            <a:p>
              <a:pPr algn="ctr" rtl="0">
                <a:defRPr sz="2000">
                  <a:solidFill>
                    <a:schemeClr val="tx1"/>
                  </a:solidFill>
                </a:defRPr>
              </a:pPr>
              <a:r>
                <a:rPr lang="en-US" sz="2000" b="0" i="0" u="none" strike="noStrike" baseline="0">
                  <a:solidFill>
                    <a:schemeClr val="tx1"/>
                  </a:solidFill>
                  <a:latin typeface="Calibri" panose="020F0502020204030204"/>
                </a:rPr>
                <a:t>Vertical Range (ft)</a:t>
              </a:r>
            </a:p>
          </cx:txPr>
        </cx:title>
        <cx:majorGridlines/>
        <cx:tickLabels/>
        <cx:txPr>
          <a:bodyPr spcFirstLastPara="1" vertOverflow="ellipsis" horzOverflow="overflow" wrap="square" lIns="0" tIns="0" rIns="0" bIns="0" anchor="ctr" anchorCtr="1"/>
          <a:lstStyle/>
          <a:p>
            <a:pPr algn="ctr" rtl="0">
              <a:defRPr sz="1600">
                <a:solidFill>
                  <a:schemeClr val="tx1"/>
                </a:solidFill>
              </a:defRPr>
            </a:pPr>
            <a:endParaRPr lang="en-US" sz="1600" b="0" i="0" u="none" strike="noStrike" baseline="0">
              <a:solidFill>
                <a:schemeClr val="tx1"/>
              </a:solidFill>
              <a:latin typeface="Calibri" panose="020F0502020204030204"/>
            </a:endParaRPr>
          </a:p>
        </cx:txPr>
      </cx:axis>
    </cx:plotArea>
  </cx:chart>
  <cx:spPr>
    <a:solidFill>
      <a:schemeClr val="bg1"/>
    </a:solidFill>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985936"/>
            <a:ext cx="37307520" cy="12733867"/>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9210869"/>
            <a:ext cx="32918400" cy="8830731"/>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58200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0601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947334"/>
            <a:ext cx="946404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947334"/>
            <a:ext cx="27843480"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14054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99966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118611"/>
            <a:ext cx="37856160" cy="1521459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4477144"/>
            <a:ext cx="37856160" cy="80009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63058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736667"/>
            <a:ext cx="1865376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736667"/>
            <a:ext cx="1865376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64351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947342"/>
            <a:ext cx="3785616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966203"/>
            <a:ext cx="18568032"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3360400"/>
            <a:ext cx="18568032"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966203"/>
            <a:ext cx="18659477"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3360400"/>
            <a:ext cx="18659477"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68784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83969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33120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266275"/>
            <a:ext cx="22219920" cy="25992667"/>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6442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266275"/>
            <a:ext cx="22219920" cy="25992667"/>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8192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947342"/>
            <a:ext cx="3785616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736667"/>
            <a:ext cx="3785616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3900542"/>
            <a:ext cx="9875520" cy="1947333"/>
          </a:xfrm>
          <a:prstGeom prst="rect">
            <a:avLst/>
          </a:prstGeom>
        </p:spPr>
        <p:txBody>
          <a:bodyPr vert="horz" lIns="91440" tIns="45720" rIns="91440" bIns="45720" rtlCol="0" anchor="ctr"/>
          <a:lstStyle>
            <a:lvl1pPr algn="l">
              <a:defRPr sz="5760">
                <a:solidFill>
                  <a:schemeClr val="tx1">
                    <a:tint val="75000"/>
                  </a:schemeClr>
                </a:solidFill>
              </a:defRPr>
            </a:lvl1pPr>
          </a:lstStyle>
          <a:p>
            <a:fld id="{08E81BC7-D5A5-445F-BF4D-797F02B50EB4}" type="datetimeFigureOut">
              <a:rPr lang="en-US" smtClean="0"/>
              <a:t>4/18/2023</a:t>
            </a:fld>
            <a:endParaRPr lang="en-US"/>
          </a:p>
        </p:txBody>
      </p:sp>
      <p:sp>
        <p:nvSpPr>
          <p:cNvPr id="5" name="Footer Placeholder 4"/>
          <p:cNvSpPr>
            <a:spLocks noGrp="1"/>
          </p:cNvSpPr>
          <p:nvPr>
            <p:ph type="ftr" sz="quarter" idx="3"/>
          </p:nvPr>
        </p:nvSpPr>
        <p:spPr>
          <a:xfrm>
            <a:off x="14538960" y="33900542"/>
            <a:ext cx="14813280" cy="1947333"/>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3900542"/>
            <a:ext cx="9875520" cy="1947333"/>
          </a:xfrm>
          <a:prstGeom prst="rect">
            <a:avLst/>
          </a:prstGeom>
        </p:spPr>
        <p:txBody>
          <a:bodyPr vert="horz" lIns="91440" tIns="45720" rIns="91440" bIns="45720" rtlCol="0" anchor="ctr"/>
          <a:lstStyle>
            <a:lvl1pPr algn="r">
              <a:defRPr sz="576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19157948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Excel_Worksheet.xlsx"/><Relationship Id="rId13" Type="http://schemas.openxmlformats.org/officeDocument/2006/relationships/image" Target="../media/image9.jpeg"/><Relationship Id="rId18" Type="http://schemas.openxmlformats.org/officeDocument/2006/relationships/image" Target="../media/image13.jpeg"/><Relationship Id="rId26" Type="http://schemas.microsoft.com/office/2014/relationships/chartEx" Target="../charts/chartEx2.xml"/><Relationship Id="rId3" Type="http://schemas.openxmlformats.org/officeDocument/2006/relationships/image" Target="../media/image1.png"/><Relationship Id="rId21" Type="http://schemas.openxmlformats.org/officeDocument/2006/relationships/package" Target="../embeddings/Microsoft_Excel_Worksheet2.xlsx"/><Relationship Id="rId7" Type="http://schemas.openxmlformats.org/officeDocument/2006/relationships/image" Target="../media/image5.emf"/><Relationship Id="rId12" Type="http://schemas.openxmlformats.org/officeDocument/2006/relationships/image" Target="../media/image8.jpeg"/><Relationship Id="rId17" Type="http://schemas.openxmlformats.org/officeDocument/2006/relationships/image" Target="../media/image12.jpeg"/><Relationship Id="rId25" Type="http://schemas.openxmlformats.org/officeDocument/2006/relationships/chart" Target="../charts/chart3.xml"/><Relationship Id="rId2" Type="http://schemas.microsoft.com/office/2014/relationships/chartEx" Target="../charts/chartEx1.xml"/><Relationship Id="rId16" Type="http://schemas.openxmlformats.org/officeDocument/2006/relationships/image" Target="../media/image11.jpeg"/><Relationship Id="rId20" Type="http://schemas.openxmlformats.org/officeDocument/2006/relationships/image" Target="../media/image15.jpe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emf"/><Relationship Id="rId24" Type="http://schemas.openxmlformats.org/officeDocument/2006/relationships/chart" Target="../charts/chart2.xml"/><Relationship Id="rId5" Type="http://schemas.openxmlformats.org/officeDocument/2006/relationships/image" Target="../media/image3.png"/><Relationship Id="rId15" Type="http://schemas.openxmlformats.org/officeDocument/2006/relationships/image" Target="../media/image10.jpeg"/><Relationship Id="rId23" Type="http://schemas.openxmlformats.org/officeDocument/2006/relationships/chart" Target="../charts/chart1.xml"/><Relationship Id="rId28" Type="http://schemas.microsoft.com/office/2014/relationships/chartEx" Target="../charts/chartEx3.xml"/><Relationship Id="rId10" Type="http://schemas.openxmlformats.org/officeDocument/2006/relationships/package" Target="../embeddings/Microsoft_Excel_Worksheet1.xlsx"/><Relationship Id="rId19"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6.emf"/><Relationship Id="rId14" Type="http://schemas.openxmlformats.org/officeDocument/2006/relationships/image" Target="../media/image10.png"/><Relationship Id="rId22" Type="http://schemas.openxmlformats.org/officeDocument/2006/relationships/image" Target="../media/image16.emf"/><Relationship Id="rId2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5" name="Chart 24">
                <a:extLst>
                  <a:ext uri="{FF2B5EF4-FFF2-40B4-BE49-F238E27FC236}">
                    <a16:creationId xmlns:a16="http://schemas.microsoft.com/office/drawing/2014/main" id="{2DE243E5-4223-00D9-2398-8F9C749D99CD}"/>
                  </a:ext>
                </a:extLst>
              </p:cNvPr>
              <p:cNvGraphicFramePr/>
              <p:nvPr>
                <p:extLst>
                  <p:ext uri="{D42A27DB-BD31-4B8C-83A1-F6EECF244321}">
                    <p14:modId xmlns:p14="http://schemas.microsoft.com/office/powerpoint/2010/main" val="52950543"/>
                  </p:ext>
                </p:extLst>
              </p:nvPr>
            </p:nvGraphicFramePr>
            <p:xfrm>
              <a:off x="24791232" y="17731017"/>
              <a:ext cx="7012652" cy="555484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5" name="Chart 24">
                <a:extLst>
                  <a:ext uri="{FF2B5EF4-FFF2-40B4-BE49-F238E27FC236}">
                    <a16:creationId xmlns:a16="http://schemas.microsoft.com/office/drawing/2014/main" id="{2DE243E5-4223-00D9-2398-8F9C749D99CD}"/>
                  </a:ext>
                </a:extLst>
              </p:cNvPr>
              <p:cNvPicPr>
                <a:picLocks noGrp="1" noRot="1" noChangeAspect="1" noMove="1" noResize="1" noEditPoints="1" noAdjustHandles="1" noChangeArrowheads="1" noChangeShapeType="1"/>
              </p:cNvPicPr>
              <p:nvPr/>
            </p:nvPicPr>
            <p:blipFill>
              <a:blip r:embed="rId3"/>
              <a:stretch>
                <a:fillRect/>
              </a:stretch>
            </p:blipFill>
            <p:spPr>
              <a:xfrm>
                <a:off x="24791232" y="17731017"/>
                <a:ext cx="7012652" cy="5554849"/>
              </a:xfrm>
              <a:prstGeom prst="rect">
                <a:avLst/>
              </a:prstGeom>
            </p:spPr>
          </p:pic>
        </mc:Fallback>
      </mc:AlternateContent>
      <p:sp>
        <p:nvSpPr>
          <p:cNvPr id="2" name="Title 1"/>
          <p:cNvSpPr>
            <a:spLocks noGrp="1"/>
          </p:cNvSpPr>
          <p:nvPr>
            <p:ph type="ctrTitle"/>
          </p:nvPr>
        </p:nvSpPr>
        <p:spPr>
          <a:xfrm>
            <a:off x="369597" y="1288869"/>
            <a:ext cx="43136594" cy="4211078"/>
          </a:xfrm>
          <a:solidFill>
            <a:schemeClr val="accent6">
              <a:lumMod val="50000"/>
            </a:schemeClr>
          </a:solidFill>
          <a:ln w="10160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640" dirty="0">
                <a:solidFill>
                  <a:schemeClr val="bg1"/>
                </a:solidFill>
                <a:latin typeface="Cambria" panose="02040503050406030204" pitchFamily="18" charset="0"/>
                <a:cs typeface="Arial" panose="020B0604020202020204" pitchFamily="34" charset="0"/>
              </a:rPr>
              <a:t>Natural Shoreline Armor Characteristics in the Great Bay</a:t>
            </a:r>
            <a:br>
              <a:rPr lang="en-US" sz="8640" dirty="0">
                <a:solidFill>
                  <a:schemeClr val="bg1"/>
                </a:solidFill>
                <a:latin typeface="Cambria" panose="02040503050406030204" pitchFamily="18" charset="0"/>
                <a:cs typeface="Arial" panose="020B0604020202020204" pitchFamily="34" charset="0"/>
              </a:rPr>
            </a:br>
            <a:r>
              <a:rPr lang="en-US" sz="5760" u="sng" dirty="0">
                <a:solidFill>
                  <a:schemeClr val="bg1"/>
                </a:solidFill>
                <a:latin typeface="Cambria" panose="02040503050406030204" pitchFamily="18" charset="0"/>
                <a:cs typeface="Arial" panose="020B0604020202020204" pitchFamily="34" charset="0"/>
              </a:rPr>
              <a:t>Sunjay Sood</a:t>
            </a:r>
            <a:br>
              <a:rPr lang="en-US" sz="5760" u="sng" dirty="0">
                <a:solidFill>
                  <a:schemeClr val="bg1"/>
                </a:solidFill>
                <a:latin typeface="Cambria" panose="02040503050406030204" pitchFamily="18" charset="0"/>
                <a:cs typeface="Arial" panose="020B0604020202020204" pitchFamily="34" charset="0"/>
              </a:rPr>
            </a:br>
            <a:r>
              <a:rPr lang="en-US" sz="5760" i="1" dirty="0">
                <a:solidFill>
                  <a:schemeClr val="bg1"/>
                </a:solidFill>
                <a:latin typeface="Cambria" panose="02040503050406030204" pitchFamily="18" charset="0"/>
                <a:cs typeface="Arial" panose="020B0604020202020204" pitchFamily="34" charset="0"/>
              </a:rPr>
              <a:t>Department of Civil and Environmental Engineering, University of New Hampshire, Durham, NH 03824</a:t>
            </a:r>
            <a:endParaRPr lang="en-US" sz="96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9" y="7471347"/>
            <a:ext cx="10914743" cy="7457898"/>
          </a:xfrm>
          <a:prstGeom prst="rect">
            <a:avLst/>
          </a:prstGeom>
          <a:noFill/>
          <a:ln>
            <a:solidFill>
              <a:srgbClr val="002060"/>
            </a:solidFill>
          </a:ln>
        </p:spPr>
        <p:txBody>
          <a:bodyPr vert="horz" lIns="109728" tIns="54864" rIns="109728" bIns="54864"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840" dirty="0">
                <a:latin typeface="Cambria" panose="02040503050406030204" pitchFamily="18" charset="0"/>
              </a:rPr>
              <a:t>The Great Bay is influenced by tidal forces and exhibits shoreline erosion, endangering saltmarshes and other estuary ecosystems. Throughout the bay, some locations exhibit “natural” armoring. This study focused on particle sampling and armor characteristics to see if any correlation between the sites exists. From the initial analysis, wind-induced wave effects were calculated and assessed against the armor to help further define the characteristics and capabilities of these armored sites. The synthesized data aims to influence future design characteristics for living shorelines in estuary systems in New England as well as identifying any potential processes on how these sites occurred. </a:t>
            </a:r>
          </a:p>
          <a:p>
            <a:pPr algn="l"/>
            <a:endParaRPr lang="en-US" sz="3840" dirty="0">
              <a:latin typeface="Cambria" panose="02040503050406030204" pitchFamily="18" charset="0"/>
            </a:endParaRPr>
          </a:p>
          <a:p>
            <a:pPr algn="l"/>
            <a:endParaRPr lang="en-US" sz="3840" dirty="0">
              <a:latin typeface="Cambria" panose="02040503050406030204" pitchFamily="18" charset="0"/>
            </a:endParaRPr>
          </a:p>
          <a:p>
            <a:endParaRPr lang="en-US" sz="3840" dirty="0">
              <a:latin typeface="Cambria" panose="02040503050406030204" pitchFamily="18" charset="0"/>
            </a:endParaRPr>
          </a:p>
          <a:p>
            <a:endParaRPr lang="en-US" sz="3840" dirty="0">
              <a:latin typeface="Cambria" panose="02040503050406030204" pitchFamily="18" charset="0"/>
            </a:endParaRPr>
          </a:p>
          <a:p>
            <a:endParaRPr lang="en-US" sz="3840" dirty="0">
              <a:latin typeface="Cambria" panose="02040503050406030204" pitchFamily="18" charset="0"/>
            </a:endParaRPr>
          </a:p>
        </p:txBody>
      </p:sp>
      <p:sp>
        <p:nvSpPr>
          <p:cNvPr id="7" name="Subtitle 2"/>
          <p:cNvSpPr txBox="1">
            <a:spLocks/>
          </p:cNvSpPr>
          <p:nvPr/>
        </p:nvSpPr>
        <p:spPr>
          <a:xfrm>
            <a:off x="369599" y="15221476"/>
            <a:ext cx="10914743" cy="974035"/>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480" dirty="0">
                <a:solidFill>
                  <a:schemeClr val="bg1"/>
                </a:solidFill>
                <a:latin typeface="Cambria" panose="02040503050406030204" pitchFamily="18" charset="0"/>
              </a:rPr>
              <a:t>Site Locations</a:t>
            </a:r>
            <a:endParaRPr lang="en-US" sz="6000" dirty="0">
              <a:solidFill>
                <a:schemeClr val="bg1"/>
              </a:solidFill>
              <a:latin typeface="Cambria" panose="02040503050406030204" pitchFamily="18" charset="0"/>
            </a:endParaRPr>
          </a:p>
        </p:txBody>
      </p:sp>
      <p:sp>
        <p:nvSpPr>
          <p:cNvPr id="8" name="Subtitle 2"/>
          <p:cNvSpPr txBox="1">
            <a:spLocks/>
          </p:cNvSpPr>
          <p:nvPr/>
        </p:nvSpPr>
        <p:spPr>
          <a:xfrm>
            <a:off x="369599" y="25998766"/>
            <a:ext cx="10914743" cy="9167534"/>
          </a:xfrm>
          <a:prstGeom prst="rect">
            <a:avLst/>
          </a:prstGeom>
          <a:ln>
            <a:solidFill>
              <a:srgbClr val="002060"/>
            </a:solidFill>
          </a:ln>
        </p:spPr>
        <p:txBody>
          <a:bodyPr vert="horz" lIns="109728" tIns="54864" rIns="109728" bIns="5486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84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p:txBody>
      </p:sp>
      <p:sp>
        <p:nvSpPr>
          <p:cNvPr id="12" name="Subtitle 2"/>
          <p:cNvSpPr txBox="1">
            <a:spLocks/>
          </p:cNvSpPr>
          <p:nvPr/>
        </p:nvSpPr>
        <p:spPr>
          <a:xfrm>
            <a:off x="32546349" y="20508441"/>
            <a:ext cx="10914743" cy="5039317"/>
          </a:xfrm>
          <a:prstGeom prst="rect">
            <a:avLst/>
          </a:prstGeom>
          <a:noFill/>
          <a:ln>
            <a:solidFill>
              <a:srgbClr val="002060"/>
            </a:solidFill>
          </a:ln>
        </p:spPr>
        <p:txBody>
          <a:bodyPr vert="horz" lIns="109728" tIns="54864" rIns="109728" bIns="5486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48647" indent="-548647" algn="l">
              <a:spcBef>
                <a:spcPts val="0"/>
              </a:spcBef>
              <a:buFont typeface="Arial" panose="020B0604020202020204" pitchFamily="34" charset="0"/>
              <a:buChar char="•"/>
            </a:pPr>
            <a:r>
              <a:rPr lang="en-US" sz="3840" dirty="0">
                <a:latin typeface="Cambria" panose="02040503050406030204" pitchFamily="18" charset="0"/>
              </a:rPr>
              <a:t>Effect of discarded shells on armor stability and effectiveness, at Pierce Point</a:t>
            </a:r>
          </a:p>
          <a:p>
            <a:pPr marL="548647" indent="-548647" algn="l">
              <a:spcBef>
                <a:spcPts val="0"/>
              </a:spcBef>
              <a:buFont typeface="Arial" panose="020B0604020202020204" pitchFamily="34" charset="0"/>
              <a:buChar char="•"/>
            </a:pPr>
            <a:r>
              <a:rPr lang="en-US" sz="3840" dirty="0">
                <a:latin typeface="Cambria" panose="02040503050406030204" pitchFamily="18" charset="0"/>
              </a:rPr>
              <a:t>Extreme differences in armor size at Great Bay Farms, despite location proximity</a:t>
            </a:r>
          </a:p>
          <a:p>
            <a:pPr marL="548647" indent="-548647" algn="l">
              <a:spcBef>
                <a:spcPts val="0"/>
              </a:spcBef>
              <a:buFont typeface="Arial" panose="020B0604020202020204" pitchFamily="34" charset="0"/>
              <a:buChar char="•"/>
            </a:pPr>
            <a:r>
              <a:rPr lang="en-US" sz="3840" dirty="0">
                <a:latin typeface="Cambria" panose="02040503050406030204" pitchFamily="18" charset="0"/>
              </a:rPr>
              <a:t>Some sites have armor above the saltmarsh and others below </a:t>
            </a:r>
          </a:p>
          <a:p>
            <a:pPr marL="548647" indent="-548647" algn="l">
              <a:spcBef>
                <a:spcPts val="0"/>
              </a:spcBef>
              <a:buFont typeface="Arial" panose="020B0604020202020204" pitchFamily="34" charset="0"/>
              <a:buChar char="•"/>
            </a:pPr>
            <a:r>
              <a:rPr lang="en-US" sz="3840" dirty="0">
                <a:latin typeface="Cambria" panose="02040503050406030204" pitchFamily="18" charset="0"/>
              </a:rPr>
              <a:t>At Moody Point, the lower armor continues at the same size and slope under the hummock</a:t>
            </a:r>
          </a:p>
          <a:p>
            <a:pPr algn="l">
              <a:spcBef>
                <a:spcPts val="0"/>
              </a:spcBef>
            </a:pPr>
            <a:endParaRPr lang="en-US" sz="3840" dirty="0">
              <a:latin typeface="Cambria" panose="02040503050406030204" pitchFamily="18" charset="0"/>
            </a:endParaRPr>
          </a:p>
        </p:txBody>
      </p:sp>
      <p:sp>
        <p:nvSpPr>
          <p:cNvPr id="13" name="Subtitle 2"/>
          <p:cNvSpPr txBox="1">
            <a:spLocks/>
          </p:cNvSpPr>
          <p:nvPr/>
        </p:nvSpPr>
        <p:spPr>
          <a:xfrm>
            <a:off x="369599" y="5987651"/>
            <a:ext cx="10914743" cy="974035"/>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Introduction</a:t>
            </a:r>
          </a:p>
        </p:txBody>
      </p:sp>
      <p:sp>
        <p:nvSpPr>
          <p:cNvPr id="15" name="Subtitle 2"/>
          <p:cNvSpPr txBox="1">
            <a:spLocks/>
          </p:cNvSpPr>
          <p:nvPr/>
        </p:nvSpPr>
        <p:spPr>
          <a:xfrm>
            <a:off x="32552336" y="5987651"/>
            <a:ext cx="10914743" cy="974035"/>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fontScale="850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Wave Effects on Critical Particle Size</a:t>
            </a:r>
          </a:p>
        </p:txBody>
      </p:sp>
      <p:sp>
        <p:nvSpPr>
          <p:cNvPr id="16" name="Subtitle 2"/>
          <p:cNvSpPr txBox="1">
            <a:spLocks/>
          </p:cNvSpPr>
          <p:nvPr/>
        </p:nvSpPr>
        <p:spPr>
          <a:xfrm>
            <a:off x="12157620" y="7133974"/>
            <a:ext cx="19817666" cy="7661826"/>
          </a:xfrm>
          <a:prstGeom prst="rect">
            <a:avLst/>
          </a:prstGeom>
          <a:ln>
            <a:solidFill>
              <a:srgbClr val="002060"/>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840" dirty="0">
              <a:latin typeface="Cambria" panose="02040503050406030204" pitchFamily="18" charset="0"/>
            </a:endParaRPr>
          </a:p>
        </p:txBody>
      </p:sp>
      <p:sp>
        <p:nvSpPr>
          <p:cNvPr id="17" name="Subtitle 2"/>
          <p:cNvSpPr txBox="1">
            <a:spLocks/>
          </p:cNvSpPr>
          <p:nvPr/>
        </p:nvSpPr>
        <p:spPr>
          <a:xfrm>
            <a:off x="32546348" y="19046699"/>
            <a:ext cx="10914743" cy="974035"/>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Observations</a:t>
            </a:r>
          </a:p>
        </p:txBody>
      </p:sp>
      <p:sp>
        <p:nvSpPr>
          <p:cNvPr id="18" name="Subtitle 2"/>
          <p:cNvSpPr txBox="1">
            <a:spLocks/>
          </p:cNvSpPr>
          <p:nvPr/>
        </p:nvSpPr>
        <p:spPr>
          <a:xfrm>
            <a:off x="32552333" y="26068627"/>
            <a:ext cx="10914743" cy="675866"/>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dirty="0">
                <a:solidFill>
                  <a:schemeClr val="bg1"/>
                </a:solidFill>
                <a:latin typeface="Cambria" panose="02040503050406030204" pitchFamily="18" charset="0"/>
              </a:rPr>
              <a:t>Acknowledgements</a:t>
            </a:r>
          </a:p>
        </p:txBody>
      </p:sp>
      <mc:AlternateContent xmlns:mc="http://schemas.openxmlformats.org/markup-compatibility/2006">
        <mc:Choice xmlns:a14="http://schemas.microsoft.com/office/drawing/2010/main" Requires="a14">
          <p:sp>
            <p:nvSpPr>
              <p:cNvPr id="19" name="Subtitle 2"/>
              <p:cNvSpPr txBox="1">
                <a:spLocks/>
              </p:cNvSpPr>
              <p:nvPr/>
            </p:nvSpPr>
            <p:spPr>
              <a:xfrm>
                <a:off x="32531391" y="7449390"/>
                <a:ext cx="10914743" cy="11106852"/>
              </a:xfrm>
              <a:prstGeom prst="rect">
                <a:avLst/>
              </a:prstGeom>
              <a:noFill/>
              <a:ln>
                <a:solidFill>
                  <a:srgbClr val="002060"/>
                </a:solidFill>
              </a:ln>
            </p:spPr>
            <p:txBody>
              <a:bodyPr vert="horz" lIns="109728" tIns="54864" rIns="109728" bIns="54864"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840" u="sng" dirty="0">
                    <a:latin typeface="Cambria" panose="02040503050406030204" pitchFamily="18" charset="0"/>
                  </a:rPr>
                  <a:t>Hudson Equation</a:t>
                </a:r>
              </a:p>
              <a:p>
                <a:pPr algn="l">
                  <a:spcBef>
                    <a:spcPts val="0"/>
                  </a:spcBef>
                </a:pPr>
                <a:r>
                  <a:rPr lang="en-US" sz="3120" dirty="0">
                    <a:latin typeface="Cambria" panose="02040503050406030204" pitchFamily="18" charset="0"/>
                  </a:rPr>
                  <a:t>The Hudson Equation (1953, 1959, 1961) is a rock stability equation, that is commonly used to design breakwaters and size rip rap for shoreline armoring. Hudson can also be used to calculate wave heights that will not destabilize riprap for a given sized particle. The following version of Hudson was used.</a:t>
                </a:r>
              </a:p>
              <a:p>
                <a:pPr>
                  <a:lnSpc>
                    <a:spcPct val="107000"/>
                  </a:lnSpc>
                  <a:spcBef>
                    <a:spcPts val="0"/>
                  </a:spcBef>
                  <a:spcAft>
                    <a:spcPts val="960"/>
                  </a:spcAft>
                </a:pPr>
                <a:r>
                  <a:rPr lang="en-US" sz="3840" dirty="0">
                    <a:latin typeface="Cambria" panose="02040503050406030204" pitchFamily="18" charset="0"/>
                  </a:rPr>
                  <a:t> </a:t>
                </a:r>
                <a14:m>
                  <m:oMath xmlns:m="http://schemas.openxmlformats.org/officeDocument/2006/math">
                    <m:f>
                      <m:fPr>
                        <m:ctrlPr>
                          <a:rPr lang="en-US" sz="3840" b="1"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3840" b="1" i="1" kern="100">
                            <a:latin typeface="Cambria Math" panose="02040503050406030204" pitchFamily="18" charset="0"/>
                            <a:ea typeface="Calibri" panose="020F0502020204030204" pitchFamily="34" charset="0"/>
                            <a:cs typeface="Times New Roman" panose="02020603050405020304" pitchFamily="18" charset="0"/>
                          </a:rPr>
                          <m:t>𝑯</m:t>
                        </m:r>
                      </m:num>
                      <m:den>
                        <m:r>
                          <a:rPr lang="en-US" sz="3840" b="1" i="1"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40" b="1"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3840" b="1" i="1" kern="100">
                                <a:latin typeface="Cambria Math" panose="02040503050406030204" pitchFamily="18" charset="0"/>
                                <a:ea typeface="Calibri" panose="020F0502020204030204" pitchFamily="34" charset="0"/>
                                <a:cs typeface="Times New Roman" panose="02020603050405020304" pitchFamily="18" charset="0"/>
                              </a:rPr>
                              <m:t>𝑫</m:t>
                            </m:r>
                          </m:e>
                          <m:sub>
                            <m:r>
                              <a:rPr lang="en-US" sz="3840" b="1" i="1" kern="100">
                                <a:latin typeface="Cambria Math" panose="02040503050406030204" pitchFamily="18" charset="0"/>
                                <a:ea typeface="Calibri" panose="020F0502020204030204" pitchFamily="34" charset="0"/>
                                <a:cs typeface="Times New Roman" panose="02020603050405020304" pitchFamily="18" charset="0"/>
                              </a:rPr>
                              <m:t>𝒙</m:t>
                            </m:r>
                          </m:sub>
                        </m:sSub>
                      </m:den>
                    </m:f>
                    <m:r>
                      <a:rPr lang="en-US" sz="3840" b="1"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3840" b="1" i="1" kern="10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40" b="1"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3840" b="1" i="1"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40" b="1"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3840" b="1" i="1" kern="100">
                                    <a:latin typeface="Cambria Math" panose="02040503050406030204" pitchFamily="18" charset="0"/>
                                    <a:ea typeface="Calibri" panose="020F0502020204030204" pitchFamily="34" charset="0"/>
                                    <a:cs typeface="Times New Roman" panose="02020603050405020304" pitchFamily="18" charset="0"/>
                                  </a:rPr>
                                  <m:t>𝑲</m:t>
                                </m:r>
                              </m:e>
                              <m:sub>
                                <m:r>
                                  <a:rPr lang="en-US" sz="3840" b="1" i="1" kern="100">
                                    <a:latin typeface="Cambria Math" panose="02040503050406030204" pitchFamily="18" charset="0"/>
                                    <a:ea typeface="Calibri" panose="020F0502020204030204" pitchFamily="34" charset="0"/>
                                    <a:cs typeface="Times New Roman" panose="02020603050405020304" pitchFamily="18" charset="0"/>
                                  </a:rPr>
                                  <m:t>𝑫</m:t>
                                </m:r>
                              </m:sub>
                            </m:sSub>
                            <m:r>
                              <a:rPr lang="en-US" sz="3840" b="1" i="1" kern="100">
                                <a:latin typeface="Cambria Math" panose="02040503050406030204" pitchFamily="18" charset="0"/>
                                <a:ea typeface="Calibri" panose="020F0502020204030204" pitchFamily="34" charset="0"/>
                                <a:cs typeface="Times New Roman" panose="02020603050405020304" pitchFamily="18" charset="0"/>
                              </a:rPr>
                              <m:t>𝒄𝒐𝒕</m:t>
                            </m:r>
                            <m:r>
                              <a:rPr lang="en-US" sz="3840" b="1" i="1" kern="100">
                                <a:latin typeface="Cambria Math" panose="02040503050406030204" pitchFamily="18" charset="0"/>
                                <a:ea typeface="Calibri" panose="020F0502020204030204" pitchFamily="34" charset="0"/>
                                <a:cs typeface="Times New Roman" panose="02020603050405020304" pitchFamily="18" charset="0"/>
                              </a:rPr>
                              <m:t>𝜽</m:t>
                            </m:r>
                            <m:r>
                              <a:rPr lang="en-US" sz="3840" b="1" i="1" kern="100">
                                <a:latin typeface="Cambria Math" panose="02040503050406030204" pitchFamily="18" charset="0"/>
                                <a:ea typeface="Calibri" panose="020F0502020204030204" pitchFamily="34" charset="0"/>
                                <a:cs typeface="Times New Roman" panose="02020603050405020304" pitchFamily="18" charset="0"/>
                              </a:rPr>
                              <m:t>)</m:t>
                            </m:r>
                          </m:e>
                          <m:sup>
                            <m:f>
                              <m:fPr>
                                <m:type m:val="skw"/>
                                <m:ctrlPr>
                                  <a:rPr lang="en-US" sz="3840" b="1"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3840" b="1" i="1" kern="100">
                                    <a:latin typeface="Cambria Math" panose="02040503050406030204" pitchFamily="18" charset="0"/>
                                    <a:ea typeface="Calibri" panose="020F0502020204030204" pitchFamily="34" charset="0"/>
                                    <a:cs typeface="Times New Roman" panose="02020603050405020304" pitchFamily="18" charset="0"/>
                                  </a:rPr>
                                  <m:t>𝟏</m:t>
                                </m:r>
                              </m:num>
                              <m:den>
                                <m:r>
                                  <a:rPr lang="en-US" sz="3840" b="1" i="1" kern="100">
                                    <a:latin typeface="Cambria Math" panose="02040503050406030204" pitchFamily="18" charset="0"/>
                                    <a:ea typeface="Calibri" panose="020F0502020204030204" pitchFamily="34" charset="0"/>
                                    <a:cs typeface="Times New Roman" panose="02020603050405020304" pitchFamily="18" charset="0"/>
                                  </a:rPr>
                                  <m:t>𝟑</m:t>
                                </m:r>
                              </m:den>
                            </m:f>
                          </m:sup>
                        </m:sSup>
                      </m:num>
                      <m:den>
                        <m:r>
                          <a:rPr lang="en-US" sz="3840" b="1" i="1" kern="100">
                            <a:latin typeface="Cambria Math" panose="02040503050406030204" pitchFamily="18" charset="0"/>
                            <a:ea typeface="Calibri" panose="020F0502020204030204" pitchFamily="34" charset="0"/>
                            <a:cs typeface="Times New Roman" panose="02020603050405020304" pitchFamily="18" charset="0"/>
                          </a:rPr>
                          <m:t>𝟏</m:t>
                        </m:r>
                        <m:r>
                          <a:rPr lang="en-US" sz="3840" b="1" i="1" kern="100">
                            <a:latin typeface="Cambria Math" panose="02040503050406030204" pitchFamily="18" charset="0"/>
                            <a:ea typeface="Calibri" panose="020F0502020204030204" pitchFamily="34" charset="0"/>
                            <a:cs typeface="Times New Roman" panose="02020603050405020304" pitchFamily="18" charset="0"/>
                          </a:rPr>
                          <m:t>.</m:t>
                        </m:r>
                        <m:r>
                          <a:rPr lang="en-US" sz="3840" b="1" i="1" kern="100">
                            <a:latin typeface="Cambria Math" panose="02040503050406030204" pitchFamily="18" charset="0"/>
                            <a:ea typeface="Calibri" panose="020F0502020204030204" pitchFamily="34" charset="0"/>
                            <a:cs typeface="Times New Roman" panose="02020603050405020304" pitchFamily="18" charset="0"/>
                          </a:rPr>
                          <m:t>𝟐𝟕</m:t>
                        </m:r>
                      </m:den>
                    </m:f>
                  </m:oMath>
                </a14:m>
                <a:endParaRPr lang="en-US" sz="3840" b="1" kern="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0"/>
                  </a:spcBef>
                  <a:spcAft>
                    <a:spcPts val="960"/>
                  </a:spcAft>
                </a:pPr>
                <a:endParaRPr lang="en-US" sz="2160" i="1" kern="100" dirty="0">
                  <a:latin typeface="Cambria Math" panose="02040503050406030204" pitchFamily="18" charset="0"/>
                  <a:ea typeface="Calibri" panose="020F0502020204030204" pitchFamily="34" charset="0"/>
                  <a:cs typeface="Times New Roman" panose="02020603050405020304" pitchFamily="18" charset="0"/>
                </a:endParaRPr>
              </a:p>
              <a:p>
                <a:pPr algn="r">
                  <a:lnSpc>
                    <a:spcPct val="107000"/>
                  </a:lnSpc>
                  <a:spcBef>
                    <a:spcPts val="0"/>
                  </a:spcBef>
                  <a:spcAft>
                    <a:spcPts val="960"/>
                  </a:spcAft>
                </a:pPr>
                <a14:m>
                  <m:oMathPara xmlns:m="http://schemas.openxmlformats.org/officeDocument/2006/math">
                    <m:oMathParaPr>
                      <m:jc m:val="center"/>
                    </m:oMathParaPr>
                    <m:oMath xmlns:m="http://schemas.openxmlformats.org/officeDocument/2006/math">
                      <m:r>
                        <a:rPr lang="en-US" sz="2280" i="1" kern="100">
                          <a:latin typeface="Cambria Math" panose="02040503050406030204" pitchFamily="18" charset="0"/>
                          <a:ea typeface="Calibri" panose="020F0502020204030204" pitchFamily="34" charset="0"/>
                          <a:cs typeface="Times New Roman" panose="02020603050405020304" pitchFamily="18" charset="0"/>
                        </a:rPr>
                        <m:t>𝑊h𝑒𝑟𝑒</m:t>
                      </m:r>
                    </m:oMath>
                  </m:oMathPara>
                </a14:m>
                <a:endParaRPr lang="en-US" sz="2280" kern="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0"/>
                  </a:spcBef>
                  <a:spcAft>
                    <a:spcPts val="960"/>
                  </a:spcAft>
                </a:pPr>
                <a14:m>
                  <m:oMathPara xmlns:m="http://schemas.openxmlformats.org/officeDocument/2006/math">
                    <m:oMathParaPr>
                      <m:jc m:val="left"/>
                    </m:oMathParaPr>
                    <m:oMath xmlns:m="http://schemas.openxmlformats.org/officeDocument/2006/math">
                      <m:sSub>
                        <m:sSubPr>
                          <m:ctrlPr>
                            <a:rPr lang="en-US" sz="228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2280" i="1" kern="100">
                              <a:latin typeface="Cambria Math" panose="02040503050406030204" pitchFamily="18" charset="0"/>
                              <a:ea typeface="Calibri" panose="020F0502020204030204" pitchFamily="34" charset="0"/>
                              <a:cs typeface="Times New Roman" panose="02020603050405020304" pitchFamily="18" charset="0"/>
                            </a:rPr>
                            <m:t>𝐾</m:t>
                          </m:r>
                        </m:e>
                        <m:sub>
                          <m:r>
                            <a:rPr lang="en-US" sz="2280" i="1" kern="100">
                              <a:latin typeface="Cambria Math" panose="02040503050406030204" pitchFamily="18" charset="0"/>
                              <a:ea typeface="Calibri" panose="020F0502020204030204" pitchFamily="34" charset="0"/>
                              <a:cs typeface="Times New Roman" panose="02020603050405020304" pitchFamily="18" charset="0"/>
                            </a:rPr>
                            <m:t>𝐷</m:t>
                          </m:r>
                        </m:sub>
                      </m:sSub>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𝑖𝑠</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𝑎</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𝑠𝑖𝑚𝑒𝑛𝑠𝑖𝑜𝑛𝑙𝑒𝑠𝑠</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𝑠𝑡𝑎𝑏𝑖𝑙𝑖𝑡𝑦</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𝑐𝑜𝑒𝑓𝑓𝑖𝑐𝑒𝑛𝑡</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~3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𝑓𝑜𝑟</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𝑞𝑢𝑎𝑟𝑟𝑦</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𝑟𝑜𝑐𝑘</m:t>
                      </m:r>
                    </m:oMath>
                  </m:oMathPara>
                </a14:m>
                <a:endParaRPr lang="en-US" sz="2280" kern="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0"/>
                  </a:spcBef>
                  <a:spcAft>
                    <a:spcPts val="960"/>
                  </a:spcAft>
                </a:pPr>
                <a14:m>
                  <m:oMathPara xmlns:m="http://schemas.openxmlformats.org/officeDocument/2006/math">
                    <m:oMathParaPr>
                      <m:jc m:val="left"/>
                    </m:oMathParaPr>
                    <m:oMath xmlns:m="http://schemas.openxmlformats.org/officeDocument/2006/math">
                      <m:sSub>
                        <m:sSubPr>
                          <m:ctrlPr>
                            <a:rPr lang="en-US" sz="228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2280" i="1" kern="100">
                              <a:latin typeface="Cambria Math" panose="02040503050406030204" pitchFamily="18" charset="0"/>
                              <a:ea typeface="Calibri" panose="020F0502020204030204" pitchFamily="34" charset="0"/>
                              <a:cs typeface="Times New Roman" panose="02020603050405020304" pitchFamily="18" charset="0"/>
                            </a:rPr>
                            <m:t>𝐷</m:t>
                          </m:r>
                        </m:e>
                        <m:sub>
                          <m:r>
                            <a:rPr lang="en-US" sz="2280" i="1" kern="100">
                              <a:latin typeface="Cambria Math" panose="02040503050406030204" pitchFamily="18" charset="0"/>
                              <a:ea typeface="Calibri" panose="020F0502020204030204" pitchFamily="34" charset="0"/>
                              <a:cs typeface="Times New Roman" panose="02020603050405020304" pitchFamily="18" charset="0"/>
                            </a:rPr>
                            <m:t>𝑥</m:t>
                          </m:r>
                        </m:sub>
                      </m:sSub>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𝑖𝑠</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𝑡h𝑒</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𝑝𝑎𝑟𝑡𝑖𝑐𝑙𝑒</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𝑠𝑖𝑧𝑒</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𝑖𝑛</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 </m:t>
                      </m:r>
                      <m:r>
                        <a:rPr lang="en-US" sz="2280" i="1" kern="100">
                          <a:latin typeface="Cambria Math" panose="02040503050406030204" pitchFamily="18" charset="0"/>
                          <a:ea typeface="Times New Roman" panose="02020603050405020304" pitchFamily="18" charset="0"/>
                          <a:cs typeface="Times New Roman" panose="02020603050405020304" pitchFamily="18" charset="0"/>
                        </a:rPr>
                        <m:t>𝑚𝑒𝑡𝑒𝑟𝑠</m:t>
                      </m:r>
                    </m:oMath>
                  </m:oMathPara>
                </a14:m>
                <a:endParaRPr lang="en-US" sz="2280" kern="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Bef>
                    <a:spcPts val="0"/>
                  </a:spcBef>
                  <a:spcAft>
                    <a:spcPts val="960"/>
                  </a:spcAft>
                </a:pPr>
                <a14:m>
                  <m:oMathPara xmlns:m="http://schemas.openxmlformats.org/officeDocument/2006/math">
                    <m:oMathParaPr>
                      <m:jc m:val="left"/>
                    </m:oMathParaPr>
                    <m:oMath xmlns:m="http://schemas.openxmlformats.org/officeDocument/2006/math">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𝑖𝑠</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𝑡h𝑒</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𝑑𝑖𝑚𝑒𝑛𝑠𝑖𝑜𝑛𝑙𝑒𝑠𝑠</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𝑟𝑒𝑙𝑎𝑡𝑖𝑣𝑒</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𝑏𝑜𝑢𝑦𝑎𝑛𝑡</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𝑑𝑒𝑛𝑠𝑖𝑡𝑦</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𝑜𝑓</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𝑟𝑜𝑐𝑘</m:t>
                      </m:r>
                      <m:r>
                        <a:rPr lang="en-US" sz="2280" i="1" kern="100">
                          <a:latin typeface="Cambria Math" panose="02040503050406030204" pitchFamily="18" charset="0"/>
                          <a:ea typeface="Calibri" panose="020F0502020204030204" pitchFamily="34" charset="0"/>
                          <a:cs typeface="Times New Roman" panose="02020603050405020304" pitchFamily="18" charset="0"/>
                        </a:rPr>
                        <m:t>, ~1.58 </m:t>
                      </m:r>
                      <m:r>
                        <a:rPr lang="en-US" sz="2280" i="1" kern="100">
                          <a:latin typeface="Cambria Math" panose="02040503050406030204" pitchFamily="18" charset="0"/>
                          <a:ea typeface="Calibri" panose="020F0502020204030204" pitchFamily="34" charset="0"/>
                          <a:cs typeface="Times New Roman" panose="02020603050405020304" pitchFamily="18" charset="0"/>
                        </a:rPr>
                        <m:t>𝑓𝑜𝑟</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𝑔𝑟𝑎𝑛𝑖𝑡𝑒</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𝑖𝑛</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𝑠𝑒𝑎𝑤𝑎𝑡𝑒𝑟</m:t>
                      </m:r>
                    </m:oMath>
                  </m:oMathPara>
                </a14:m>
                <a:endParaRPr lang="en-US" sz="2280" i="1" kern="100" dirty="0">
                  <a:latin typeface="Cambria Math" panose="02040503050406030204" pitchFamily="18" charset="0"/>
                  <a:ea typeface="Calibri" panose="020F0502020204030204" pitchFamily="34" charset="0"/>
                  <a:cs typeface="Times New Roman" panose="02020603050405020304" pitchFamily="18" charset="0"/>
                </a:endParaRPr>
              </a:p>
              <a:p>
                <a:pPr algn="r">
                  <a:lnSpc>
                    <a:spcPct val="107000"/>
                  </a:lnSpc>
                  <a:spcBef>
                    <a:spcPts val="0"/>
                  </a:spcBef>
                  <a:spcAft>
                    <a:spcPts val="960"/>
                  </a:spcAft>
                </a:pPr>
                <a14:m>
                  <m:oMathPara xmlns:m="http://schemas.openxmlformats.org/officeDocument/2006/math">
                    <m:oMathParaPr>
                      <m:jc m:val="left"/>
                    </m:oMathParaPr>
                    <m:oMath xmlns:m="http://schemas.openxmlformats.org/officeDocument/2006/math">
                      <m:r>
                        <a:rPr lang="en-US" sz="2280" i="1" kern="100">
                          <a:latin typeface="Cambria Math" panose="02040503050406030204" pitchFamily="18" charset="0"/>
                          <a:ea typeface="Calibri" panose="020F0502020204030204" pitchFamily="34" charset="0"/>
                          <a:cs typeface="Times New Roman" panose="02020603050405020304" pitchFamily="18" charset="0"/>
                        </a:rPr>
                        <m:t>𝜃</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𝑖𝑠</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𝑡h𝑒</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𝑎𝑟𝑚𝑜𝑟</m:t>
                      </m:r>
                      <m:r>
                        <a:rPr lang="en-US" sz="2280" i="1" kern="100">
                          <a:latin typeface="Cambria Math" panose="02040503050406030204" pitchFamily="18" charset="0"/>
                          <a:ea typeface="Calibri" panose="020F0502020204030204" pitchFamily="34" charset="0"/>
                          <a:cs typeface="Times New Roman" panose="02020603050405020304" pitchFamily="18" charset="0"/>
                        </a:rPr>
                        <m:t> </m:t>
                      </m:r>
                      <m:r>
                        <a:rPr lang="en-US" sz="2280" i="1" kern="100">
                          <a:latin typeface="Cambria Math" panose="02040503050406030204" pitchFamily="18" charset="0"/>
                          <a:ea typeface="Calibri" panose="020F0502020204030204" pitchFamily="34" charset="0"/>
                          <a:cs typeface="Times New Roman" panose="02020603050405020304" pitchFamily="18" charset="0"/>
                        </a:rPr>
                        <m:t>𝑠𝑙𝑜𝑝𝑒</m:t>
                      </m:r>
                    </m:oMath>
                  </m:oMathPara>
                </a14:m>
                <a:endParaRPr lang="en-US" sz="2280" kern="10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0"/>
                  </a:spcBef>
                  <a:spcAft>
                    <a:spcPts val="960"/>
                  </a:spcAft>
                </a:pPr>
                <a:r>
                  <a:rPr lang="en-US" sz="2640" dirty="0">
                    <a:latin typeface="Cambria" panose="02040503050406030204" pitchFamily="18" charset="0"/>
                  </a:rPr>
                  <a:t>Both the </a:t>
                </a:r>
                <a14:m>
                  <m:oMath xmlns:m="http://schemas.openxmlformats.org/officeDocument/2006/math">
                    <m:sSub>
                      <m:sSubPr>
                        <m:ctrlPr>
                          <a:rPr lang="en-US" sz="264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2640" i="1" kern="100">
                            <a:latin typeface="Cambria Math" panose="02040503050406030204" pitchFamily="18" charset="0"/>
                            <a:ea typeface="Calibri" panose="020F0502020204030204" pitchFamily="34" charset="0"/>
                            <a:cs typeface="Times New Roman" panose="02020603050405020304" pitchFamily="18" charset="0"/>
                          </a:rPr>
                          <m:t>𝐷</m:t>
                        </m:r>
                      </m:e>
                      <m:sub>
                        <m:r>
                          <a:rPr lang="en-US" sz="2640" i="1" kern="100">
                            <a:latin typeface="Cambria Math" panose="02040503050406030204" pitchFamily="18" charset="0"/>
                            <a:ea typeface="Calibri" panose="020F0502020204030204" pitchFamily="34" charset="0"/>
                            <a:cs typeface="Times New Roman" panose="02020603050405020304" pitchFamily="18" charset="0"/>
                          </a:rPr>
                          <m:t>10</m:t>
                        </m:r>
                      </m:sub>
                    </m:sSub>
                    <m:r>
                      <a:rPr lang="en-US" sz="2640" i="1" kern="100">
                        <a:latin typeface="Cambria Math" panose="02040503050406030204" pitchFamily="18" charset="0"/>
                        <a:ea typeface="Calibri" panose="020F0502020204030204" pitchFamily="34" charset="0"/>
                        <a:cs typeface="Times New Roman" panose="02020603050405020304" pitchFamily="18" charset="0"/>
                      </a:rPr>
                      <m:t> </m:t>
                    </m:r>
                  </m:oMath>
                </a14:m>
                <a:r>
                  <a:rPr lang="en-US" sz="2640" dirty="0">
                    <a:latin typeface="Cambria" panose="02040503050406030204" pitchFamily="18" charset="0"/>
                  </a:rPr>
                  <a:t>and the </a:t>
                </a:r>
                <a14:m>
                  <m:oMath xmlns:m="http://schemas.openxmlformats.org/officeDocument/2006/math">
                    <m:sSub>
                      <m:sSubPr>
                        <m:ctrlPr>
                          <a:rPr lang="en-US" sz="264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2640" i="1" kern="100">
                            <a:latin typeface="Cambria Math" panose="02040503050406030204" pitchFamily="18" charset="0"/>
                            <a:ea typeface="Calibri" panose="020F0502020204030204" pitchFamily="34" charset="0"/>
                            <a:cs typeface="Times New Roman" panose="02020603050405020304" pitchFamily="18" charset="0"/>
                          </a:rPr>
                          <m:t>𝐷</m:t>
                        </m:r>
                      </m:e>
                      <m:sub>
                        <m:r>
                          <a:rPr lang="en-US" sz="2640" b="0" i="1" kern="100" smtClean="0">
                            <a:latin typeface="Cambria Math" panose="02040503050406030204" pitchFamily="18" charset="0"/>
                            <a:ea typeface="Calibri" panose="020F0502020204030204" pitchFamily="34" charset="0"/>
                            <a:cs typeface="Times New Roman" panose="02020603050405020304" pitchFamily="18" charset="0"/>
                          </a:rPr>
                          <m:t>50</m:t>
                        </m:r>
                      </m:sub>
                    </m:sSub>
                    <m:r>
                      <a:rPr lang="en-US" sz="2640" i="1" kern="10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640" dirty="0">
                    <a:latin typeface="Cambria" panose="02040503050406030204" pitchFamily="18" charset="0"/>
                  </a:rPr>
                  <a:t>were calculated, for the median particle stability size and the 10% size for relative armor stability for most design constraints. </a:t>
                </a:r>
              </a:p>
              <a:p>
                <a:pPr algn="l">
                  <a:lnSpc>
                    <a:spcPct val="107000"/>
                  </a:lnSpc>
                  <a:spcBef>
                    <a:spcPts val="0"/>
                  </a:spcBef>
                  <a:spcAft>
                    <a:spcPts val="960"/>
                  </a:spcAft>
                </a:pPr>
                <a:endParaRPr lang="en-US" sz="312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960"/>
                  </a:spcAft>
                </a:pPr>
                <a:endParaRPr lang="en-US" sz="3840" b="1" kern="100" dirty="0">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endParaRPr lang="en-US" sz="3840" dirty="0">
                  <a:latin typeface="Cambria" panose="02040503050406030204" pitchFamily="18" charset="0"/>
                </a:endParaRPr>
              </a:p>
              <a:p>
                <a:pPr algn="l">
                  <a:spcBef>
                    <a:spcPts val="0"/>
                  </a:spcBef>
                </a:pPr>
                <a:endParaRPr lang="en-US" sz="3840" dirty="0">
                  <a:latin typeface="Cambria" panose="02040503050406030204" pitchFamily="18" charset="0"/>
                </a:endParaRPr>
              </a:p>
              <a:p>
                <a:pPr algn="l">
                  <a:spcBef>
                    <a:spcPts val="0"/>
                  </a:spcBef>
                </a:pPr>
                <a:endParaRPr lang="en-US" sz="3840" dirty="0">
                  <a:latin typeface="Cambria" panose="02040503050406030204" pitchFamily="18" charset="0"/>
                </a:endParaRPr>
              </a:p>
            </p:txBody>
          </p:sp>
        </mc:Choice>
        <mc:Fallback>
          <p:sp>
            <p:nvSpPr>
              <p:cNvPr id="19" name="Subtitle 2"/>
              <p:cNvSpPr txBox="1">
                <a:spLocks noRot="1" noChangeAspect="1" noMove="1" noResize="1" noEditPoints="1" noAdjustHandles="1" noChangeArrowheads="1" noChangeShapeType="1" noTextEdit="1"/>
              </p:cNvSpPr>
              <p:nvPr/>
            </p:nvSpPr>
            <p:spPr>
              <a:xfrm>
                <a:off x="32531391" y="7449390"/>
                <a:ext cx="10914743" cy="11106852"/>
              </a:xfrm>
              <a:prstGeom prst="rect">
                <a:avLst/>
              </a:prstGeom>
              <a:blipFill>
                <a:blip r:embed="rId4"/>
                <a:stretch>
                  <a:fillRect l="-1507" t="-1206" r="-949"/>
                </a:stretch>
              </a:blipFill>
              <a:ln>
                <a:solidFill>
                  <a:srgbClr val="002060"/>
                </a:solidFill>
              </a:ln>
            </p:spPr>
            <p:txBody>
              <a:bodyPr/>
              <a:lstStyle/>
              <a:p>
                <a:r>
                  <a:rPr lang="en-US">
                    <a:noFill/>
                  </a:rPr>
                  <a:t> </a:t>
                </a:r>
              </a:p>
            </p:txBody>
          </p:sp>
        </mc:Fallback>
      </mc:AlternateContent>
      <p:sp>
        <p:nvSpPr>
          <p:cNvPr id="30" name="Subtitle 2"/>
          <p:cNvSpPr txBox="1">
            <a:spLocks/>
          </p:cNvSpPr>
          <p:nvPr/>
        </p:nvSpPr>
        <p:spPr>
          <a:xfrm>
            <a:off x="12124709" y="15245385"/>
            <a:ext cx="19850578" cy="926218"/>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280" dirty="0">
                <a:solidFill>
                  <a:schemeClr val="bg1"/>
                </a:solidFill>
                <a:latin typeface="Cambria" panose="02040503050406030204" pitchFamily="18" charset="0"/>
              </a:rPr>
              <a:t>Armor Characteristics</a:t>
            </a:r>
          </a:p>
        </p:txBody>
      </p:sp>
      <p:sp>
        <p:nvSpPr>
          <p:cNvPr id="33" name="Subtitle 2"/>
          <p:cNvSpPr txBox="1">
            <a:spLocks/>
          </p:cNvSpPr>
          <p:nvPr/>
        </p:nvSpPr>
        <p:spPr>
          <a:xfrm>
            <a:off x="12124713" y="25998766"/>
            <a:ext cx="19831165" cy="9612774"/>
          </a:xfrm>
          <a:prstGeom prst="rect">
            <a:avLst/>
          </a:prstGeom>
          <a:ln>
            <a:solidFill>
              <a:srgbClr val="002060"/>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840" dirty="0">
              <a:latin typeface="Cambria" panose="02040503050406030204" pitchFamily="18" charset="0"/>
            </a:endParaRPr>
          </a:p>
        </p:txBody>
      </p:sp>
      <p:sp>
        <p:nvSpPr>
          <p:cNvPr id="31" name="Subtitle 2"/>
          <p:cNvSpPr txBox="1">
            <a:spLocks/>
          </p:cNvSpPr>
          <p:nvPr/>
        </p:nvSpPr>
        <p:spPr>
          <a:xfrm>
            <a:off x="12124709" y="16664987"/>
            <a:ext cx="19850578" cy="7890941"/>
          </a:xfrm>
          <a:prstGeom prst="rect">
            <a:avLst/>
          </a:prstGeom>
          <a:ln>
            <a:solidFill>
              <a:srgbClr val="002060"/>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840" dirty="0">
              <a:latin typeface="Cambria" panose="02040503050406030204" pitchFamily="18" charset="0"/>
            </a:endParaRPr>
          </a:p>
        </p:txBody>
      </p:sp>
      <p:pic>
        <p:nvPicPr>
          <p:cNvPr id="161" name="Picture 1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6639" y="1978455"/>
            <a:ext cx="2298576" cy="3245048"/>
          </a:xfrm>
          <a:prstGeom prst="rect">
            <a:avLst/>
          </a:prstGeom>
        </p:spPr>
      </p:pic>
      <p:sp>
        <p:nvSpPr>
          <p:cNvPr id="85" name="Subtitle 2"/>
          <p:cNvSpPr txBox="1">
            <a:spLocks/>
          </p:cNvSpPr>
          <p:nvPr/>
        </p:nvSpPr>
        <p:spPr>
          <a:xfrm>
            <a:off x="32531389" y="30538484"/>
            <a:ext cx="10914743" cy="4627815"/>
          </a:xfrm>
          <a:prstGeom prst="rect">
            <a:avLst/>
          </a:prstGeom>
          <a:noFill/>
          <a:ln>
            <a:solidFill>
              <a:srgbClr val="002060"/>
            </a:solidFill>
          </a:ln>
        </p:spPr>
        <p:txBody>
          <a:bodyPr vert="horz" lIns="109728" tIns="54864" rIns="109728" bIns="54864"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7000"/>
              </a:lnSpc>
              <a:spcBef>
                <a:spcPts val="0"/>
              </a:spcBef>
              <a:spcAft>
                <a:spcPts val="960"/>
              </a:spcAft>
            </a:pPr>
            <a:r>
              <a:rPr lang="en-US" sz="2160" kern="100" dirty="0" err="1">
                <a:latin typeface="Calibri" panose="020F0502020204030204" pitchFamily="34" charset="0"/>
                <a:ea typeface="Calibri" panose="020F0502020204030204" pitchFamily="34" charset="0"/>
                <a:cs typeface="Times New Roman" panose="02020603050405020304" pitchFamily="18" charset="0"/>
              </a:rPr>
              <a:t>Bunte</a:t>
            </a:r>
            <a:r>
              <a:rPr lang="en-US" sz="2160" kern="100" dirty="0">
                <a:latin typeface="Calibri" panose="020F0502020204030204" pitchFamily="34" charset="0"/>
                <a:ea typeface="Calibri" panose="020F0502020204030204" pitchFamily="34" charset="0"/>
                <a:cs typeface="Times New Roman" panose="02020603050405020304" pitchFamily="18" charset="0"/>
              </a:rPr>
              <a:t>, Kristen, and Steven R Abt. Sampling Surface and Subsurface Particle-Size Distributions in Wadable Gravel- and Cobble-Bed Streams for Analyses in Sediment Transport, </a:t>
            </a:r>
          </a:p>
          <a:p>
            <a:pPr algn="l">
              <a:lnSpc>
                <a:spcPct val="107000"/>
              </a:lnSpc>
              <a:spcBef>
                <a:spcPts val="0"/>
              </a:spcBef>
              <a:spcAft>
                <a:spcPts val="960"/>
              </a:spcAft>
            </a:pPr>
            <a:r>
              <a:rPr lang="en-US" sz="2160" kern="100" dirty="0">
                <a:latin typeface="Calibri" panose="020F0502020204030204" pitchFamily="34" charset="0"/>
                <a:ea typeface="Calibri" panose="020F0502020204030204" pitchFamily="34" charset="0"/>
                <a:cs typeface="Times New Roman" panose="02020603050405020304" pitchFamily="18" charset="0"/>
              </a:rPr>
              <a:t>Dean, Robert George, and Robert A. Dalrymple. Water Wave Mechanics for Engineers and Scientists. World Scientific, 1995. </a:t>
            </a:r>
          </a:p>
          <a:p>
            <a:pPr algn="l">
              <a:lnSpc>
                <a:spcPct val="107000"/>
              </a:lnSpc>
              <a:spcBef>
                <a:spcPts val="0"/>
              </a:spcBef>
              <a:spcAft>
                <a:spcPts val="960"/>
              </a:spcAft>
            </a:pPr>
            <a:r>
              <a:rPr lang="en-US" sz="2160" kern="100" dirty="0">
                <a:latin typeface="Calibri" panose="020F0502020204030204" pitchFamily="34" charset="0"/>
                <a:ea typeface="Calibri" panose="020F0502020204030204" pitchFamily="34" charset="0"/>
                <a:cs typeface="Times New Roman" panose="02020603050405020304" pitchFamily="18" charset="0"/>
              </a:rPr>
              <a:t>“Design of Coastal Revetments, Seawalls, and Bulkheads.” Army Corps of Engineers Manual , 30 June 1995, https://www.publications.usace.army.mil/Portals/76/Publications/EngineerManuals/EM_1110-2-1614.pdf. </a:t>
            </a:r>
          </a:p>
          <a:p>
            <a:pPr algn="l">
              <a:lnSpc>
                <a:spcPct val="107000"/>
              </a:lnSpc>
              <a:spcBef>
                <a:spcPts val="0"/>
              </a:spcBef>
              <a:spcAft>
                <a:spcPts val="960"/>
              </a:spcAft>
            </a:pPr>
            <a:r>
              <a:rPr lang="en-US" sz="2160" kern="100" dirty="0">
                <a:latin typeface="Calibri" panose="020F0502020204030204" pitchFamily="34" charset="0"/>
                <a:ea typeface="Calibri" panose="020F0502020204030204" pitchFamily="34" charset="0"/>
                <a:cs typeface="Times New Roman" panose="02020603050405020304" pitchFamily="18" charset="0"/>
              </a:rPr>
              <a:t>Hydraulics, and Streambed Monitoring. US Department of Agriculture Forest Service, May 2001, https://www.fs.usda.gov/rm/pubs/rmrs_gtr074.pdf. </a:t>
            </a:r>
          </a:p>
          <a:p>
            <a:pPr algn="l">
              <a:lnSpc>
                <a:spcPct val="107000"/>
              </a:lnSpc>
              <a:spcBef>
                <a:spcPts val="0"/>
              </a:spcBef>
              <a:spcAft>
                <a:spcPts val="960"/>
              </a:spcAft>
            </a:pPr>
            <a:r>
              <a:rPr lang="en-US" sz="2160" kern="100" dirty="0">
                <a:latin typeface="Calibri" panose="020F0502020204030204" pitchFamily="34" charset="0"/>
                <a:ea typeface="Calibri" panose="020F0502020204030204" pitchFamily="34" charset="0"/>
                <a:cs typeface="Times New Roman" panose="02020603050405020304" pitchFamily="18" charset="0"/>
              </a:rPr>
              <a:t>Shore Protection Manual, 1984.</a:t>
            </a:r>
          </a:p>
          <a:p>
            <a:pPr algn="l">
              <a:lnSpc>
                <a:spcPct val="120000"/>
              </a:lnSpc>
            </a:pPr>
            <a:endParaRPr lang="en-US" sz="1440" dirty="0">
              <a:latin typeface="Cambria" panose="02040503050406030204" pitchFamily="18" charset="0"/>
            </a:endParaRPr>
          </a:p>
        </p:txBody>
      </p:sp>
      <p:sp>
        <p:nvSpPr>
          <p:cNvPr id="93" name="Subtitle 2"/>
          <p:cNvSpPr txBox="1">
            <a:spLocks/>
          </p:cNvSpPr>
          <p:nvPr/>
        </p:nvSpPr>
        <p:spPr>
          <a:xfrm>
            <a:off x="32546348" y="29294447"/>
            <a:ext cx="10914743" cy="675866"/>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dirty="0">
                <a:solidFill>
                  <a:schemeClr val="bg1"/>
                </a:solidFill>
                <a:latin typeface="Cambria" panose="02040503050406030204" pitchFamily="18" charset="0"/>
              </a:rPr>
              <a:t>References</a:t>
            </a:r>
          </a:p>
        </p:txBody>
      </p:sp>
      <p:sp>
        <p:nvSpPr>
          <p:cNvPr id="98" name="Subtitle 2"/>
          <p:cNvSpPr txBox="1">
            <a:spLocks/>
          </p:cNvSpPr>
          <p:nvPr/>
        </p:nvSpPr>
        <p:spPr>
          <a:xfrm>
            <a:off x="369599" y="24725970"/>
            <a:ext cx="10914743" cy="974035"/>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Location Photos</a:t>
            </a:r>
          </a:p>
        </p:txBody>
      </p:sp>
      <p:sp>
        <p:nvSpPr>
          <p:cNvPr id="99" name="Subtitle 2"/>
          <p:cNvSpPr txBox="1">
            <a:spLocks/>
          </p:cNvSpPr>
          <p:nvPr/>
        </p:nvSpPr>
        <p:spPr>
          <a:xfrm>
            <a:off x="369599" y="16664991"/>
            <a:ext cx="10914743" cy="7748845"/>
          </a:xfrm>
          <a:prstGeom prst="rect">
            <a:avLst/>
          </a:prstGeom>
          <a:ln>
            <a:solidFill>
              <a:srgbClr val="002060"/>
            </a:solidFill>
          </a:ln>
        </p:spPr>
        <p:txBody>
          <a:bodyPr vert="horz" lIns="109728" tIns="54864" rIns="109728" bIns="5486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84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p:txBody>
      </p:sp>
      <p:sp>
        <p:nvSpPr>
          <p:cNvPr id="108" name="Subtitle 2"/>
          <p:cNvSpPr txBox="1">
            <a:spLocks/>
          </p:cNvSpPr>
          <p:nvPr/>
        </p:nvSpPr>
        <p:spPr>
          <a:xfrm>
            <a:off x="32552333" y="27268275"/>
            <a:ext cx="10914743" cy="1502396"/>
          </a:xfrm>
          <a:prstGeom prst="rect">
            <a:avLst/>
          </a:prstGeom>
          <a:noFill/>
          <a:ln>
            <a:solidFill>
              <a:srgbClr val="002060"/>
            </a:solidFill>
          </a:ln>
        </p:spPr>
        <p:txBody>
          <a:bodyPr vert="horz" lIns="109728" tIns="54864" rIns="109728" bIns="5486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840" dirty="0">
                <a:latin typeface="Cambria" panose="02040503050406030204" pitchFamily="18" charset="0"/>
              </a:rPr>
              <a:t>Dr. Tom </a:t>
            </a:r>
            <a:r>
              <a:rPr lang="en-US" sz="3840" dirty="0" err="1">
                <a:latin typeface="Cambria" panose="02040503050406030204" pitchFamily="18" charset="0"/>
              </a:rPr>
              <a:t>Ballestero</a:t>
            </a:r>
            <a:r>
              <a:rPr lang="en-US" sz="3840" dirty="0">
                <a:latin typeface="Cambria" panose="02040503050406030204" pitchFamily="18" charset="0"/>
              </a:rPr>
              <a:t>, PhD, PE</a:t>
            </a:r>
          </a:p>
          <a:p>
            <a:pPr algn="l">
              <a:spcBef>
                <a:spcPts val="0"/>
              </a:spcBef>
            </a:pPr>
            <a:r>
              <a:rPr lang="en-US" sz="3840" dirty="0">
                <a:latin typeface="Cambria" panose="02040503050406030204" pitchFamily="18" charset="0"/>
              </a:rPr>
              <a:t>Robert Hopkinson, </a:t>
            </a:r>
            <a:r>
              <a:rPr lang="en-US" sz="3840" dirty="0" err="1">
                <a:latin typeface="Cambria" panose="02040503050406030204" pitchFamily="18" charset="0"/>
              </a:rPr>
              <a:t>Streamworks</a:t>
            </a:r>
            <a:endParaRPr lang="en-US" sz="3840" dirty="0">
              <a:latin typeface="Cambria" panose="02040503050406030204" pitchFamily="18" charset="0"/>
            </a:endParaRPr>
          </a:p>
          <a:p>
            <a:pPr algn="l">
              <a:spcBef>
                <a:spcPts val="0"/>
              </a:spcBef>
            </a:pPr>
            <a:endParaRPr lang="en-US" sz="3840" dirty="0">
              <a:latin typeface="Cambria" panose="02040503050406030204" pitchFamily="18" charset="0"/>
            </a:endParaRPr>
          </a:p>
          <a:p>
            <a:pPr algn="l"/>
            <a:endParaRPr lang="en-US" sz="3840" dirty="0">
              <a:latin typeface="Cambria" panose="02040503050406030204" pitchFamily="18" charset="0"/>
            </a:endParaRPr>
          </a:p>
        </p:txBody>
      </p:sp>
      <p:pic>
        <p:nvPicPr>
          <p:cNvPr id="11" name="Picture 10" descr="A map of a city&#10;&#10;Description automatically generated with medium confidence">
            <a:extLst>
              <a:ext uri="{FF2B5EF4-FFF2-40B4-BE49-F238E27FC236}">
                <a16:creationId xmlns:a16="http://schemas.microsoft.com/office/drawing/2014/main" id="{2A063038-453B-EC41-3769-19A767C0D9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596" y="16674104"/>
            <a:ext cx="7453942" cy="7741595"/>
          </a:xfrm>
          <a:prstGeom prst="rect">
            <a:avLst/>
          </a:prstGeom>
        </p:spPr>
      </p:pic>
      <p:pic>
        <p:nvPicPr>
          <p:cNvPr id="23" name="Picture 22">
            <a:extLst>
              <a:ext uri="{FF2B5EF4-FFF2-40B4-BE49-F238E27FC236}">
                <a16:creationId xmlns:a16="http://schemas.microsoft.com/office/drawing/2014/main" id="{EC103DB8-638A-0058-D140-35D2C7F875FF}"/>
              </a:ext>
            </a:extLst>
          </p:cNvPr>
          <p:cNvPicPr>
            <a:picLocks noChangeAspect="1"/>
          </p:cNvPicPr>
          <p:nvPr/>
        </p:nvPicPr>
        <p:blipFill>
          <a:blip r:embed="rId7"/>
          <a:stretch>
            <a:fillRect/>
          </a:stretch>
        </p:blipFill>
        <p:spPr>
          <a:xfrm>
            <a:off x="8000353" y="19463674"/>
            <a:ext cx="3107170" cy="2135258"/>
          </a:xfrm>
          <a:prstGeom prst="rect">
            <a:avLst/>
          </a:prstGeom>
          <a:solidFill>
            <a:schemeClr val="bg1"/>
          </a:solidFill>
        </p:spPr>
      </p:pic>
      <p:sp>
        <p:nvSpPr>
          <p:cNvPr id="26" name="Subtitle 2">
            <a:extLst>
              <a:ext uri="{FF2B5EF4-FFF2-40B4-BE49-F238E27FC236}">
                <a16:creationId xmlns:a16="http://schemas.microsoft.com/office/drawing/2014/main" id="{AF564CFE-E29F-E37B-7A9A-8664E9910542}"/>
              </a:ext>
            </a:extLst>
          </p:cNvPr>
          <p:cNvSpPr txBox="1">
            <a:spLocks/>
          </p:cNvSpPr>
          <p:nvPr/>
        </p:nvSpPr>
        <p:spPr>
          <a:xfrm>
            <a:off x="12128850" y="5887024"/>
            <a:ext cx="19846441" cy="974035"/>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Particle Size Distributions</a:t>
            </a:r>
          </a:p>
        </p:txBody>
      </p:sp>
      <p:sp>
        <p:nvSpPr>
          <p:cNvPr id="27" name="Subtitle 2">
            <a:extLst>
              <a:ext uri="{FF2B5EF4-FFF2-40B4-BE49-F238E27FC236}">
                <a16:creationId xmlns:a16="http://schemas.microsoft.com/office/drawing/2014/main" id="{15ED094F-6458-36BB-EB67-C08FDDECAB0D}"/>
              </a:ext>
            </a:extLst>
          </p:cNvPr>
          <p:cNvSpPr txBox="1">
            <a:spLocks/>
          </p:cNvSpPr>
          <p:nvPr/>
        </p:nvSpPr>
        <p:spPr>
          <a:xfrm>
            <a:off x="12124709" y="24719280"/>
            <a:ext cx="13619335" cy="974035"/>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Armor Relationships</a:t>
            </a:r>
          </a:p>
        </p:txBody>
      </p:sp>
      <p:sp>
        <p:nvSpPr>
          <p:cNvPr id="37" name="Subtitle 2">
            <a:extLst>
              <a:ext uri="{FF2B5EF4-FFF2-40B4-BE49-F238E27FC236}">
                <a16:creationId xmlns:a16="http://schemas.microsoft.com/office/drawing/2014/main" id="{B906AA7D-621E-2C40-0600-E74142D900C4}"/>
              </a:ext>
            </a:extLst>
          </p:cNvPr>
          <p:cNvSpPr txBox="1">
            <a:spLocks/>
          </p:cNvSpPr>
          <p:nvPr/>
        </p:nvSpPr>
        <p:spPr>
          <a:xfrm>
            <a:off x="12124710" y="16664987"/>
            <a:ext cx="7799671" cy="7890941"/>
          </a:xfrm>
          <a:prstGeom prst="rect">
            <a:avLst/>
          </a:prstGeom>
          <a:noFill/>
          <a:ln>
            <a:solidFill>
              <a:srgbClr val="002060"/>
            </a:solidFill>
          </a:ln>
        </p:spPr>
        <p:txBody>
          <a:bodyPr vert="horz" lIns="109728" tIns="54864" rIns="109728" bIns="54864" rtlCol="0" anchor="t">
            <a:normAutofit fontScale="6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840" dirty="0">
                <a:latin typeface="Cambria" panose="02040503050406030204" pitchFamily="18" charset="0"/>
              </a:rPr>
              <a:t>At all study locations, the armor thickness was a single layer, with actual thicknesses relating to the orientation and thickness of the armor particle. These characteristics differed only in the large cobble armor at the South Great Bay Farm location with a thickness ranging to about 2 times the armor thickness and in small sections at Wagon Hill. Overall armoring was a single layer with particle shape and armor slope being the main factor to dissipate wave energy and armor the shoreline. Particles ranged in size but tended to either be disk like or spherical in shape. This could be explained by the waves smoothing out the particles as particles further up the slope or under the top layer were rougher.  </a:t>
            </a:r>
          </a:p>
          <a:p>
            <a:pPr algn="l"/>
            <a:r>
              <a:rPr lang="en-US" sz="3840" dirty="0">
                <a:latin typeface="Cambria" panose="02040503050406030204" pitchFamily="18" charset="0"/>
              </a:rPr>
              <a:t>In addition to rock armor, many mussels and rockweed were found in the armor band on the tidal zone and may also contribute to energy dissipation. At Pierce Point, mussels made up a large portion of the armored sections, about 50%, in both discarded shells and live organisms. While differing in density, they were a similar size to the rock particles found at the site. At Wagon Hill, the armor slope and size made a very good habitat for rockweed, where the entire face was overgrown with it. A similar instance was found on the bedrock at Pierce Point. </a:t>
            </a:r>
          </a:p>
        </p:txBody>
      </p:sp>
      <p:graphicFrame>
        <p:nvGraphicFramePr>
          <p:cNvPr id="41" name="Object 40">
            <a:extLst>
              <a:ext uri="{FF2B5EF4-FFF2-40B4-BE49-F238E27FC236}">
                <a16:creationId xmlns:a16="http://schemas.microsoft.com/office/drawing/2014/main" id="{C81A0ADD-C4BE-5815-12A7-79B163B0CAF0}"/>
              </a:ext>
            </a:extLst>
          </p:cNvPr>
          <p:cNvGraphicFramePr>
            <a:graphicFrameLocks noChangeAspect="1"/>
          </p:cNvGraphicFramePr>
          <p:nvPr>
            <p:extLst>
              <p:ext uri="{D42A27DB-BD31-4B8C-83A1-F6EECF244321}">
                <p14:modId xmlns:p14="http://schemas.microsoft.com/office/powerpoint/2010/main" val="991337677"/>
              </p:ext>
            </p:extLst>
          </p:nvPr>
        </p:nvGraphicFramePr>
        <p:xfrm>
          <a:off x="24438502" y="7779655"/>
          <a:ext cx="7357938" cy="6432106"/>
        </p:xfrm>
        <a:graphic>
          <a:graphicData uri="http://schemas.openxmlformats.org/presentationml/2006/ole">
            <mc:AlternateContent xmlns:mc="http://schemas.openxmlformats.org/markup-compatibility/2006">
              <mc:Choice xmlns:v="urn:schemas-microsoft-com:vml" Requires="v">
                <p:oleObj name="Worksheet" r:id="rId8" imgW="2876579" imgH="2514463" progId="Excel.Sheet.12">
                  <p:embed/>
                </p:oleObj>
              </mc:Choice>
              <mc:Fallback>
                <p:oleObj name="Worksheet" r:id="rId8" imgW="2876579" imgH="2514463" progId="Excel.Sheet.12">
                  <p:embed/>
                  <p:pic>
                    <p:nvPicPr>
                      <p:cNvPr id="0" name=""/>
                      <p:cNvPicPr/>
                      <p:nvPr/>
                    </p:nvPicPr>
                    <p:blipFill>
                      <a:blip r:embed="rId9"/>
                      <a:stretch>
                        <a:fillRect/>
                      </a:stretch>
                    </p:blipFill>
                    <p:spPr>
                      <a:xfrm>
                        <a:off x="24438502" y="7779655"/>
                        <a:ext cx="7357938" cy="6432106"/>
                      </a:xfrm>
                      <a:prstGeom prst="rect">
                        <a:avLst/>
                      </a:prstGeom>
                      <a:solidFill>
                        <a:schemeClr val="bg1"/>
                      </a:solidFill>
                    </p:spPr>
                  </p:pic>
                </p:oleObj>
              </mc:Fallback>
            </mc:AlternateContent>
          </a:graphicData>
        </a:graphic>
      </p:graphicFrame>
      <p:graphicFrame>
        <p:nvGraphicFramePr>
          <p:cNvPr id="45" name="Object 44">
            <a:extLst>
              <a:ext uri="{FF2B5EF4-FFF2-40B4-BE49-F238E27FC236}">
                <a16:creationId xmlns:a16="http://schemas.microsoft.com/office/drawing/2014/main" id="{5FD99D79-FA16-4C9B-5476-6ADBA8187A29}"/>
              </a:ext>
            </a:extLst>
          </p:cNvPr>
          <p:cNvGraphicFramePr>
            <a:graphicFrameLocks noChangeAspect="1"/>
          </p:cNvGraphicFramePr>
          <p:nvPr>
            <p:extLst>
              <p:ext uri="{D42A27DB-BD31-4B8C-83A1-F6EECF244321}">
                <p14:modId xmlns:p14="http://schemas.microsoft.com/office/powerpoint/2010/main" val="4027938209"/>
              </p:ext>
            </p:extLst>
          </p:nvPr>
        </p:nvGraphicFramePr>
        <p:xfrm>
          <a:off x="33027656" y="14944251"/>
          <a:ext cx="9922211" cy="3409326"/>
        </p:xfrm>
        <a:graphic>
          <a:graphicData uri="http://schemas.openxmlformats.org/presentationml/2006/ole">
            <mc:AlternateContent xmlns:mc="http://schemas.openxmlformats.org/markup-compatibility/2006">
              <mc:Choice xmlns:v="urn:schemas-microsoft-com:vml" Requires="v">
                <p:oleObj name="Worksheet" r:id="rId10" imgW="6181711" imgH="2123927" progId="Excel.Sheet.12">
                  <p:embed/>
                </p:oleObj>
              </mc:Choice>
              <mc:Fallback>
                <p:oleObj name="Worksheet" r:id="rId10" imgW="6181711" imgH="2123927" progId="Excel.Sheet.12">
                  <p:embed/>
                  <p:pic>
                    <p:nvPicPr>
                      <p:cNvPr id="0" name=""/>
                      <p:cNvPicPr/>
                      <p:nvPr/>
                    </p:nvPicPr>
                    <p:blipFill>
                      <a:blip r:embed="rId11"/>
                      <a:stretch>
                        <a:fillRect/>
                      </a:stretch>
                    </p:blipFill>
                    <p:spPr>
                      <a:xfrm>
                        <a:off x="33027656" y="14944251"/>
                        <a:ext cx="9922211" cy="3409326"/>
                      </a:xfrm>
                      <a:prstGeom prst="rect">
                        <a:avLst/>
                      </a:prstGeom>
                      <a:solidFill>
                        <a:schemeClr val="bg1"/>
                      </a:solidFill>
                    </p:spPr>
                  </p:pic>
                </p:oleObj>
              </mc:Fallback>
            </mc:AlternateContent>
          </a:graphicData>
        </a:graphic>
      </p:graphicFrame>
      <p:pic>
        <p:nvPicPr>
          <p:cNvPr id="49" name="Picture 48">
            <a:extLst>
              <a:ext uri="{FF2B5EF4-FFF2-40B4-BE49-F238E27FC236}">
                <a16:creationId xmlns:a16="http://schemas.microsoft.com/office/drawing/2014/main" id="{94DDAE7D-B31D-3A82-930F-A6F6D938F64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20131277" y="16817475"/>
            <a:ext cx="4435790" cy="3326843"/>
          </a:xfrm>
          <a:prstGeom prst="rect">
            <a:avLst/>
          </a:prstGeom>
        </p:spPr>
      </p:pic>
      <p:sp>
        <p:nvSpPr>
          <p:cNvPr id="52" name="TextBox 51">
            <a:extLst>
              <a:ext uri="{FF2B5EF4-FFF2-40B4-BE49-F238E27FC236}">
                <a16:creationId xmlns:a16="http://schemas.microsoft.com/office/drawing/2014/main" id="{EFA44082-AC88-64D5-F12E-0F90054D46C1}"/>
              </a:ext>
            </a:extLst>
          </p:cNvPr>
          <p:cNvSpPr txBox="1"/>
          <p:nvPr/>
        </p:nvSpPr>
        <p:spPr>
          <a:xfrm>
            <a:off x="20328403" y="20143758"/>
            <a:ext cx="3981217" cy="387798"/>
          </a:xfrm>
          <a:prstGeom prst="rect">
            <a:avLst/>
          </a:prstGeom>
          <a:noFill/>
        </p:spPr>
        <p:txBody>
          <a:bodyPr wrap="square" rtlCol="0">
            <a:spAutoFit/>
          </a:bodyPr>
          <a:lstStyle/>
          <a:p>
            <a:pPr algn="ctr"/>
            <a:r>
              <a:rPr lang="en-US" sz="1920" dirty="0">
                <a:latin typeface="Cambria" panose="02040503050406030204" pitchFamily="18" charset="0"/>
              </a:rPr>
              <a:t>Pierce Point Armor </a:t>
            </a:r>
          </a:p>
        </p:txBody>
      </p:sp>
      <p:pic>
        <p:nvPicPr>
          <p:cNvPr id="54" name="Picture 53" descr="A picture containing outdoor, grass, tree, plant&#10;&#10;Description automatically generated">
            <a:extLst>
              <a:ext uri="{FF2B5EF4-FFF2-40B4-BE49-F238E27FC236}">
                <a16:creationId xmlns:a16="http://schemas.microsoft.com/office/drawing/2014/main" id="{8A331A63-4859-FA91-5C33-F71A7B9C550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101116" y="20593583"/>
            <a:ext cx="4435792" cy="3326844"/>
          </a:xfrm>
          <a:prstGeom prst="rect">
            <a:avLst/>
          </a:prstGeom>
        </p:spPr>
      </p:pic>
      <p:sp>
        <p:nvSpPr>
          <p:cNvPr id="55" name="TextBox 54">
            <a:extLst>
              <a:ext uri="{FF2B5EF4-FFF2-40B4-BE49-F238E27FC236}">
                <a16:creationId xmlns:a16="http://schemas.microsoft.com/office/drawing/2014/main" id="{C8A0C5B7-2DE8-DC7E-2364-BF30846796C7}"/>
              </a:ext>
            </a:extLst>
          </p:cNvPr>
          <p:cNvSpPr txBox="1"/>
          <p:nvPr/>
        </p:nvSpPr>
        <p:spPr>
          <a:xfrm>
            <a:off x="20341869" y="23837326"/>
            <a:ext cx="3981217" cy="683264"/>
          </a:xfrm>
          <a:prstGeom prst="rect">
            <a:avLst/>
          </a:prstGeom>
          <a:noFill/>
        </p:spPr>
        <p:txBody>
          <a:bodyPr wrap="square" rtlCol="0">
            <a:spAutoFit/>
          </a:bodyPr>
          <a:lstStyle/>
          <a:p>
            <a:pPr algn="ctr"/>
            <a:r>
              <a:rPr lang="en-US" sz="1920" dirty="0">
                <a:latin typeface="Cambria" panose="02040503050406030204" pitchFamily="18" charset="0"/>
              </a:rPr>
              <a:t>Rockweed Growing on Bedrock, </a:t>
            </a:r>
            <a:r>
              <a:rPr lang="en-US" sz="1920" dirty="0" err="1">
                <a:latin typeface="Cambria" panose="02040503050406030204" pitchFamily="18" charset="0"/>
              </a:rPr>
              <a:t>Fayban</a:t>
            </a:r>
            <a:r>
              <a:rPr lang="en-US" sz="1920" dirty="0">
                <a:latin typeface="Cambria" panose="02040503050406030204" pitchFamily="18" charset="0"/>
              </a:rPr>
              <a:t> Point</a:t>
            </a:r>
          </a:p>
        </p:txBody>
      </p:sp>
      <p:sp>
        <p:nvSpPr>
          <p:cNvPr id="3" name="Subtitle 2">
            <a:extLst>
              <a:ext uri="{FF2B5EF4-FFF2-40B4-BE49-F238E27FC236}">
                <a16:creationId xmlns:a16="http://schemas.microsoft.com/office/drawing/2014/main" id="{9577F634-E85A-46EF-0106-1BE397B4999C}"/>
              </a:ext>
            </a:extLst>
          </p:cNvPr>
          <p:cNvSpPr txBox="1">
            <a:spLocks/>
          </p:cNvSpPr>
          <p:nvPr/>
        </p:nvSpPr>
        <p:spPr>
          <a:xfrm>
            <a:off x="25925239" y="24716650"/>
            <a:ext cx="6095876" cy="974035"/>
          </a:xfrm>
          <a:prstGeom prst="rect">
            <a:avLst/>
          </a:prstGeom>
          <a:solidFill>
            <a:schemeClr val="accent6">
              <a:lumMod val="75000"/>
            </a:schemeClr>
          </a:solidFill>
          <a:ln>
            <a:solidFill>
              <a:schemeClr val="accent6">
                <a:lumMod val="75000"/>
              </a:schemeClr>
            </a:solidFill>
          </a:ln>
        </p:spPr>
        <p:txBody>
          <a:bodyPr vert="horz" lIns="109728" tIns="54864" rIns="109728" bIns="54864"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480" dirty="0">
                <a:solidFill>
                  <a:schemeClr val="bg1"/>
                </a:solidFill>
                <a:latin typeface="Cambria" panose="02040503050406030204" pitchFamily="18" charset="0"/>
              </a:rPr>
              <a:t>Tidal Elevations</a:t>
            </a:r>
            <a:endParaRPr lang="en-US" sz="6000" dirty="0">
              <a:solidFill>
                <a:schemeClr val="bg1"/>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4" name="Subtitle 2">
                <a:extLst>
                  <a:ext uri="{FF2B5EF4-FFF2-40B4-BE49-F238E27FC236}">
                    <a16:creationId xmlns:a16="http://schemas.microsoft.com/office/drawing/2014/main" id="{05881A94-B48F-D326-9878-C7F38874F2C4}"/>
                  </a:ext>
                </a:extLst>
              </p:cNvPr>
              <p:cNvSpPr txBox="1">
                <a:spLocks/>
              </p:cNvSpPr>
              <p:nvPr/>
            </p:nvSpPr>
            <p:spPr>
              <a:xfrm>
                <a:off x="25860001" y="25998768"/>
                <a:ext cx="6095876" cy="9612772"/>
              </a:xfrm>
              <a:prstGeom prst="rect">
                <a:avLst/>
              </a:prstGeom>
              <a:ln>
                <a:solidFill>
                  <a:srgbClr val="002060"/>
                </a:solidFill>
              </a:ln>
            </p:spPr>
            <p:txBody>
              <a:bodyPr vert="horz" lIns="109728" tIns="54864" rIns="109728" bIns="5486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2400" dirty="0">
                    <a:latin typeface="Cambria" panose="02040503050406030204" pitchFamily="18" charset="0"/>
                  </a:rPr>
                  <a:t>Tidal elevations are indicators on how the armor comes into contact with the tides and how much of the armor dissipates tidal energy. </a:t>
                </a:r>
              </a:p>
              <a:p>
                <a:pPr algn="just">
                  <a:spcBef>
                    <a:spcPts val="0"/>
                  </a:spcBef>
                </a:pPr>
                <a:r>
                  <a:rPr lang="en-US" sz="2400" dirty="0">
                    <a:latin typeface="Cambria" panose="02040503050406030204" pitchFamily="18" charset="0"/>
                  </a:rPr>
                  <a:t>Due to weather conditions earlier this semester, pressure transducers were unable to be deployed. The process to collect water pressure is as follows. A pressure transducer will be deployed beyond but close to the low tide line and over a 2-month period would collect pressure from water depth. </a:t>
                </a:r>
              </a:p>
              <a:p>
                <a:pPr algn="just">
                  <a:spcBef>
                    <a:spcPts val="0"/>
                  </a:spcBef>
                </a:pPr>
                <a:r>
                  <a:rPr lang="en-US" sz="2400" dirty="0">
                    <a:latin typeface="Cambria" panose="02040503050406030204" pitchFamily="18" charset="0"/>
                  </a:rPr>
                  <a:t>Using previously collected data at Moody Point, the collected data was converted into units of  </a:t>
                </a:r>
                <a14:m>
                  <m:oMath xmlns:m="http://schemas.openxmlformats.org/officeDocument/2006/math">
                    <m:f>
                      <m:fPr>
                        <m:ctrlPr>
                          <a:rPr lang="en-US" sz="2400" b="1"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kern="100">
                            <a:latin typeface="Cambria Math" panose="02040503050406030204" pitchFamily="18" charset="0"/>
                            <a:ea typeface="Calibri" panose="020F0502020204030204" pitchFamily="34" charset="0"/>
                            <a:cs typeface="Times New Roman" panose="02020603050405020304" pitchFamily="18" charset="0"/>
                          </a:rPr>
                          <m:t>𝑵</m:t>
                        </m:r>
                      </m:num>
                      <m:den>
                        <m:sSup>
                          <m:sSupPr>
                            <m:ctrlPr>
                              <a:rPr lang="en-US" sz="2400" b="1"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kern="100">
                                <a:latin typeface="Cambria Math" panose="02040503050406030204" pitchFamily="18" charset="0"/>
                                <a:ea typeface="Calibri" panose="020F0502020204030204" pitchFamily="34" charset="0"/>
                                <a:cs typeface="Times New Roman" panose="02020603050405020304" pitchFamily="18" charset="0"/>
                              </a:rPr>
                              <m:t>𝒎</m:t>
                            </m:r>
                          </m:e>
                          <m:sup>
                            <m:r>
                              <a:rPr lang="en-US" sz="2400" b="1" i="1" kern="100">
                                <a:latin typeface="Cambria Math" panose="02040503050406030204" pitchFamily="18" charset="0"/>
                                <a:ea typeface="Calibri" panose="020F0502020204030204" pitchFamily="34" charset="0"/>
                                <a:cs typeface="Times New Roman" panose="02020603050405020304" pitchFamily="18" charset="0"/>
                              </a:rPr>
                              <m:t>𝟐</m:t>
                            </m:r>
                          </m:sup>
                        </m:sSup>
                      </m:den>
                    </m:f>
                  </m:oMath>
                </a14:m>
                <a:r>
                  <a:rPr lang="en-US" sz="2400" dirty="0">
                    <a:latin typeface="Cambria" panose="02040503050406030204" pitchFamily="18" charset="0"/>
                  </a:rPr>
                  <a:t>. Using this pressure value, tidal elevation was calculated via </a:t>
                </a:r>
                <a14:m>
                  <m:oMath xmlns:m="http://schemas.openxmlformats.org/officeDocument/2006/math">
                    <m:r>
                      <m:rPr>
                        <m:sty m:val="p"/>
                      </m:rPr>
                      <a:rPr lang="en-US" sz="2400" kern="100">
                        <a:latin typeface="Cambria Math" panose="02040503050406030204" pitchFamily="18" charset="0"/>
                        <a:ea typeface="Calibri" panose="020F0502020204030204" pitchFamily="34" charset="0"/>
                        <a:cs typeface="Times New Roman" panose="02020603050405020304" pitchFamily="18" charset="0"/>
                      </a:rPr>
                      <m:t>D</m:t>
                    </m:r>
                    <m:r>
                      <a:rPr lang="en-US" sz="2400" b="1"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kern="100">
                            <a:latin typeface="Cambria Math" panose="02040503050406030204" pitchFamily="18" charset="0"/>
                            <a:ea typeface="Calibri" panose="020F0502020204030204" pitchFamily="34" charset="0"/>
                            <a:cs typeface="Times New Roman" panose="02020603050405020304" pitchFamily="18" charset="0"/>
                          </a:rPr>
                          <m:t>𝑷</m:t>
                        </m:r>
                      </m:num>
                      <m:den>
                        <m:r>
                          <a:rPr lang="en-US" sz="2400" b="1" i="1" kern="100">
                            <a:latin typeface="Cambria Math" panose="02040503050406030204" pitchFamily="18" charset="0"/>
                            <a:ea typeface="Calibri" panose="020F0502020204030204" pitchFamily="34" charset="0"/>
                            <a:cs typeface="Times New Roman" panose="02020603050405020304" pitchFamily="18" charset="0"/>
                          </a:rPr>
                          <m:t>𝒑𝒈</m:t>
                        </m:r>
                      </m:den>
                    </m:f>
                  </m:oMath>
                </a14:m>
                <a:r>
                  <a:rPr lang="en-US" sz="2400" dirty="0">
                    <a:latin typeface="Cambria" panose="02040503050406030204" pitchFamily="18" charset="0"/>
                  </a:rPr>
                  <a:t>, for the following statistics, MHHW, MHW, MLW, MLLW. </a:t>
                </a: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marL="411486" indent="-411486" algn="just">
                  <a:spcBef>
                    <a:spcPts val="0"/>
                  </a:spcBef>
                  <a:buFont typeface="Arial" panose="020B0604020202020204" pitchFamily="34" charset="0"/>
                  <a:buChar char="•"/>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just">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a:p>
                <a:pPr algn="l">
                  <a:spcBef>
                    <a:spcPts val="0"/>
                  </a:spcBef>
                </a:pPr>
                <a:endParaRPr lang="en-US" sz="3000" dirty="0">
                  <a:latin typeface="Cambria" panose="02040503050406030204" pitchFamily="18" charset="0"/>
                </a:endParaRPr>
              </a:p>
            </p:txBody>
          </p:sp>
        </mc:Choice>
        <mc:Fallback xmlns="">
          <p:sp>
            <p:nvSpPr>
              <p:cNvPr id="4" name="Subtitle 2">
                <a:extLst>
                  <a:ext uri="{FF2B5EF4-FFF2-40B4-BE49-F238E27FC236}">
                    <a16:creationId xmlns:a16="http://schemas.microsoft.com/office/drawing/2014/main" id="{05881A94-B48F-D326-9878-C7F38874F2C4}"/>
                  </a:ext>
                </a:extLst>
              </p:cNvPr>
              <p:cNvSpPr txBox="1">
                <a:spLocks noRot="1" noChangeAspect="1" noMove="1" noResize="1" noEditPoints="1" noAdjustHandles="1" noChangeArrowheads="1" noChangeShapeType="1" noTextEdit="1"/>
              </p:cNvSpPr>
              <p:nvPr/>
            </p:nvSpPr>
            <p:spPr>
              <a:xfrm>
                <a:off x="25860001" y="25998768"/>
                <a:ext cx="6095876" cy="9612772"/>
              </a:xfrm>
              <a:prstGeom prst="rect">
                <a:avLst/>
              </a:prstGeom>
              <a:blipFill>
                <a:blip r:embed="rId14"/>
                <a:stretch>
                  <a:fillRect l="-1098" t="-760" r="-1198"/>
                </a:stretch>
              </a:blipFill>
              <a:ln>
                <a:solidFill>
                  <a:srgbClr val="002060"/>
                </a:solidFill>
              </a:ln>
            </p:spPr>
            <p:txBody>
              <a:bodyPr/>
              <a:lstStyle/>
              <a:p>
                <a:r>
                  <a:rPr lang="en-US">
                    <a:noFill/>
                  </a:rPr>
                  <a:t> </a:t>
                </a:r>
              </a:p>
            </p:txBody>
          </p:sp>
        </mc:Fallback>
      </mc:AlternateContent>
      <p:pic>
        <p:nvPicPr>
          <p:cNvPr id="9" name="Picture 8" descr="A close-up of a tree&#10;&#10;Description automatically generated with low confidence">
            <a:extLst>
              <a:ext uri="{FF2B5EF4-FFF2-40B4-BE49-F238E27FC236}">
                <a16:creationId xmlns:a16="http://schemas.microsoft.com/office/drawing/2014/main" id="{0E6E8F40-90C2-D104-497C-6227123BA45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96691" y="26582171"/>
            <a:ext cx="3983209" cy="2987407"/>
          </a:xfrm>
          <a:prstGeom prst="rect">
            <a:avLst/>
          </a:prstGeom>
        </p:spPr>
      </p:pic>
      <p:pic>
        <p:nvPicPr>
          <p:cNvPr id="14" name="Picture 13" descr="A picture containing tree, outdoor, nature, water&#10;&#10;Description automatically generated">
            <a:extLst>
              <a:ext uri="{FF2B5EF4-FFF2-40B4-BE49-F238E27FC236}">
                <a16:creationId xmlns:a16="http://schemas.microsoft.com/office/drawing/2014/main" id="{447780B5-EB10-A031-C485-421CCE30487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107916" y="31075028"/>
            <a:ext cx="3893404" cy="2920052"/>
          </a:xfrm>
          <a:prstGeom prst="rect">
            <a:avLst/>
          </a:prstGeom>
        </p:spPr>
      </p:pic>
      <p:pic>
        <p:nvPicPr>
          <p:cNvPr id="24" name="Picture 23" descr="A picture containing outdoor&#10;&#10;Description automatically generated">
            <a:extLst>
              <a:ext uri="{FF2B5EF4-FFF2-40B4-BE49-F238E27FC236}">
                <a16:creationId xmlns:a16="http://schemas.microsoft.com/office/drawing/2014/main" id="{A393CE20-5634-6B14-44FB-E725FDDE5F2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3783548" y="31047723"/>
            <a:ext cx="3893401" cy="2920051"/>
          </a:xfrm>
          <a:prstGeom prst="rect">
            <a:avLst/>
          </a:prstGeom>
        </p:spPr>
      </p:pic>
      <p:pic>
        <p:nvPicPr>
          <p:cNvPr id="28" name="Picture 27" descr="A picture containing tree, outdoor, day&#10;&#10;Description automatically generated">
            <a:extLst>
              <a:ext uri="{FF2B5EF4-FFF2-40B4-BE49-F238E27FC236}">
                <a16:creationId xmlns:a16="http://schemas.microsoft.com/office/drawing/2014/main" id="{8255ECF6-2458-CA35-4F79-8D47767EBC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3773628" y="26565226"/>
            <a:ext cx="3972760" cy="2979570"/>
          </a:xfrm>
          <a:prstGeom prst="rect">
            <a:avLst/>
          </a:prstGeom>
        </p:spPr>
      </p:pic>
      <p:sp>
        <p:nvSpPr>
          <p:cNvPr id="29" name="TextBox 28">
            <a:extLst>
              <a:ext uri="{FF2B5EF4-FFF2-40B4-BE49-F238E27FC236}">
                <a16:creationId xmlns:a16="http://schemas.microsoft.com/office/drawing/2014/main" id="{090CC233-828C-3BAF-7494-1A01939C787E}"/>
              </a:ext>
            </a:extLst>
          </p:cNvPr>
          <p:cNvSpPr txBox="1"/>
          <p:nvPr/>
        </p:nvSpPr>
        <p:spPr>
          <a:xfrm>
            <a:off x="3769399" y="30096719"/>
            <a:ext cx="3981217" cy="350865"/>
          </a:xfrm>
          <a:prstGeom prst="rect">
            <a:avLst/>
          </a:prstGeom>
          <a:noFill/>
        </p:spPr>
        <p:txBody>
          <a:bodyPr wrap="square" rtlCol="0">
            <a:spAutoFit/>
          </a:bodyPr>
          <a:lstStyle/>
          <a:p>
            <a:pPr algn="ctr"/>
            <a:r>
              <a:rPr lang="en-US" sz="1680" dirty="0">
                <a:latin typeface="Cambria" panose="02040503050406030204" pitchFamily="18" charset="0"/>
              </a:rPr>
              <a:t>Great Bay Farms North</a:t>
            </a:r>
          </a:p>
        </p:txBody>
      </p:sp>
      <p:sp>
        <p:nvSpPr>
          <p:cNvPr id="32" name="TextBox 31">
            <a:extLst>
              <a:ext uri="{FF2B5EF4-FFF2-40B4-BE49-F238E27FC236}">
                <a16:creationId xmlns:a16="http://schemas.microsoft.com/office/drawing/2014/main" id="{DB63F5C3-1275-6D5B-40E1-CE497D1E25CF}"/>
              </a:ext>
            </a:extLst>
          </p:cNvPr>
          <p:cNvSpPr txBox="1"/>
          <p:nvPr/>
        </p:nvSpPr>
        <p:spPr>
          <a:xfrm>
            <a:off x="3739639" y="34466113"/>
            <a:ext cx="3981217" cy="609398"/>
          </a:xfrm>
          <a:prstGeom prst="rect">
            <a:avLst/>
          </a:prstGeom>
          <a:noFill/>
        </p:spPr>
        <p:txBody>
          <a:bodyPr wrap="square" rtlCol="0">
            <a:spAutoFit/>
          </a:bodyPr>
          <a:lstStyle/>
          <a:p>
            <a:pPr algn="ctr"/>
            <a:r>
              <a:rPr lang="en-US" sz="1680" dirty="0">
                <a:latin typeface="Cambria" panose="02040503050406030204" pitchFamily="18" charset="0"/>
              </a:rPr>
              <a:t>Peat layer above armor level at Wagon Hill</a:t>
            </a:r>
          </a:p>
        </p:txBody>
      </p:sp>
      <p:sp>
        <p:nvSpPr>
          <p:cNvPr id="34" name="TextBox 33">
            <a:extLst>
              <a:ext uri="{FF2B5EF4-FFF2-40B4-BE49-F238E27FC236}">
                <a16:creationId xmlns:a16="http://schemas.microsoft.com/office/drawing/2014/main" id="{A29F0D70-2C5A-14F7-2E5A-618699A37647}"/>
              </a:ext>
            </a:extLst>
          </p:cNvPr>
          <p:cNvSpPr txBox="1"/>
          <p:nvPr/>
        </p:nvSpPr>
        <p:spPr>
          <a:xfrm>
            <a:off x="64009" y="30097248"/>
            <a:ext cx="3981217" cy="350865"/>
          </a:xfrm>
          <a:prstGeom prst="rect">
            <a:avLst/>
          </a:prstGeom>
          <a:noFill/>
        </p:spPr>
        <p:txBody>
          <a:bodyPr wrap="square" rtlCol="0">
            <a:spAutoFit/>
          </a:bodyPr>
          <a:lstStyle/>
          <a:p>
            <a:pPr algn="ctr"/>
            <a:r>
              <a:rPr lang="en-US" sz="1680" dirty="0">
                <a:latin typeface="Cambria" panose="02040503050406030204" pitchFamily="18" charset="0"/>
              </a:rPr>
              <a:t>Double armor layer at Moody Point</a:t>
            </a:r>
          </a:p>
        </p:txBody>
      </p:sp>
      <p:sp>
        <p:nvSpPr>
          <p:cNvPr id="35" name="TextBox 34">
            <a:extLst>
              <a:ext uri="{FF2B5EF4-FFF2-40B4-BE49-F238E27FC236}">
                <a16:creationId xmlns:a16="http://schemas.microsoft.com/office/drawing/2014/main" id="{651C70C3-A7C3-3C0D-DFBB-A7ACE7EC8C3F}"/>
              </a:ext>
            </a:extLst>
          </p:cNvPr>
          <p:cNvSpPr txBox="1"/>
          <p:nvPr/>
        </p:nvSpPr>
        <p:spPr>
          <a:xfrm>
            <a:off x="97686" y="34611021"/>
            <a:ext cx="3981217" cy="350865"/>
          </a:xfrm>
          <a:prstGeom prst="rect">
            <a:avLst/>
          </a:prstGeom>
          <a:noFill/>
        </p:spPr>
        <p:txBody>
          <a:bodyPr wrap="square" rtlCol="0">
            <a:spAutoFit/>
          </a:bodyPr>
          <a:lstStyle/>
          <a:p>
            <a:pPr algn="ctr"/>
            <a:r>
              <a:rPr lang="en-US" sz="1680" dirty="0">
                <a:latin typeface="Cambria" panose="02040503050406030204" pitchFamily="18" charset="0"/>
              </a:rPr>
              <a:t>Great Bay Farms South</a:t>
            </a:r>
          </a:p>
        </p:txBody>
      </p:sp>
      <p:sp>
        <p:nvSpPr>
          <p:cNvPr id="40" name="TextBox 39">
            <a:extLst>
              <a:ext uri="{FF2B5EF4-FFF2-40B4-BE49-F238E27FC236}">
                <a16:creationId xmlns:a16="http://schemas.microsoft.com/office/drawing/2014/main" id="{19608B7B-452B-3ED9-DCC9-6D7E64BECB34}"/>
              </a:ext>
            </a:extLst>
          </p:cNvPr>
          <p:cNvSpPr txBox="1"/>
          <p:nvPr/>
        </p:nvSpPr>
        <p:spPr>
          <a:xfrm>
            <a:off x="7445024" y="30096718"/>
            <a:ext cx="3981217" cy="350865"/>
          </a:xfrm>
          <a:prstGeom prst="rect">
            <a:avLst/>
          </a:prstGeom>
          <a:noFill/>
        </p:spPr>
        <p:txBody>
          <a:bodyPr wrap="square" rtlCol="0">
            <a:spAutoFit/>
          </a:bodyPr>
          <a:lstStyle/>
          <a:p>
            <a:pPr algn="ctr"/>
            <a:r>
              <a:rPr lang="en-US" sz="1680" dirty="0">
                <a:latin typeface="Cambria" panose="02040503050406030204" pitchFamily="18" charset="0"/>
              </a:rPr>
              <a:t>Great Bay Discovery Center</a:t>
            </a:r>
          </a:p>
        </p:txBody>
      </p:sp>
      <p:sp>
        <p:nvSpPr>
          <p:cNvPr id="42" name="TextBox 41">
            <a:extLst>
              <a:ext uri="{FF2B5EF4-FFF2-40B4-BE49-F238E27FC236}">
                <a16:creationId xmlns:a16="http://schemas.microsoft.com/office/drawing/2014/main" id="{CC9AAD8E-2B05-C4E5-42D4-66EFFFB40F11}"/>
              </a:ext>
            </a:extLst>
          </p:cNvPr>
          <p:cNvSpPr txBox="1"/>
          <p:nvPr/>
        </p:nvSpPr>
        <p:spPr>
          <a:xfrm>
            <a:off x="7415264" y="34466115"/>
            <a:ext cx="3981217" cy="350865"/>
          </a:xfrm>
          <a:prstGeom prst="rect">
            <a:avLst/>
          </a:prstGeom>
          <a:noFill/>
        </p:spPr>
        <p:txBody>
          <a:bodyPr wrap="square" rtlCol="0">
            <a:spAutoFit/>
          </a:bodyPr>
          <a:lstStyle/>
          <a:p>
            <a:pPr algn="ctr"/>
            <a:r>
              <a:rPr lang="en-US" sz="1680" dirty="0">
                <a:latin typeface="Cambria" panose="02040503050406030204" pitchFamily="18" charset="0"/>
              </a:rPr>
              <a:t>Pierce Point</a:t>
            </a:r>
          </a:p>
        </p:txBody>
      </p:sp>
      <p:pic>
        <p:nvPicPr>
          <p:cNvPr id="44" name="Picture 43" descr="A picture containing outdoor&#10;&#10;Description automatically generated">
            <a:extLst>
              <a:ext uri="{FF2B5EF4-FFF2-40B4-BE49-F238E27FC236}">
                <a16:creationId xmlns:a16="http://schemas.microsoft.com/office/drawing/2014/main" id="{EBC70676-33D6-F490-3D36-A4697C9EDE3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7419490" y="26557959"/>
            <a:ext cx="3972760" cy="2979570"/>
          </a:xfrm>
          <a:prstGeom prst="rect">
            <a:avLst/>
          </a:prstGeom>
        </p:spPr>
      </p:pic>
      <p:pic>
        <p:nvPicPr>
          <p:cNvPr id="50" name="Picture 49" descr="A picture containing outdoor, sky, water, beach&#10;&#10;Description automatically generated">
            <a:extLst>
              <a:ext uri="{FF2B5EF4-FFF2-40B4-BE49-F238E27FC236}">
                <a16:creationId xmlns:a16="http://schemas.microsoft.com/office/drawing/2014/main" id="{1DDFE5A5-5615-E0A1-37B8-E5B9FFA8BE3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57169" y="31538581"/>
            <a:ext cx="3692249" cy="2769186"/>
          </a:xfrm>
          <a:prstGeom prst="rect">
            <a:avLst/>
          </a:prstGeom>
        </p:spPr>
      </p:pic>
      <p:graphicFrame>
        <p:nvGraphicFramePr>
          <p:cNvPr id="57" name="Object 56">
            <a:extLst>
              <a:ext uri="{FF2B5EF4-FFF2-40B4-BE49-F238E27FC236}">
                <a16:creationId xmlns:a16="http://schemas.microsoft.com/office/drawing/2014/main" id="{CD041B57-74C7-9869-B21F-05BB82F2326B}"/>
              </a:ext>
            </a:extLst>
          </p:cNvPr>
          <p:cNvGraphicFramePr>
            <a:graphicFrameLocks noChangeAspect="1"/>
          </p:cNvGraphicFramePr>
          <p:nvPr>
            <p:extLst>
              <p:ext uri="{D42A27DB-BD31-4B8C-83A1-F6EECF244321}">
                <p14:modId xmlns:p14="http://schemas.microsoft.com/office/powerpoint/2010/main" val="304611783"/>
              </p:ext>
            </p:extLst>
          </p:nvPr>
        </p:nvGraphicFramePr>
        <p:xfrm>
          <a:off x="26558491" y="32257617"/>
          <a:ext cx="4829370" cy="3202082"/>
        </p:xfrm>
        <a:graphic>
          <a:graphicData uri="http://schemas.openxmlformats.org/presentationml/2006/ole">
            <mc:AlternateContent xmlns:mc="http://schemas.openxmlformats.org/markup-compatibility/2006">
              <mc:Choice xmlns:v="urn:schemas-microsoft-com:vml" Requires="v">
                <p:oleObj name="Worksheet" r:id="rId21" imgW="1752715" imgH="1162061" progId="Excel.Sheet.12">
                  <p:embed/>
                </p:oleObj>
              </mc:Choice>
              <mc:Fallback>
                <p:oleObj name="Worksheet" r:id="rId21" imgW="1752715" imgH="1162061" progId="Excel.Sheet.12">
                  <p:embed/>
                  <p:pic>
                    <p:nvPicPr>
                      <p:cNvPr id="0" name=""/>
                      <p:cNvPicPr/>
                      <p:nvPr/>
                    </p:nvPicPr>
                    <p:blipFill>
                      <a:blip r:embed="rId22"/>
                      <a:stretch>
                        <a:fillRect/>
                      </a:stretch>
                    </p:blipFill>
                    <p:spPr>
                      <a:xfrm>
                        <a:off x="26558491" y="32257617"/>
                        <a:ext cx="4829370" cy="3202082"/>
                      </a:xfrm>
                      <a:prstGeom prst="rect">
                        <a:avLst/>
                      </a:prstGeom>
                      <a:solidFill>
                        <a:schemeClr val="bg1"/>
                      </a:solidFill>
                    </p:spPr>
                  </p:pic>
                </p:oleObj>
              </mc:Fallback>
            </mc:AlternateContent>
          </a:graphicData>
        </a:graphic>
      </p:graphicFrame>
      <p:graphicFrame>
        <p:nvGraphicFramePr>
          <p:cNvPr id="21" name="Chart 20">
            <a:extLst>
              <a:ext uri="{FF2B5EF4-FFF2-40B4-BE49-F238E27FC236}">
                <a16:creationId xmlns:a16="http://schemas.microsoft.com/office/drawing/2014/main" id="{B3D3D63F-6B44-6BCE-3EF6-6D3F893A620A}"/>
              </a:ext>
            </a:extLst>
          </p:cNvPr>
          <p:cNvGraphicFramePr>
            <a:graphicFrameLocks/>
          </p:cNvGraphicFramePr>
          <p:nvPr>
            <p:extLst>
              <p:ext uri="{D42A27DB-BD31-4B8C-83A1-F6EECF244321}">
                <p14:modId xmlns:p14="http://schemas.microsoft.com/office/powerpoint/2010/main" val="510633571"/>
              </p:ext>
            </p:extLst>
          </p:nvPr>
        </p:nvGraphicFramePr>
        <p:xfrm>
          <a:off x="12438676" y="7779655"/>
          <a:ext cx="11820976" cy="6432106"/>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22" name="Chart 21">
            <a:extLst>
              <a:ext uri="{FF2B5EF4-FFF2-40B4-BE49-F238E27FC236}">
                <a16:creationId xmlns:a16="http://schemas.microsoft.com/office/drawing/2014/main" id="{DD5B065C-02D0-75CE-8CB3-5FF94D2E6243}"/>
              </a:ext>
            </a:extLst>
          </p:cNvPr>
          <p:cNvGraphicFramePr>
            <a:graphicFrameLocks/>
          </p:cNvGraphicFramePr>
          <p:nvPr>
            <p:extLst>
              <p:ext uri="{D42A27DB-BD31-4B8C-83A1-F6EECF244321}">
                <p14:modId xmlns:p14="http://schemas.microsoft.com/office/powerpoint/2010/main" val="57976825"/>
              </p:ext>
            </p:extLst>
          </p:nvPr>
        </p:nvGraphicFramePr>
        <p:xfrm>
          <a:off x="12282846" y="26182789"/>
          <a:ext cx="6564218" cy="4571526"/>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38" name="Chart 37">
            <a:extLst>
              <a:ext uri="{FF2B5EF4-FFF2-40B4-BE49-F238E27FC236}">
                <a16:creationId xmlns:a16="http://schemas.microsoft.com/office/drawing/2014/main" id="{DDC1D402-5224-4C55-1240-E96057555ECB}"/>
              </a:ext>
            </a:extLst>
          </p:cNvPr>
          <p:cNvGraphicFramePr>
            <a:graphicFrameLocks/>
          </p:cNvGraphicFramePr>
          <p:nvPr>
            <p:extLst>
              <p:ext uri="{D42A27DB-BD31-4B8C-83A1-F6EECF244321}">
                <p14:modId xmlns:p14="http://schemas.microsoft.com/office/powerpoint/2010/main" val="1944257211"/>
              </p:ext>
            </p:extLst>
          </p:nvPr>
        </p:nvGraphicFramePr>
        <p:xfrm>
          <a:off x="19079540" y="26173437"/>
          <a:ext cx="6547980" cy="4571526"/>
        </p:xfrm>
        <a:graphic>
          <a:graphicData uri="http://schemas.openxmlformats.org/drawingml/2006/chart">
            <c:chart xmlns:c="http://schemas.openxmlformats.org/drawingml/2006/chart" xmlns:r="http://schemas.openxmlformats.org/officeDocument/2006/relationships" r:id="rId25"/>
          </a:graphicData>
        </a:graphic>
      </p:graphicFrame>
      <mc:AlternateContent xmlns:mc="http://schemas.openxmlformats.org/markup-compatibility/2006" xmlns:cx1="http://schemas.microsoft.com/office/drawing/2015/9/8/chartex">
        <mc:Choice Requires="cx1">
          <p:graphicFrame>
            <p:nvGraphicFramePr>
              <p:cNvPr id="39" name="Chart 38">
                <a:extLst>
                  <a:ext uri="{FF2B5EF4-FFF2-40B4-BE49-F238E27FC236}">
                    <a16:creationId xmlns:a16="http://schemas.microsoft.com/office/drawing/2014/main" id="{680CAAC4-54D5-D6E5-DABD-784DEC313488}"/>
                  </a:ext>
                </a:extLst>
              </p:cNvPr>
              <p:cNvGraphicFramePr/>
              <p:nvPr>
                <p:extLst>
                  <p:ext uri="{D42A27DB-BD31-4B8C-83A1-F6EECF244321}">
                    <p14:modId xmlns:p14="http://schemas.microsoft.com/office/powerpoint/2010/main" val="3686694822"/>
                  </p:ext>
                </p:extLst>
              </p:nvPr>
            </p:nvGraphicFramePr>
            <p:xfrm>
              <a:off x="12282846" y="30938338"/>
              <a:ext cx="6564218" cy="4571526"/>
            </p:xfrm>
            <a:graphic>
              <a:graphicData uri="http://schemas.microsoft.com/office/drawing/2014/chartex">
                <cx:chart xmlns:cx="http://schemas.microsoft.com/office/drawing/2014/chartex" xmlns:r="http://schemas.openxmlformats.org/officeDocument/2006/relationships" r:id="rId26"/>
              </a:graphicData>
            </a:graphic>
          </p:graphicFrame>
        </mc:Choice>
        <mc:Fallback xmlns="">
          <p:pic>
            <p:nvPicPr>
              <p:cNvPr id="39" name="Chart 38">
                <a:extLst>
                  <a:ext uri="{FF2B5EF4-FFF2-40B4-BE49-F238E27FC236}">
                    <a16:creationId xmlns:a16="http://schemas.microsoft.com/office/drawing/2014/main" id="{680CAAC4-54D5-D6E5-DABD-784DEC313488}"/>
                  </a:ext>
                </a:extLst>
              </p:cNvPr>
              <p:cNvPicPr>
                <a:picLocks noGrp="1" noRot="1" noChangeAspect="1" noMove="1" noResize="1" noEditPoints="1" noAdjustHandles="1" noChangeArrowheads="1" noChangeShapeType="1"/>
              </p:cNvPicPr>
              <p:nvPr/>
            </p:nvPicPr>
            <p:blipFill>
              <a:blip r:embed="rId27"/>
              <a:stretch>
                <a:fillRect/>
              </a:stretch>
            </p:blipFill>
            <p:spPr>
              <a:xfrm>
                <a:off x="12282846" y="30938338"/>
                <a:ext cx="6564218" cy="4571526"/>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43" name="Chart 42">
                <a:extLst>
                  <a:ext uri="{FF2B5EF4-FFF2-40B4-BE49-F238E27FC236}">
                    <a16:creationId xmlns:a16="http://schemas.microsoft.com/office/drawing/2014/main" id="{B54582D7-B48F-81B4-F224-D1CAB3AC510C}"/>
                  </a:ext>
                </a:extLst>
              </p:cNvPr>
              <p:cNvGraphicFramePr/>
              <p:nvPr>
                <p:extLst>
                  <p:ext uri="{D42A27DB-BD31-4B8C-83A1-F6EECF244321}">
                    <p14:modId xmlns:p14="http://schemas.microsoft.com/office/powerpoint/2010/main" val="3277109230"/>
                  </p:ext>
                </p:extLst>
              </p:nvPr>
            </p:nvGraphicFramePr>
            <p:xfrm>
              <a:off x="19079541" y="30938338"/>
              <a:ext cx="6564218" cy="4571526"/>
            </p:xfrm>
            <a:graphic>
              <a:graphicData uri="http://schemas.microsoft.com/office/drawing/2014/chartex">
                <cx:chart xmlns:cx="http://schemas.microsoft.com/office/drawing/2014/chartex" xmlns:r="http://schemas.openxmlformats.org/officeDocument/2006/relationships" r:id="rId28"/>
              </a:graphicData>
            </a:graphic>
          </p:graphicFrame>
        </mc:Choice>
        <mc:Fallback xmlns="">
          <p:pic>
            <p:nvPicPr>
              <p:cNvPr id="43" name="Chart 42">
                <a:extLst>
                  <a:ext uri="{FF2B5EF4-FFF2-40B4-BE49-F238E27FC236}">
                    <a16:creationId xmlns:a16="http://schemas.microsoft.com/office/drawing/2014/main" id="{B54582D7-B48F-81B4-F224-D1CAB3AC510C}"/>
                  </a:ext>
                </a:extLst>
              </p:cNvPr>
              <p:cNvPicPr>
                <a:picLocks noGrp="1" noRot="1" noChangeAspect="1" noMove="1" noResize="1" noEditPoints="1" noAdjustHandles="1" noChangeArrowheads="1" noChangeShapeType="1"/>
              </p:cNvPicPr>
              <p:nvPr/>
            </p:nvPicPr>
            <p:blipFill>
              <a:blip r:embed="rId29"/>
              <a:stretch>
                <a:fillRect/>
              </a:stretch>
            </p:blipFill>
            <p:spPr>
              <a:xfrm>
                <a:off x="19079541" y="30938338"/>
                <a:ext cx="6564218" cy="4571526"/>
              </a:xfrm>
              <a:prstGeom prst="rect">
                <a:avLst/>
              </a:prstGeom>
            </p:spPr>
          </p:pic>
        </mc:Fallback>
      </mc:AlternateContent>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3733</TotalTime>
  <Words>978</Words>
  <Application>Microsoft Office PowerPoint</Application>
  <PresentationFormat>Custom</PresentationFormat>
  <Paragraphs>112</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Cambria Math</vt:lpstr>
      <vt:lpstr>Office Theme</vt:lpstr>
      <vt:lpstr>Worksheet</vt:lpstr>
      <vt:lpstr>Natural Shoreline Armor Characteristics in the Great Bay Sunjay Sood Department of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Sunjay Sood</cp:lastModifiedBy>
  <cp:revision>160</cp:revision>
  <dcterms:created xsi:type="dcterms:W3CDTF">2016-03-05T16:55:12Z</dcterms:created>
  <dcterms:modified xsi:type="dcterms:W3CDTF">2023-04-18T19:13:54Z</dcterms:modified>
</cp:coreProperties>
</file>