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9" r:id="rId2"/>
  </p:sldIdLst>
  <p:sldSz cx="36576000" cy="292608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orient="horz" pos="9216">
          <p15:clr>
            <a:srgbClr val="A4A3A4"/>
          </p15:clr>
        </p15:guide>
        <p15:guide id="4"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6A"/>
    <a:srgbClr val="000066"/>
    <a:srgbClr val="CCCCCC"/>
    <a:srgbClr val="999999"/>
    <a:srgbClr val="FF9900"/>
    <a:srgbClr val="990000"/>
    <a:srgbClr val="000050"/>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BA49D7-83AA-2983-FB8D-B6676996D6E0}" v="19" dt="2023-04-13T01:37:14.092"/>
    <p1510:client id="{300076B7-9C3B-5624-B356-2F8B06623EF4}" v="470" dt="2023-04-12T23:58:45.552"/>
    <p1510:client id="{5B61DD87-1490-4934-7E46-280B5F78940A}" v="168" dt="2023-04-13T02:16:23.505"/>
    <p1510:client id="{5FA205C3-791A-FB8D-7A95-DBA6846E67A9}" v="54" dt="2023-04-13T02:19:27.715"/>
    <p1510:client id="{7446054B-A48D-A9E7-54BE-7868C39F2C52}" v="2" dt="2023-04-12T19:22:15.037"/>
    <p1510:client id="{7B4B0A57-EE65-D945-EA0F-9EAE52D7EDA7}" v="47" dt="2023-04-13T02:14:35.401"/>
    <p1510:client id="{8C896A3C-59C4-4504-A64B-3B66CC5F34EB}" v="139" dt="2023-04-13T00:54:24.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0368"/>
        <p:guide pos="15552"/>
        <p:guide orient="horz" pos="9216"/>
        <p:guide pos="1152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5D7788BE-7765-49D2-B2D0-BC20BCD10ED2}" type="datetimeFigureOut">
              <a:rPr lang="en-US" smtClean="0"/>
              <a:t>4/12/2023</a:t>
            </a:fld>
            <a:endParaRPr lang="en-US"/>
          </a:p>
        </p:txBody>
      </p:sp>
      <p:sp>
        <p:nvSpPr>
          <p:cNvPr id="4" name="Slide Image Placeholder 3"/>
          <p:cNvSpPr>
            <a:spLocks noGrp="1" noRot="1" noChangeAspect="1"/>
          </p:cNvSpPr>
          <p:nvPr>
            <p:ph type="sldImg" idx="2"/>
          </p:nvPr>
        </p:nvSpPr>
        <p:spPr>
          <a:xfrm>
            <a:off x="1563688" y="1169988"/>
            <a:ext cx="394970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FA36CED9-2B20-4CDF-B10C-0E75CB99619B}" type="slidenum">
              <a:rPr lang="en-US" smtClean="0"/>
              <a:t>‹#›</a:t>
            </a:fld>
            <a:endParaRPr lang="en-US"/>
          </a:p>
        </p:txBody>
      </p:sp>
    </p:spTree>
    <p:extLst>
      <p:ext uri="{BB962C8B-B14F-4D97-AF65-F5344CB8AC3E}">
        <p14:creationId xmlns:p14="http://schemas.microsoft.com/office/powerpoint/2010/main" val="2649341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36CED9-2B20-4CDF-B10C-0E75CB99619B}" type="slidenum">
              <a:rPr lang="en-US" smtClean="0"/>
              <a:t>1</a:t>
            </a:fld>
            <a:endParaRPr lang="en-US"/>
          </a:p>
        </p:txBody>
      </p:sp>
    </p:spTree>
    <p:extLst>
      <p:ext uri="{BB962C8B-B14F-4D97-AF65-F5344CB8AC3E}">
        <p14:creationId xmlns:p14="http://schemas.microsoft.com/office/powerpoint/2010/main" val="236996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32" y="9090377"/>
            <a:ext cx="31088541" cy="6270978"/>
          </a:xfrm>
        </p:spPr>
        <p:txBody>
          <a:bodyPr/>
          <a:lstStyle/>
          <a:p>
            <a:r>
              <a:rPr lang="en-US"/>
              <a:t>Click to edit Master title style</a:t>
            </a:r>
          </a:p>
        </p:txBody>
      </p:sp>
      <p:sp>
        <p:nvSpPr>
          <p:cNvPr id="3" name="Subtitle 2"/>
          <p:cNvSpPr>
            <a:spLocks noGrp="1"/>
          </p:cNvSpPr>
          <p:nvPr>
            <p:ph type="subTitle" idx="1"/>
          </p:nvPr>
        </p:nvSpPr>
        <p:spPr>
          <a:xfrm>
            <a:off x="5486137" y="16580556"/>
            <a:ext cx="25603729" cy="747888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868" y="1171222"/>
            <a:ext cx="8229864" cy="2496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272" y="1171222"/>
            <a:ext cx="24562594" cy="2496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828273" y="1171222"/>
            <a:ext cx="32919459" cy="4876800"/>
          </a:xfrm>
        </p:spPr>
        <p:txBody>
          <a:bodyPr/>
          <a:lstStyle/>
          <a:p>
            <a:r>
              <a:rPr lang="en-US"/>
              <a:t>Click to edit Master title style</a:t>
            </a:r>
          </a:p>
        </p:txBody>
      </p:sp>
      <p:sp>
        <p:nvSpPr>
          <p:cNvPr id="3" name="Content Placeholder 2"/>
          <p:cNvSpPr>
            <a:spLocks noGrp="1"/>
          </p:cNvSpPr>
          <p:nvPr>
            <p:ph sz="quarter" idx="1"/>
          </p:nvPr>
        </p:nvSpPr>
        <p:spPr>
          <a:xfrm>
            <a:off x="1828273" y="6826957"/>
            <a:ext cx="16396229" cy="95885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8351503" y="6826957"/>
            <a:ext cx="16396229" cy="95885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828273" y="16550923"/>
            <a:ext cx="16396229" cy="9588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8351503" y="16550923"/>
            <a:ext cx="16396229" cy="9588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8803061"/>
            <a:ext cx="31089865" cy="581095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889250" y="12402256"/>
            <a:ext cx="31089865" cy="6400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273" y="6826957"/>
            <a:ext cx="16396229" cy="193124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351503" y="6826957"/>
            <a:ext cx="16396229" cy="193124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272" y="6550381"/>
            <a:ext cx="16160751" cy="272908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28272" y="9279468"/>
            <a:ext cx="16160751" cy="168585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367" y="6550381"/>
            <a:ext cx="16167364" cy="272908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580367" y="9279468"/>
            <a:ext cx="16167364" cy="168585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65577"/>
            <a:ext cx="12033251" cy="495723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4300729" y="1165577"/>
            <a:ext cx="20447000" cy="249724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271" y="6122811"/>
            <a:ext cx="12033251" cy="200152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9" y="20482283"/>
            <a:ext cx="21945864" cy="241864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168889" y="2614790"/>
            <a:ext cx="21945864" cy="1755563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168889" y="22900928"/>
            <a:ext cx="21945864" cy="34332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28567" y="1171222"/>
            <a:ext cx="32918871"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828567" y="6826957"/>
            <a:ext cx="32918871" cy="19312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828567" y="26647422"/>
            <a:ext cx="8534871"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2496567" y="26647422"/>
            <a:ext cx="11582871"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6212567" y="26647422"/>
            <a:ext cx="8534871"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2"/>
            <a:ext cx="36576000" cy="4935690"/>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fontScale="90000"/>
          </a:bodyPr>
          <a:lstStyle/>
          <a:p>
            <a:pPr indent="-457200" algn="r">
              <a:spcBef>
                <a:spcPts val="0"/>
              </a:spcBef>
              <a:spcAft>
                <a:spcPts val="0"/>
              </a:spcAft>
            </a:pPr>
            <a:br>
              <a:rPr lang="en-US" sz="9600"/>
            </a:br>
            <a:br>
              <a:rPr lang="en-US" sz="4000"/>
            </a:br>
            <a:r>
              <a:rPr lang="en-US" sz="4000">
                <a:solidFill>
                  <a:schemeClr val="bg1"/>
                </a:solidFill>
                <a:ea typeface="+mj-lt"/>
                <a:cs typeface="+mj-lt"/>
              </a:rPr>
              <a:t>Developers: Alec Mitchell</a:t>
            </a:r>
            <a:r>
              <a:rPr lang="en-US" sz="4000">
                <a:solidFill>
                  <a:schemeClr val="bg1"/>
                </a:solidFill>
              </a:rPr>
              <a:t>, </a:t>
            </a:r>
            <a:r>
              <a:rPr lang="en-US" sz="4000" err="1">
                <a:solidFill>
                  <a:schemeClr val="bg1"/>
                </a:solidFill>
                <a:ea typeface="+mj-lt"/>
                <a:cs typeface="+mj-lt"/>
              </a:rPr>
              <a:t>Minhthi</a:t>
            </a:r>
            <a:r>
              <a:rPr lang="en-US" sz="4000">
                <a:solidFill>
                  <a:schemeClr val="bg1"/>
                </a:solidFill>
                <a:ea typeface="+mj-lt"/>
                <a:cs typeface="+mj-lt"/>
              </a:rPr>
              <a:t> Detzel</a:t>
            </a:r>
            <a:r>
              <a:rPr lang="en-US" sz="4000">
                <a:solidFill>
                  <a:schemeClr val="bg1"/>
                </a:solidFill>
              </a:rPr>
              <a:t>, and Ramya Amin</a:t>
            </a:r>
            <a:br>
              <a:rPr lang="en-US" sz="4000"/>
            </a:br>
            <a:r>
              <a:rPr lang="en-US" sz="4000">
                <a:solidFill>
                  <a:schemeClr val="bg1"/>
                </a:solidFill>
              </a:rPr>
              <a:t>Product Owner: Jonathon Andree</a:t>
            </a:r>
            <a:br>
              <a:rPr lang="en-US" sz="4000">
                <a:cs typeface="Arial"/>
              </a:rPr>
            </a:br>
            <a:r>
              <a:rPr lang="en-US" sz="4000">
                <a:solidFill>
                  <a:schemeClr val="bg1"/>
                </a:solidFill>
              </a:rPr>
              <a:t>Scrum Master: David Benedetto</a:t>
            </a:r>
            <a:br>
              <a:rPr lang="en-US" sz="5400" i="1"/>
            </a:br>
            <a:r>
              <a:rPr lang="en-US" sz="5400" i="1">
                <a:solidFill>
                  <a:srgbClr val="FFFFFF"/>
                </a:solidFill>
              </a:rPr>
              <a:t>Department of Computer Science, University of New Hampshire  </a:t>
            </a:r>
            <a:endParaRPr lang="en-US" sz="9600">
              <a:cs typeface="Arial"/>
            </a:endParaRPr>
          </a:p>
        </p:txBody>
      </p:sp>
      <p:sp>
        <p:nvSpPr>
          <p:cNvPr id="2150" name="Text Box 161"/>
          <p:cNvSpPr txBox="1">
            <a:spLocks noChangeArrowheads="1"/>
          </p:cNvSpPr>
          <p:nvPr/>
        </p:nvSpPr>
        <p:spPr bwMode="auto">
          <a:xfrm>
            <a:off x="33233426" y="9134125"/>
            <a:ext cx="2540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25029096" y="18858365"/>
            <a:ext cx="10668000" cy="1219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Times New Roman"/>
              </a:rPr>
              <a:t>Results</a:t>
            </a:r>
          </a:p>
        </p:txBody>
      </p:sp>
      <p:sp>
        <p:nvSpPr>
          <p:cNvPr id="2154" name="Rectangle 166"/>
          <p:cNvSpPr>
            <a:spLocks noChangeArrowheads="1"/>
          </p:cNvSpPr>
          <p:nvPr/>
        </p:nvSpPr>
        <p:spPr bwMode="auto">
          <a:xfrm>
            <a:off x="659295" y="18844275"/>
            <a:ext cx="10442223" cy="1219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Arial"/>
              </a:rPr>
              <a:t>Implementation</a:t>
            </a:r>
            <a:endParaRPr lang="en-US" sz="6000">
              <a:solidFill>
                <a:srgbClr val="FFFFFF"/>
              </a:solidFill>
              <a:cs typeface="Arial"/>
            </a:endParaRPr>
          </a:p>
        </p:txBody>
      </p:sp>
      <p:sp>
        <p:nvSpPr>
          <p:cNvPr id="2155" name="Rectangle 167"/>
          <p:cNvSpPr>
            <a:spLocks noChangeArrowheads="1"/>
          </p:cNvSpPr>
          <p:nvPr/>
        </p:nvSpPr>
        <p:spPr bwMode="auto">
          <a:xfrm>
            <a:off x="669033" y="5393088"/>
            <a:ext cx="10337634" cy="1219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Times New Roman"/>
              </a:rPr>
              <a:t>Introduction</a:t>
            </a:r>
            <a:endParaRPr lang="en-US">
              <a:solidFill>
                <a:srgbClr val="FFFFFF"/>
              </a:solidFill>
              <a:latin typeface="Arial"/>
              <a:cs typeface="Times New Roman"/>
            </a:endParaRPr>
          </a:p>
        </p:txBody>
      </p:sp>
      <p:sp>
        <p:nvSpPr>
          <p:cNvPr id="7" name="TextBox 6"/>
          <p:cNvSpPr txBox="1"/>
          <p:nvPr/>
        </p:nvSpPr>
        <p:spPr>
          <a:xfrm>
            <a:off x="25027815" y="25129069"/>
            <a:ext cx="10837334" cy="492443"/>
          </a:xfrm>
          <a:prstGeom prst="rect">
            <a:avLst/>
          </a:prstGeom>
          <a:noFill/>
        </p:spPr>
        <p:txBody>
          <a:bodyPr wrap="square" rtlCol="0">
            <a:spAutoFit/>
          </a:bodyPr>
          <a:lstStyle/>
          <a:p>
            <a:pPr indent="-457200" algn="l">
              <a:spcBef>
                <a:spcPts val="1200"/>
              </a:spcBef>
            </a:pPr>
            <a:r>
              <a:rPr lang="en-US" sz="2600" b="0">
                <a:solidFill>
                  <a:schemeClr val="tx1"/>
                </a:solidFill>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1111" r="77222" b="-6140"/>
          <a:stretch/>
        </p:blipFill>
        <p:spPr>
          <a:xfrm>
            <a:off x="34479638" y="306755"/>
            <a:ext cx="1283134" cy="1868806"/>
          </a:xfrm>
          <a:prstGeom prst="rect">
            <a:avLst/>
          </a:prstGeom>
        </p:spPr>
      </p:pic>
      <p:sp>
        <p:nvSpPr>
          <p:cNvPr id="36" name="Rectangle 164"/>
          <p:cNvSpPr>
            <a:spLocks noChangeArrowheads="1"/>
          </p:cNvSpPr>
          <p:nvPr/>
        </p:nvSpPr>
        <p:spPr bwMode="auto">
          <a:xfrm>
            <a:off x="25084485" y="5395634"/>
            <a:ext cx="10340780" cy="1347088"/>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Times New Roman"/>
              </a:rPr>
              <a:t>Architecture </a:t>
            </a:r>
            <a:endParaRPr lang="en-US">
              <a:solidFill>
                <a:srgbClr val="FFFFFF"/>
              </a:solidFill>
              <a:latin typeface="Arial"/>
              <a:cs typeface="Arial"/>
            </a:endParaRPr>
          </a:p>
        </p:txBody>
      </p:sp>
      <p:sp>
        <p:nvSpPr>
          <p:cNvPr id="20" name="Text Box 2546"/>
          <p:cNvSpPr txBox="1">
            <a:spLocks noChangeArrowheads="1"/>
          </p:cNvSpPr>
          <p:nvPr/>
        </p:nvSpPr>
        <p:spPr bwMode="auto">
          <a:xfrm>
            <a:off x="689471" y="6753245"/>
            <a:ext cx="10323859"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algn="l">
              <a:spcBef>
                <a:spcPts val="1200"/>
              </a:spcBef>
              <a:buFont typeface="Wingdings" charset="0"/>
              <a:buChar char="q"/>
            </a:pPr>
            <a:r>
              <a:rPr lang="en-US" sz="3400" b="0">
                <a:latin typeface="Arial"/>
                <a:ea typeface="ＭＳ Ｐゴシック"/>
                <a:cs typeface="Arial"/>
              </a:rPr>
              <a:t>Galvion is a company that </a:t>
            </a:r>
            <a:r>
              <a:rPr lang="en" sz="3400" b="0">
                <a:latin typeface="Arial"/>
                <a:ea typeface="ＭＳ Ｐゴシック"/>
                <a:cs typeface="Arial"/>
              </a:rPr>
              <a:t>designs, develops and delivers protective armor and helmet systems, as well as innovative power supply and management solutions for military and tactical operators</a:t>
            </a:r>
            <a:r>
              <a:rPr lang="en-US" sz="3400" b="0">
                <a:latin typeface="Arial"/>
                <a:ea typeface="ＭＳ Ｐゴシック"/>
                <a:cs typeface="Arial"/>
              </a:rPr>
              <a:t>. </a:t>
            </a:r>
            <a:endParaRPr lang="en-US" sz="3400" b="0">
              <a:ea typeface="ＭＳ Ｐゴシック"/>
              <a:cs typeface="Arial"/>
            </a:endParaRPr>
          </a:p>
          <a:p>
            <a:pPr algn="l">
              <a:spcBef>
                <a:spcPts val="1200"/>
              </a:spcBef>
              <a:buFont typeface="Wingdings" charset="0"/>
              <a:buChar char="q"/>
            </a:pPr>
            <a:r>
              <a:rPr lang="en-US" sz="3400" b="0">
                <a:latin typeface="Arial"/>
                <a:ea typeface="ＭＳ Ｐゴシック"/>
                <a:cs typeface="Arial"/>
              </a:rPr>
              <a:t>Galvion needs a way to keep track of relationships between product dependencies. The goal of this project is to create a web application that allows users to manage their software and hardware products, relationships, and dependencies </a:t>
            </a:r>
            <a:endParaRPr lang="en-US" sz="3400" b="0">
              <a:ea typeface="ＭＳ Ｐゴシック"/>
              <a:cs typeface="Arial"/>
            </a:endParaRPr>
          </a:p>
        </p:txBody>
      </p:sp>
      <p:sp>
        <p:nvSpPr>
          <p:cNvPr id="9" name="Rectangle 8"/>
          <p:cNvSpPr/>
          <p:nvPr/>
        </p:nvSpPr>
        <p:spPr>
          <a:xfrm>
            <a:off x="25047193" y="20262663"/>
            <a:ext cx="10706055" cy="7940635"/>
          </a:xfrm>
          <a:prstGeom prst="rect">
            <a:avLst/>
          </a:prstGeom>
        </p:spPr>
        <p:txBody>
          <a:bodyPr wrap="square" lIns="91440" tIns="45720" rIns="91440" bIns="45720" anchor="t">
            <a:spAutoFit/>
          </a:bodyPr>
          <a:lstStyle/>
          <a:p>
            <a:pPr marL="571500" indent="-571500" algn="l">
              <a:buFont typeface="Wingdings"/>
              <a:buChar char="q"/>
            </a:pPr>
            <a:r>
              <a:rPr lang="en-US" sz="3400" b="0">
                <a:solidFill>
                  <a:schemeClr val="tx1"/>
                </a:solidFill>
                <a:latin typeface="Arial"/>
                <a:cs typeface="Arial"/>
              </a:rPr>
              <a:t>Web application is built with features being implemented with each sprint.</a:t>
            </a:r>
            <a:endParaRPr lang="en-US" sz="3400">
              <a:solidFill>
                <a:schemeClr val="tx1"/>
              </a:solidFill>
            </a:endParaRPr>
          </a:p>
          <a:p>
            <a:pPr marL="571500" indent="-571500" algn="l">
              <a:buFont typeface="Wingdings"/>
              <a:buChar char="q"/>
            </a:pPr>
            <a:r>
              <a:rPr lang="en-US" sz="3400" b="0">
                <a:solidFill>
                  <a:schemeClr val="tx1"/>
                </a:solidFill>
                <a:latin typeface="Arial"/>
                <a:cs typeface="Arial"/>
              </a:rPr>
              <a:t>Users can create, read, update and delete records within 3 clicks. </a:t>
            </a:r>
            <a:endParaRPr lang="en-US" sz="3400">
              <a:solidFill>
                <a:schemeClr val="tx1"/>
              </a:solidFill>
            </a:endParaRPr>
          </a:p>
          <a:p>
            <a:pPr marL="571500" indent="-571500" algn="l">
              <a:buFont typeface="Wingdings"/>
              <a:buChar char="q"/>
            </a:pPr>
            <a:r>
              <a:rPr lang="en-US" sz="3400" b="0">
                <a:solidFill>
                  <a:schemeClr val="tx1"/>
                </a:solidFill>
                <a:latin typeface="Arial"/>
                <a:cs typeface="Arial"/>
              </a:rPr>
              <a:t>Relationship management is possible when creating or updating a record which is seen in Figure 2.</a:t>
            </a:r>
          </a:p>
          <a:p>
            <a:pPr marL="571500" indent="-571500" algn="l">
              <a:buFont typeface="Wingdings"/>
              <a:buChar char="q"/>
            </a:pPr>
            <a:r>
              <a:rPr lang="en-US" sz="3400" b="0">
                <a:solidFill>
                  <a:schemeClr val="tx1"/>
                </a:solidFill>
                <a:latin typeface="Arial"/>
                <a:cs typeface="Arial"/>
              </a:rPr>
              <a:t>User registration and login is implemented and tested. Only authenticated users can create and update records.</a:t>
            </a:r>
          </a:p>
          <a:p>
            <a:pPr marL="571500" indent="-571500" algn="l">
              <a:buFont typeface="Wingdings"/>
              <a:buChar char="q"/>
            </a:pPr>
            <a:r>
              <a:rPr lang="en-US" sz="3400" b="0">
                <a:solidFill>
                  <a:schemeClr val="tx1"/>
                </a:solidFill>
                <a:latin typeface="Arial"/>
                <a:cs typeface="Arial"/>
              </a:rPr>
              <a:t>Managers and engineers can use the web application as a tool to assist them in updating and maintaining their current products.</a:t>
            </a:r>
            <a:endParaRPr lang="en-US" sz="3400">
              <a:solidFill>
                <a:schemeClr val="tx1"/>
              </a:solidFill>
              <a:cs typeface="Arial" charset="0"/>
            </a:endParaRPr>
          </a:p>
          <a:p>
            <a:pPr marL="571500" indent="-571500" algn="l">
              <a:buFont typeface="Wingdings"/>
              <a:buChar char="q"/>
            </a:pPr>
            <a:endParaRPr lang="en-US" sz="3400" b="0">
              <a:solidFill>
                <a:schemeClr val="tx1"/>
              </a:solidFill>
              <a:cs typeface="Arial"/>
            </a:endParaRPr>
          </a:p>
          <a:p>
            <a:pPr marL="571500" indent="-571500" algn="l">
              <a:buFont typeface="Wingdings"/>
              <a:buChar char="q"/>
            </a:pPr>
            <a:endParaRPr lang="en-US" sz="3400" b="0">
              <a:solidFill>
                <a:schemeClr val="tx1"/>
              </a:solidFill>
              <a:cs typeface="Arial"/>
            </a:endParaRPr>
          </a:p>
        </p:txBody>
      </p:sp>
      <p:sp>
        <p:nvSpPr>
          <p:cNvPr id="29" name="Rectangle 28"/>
          <p:cNvSpPr/>
          <p:nvPr/>
        </p:nvSpPr>
        <p:spPr>
          <a:xfrm>
            <a:off x="685132" y="20266492"/>
            <a:ext cx="9931500" cy="6894195"/>
          </a:xfrm>
          <a:prstGeom prst="rect">
            <a:avLst/>
          </a:prstGeom>
        </p:spPr>
        <p:txBody>
          <a:bodyPr wrap="square" lIns="91440" tIns="45720" rIns="91440" bIns="45720" anchor="t">
            <a:spAutoFit/>
          </a:bodyPr>
          <a:lstStyle/>
          <a:p>
            <a:pPr marL="685800" indent="-685800" algn="l">
              <a:buFont typeface="Wingdings"/>
              <a:buChar char="q"/>
            </a:pPr>
            <a:r>
              <a:rPr lang="en-US" sz="3400" b="0">
                <a:solidFill>
                  <a:schemeClr val="tx1"/>
                </a:solidFill>
                <a:latin typeface="Arial"/>
                <a:ea typeface="ＭＳ Ｐゴシック"/>
                <a:cs typeface="Arial"/>
              </a:rPr>
              <a:t>The web application runs on Python and Flask to serve HTML pages to the user.</a:t>
            </a:r>
            <a:endParaRPr lang="en-US" sz="3400">
              <a:solidFill>
                <a:schemeClr val="tx1"/>
              </a:solidFill>
              <a:ea typeface="ＭＳ Ｐゴシック"/>
              <a:cs typeface="Arial"/>
            </a:endParaRPr>
          </a:p>
          <a:p>
            <a:pPr marL="685800" indent="-685800" algn="l">
              <a:buFont typeface="Wingdings"/>
              <a:buChar char="q"/>
            </a:pPr>
            <a:r>
              <a:rPr lang="en-US" sz="3400" b="0">
                <a:solidFill>
                  <a:schemeClr val="tx1"/>
                </a:solidFill>
                <a:latin typeface="Arial"/>
                <a:ea typeface="ＭＳ Ｐゴシック"/>
                <a:cs typeface="Arial"/>
              </a:rPr>
              <a:t>JavaScript and CSS to make the front-end visually appealing and functional.</a:t>
            </a:r>
            <a:endParaRPr lang="en-US" sz="3400" b="0">
              <a:solidFill>
                <a:schemeClr val="tx1"/>
              </a:solidFill>
              <a:ea typeface="ＭＳ Ｐゴシック"/>
              <a:cs typeface="Arial"/>
            </a:endParaRPr>
          </a:p>
          <a:p>
            <a:pPr marL="685800" indent="-685800" algn="l">
              <a:buFont typeface="Wingdings"/>
              <a:buChar char="q"/>
            </a:pPr>
            <a:r>
              <a:rPr lang="en-US" sz="3400" b="0">
                <a:solidFill>
                  <a:schemeClr val="tx1"/>
                </a:solidFill>
                <a:latin typeface="Arial"/>
                <a:ea typeface="ＭＳ Ｐゴシック"/>
                <a:cs typeface="Arial"/>
              </a:rPr>
              <a:t>The Python-Flask program interacts with an SQL database for persistent data storage</a:t>
            </a:r>
            <a:endParaRPr lang="en-US" sz="3400" b="0">
              <a:solidFill>
                <a:schemeClr val="tx1"/>
              </a:solidFill>
              <a:ea typeface="ＭＳ Ｐゴシック"/>
              <a:cs typeface="Arial"/>
            </a:endParaRPr>
          </a:p>
          <a:p>
            <a:pPr marL="685800" indent="-685800" algn="l">
              <a:buFont typeface="Wingdings"/>
              <a:buChar char="q"/>
            </a:pPr>
            <a:r>
              <a:rPr lang="en-US" sz="3400" b="0">
                <a:solidFill>
                  <a:schemeClr val="tx1"/>
                </a:solidFill>
                <a:latin typeface="Arial"/>
                <a:ea typeface="ＭＳ Ｐゴシック"/>
                <a:cs typeface="Arial"/>
              </a:rPr>
              <a:t>For example, a record request initiated by a user will propagate through the Python/Flask server which will query the database for the selected record, send it back to the server, which will send it to the browser to render the data dynamically for the user using Jinja. This is visually represented in Figure 4.</a:t>
            </a:r>
          </a:p>
        </p:txBody>
      </p:sp>
      <p:sp>
        <p:nvSpPr>
          <p:cNvPr id="30" name="Rectangle 29"/>
          <p:cNvSpPr/>
          <p:nvPr/>
        </p:nvSpPr>
        <p:spPr>
          <a:xfrm>
            <a:off x="25175441" y="6841254"/>
            <a:ext cx="10171931" cy="4801314"/>
          </a:xfrm>
          <a:prstGeom prst="rect">
            <a:avLst/>
          </a:prstGeom>
        </p:spPr>
        <p:txBody>
          <a:bodyPr wrap="square" lIns="91440" tIns="45720" rIns="91440" bIns="45720" anchor="t">
            <a:spAutoFit/>
          </a:bodyPr>
          <a:lstStyle/>
          <a:p>
            <a:pPr algn="l"/>
            <a:r>
              <a:rPr lang="en-US" sz="3400" b="0">
                <a:solidFill>
                  <a:schemeClr val="tx1"/>
                </a:solidFill>
                <a:latin typeface="Arial"/>
                <a:cs typeface="Arial"/>
              </a:rPr>
              <a:t>The Entity Relationship Diagram represents how the SQL database is structured.  There are 3 main parts of the database which are the product, hardware, and software tables as seen in Figure 1. Each of these tables uses a foreign key to establish a relationship with another table. For example, a software record can be related to many hardware records, product records, or library records.</a:t>
            </a:r>
            <a:endParaRPr lang="en-US" sz="3400" b="0">
              <a:solidFill>
                <a:schemeClr val="tx1"/>
              </a:solidFill>
              <a:cs typeface="Arial" charset="0"/>
            </a:endParaRPr>
          </a:p>
          <a:p>
            <a:pPr marL="685800" indent="-685800" algn="l">
              <a:buFont typeface="Wingdings"/>
              <a:buChar char="q"/>
            </a:pPr>
            <a:endParaRPr lang="en-US" sz="3400" b="0">
              <a:solidFill>
                <a:schemeClr val="tx1"/>
              </a:solidFill>
              <a:latin typeface="Arial"/>
              <a:cs typeface="Arial"/>
            </a:endParaRPr>
          </a:p>
        </p:txBody>
      </p:sp>
      <p:sp>
        <p:nvSpPr>
          <p:cNvPr id="14" name="TextBox 13">
            <a:extLst>
              <a:ext uri="{FF2B5EF4-FFF2-40B4-BE49-F238E27FC236}">
                <a16:creationId xmlns:a16="http://schemas.microsoft.com/office/drawing/2014/main" id="{04472EB5-7D92-47A3-09C5-D7A9FEAAB696}"/>
              </a:ext>
            </a:extLst>
          </p:cNvPr>
          <p:cNvSpPr txBox="1"/>
          <p:nvPr/>
        </p:nvSpPr>
        <p:spPr>
          <a:xfrm>
            <a:off x="15350733" y="12250551"/>
            <a:ext cx="587907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tx1"/>
                </a:solidFill>
                <a:latin typeface="Arial"/>
                <a:cs typeface="Arial"/>
              </a:rPr>
              <a:t>1. Entity-Relationship Diagram </a:t>
            </a:r>
            <a:endParaRPr lang="en-US">
              <a:solidFill>
                <a:schemeClr val="tx1"/>
              </a:solidFill>
              <a:cs typeface="Arial" charset="0"/>
            </a:endParaRPr>
          </a:p>
        </p:txBody>
      </p:sp>
      <p:sp>
        <p:nvSpPr>
          <p:cNvPr id="15" name="TextBox 14">
            <a:extLst>
              <a:ext uri="{FF2B5EF4-FFF2-40B4-BE49-F238E27FC236}">
                <a16:creationId xmlns:a16="http://schemas.microsoft.com/office/drawing/2014/main" id="{57A62673-E69B-D85B-446C-504E4C891209}"/>
              </a:ext>
            </a:extLst>
          </p:cNvPr>
          <p:cNvSpPr txBox="1"/>
          <p:nvPr/>
        </p:nvSpPr>
        <p:spPr>
          <a:xfrm>
            <a:off x="15500693" y="5490045"/>
            <a:ext cx="557381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800">
              <a:solidFill>
                <a:schemeClr val="tx1"/>
              </a:solidFill>
              <a:latin typeface="Arial"/>
              <a:cs typeface="Arial"/>
            </a:endParaRPr>
          </a:p>
        </p:txBody>
      </p:sp>
      <p:sp>
        <p:nvSpPr>
          <p:cNvPr id="4" name="TextBox 3">
            <a:extLst>
              <a:ext uri="{FF2B5EF4-FFF2-40B4-BE49-F238E27FC236}">
                <a16:creationId xmlns:a16="http://schemas.microsoft.com/office/drawing/2014/main" id="{7287FBB0-69CE-455B-92A2-2AAB236A2476}"/>
              </a:ext>
            </a:extLst>
          </p:cNvPr>
          <p:cNvSpPr txBox="1"/>
          <p:nvPr/>
        </p:nvSpPr>
        <p:spPr>
          <a:xfrm>
            <a:off x="15508790" y="19325570"/>
            <a:ext cx="557381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tx1"/>
                </a:solidFill>
                <a:latin typeface="Arial"/>
                <a:cs typeface="Arial"/>
              </a:rPr>
              <a:t>2. Update Record Page</a:t>
            </a:r>
            <a:endParaRPr lang="en-US">
              <a:solidFill>
                <a:schemeClr val="tx1"/>
              </a:solidFill>
            </a:endParaRPr>
          </a:p>
        </p:txBody>
      </p:sp>
      <p:sp>
        <p:nvSpPr>
          <p:cNvPr id="5" name="Rectangle 167">
            <a:extLst>
              <a:ext uri="{FF2B5EF4-FFF2-40B4-BE49-F238E27FC236}">
                <a16:creationId xmlns:a16="http://schemas.microsoft.com/office/drawing/2014/main" id="{E55AE60F-CD49-B3E1-7F1C-2748AC674C1B}"/>
              </a:ext>
            </a:extLst>
          </p:cNvPr>
          <p:cNvSpPr>
            <a:spLocks noChangeArrowheads="1"/>
          </p:cNvSpPr>
          <p:nvPr/>
        </p:nvSpPr>
        <p:spPr bwMode="auto">
          <a:xfrm>
            <a:off x="651758" y="12043135"/>
            <a:ext cx="10337634" cy="1219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Times New Roman"/>
              </a:rPr>
              <a:t>Requirements</a:t>
            </a:r>
            <a:endParaRPr lang="en-US">
              <a:solidFill>
                <a:srgbClr val="FFFFFF"/>
              </a:solidFill>
              <a:latin typeface="Arial"/>
              <a:cs typeface="Arial"/>
            </a:endParaRPr>
          </a:p>
        </p:txBody>
      </p:sp>
      <p:sp>
        <p:nvSpPr>
          <p:cNvPr id="8" name="TextBox 7">
            <a:extLst>
              <a:ext uri="{FF2B5EF4-FFF2-40B4-BE49-F238E27FC236}">
                <a16:creationId xmlns:a16="http://schemas.microsoft.com/office/drawing/2014/main" id="{24E72D1F-6DAC-1AA0-7492-A539B9E0A329}"/>
              </a:ext>
            </a:extLst>
          </p:cNvPr>
          <p:cNvSpPr txBox="1"/>
          <p:nvPr/>
        </p:nvSpPr>
        <p:spPr>
          <a:xfrm>
            <a:off x="657722" y="466958"/>
            <a:ext cx="2409011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0" b="0">
                <a:solidFill>
                  <a:schemeClr val="bg1"/>
                </a:solidFill>
                <a:latin typeface="Arial"/>
                <a:cs typeface="Arial"/>
              </a:rPr>
              <a:t>Galvion Software Release Management </a:t>
            </a:r>
            <a:endParaRPr lang="en-US" sz="8000">
              <a:solidFill>
                <a:schemeClr val="bg1"/>
              </a:solidFill>
              <a:latin typeface="Arial"/>
              <a:cs typeface="Arial"/>
            </a:endParaRPr>
          </a:p>
        </p:txBody>
      </p:sp>
      <p:pic>
        <p:nvPicPr>
          <p:cNvPr id="10" name="Picture 10">
            <a:extLst>
              <a:ext uri="{FF2B5EF4-FFF2-40B4-BE49-F238E27FC236}">
                <a16:creationId xmlns:a16="http://schemas.microsoft.com/office/drawing/2014/main" id="{9FFCA32F-C2F5-23F5-69BC-7035088BB0FF}"/>
              </a:ext>
            </a:extLst>
          </p:cNvPr>
          <p:cNvPicPr>
            <a:picLocks noChangeAspect="1"/>
          </p:cNvPicPr>
          <p:nvPr/>
        </p:nvPicPr>
        <p:blipFill>
          <a:blip r:embed="rId4"/>
          <a:stretch>
            <a:fillRect/>
          </a:stretch>
        </p:blipFill>
        <p:spPr>
          <a:xfrm>
            <a:off x="689471" y="1786263"/>
            <a:ext cx="7292147" cy="1289457"/>
          </a:xfrm>
          <a:prstGeom prst="rect">
            <a:avLst/>
          </a:prstGeom>
        </p:spPr>
      </p:pic>
      <p:sp>
        <p:nvSpPr>
          <p:cNvPr id="11" name="Rectangle 164">
            <a:extLst>
              <a:ext uri="{FF2B5EF4-FFF2-40B4-BE49-F238E27FC236}">
                <a16:creationId xmlns:a16="http://schemas.microsoft.com/office/drawing/2014/main" id="{4326F1D0-C62D-3E7E-7F4E-75244F3ED0BB}"/>
              </a:ext>
            </a:extLst>
          </p:cNvPr>
          <p:cNvSpPr>
            <a:spLocks noChangeArrowheads="1"/>
          </p:cNvSpPr>
          <p:nvPr/>
        </p:nvSpPr>
        <p:spPr bwMode="auto">
          <a:xfrm>
            <a:off x="25053336" y="11575974"/>
            <a:ext cx="10668000" cy="1219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FFFFFF"/>
                </a:solidFill>
                <a:latin typeface="Arial"/>
                <a:cs typeface="Times New Roman"/>
              </a:rPr>
              <a:t>Testing</a:t>
            </a:r>
            <a:endParaRPr lang="en-US" sz="6000">
              <a:solidFill>
                <a:srgbClr val="FFFFFF"/>
              </a:solidFill>
              <a:latin typeface="Arial"/>
              <a:cs typeface="Times New Roman" panose="02020603050405020304" pitchFamily="18" charset="0"/>
            </a:endParaRPr>
          </a:p>
        </p:txBody>
      </p:sp>
      <p:sp>
        <p:nvSpPr>
          <p:cNvPr id="12" name="Rectangle 11">
            <a:extLst>
              <a:ext uri="{FF2B5EF4-FFF2-40B4-BE49-F238E27FC236}">
                <a16:creationId xmlns:a16="http://schemas.microsoft.com/office/drawing/2014/main" id="{37A07067-74DD-F797-6C43-78311C1A7970}"/>
              </a:ext>
            </a:extLst>
          </p:cNvPr>
          <p:cNvSpPr/>
          <p:nvPr/>
        </p:nvSpPr>
        <p:spPr>
          <a:xfrm>
            <a:off x="25039960" y="12931012"/>
            <a:ext cx="10706055" cy="6370975"/>
          </a:xfrm>
          <a:prstGeom prst="rect">
            <a:avLst/>
          </a:prstGeom>
        </p:spPr>
        <p:txBody>
          <a:bodyPr wrap="square" lIns="91440" tIns="45720" rIns="91440" bIns="45720" anchor="t">
            <a:spAutoFit/>
          </a:bodyPr>
          <a:lstStyle/>
          <a:p>
            <a:pPr marL="571500" indent="-571500" algn="l">
              <a:buFont typeface="Wingdings"/>
              <a:buChar char="q"/>
            </a:pPr>
            <a:r>
              <a:rPr lang="en-US" sz="3400" b="0">
                <a:solidFill>
                  <a:schemeClr val="tx1"/>
                </a:solidFill>
                <a:latin typeface="Arial"/>
                <a:cs typeface="Arial"/>
              </a:rPr>
              <a:t>Galvion Software Release Management is tested by developers through a robust quality assurance process. Developers ensure database transaction times are under a second and that user-initiated actions can be completed in the allotted numbers of clicks.</a:t>
            </a:r>
          </a:p>
          <a:p>
            <a:pPr marL="571500" indent="-571500" algn="l">
              <a:buFont typeface="Wingdings"/>
              <a:buChar char="q"/>
            </a:pPr>
            <a:r>
              <a:rPr lang="en-US" sz="3400" b="0">
                <a:solidFill>
                  <a:schemeClr val="tx1"/>
                </a:solidFill>
                <a:latin typeface="Arial"/>
                <a:cs typeface="Arial"/>
              </a:rPr>
              <a:t>We use tools including database viewers to ensure the validity of data after insertion into the database.</a:t>
            </a:r>
            <a:endParaRPr lang="en-US" sz="3400" b="0">
              <a:solidFill>
                <a:schemeClr val="tx1"/>
              </a:solidFill>
              <a:cs typeface="Arial"/>
            </a:endParaRPr>
          </a:p>
          <a:p>
            <a:pPr marL="571500" indent="-571500" algn="l">
              <a:buFont typeface="Wingdings"/>
              <a:buChar char="q"/>
            </a:pPr>
            <a:r>
              <a:rPr lang="en-US" sz="3400" b="0">
                <a:solidFill>
                  <a:schemeClr val="tx1"/>
                </a:solidFill>
                <a:latin typeface="Arial"/>
                <a:cs typeface="Arial"/>
              </a:rPr>
              <a:t>The group consistently demonstrates progress on the UI to Jonathon for feedback.</a:t>
            </a:r>
            <a:endParaRPr lang="en-US" sz="3400" b="0">
              <a:solidFill>
                <a:schemeClr val="tx1"/>
              </a:solidFill>
              <a:cs typeface="Arial"/>
            </a:endParaRPr>
          </a:p>
          <a:p>
            <a:pPr marL="571500" indent="-571500" algn="l">
              <a:buFont typeface="Wingdings"/>
              <a:buChar char="q"/>
            </a:pPr>
            <a:endParaRPr lang="en-US" sz="3400" b="0">
              <a:solidFill>
                <a:schemeClr val="tx1"/>
              </a:solidFill>
              <a:cs typeface="Arial"/>
            </a:endParaRPr>
          </a:p>
          <a:p>
            <a:pPr marL="571500" indent="-571500" algn="l">
              <a:buFont typeface="Wingdings"/>
              <a:buChar char="q"/>
            </a:pPr>
            <a:endParaRPr lang="en-US" sz="3400" b="0">
              <a:solidFill>
                <a:schemeClr val="tx1"/>
              </a:solidFill>
              <a:cs typeface="Arial"/>
            </a:endParaRPr>
          </a:p>
        </p:txBody>
      </p:sp>
      <p:sp>
        <p:nvSpPr>
          <p:cNvPr id="16" name="Rectangle 15">
            <a:extLst>
              <a:ext uri="{FF2B5EF4-FFF2-40B4-BE49-F238E27FC236}">
                <a16:creationId xmlns:a16="http://schemas.microsoft.com/office/drawing/2014/main" id="{EB1311D9-6762-A638-F77F-E3620406D2F0}"/>
              </a:ext>
            </a:extLst>
          </p:cNvPr>
          <p:cNvSpPr/>
          <p:nvPr/>
        </p:nvSpPr>
        <p:spPr>
          <a:xfrm>
            <a:off x="661901" y="13579759"/>
            <a:ext cx="10426425" cy="4278094"/>
          </a:xfrm>
          <a:prstGeom prst="rect">
            <a:avLst/>
          </a:prstGeom>
        </p:spPr>
        <p:txBody>
          <a:bodyPr wrap="square" lIns="91440" tIns="45720" rIns="91440" bIns="45720" anchor="t">
            <a:spAutoFit/>
          </a:bodyPr>
          <a:lstStyle/>
          <a:p>
            <a:pPr marL="685800" indent="-685800" algn="l">
              <a:buFont typeface="Wingdings"/>
              <a:buChar char="q"/>
            </a:pPr>
            <a:r>
              <a:rPr lang="en-US" sz="3400" b="0">
                <a:solidFill>
                  <a:schemeClr val="tx1"/>
                </a:solidFill>
                <a:latin typeface="Arial"/>
                <a:cs typeface="Arial"/>
              </a:rPr>
              <a:t>Create, update, read and delete record functionality of relationships</a:t>
            </a:r>
          </a:p>
          <a:p>
            <a:pPr marL="685800" indent="-685800" algn="l">
              <a:buFont typeface="Wingdings"/>
              <a:buChar char="q"/>
            </a:pPr>
            <a:r>
              <a:rPr lang="en-US" sz="3400" b="0">
                <a:solidFill>
                  <a:schemeClr val="tx1"/>
                </a:solidFill>
                <a:latin typeface="Arial"/>
                <a:cs typeface="Arial"/>
              </a:rPr>
              <a:t>Ability to filter records by type as seen in Figure 3.</a:t>
            </a:r>
            <a:endParaRPr lang="en-US" sz="3400" b="0">
              <a:solidFill>
                <a:schemeClr val="tx1"/>
              </a:solidFill>
              <a:cs typeface="Arial"/>
            </a:endParaRPr>
          </a:p>
          <a:p>
            <a:pPr marL="685800" indent="-685800" algn="l">
              <a:buFont typeface="Wingdings"/>
              <a:buChar char="q"/>
            </a:pPr>
            <a:r>
              <a:rPr lang="en-US" sz="3400" b="0">
                <a:solidFill>
                  <a:schemeClr val="tx1"/>
                </a:solidFill>
                <a:latin typeface="Arial"/>
                <a:cs typeface="Arial"/>
              </a:rPr>
              <a:t>Easy-to-use user interface </a:t>
            </a:r>
          </a:p>
          <a:p>
            <a:pPr marL="685800" indent="-685800" algn="l">
              <a:buFont typeface="Wingdings"/>
              <a:buChar char="q"/>
            </a:pPr>
            <a:r>
              <a:rPr lang="en-US" sz="3400" b="0">
                <a:solidFill>
                  <a:schemeClr val="tx1"/>
                </a:solidFill>
                <a:latin typeface="Arial"/>
                <a:cs typeface="Arial"/>
              </a:rPr>
              <a:t>User registration for record accountability</a:t>
            </a:r>
          </a:p>
          <a:p>
            <a:pPr marL="685800" indent="-685800" algn="l">
              <a:buFont typeface="Wingdings"/>
              <a:buChar char="q"/>
            </a:pPr>
            <a:r>
              <a:rPr lang="en-US" sz="3400" b="0">
                <a:solidFill>
                  <a:schemeClr val="tx1"/>
                </a:solidFill>
                <a:latin typeface="Arial"/>
                <a:cs typeface="Arial"/>
              </a:rPr>
              <a:t>Ability to create, read and update a record within 3 clicks</a:t>
            </a:r>
          </a:p>
          <a:p>
            <a:pPr marL="685800" indent="-685800" algn="l">
              <a:buFont typeface="Wingdings"/>
              <a:buChar char="q"/>
            </a:pPr>
            <a:r>
              <a:rPr lang="en-US" sz="3400" b="0">
                <a:solidFill>
                  <a:schemeClr val="tx1"/>
                </a:solidFill>
                <a:latin typeface="Arial"/>
                <a:cs typeface="Arial"/>
              </a:rPr>
              <a:t>Ability to manage version increments</a:t>
            </a:r>
          </a:p>
        </p:txBody>
      </p:sp>
      <p:sp>
        <p:nvSpPr>
          <p:cNvPr id="18" name="TextBox 17">
            <a:extLst>
              <a:ext uri="{FF2B5EF4-FFF2-40B4-BE49-F238E27FC236}">
                <a16:creationId xmlns:a16="http://schemas.microsoft.com/office/drawing/2014/main" id="{FE44D607-6DA6-0363-D319-A734E30F55AC}"/>
              </a:ext>
            </a:extLst>
          </p:cNvPr>
          <p:cNvSpPr txBox="1"/>
          <p:nvPr/>
        </p:nvSpPr>
        <p:spPr>
          <a:xfrm>
            <a:off x="15500690" y="24240342"/>
            <a:ext cx="557381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tx1"/>
                </a:solidFill>
                <a:latin typeface="Arial"/>
                <a:cs typeface="Arial"/>
              </a:rPr>
              <a:t>3. List Records Page</a:t>
            </a:r>
            <a:endParaRPr lang="en-US">
              <a:solidFill>
                <a:schemeClr val="tx1"/>
              </a:solidFill>
            </a:endParaRPr>
          </a:p>
        </p:txBody>
      </p:sp>
      <p:sp>
        <p:nvSpPr>
          <p:cNvPr id="22" name="TextBox 21">
            <a:extLst>
              <a:ext uri="{FF2B5EF4-FFF2-40B4-BE49-F238E27FC236}">
                <a16:creationId xmlns:a16="http://schemas.microsoft.com/office/drawing/2014/main" id="{A79C5A29-E6FE-EAFB-409E-A87A9C66982F}"/>
              </a:ext>
            </a:extLst>
          </p:cNvPr>
          <p:cNvSpPr txBox="1"/>
          <p:nvPr/>
        </p:nvSpPr>
        <p:spPr>
          <a:xfrm>
            <a:off x="15500690" y="27791626"/>
            <a:ext cx="557381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tx1"/>
                </a:solidFill>
                <a:latin typeface="Arial"/>
                <a:cs typeface="Arial"/>
              </a:rPr>
              <a:t>4. Architecture Diagram</a:t>
            </a:r>
            <a:endParaRPr lang="en-US">
              <a:solidFill>
                <a:schemeClr val="tx1"/>
              </a:solidFill>
            </a:endParaRPr>
          </a:p>
        </p:txBody>
      </p:sp>
      <p:pic>
        <p:nvPicPr>
          <p:cNvPr id="21" name="Picture 20" descr="Diagram, text&#10;&#10;Description automatically generated">
            <a:extLst>
              <a:ext uri="{FF2B5EF4-FFF2-40B4-BE49-F238E27FC236}">
                <a16:creationId xmlns:a16="http://schemas.microsoft.com/office/drawing/2014/main" id="{F5E9C819-39D7-380A-B5F1-CF8CF6FF651C}"/>
              </a:ext>
            </a:extLst>
          </p:cNvPr>
          <p:cNvPicPr>
            <a:picLocks noChangeAspect="1"/>
          </p:cNvPicPr>
          <p:nvPr/>
        </p:nvPicPr>
        <p:blipFill rotWithShape="1">
          <a:blip r:embed="rId5">
            <a:extLst>
              <a:ext uri="{28A0092B-C50C-407E-A947-70E740481C1C}">
                <a14:useLocalDpi xmlns:a14="http://schemas.microsoft.com/office/drawing/2010/main" val="0"/>
              </a:ext>
            </a:extLst>
          </a:blip>
          <a:srcRect b="29116"/>
          <a:stretch/>
        </p:blipFill>
        <p:spPr>
          <a:xfrm>
            <a:off x="11606427" y="25016655"/>
            <a:ext cx="13129963" cy="2736251"/>
          </a:xfrm>
          <a:prstGeom prst="rect">
            <a:avLst/>
          </a:prstGeom>
        </p:spPr>
      </p:pic>
      <p:pic>
        <p:nvPicPr>
          <p:cNvPr id="17" name="Picture 18" descr="Diagram&#10;&#10;Description automatically generated">
            <a:extLst>
              <a:ext uri="{FF2B5EF4-FFF2-40B4-BE49-F238E27FC236}">
                <a16:creationId xmlns:a16="http://schemas.microsoft.com/office/drawing/2014/main" id="{A63FBAAE-C375-FAA6-4D76-B2CDE0BD31D4}"/>
              </a:ext>
            </a:extLst>
          </p:cNvPr>
          <p:cNvPicPr>
            <a:picLocks noChangeAspect="1"/>
          </p:cNvPicPr>
          <p:nvPr/>
        </p:nvPicPr>
        <p:blipFill>
          <a:blip r:embed="rId6"/>
          <a:stretch>
            <a:fillRect/>
          </a:stretch>
        </p:blipFill>
        <p:spPr>
          <a:xfrm>
            <a:off x="13816619" y="5748901"/>
            <a:ext cx="8942391" cy="6457005"/>
          </a:xfrm>
          <a:prstGeom prst="rect">
            <a:avLst/>
          </a:prstGeom>
        </p:spPr>
      </p:pic>
      <p:sp>
        <p:nvSpPr>
          <p:cNvPr id="2" name="TextBox 1">
            <a:extLst>
              <a:ext uri="{FF2B5EF4-FFF2-40B4-BE49-F238E27FC236}">
                <a16:creationId xmlns:a16="http://schemas.microsoft.com/office/drawing/2014/main" id="{B777380A-4F8C-355F-F6B7-9981CD560D61}"/>
              </a:ext>
            </a:extLst>
          </p:cNvPr>
          <p:cNvSpPr txBox="1"/>
          <p:nvPr/>
        </p:nvSpPr>
        <p:spPr>
          <a:xfrm>
            <a:off x="17769968" y="15795914"/>
            <a:ext cx="743024" cy="207727"/>
          </a:xfrm>
          <a:prstGeom prst="rect">
            <a:avLst/>
          </a:prstGeom>
          <a:solidFill>
            <a:schemeClr val="bg1"/>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3" name="Picture 23" descr="Graphical user interface, text&#10;&#10;Description automatically generated">
            <a:extLst>
              <a:ext uri="{FF2B5EF4-FFF2-40B4-BE49-F238E27FC236}">
                <a16:creationId xmlns:a16="http://schemas.microsoft.com/office/drawing/2014/main" id="{A9CA8704-EB21-296F-4E17-77E647B26FD0}"/>
              </a:ext>
            </a:extLst>
          </p:cNvPr>
          <p:cNvPicPr>
            <a:picLocks noChangeAspect="1"/>
          </p:cNvPicPr>
          <p:nvPr/>
        </p:nvPicPr>
        <p:blipFill>
          <a:blip r:embed="rId7"/>
          <a:stretch>
            <a:fillRect/>
          </a:stretch>
        </p:blipFill>
        <p:spPr>
          <a:xfrm>
            <a:off x="13990321" y="13263512"/>
            <a:ext cx="8571374" cy="6067588"/>
          </a:xfrm>
          <a:prstGeom prst="rect">
            <a:avLst/>
          </a:prstGeom>
        </p:spPr>
      </p:pic>
      <p:pic>
        <p:nvPicPr>
          <p:cNvPr id="24" name="Picture 24">
            <a:extLst>
              <a:ext uri="{FF2B5EF4-FFF2-40B4-BE49-F238E27FC236}">
                <a16:creationId xmlns:a16="http://schemas.microsoft.com/office/drawing/2014/main" id="{95FD7EF5-D9E1-B3DF-D62D-5598E91ECE96}"/>
              </a:ext>
            </a:extLst>
          </p:cNvPr>
          <p:cNvPicPr>
            <a:picLocks noChangeAspect="1"/>
          </p:cNvPicPr>
          <p:nvPr/>
        </p:nvPicPr>
        <p:blipFill>
          <a:blip r:embed="rId8"/>
          <a:stretch>
            <a:fillRect/>
          </a:stretch>
        </p:blipFill>
        <p:spPr>
          <a:xfrm>
            <a:off x="13990321" y="20074962"/>
            <a:ext cx="8571374" cy="402908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  Developers: Alec Mitchell, Minhthi Detzel, and Ramya Amin Product Owner: Jonathon Andree Scrum Master: David Benedetto Department of Computer Science, University of New Hampshire  </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revision>3</cp:revision>
  <cp:lastPrinted>2014-02-24T14:53:09Z</cp:lastPrinted>
  <dcterms:created xsi:type="dcterms:W3CDTF">2004-07-26T21:45:23Z</dcterms:created>
  <dcterms:modified xsi:type="dcterms:W3CDTF">2023-04-13T02:36:04Z</dcterms:modified>
  <cp:category>science research poster</cp:category>
</cp:coreProperties>
</file>