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Lst>
  <p:notesMasterIdLst>
    <p:notesMasterId r:id="rId6"/>
  </p:notesMasterIdLst>
  <p:handoutMasterIdLst>
    <p:handoutMasterId r:id="rId7"/>
  </p:handoutMasterIdLst>
  <p:sldIdLst>
    <p:sldId id="262" r:id="rId5"/>
  </p:sldIdLst>
  <p:sldSz cx="43891200" cy="32918400"/>
  <p:notesSz cx="6992938" cy="9278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16" userDrawn="1">
          <p15:clr>
            <a:srgbClr val="A4A3A4"/>
          </p15:clr>
        </p15:guide>
        <p15:guide id="2" orient="horz" pos="2352">
          <p15:clr>
            <a:srgbClr val="A4A3A4"/>
          </p15:clr>
        </p15:guide>
        <p15:guide id="3" pos="13800" userDrawn="1">
          <p15:clr>
            <a:srgbClr val="A4A3A4"/>
          </p15:clr>
        </p15:guide>
        <p15:guide id="4" pos="27120" userDrawn="1">
          <p15:clr>
            <a:srgbClr val="A4A3A4"/>
          </p15:clr>
        </p15:guide>
        <p15:guide id="5" pos="4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ifah Yasin" initials="" lastIdx="1" clrIdx="0"/>
  <p:cmAuthor id="2" name="Stoppel, Whitney" initials="SW" lastIdx="1" clrIdx="1">
    <p:extLst>
      <p:ext uri="{19B8F6BF-5375-455C-9EA6-DF929625EA0E}">
        <p15:presenceInfo xmlns:p15="http://schemas.microsoft.com/office/powerpoint/2012/main" userId="S-1-5-21-1308237860-4193317556-336787646-2219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0"/>
    <a:srgbClr val="CFF3FF"/>
    <a:srgbClr val="74C4FF"/>
    <a:srgbClr val="7591FF"/>
    <a:srgbClr val="2089A7"/>
    <a:srgbClr val="001052"/>
    <a:srgbClr val="3059FF"/>
    <a:srgbClr val="000000"/>
    <a:srgbClr val="00197C"/>
    <a:srgbClr val="6FC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1F708-4DFD-3548-B393-0E4AE64BAEC6}" v="2176" dt="2023-04-13T20:05:39.510"/>
    <p1510:client id="{161098C7-7762-4921-8639-BD4E2DEABCCA}" vWet="4" dt="2023-04-13T20:25:01.282"/>
    <p1510:client id="{18128BB6-7E0C-40C5-9D7E-BB9B3A73BAB0}" v="679" dt="2023-04-13T20:22:04.082"/>
    <p1510:client id="{285ABC19-2EE4-4DAF-B24A-B900F2B62A59}" v="61" dt="2023-04-13T20:29:41.105"/>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80"/>
    <p:restoredTop sz="94692"/>
  </p:normalViewPr>
  <p:slideViewPr>
    <p:cSldViewPr snapToGrid="0">
      <p:cViewPr varScale="1">
        <p:scale>
          <a:sx n="15" d="100"/>
          <a:sy n="15" d="100"/>
        </p:scale>
        <p:origin x="1422" y="117"/>
      </p:cViewPr>
      <p:guideLst>
        <p:guide orient="horz" pos="10416"/>
        <p:guide orient="horz" pos="2352"/>
        <p:guide pos="13800"/>
        <p:guide pos="27120"/>
        <p:guide pos="4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BD7895-F245-154B-B057-9A4A234DE22A}"/>
              </a:ext>
            </a:extLst>
          </p:cNvPr>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64" tIns="46482" rIns="92964" bIns="46482" numCol="1" anchor="t" anchorCtr="0" compatLnSpc="1">
            <a:prstTxWarp prst="textNoShape">
              <a:avLst/>
            </a:prstTxWarp>
          </a:bodyPr>
          <a:lstStyle>
            <a:lvl1pPr algn="l" defTabSz="930275" eaLnBrk="1" hangingPunct="1">
              <a:spcBef>
                <a:spcPct val="0"/>
              </a:spcBef>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3AFB0475-B379-8F4D-A78A-AF06378CAE0F}"/>
              </a:ext>
            </a:extLst>
          </p:cNvPr>
          <p:cNvSpPr>
            <a:spLocks noGrp="1" noChangeArrowheads="1"/>
          </p:cNvSpPr>
          <p:nvPr>
            <p:ph type="dt" sz="quarter" idx="1"/>
          </p:nvPr>
        </p:nvSpPr>
        <p:spPr bwMode="auto">
          <a:xfrm>
            <a:off x="3962400" y="0"/>
            <a:ext cx="3030538" cy="463550"/>
          </a:xfrm>
          <a:prstGeom prst="rect">
            <a:avLst/>
          </a:prstGeom>
          <a:noFill/>
          <a:ln w="9525">
            <a:noFill/>
            <a:miter lim="800000"/>
            <a:headEnd/>
            <a:tailEnd/>
          </a:ln>
          <a:effectLst/>
        </p:spPr>
        <p:txBody>
          <a:bodyPr vert="horz" wrap="square" lIns="92964" tIns="46482" rIns="92964" bIns="46482" numCol="1" anchor="t" anchorCtr="0" compatLnSpc="1">
            <a:prstTxWarp prst="textNoShape">
              <a:avLst/>
            </a:prstTxWarp>
          </a:bodyPr>
          <a:lstStyle>
            <a:lvl1pPr algn="r" defTabSz="930275" eaLnBrk="1" hangingPunct="1">
              <a:spcBef>
                <a:spcPct val="0"/>
              </a:spcBef>
              <a:defRPr sz="1200">
                <a:latin typeface="Arial" charset="0"/>
              </a:defRPr>
            </a:lvl1pPr>
          </a:lstStyle>
          <a:p>
            <a:pPr>
              <a:defRPr/>
            </a:pPr>
            <a:endParaRPr lang="en-US"/>
          </a:p>
        </p:txBody>
      </p:sp>
      <p:sp>
        <p:nvSpPr>
          <p:cNvPr id="4100" name="Rectangle 4">
            <a:extLst>
              <a:ext uri="{FF2B5EF4-FFF2-40B4-BE49-F238E27FC236}">
                <a16:creationId xmlns:a16="http://schemas.microsoft.com/office/drawing/2014/main" id="{EEBF2578-2D17-B140-AA9D-EF43561B544B}"/>
              </a:ext>
            </a:extLst>
          </p:cNvPr>
          <p:cNvSpPr>
            <a:spLocks noGrp="1" noChangeArrowheads="1"/>
          </p:cNvSpPr>
          <p:nvPr>
            <p:ph type="ftr" sz="quarter" idx="2"/>
          </p:nvPr>
        </p:nvSpPr>
        <p:spPr bwMode="auto">
          <a:xfrm>
            <a:off x="0" y="8815388"/>
            <a:ext cx="3030538" cy="463550"/>
          </a:xfrm>
          <a:prstGeom prst="rect">
            <a:avLst/>
          </a:prstGeom>
          <a:noFill/>
          <a:ln w="9525">
            <a:noFill/>
            <a:miter lim="800000"/>
            <a:headEnd/>
            <a:tailEnd/>
          </a:ln>
          <a:effectLst/>
        </p:spPr>
        <p:txBody>
          <a:bodyPr vert="horz" wrap="square" lIns="92964" tIns="46482" rIns="92964" bIns="46482" numCol="1" anchor="b" anchorCtr="0" compatLnSpc="1">
            <a:prstTxWarp prst="textNoShape">
              <a:avLst/>
            </a:prstTxWarp>
          </a:bodyPr>
          <a:lstStyle>
            <a:lvl1pPr algn="l" defTabSz="930275" eaLnBrk="1" hangingPunct="1">
              <a:spcBef>
                <a:spcPct val="0"/>
              </a:spcBef>
              <a:defRPr sz="1200">
                <a:latin typeface="Arial" charset="0"/>
              </a:defRPr>
            </a:lvl1pPr>
          </a:lstStyle>
          <a:p>
            <a:pPr>
              <a:defRPr/>
            </a:pPr>
            <a:endParaRPr lang="en-US"/>
          </a:p>
        </p:txBody>
      </p:sp>
      <p:sp>
        <p:nvSpPr>
          <p:cNvPr id="4101" name="Rectangle 5">
            <a:extLst>
              <a:ext uri="{FF2B5EF4-FFF2-40B4-BE49-F238E27FC236}">
                <a16:creationId xmlns:a16="http://schemas.microsoft.com/office/drawing/2014/main" id="{027BE473-D37A-574C-A5FD-7ADBAD191690}"/>
              </a:ext>
            </a:extLst>
          </p:cNvPr>
          <p:cNvSpPr>
            <a:spLocks noGrp="1" noChangeArrowheads="1"/>
          </p:cNvSpPr>
          <p:nvPr>
            <p:ph type="sldNum" sz="quarter" idx="3"/>
          </p:nvPr>
        </p:nvSpPr>
        <p:spPr bwMode="auto">
          <a:xfrm>
            <a:off x="3962400" y="8815388"/>
            <a:ext cx="3030538" cy="463550"/>
          </a:xfrm>
          <a:prstGeom prst="rect">
            <a:avLst/>
          </a:prstGeom>
          <a:noFill/>
          <a:ln w="9525">
            <a:noFill/>
            <a:miter lim="800000"/>
            <a:headEnd/>
            <a:tailEnd/>
          </a:ln>
          <a:effectLst/>
        </p:spPr>
        <p:txBody>
          <a:bodyPr vert="horz" wrap="square" lIns="92964" tIns="46482" rIns="92964" bIns="46482" numCol="1" anchor="b" anchorCtr="0" compatLnSpc="1">
            <a:prstTxWarp prst="textNoShape">
              <a:avLst/>
            </a:prstTxWarp>
          </a:bodyPr>
          <a:lstStyle>
            <a:lvl1pPr algn="r" defTabSz="930275" eaLnBrk="1" hangingPunct="1">
              <a:spcBef>
                <a:spcPct val="0"/>
              </a:spcBef>
              <a:defRPr sz="1200"/>
            </a:lvl1pPr>
          </a:lstStyle>
          <a:p>
            <a:pPr>
              <a:defRPr/>
            </a:pPr>
            <a:fld id="{54421904-4B9B-47F7-BA81-39660BCB430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52F5B0-EA5B-974B-9E8E-AC1E81BC1FF9}"/>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1" hangingPunct="1">
              <a:spcBef>
                <a:spcPct val="50000"/>
              </a:spcBef>
              <a:defRPr sz="1200">
                <a:latin typeface="Arial" charset="0"/>
              </a:defRPr>
            </a:lvl1pPr>
          </a:lstStyle>
          <a:p>
            <a:pPr>
              <a:defRPr/>
            </a:pPr>
            <a:endParaRPr lang="en-US"/>
          </a:p>
        </p:txBody>
      </p:sp>
      <p:sp>
        <p:nvSpPr>
          <p:cNvPr id="6147" name="Rectangle 3">
            <a:extLst>
              <a:ext uri="{FF2B5EF4-FFF2-40B4-BE49-F238E27FC236}">
                <a16:creationId xmlns:a16="http://schemas.microsoft.com/office/drawing/2014/main" id="{E6535FE4-FBDA-C14E-866D-6A3ED8E97201}"/>
              </a:ext>
            </a:extLst>
          </p:cNvPr>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1" hangingPunct="1">
              <a:spcBef>
                <a:spcPct val="50000"/>
              </a:spcBef>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B8E787CF-365B-44C1-83C9-51009195AF03}"/>
              </a:ext>
            </a:extLst>
          </p:cNvPr>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20E5DBA-4524-FD44-A85E-1E62F11C1362}"/>
              </a:ext>
            </a:extLst>
          </p:cNvPr>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01BEBF11-A269-754B-AA76-277CA7F6603E}"/>
              </a:ext>
            </a:extLst>
          </p:cNvPr>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eaLnBrk="1" hangingPunct="1">
              <a:spcBef>
                <a:spcPct val="50000"/>
              </a:spcBef>
              <a:defRPr sz="1200">
                <a:latin typeface="Arial" charset="0"/>
              </a:defRPr>
            </a:lvl1pPr>
          </a:lstStyle>
          <a:p>
            <a:pPr>
              <a:defRPr/>
            </a:pPr>
            <a:endParaRPr lang="en-US"/>
          </a:p>
        </p:txBody>
      </p:sp>
      <p:sp>
        <p:nvSpPr>
          <p:cNvPr id="6151" name="Rectangle 7">
            <a:extLst>
              <a:ext uri="{FF2B5EF4-FFF2-40B4-BE49-F238E27FC236}">
                <a16:creationId xmlns:a16="http://schemas.microsoft.com/office/drawing/2014/main" id="{7402DAF2-7C40-8C47-A274-BEE55EAE50F1}"/>
              </a:ext>
            </a:extLst>
          </p:cNvPr>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1" hangingPunct="1">
              <a:spcBef>
                <a:spcPct val="50000"/>
              </a:spcBef>
              <a:defRPr sz="1200"/>
            </a:lvl1pPr>
          </a:lstStyle>
          <a:p>
            <a:pPr>
              <a:defRPr/>
            </a:pPr>
            <a:fld id="{F7825F84-B265-4AFB-9FC9-D76B5D9852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4471-908F-E448-970F-335E2F085C92}"/>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CA9BE9D9-FB2F-4848-B794-EBB878922E6E}"/>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EAD8E4EE-9BF7-EC4F-A8C9-D85BEC50CA9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90623FA-37E8-7F41-B8F0-F6C2B11556B7}"/>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7B6F63F-5CA9-E34D-BD1A-1B0198D87B2A}"/>
              </a:ext>
            </a:extLst>
          </p:cNvPr>
          <p:cNvSpPr>
            <a:spLocks noGrp="1"/>
          </p:cNvSpPr>
          <p:nvPr>
            <p:ph type="sldNum" sz="quarter" idx="12"/>
          </p:nvPr>
        </p:nvSpPr>
        <p:spPr/>
        <p:txBody>
          <a:bodyPr/>
          <a:lstStyle/>
          <a:p>
            <a:pPr>
              <a:defRPr/>
            </a:pPr>
            <a:fld id="{882DFE95-FE6E-41ED-A928-3A38B2B68F4D}" type="slidenum">
              <a:rPr lang="en-US" altLang="en-US" smtClean="0"/>
              <a:pPr>
                <a:defRPr/>
              </a:pPr>
              <a:t>‹#›</a:t>
            </a:fld>
            <a:endParaRPr lang="en-US" altLang="en-US"/>
          </a:p>
        </p:txBody>
      </p:sp>
    </p:spTree>
    <p:extLst>
      <p:ext uri="{BB962C8B-B14F-4D97-AF65-F5344CB8AC3E}">
        <p14:creationId xmlns:p14="http://schemas.microsoft.com/office/powerpoint/2010/main" val="143425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AC30-B264-DE4E-83A9-CBDB7E4CBB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1E94B-9E36-8B4B-A0E1-7CC7BABB6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E51BA-0673-FB46-9718-CD092FA88F0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9CC10EF-38DE-5B40-A8F0-967D79750B8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E4D88A3-21FF-EB41-8A41-B8B607AB6093}"/>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277946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C728C-1029-764B-BC3F-A36FE8C5B8DE}"/>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E48E5-307E-BE49-9AEA-ACBA8F960568}"/>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607B8-4F6A-BF45-98C1-6EA9D5A3089D}"/>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38CF82D7-273F-C644-9DAD-837E547A0C8C}"/>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89E5E12-823A-824F-8C16-6D4D1E233615}"/>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102492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9292-BD7C-D34F-9C12-F795163AE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487AE-B1E0-9541-B888-6E65E069A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47987-E840-1445-BFE4-0F3CB8C1BB3C}"/>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2125C2F-819C-324A-8DEB-2D6B8C1403F6}"/>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D8936971-B734-5F4A-82F9-DB1870951756}"/>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7488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70D9-BABD-524B-850B-33661324F9E8}"/>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AE4F48B2-5E8D-224E-8FD4-D9396CD60987}"/>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211C-2610-4B4F-96F7-6FFEBD4237D2}"/>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4285C53-E472-0944-8EF8-B938EE7C76E0}"/>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168B241-6BA7-8D46-83A9-9B989DF76BDB}"/>
              </a:ext>
            </a:extLst>
          </p:cNvPr>
          <p:cNvSpPr>
            <a:spLocks noGrp="1"/>
          </p:cNvSpPr>
          <p:nvPr>
            <p:ph type="sldNum" sz="quarter" idx="12"/>
          </p:nvPr>
        </p:nvSpPr>
        <p:spPr/>
        <p:txBody>
          <a:bodyPr/>
          <a:lstStyle/>
          <a:p>
            <a:pPr>
              <a:defRPr/>
            </a:pPr>
            <a:fld id="{B3849AB8-A20D-416F-AFFA-61363608F350}" type="slidenum">
              <a:rPr lang="en-US" altLang="en-US" smtClean="0"/>
              <a:pPr>
                <a:defRPr/>
              </a:pPr>
              <a:t>‹#›</a:t>
            </a:fld>
            <a:endParaRPr lang="en-US" altLang="en-US"/>
          </a:p>
        </p:txBody>
      </p:sp>
    </p:spTree>
    <p:extLst>
      <p:ext uri="{BB962C8B-B14F-4D97-AF65-F5344CB8AC3E}">
        <p14:creationId xmlns:p14="http://schemas.microsoft.com/office/powerpoint/2010/main" val="301216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4399-14CB-AE4A-95DB-CD11EE998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85536-7E0E-3F49-8AE5-8ED4164E5474}"/>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AE8ABA-D91C-454E-B31D-A91D1C9E66D2}"/>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DD3DB-DA3C-9444-861A-59879596A1D0}"/>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9102844F-60DE-5041-8807-0692A3010BE0}"/>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E0AAA69B-E503-044E-9DBE-259A30285393}"/>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374546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2064-7444-4342-AA9D-DD5ED3FE2585}"/>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4AF75-A2CD-F341-9356-BF34B5A23186}"/>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EB884588-CF1C-1B4D-A985-567AB5524284}"/>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125CC-3B60-8045-800D-0ABEB8489643}"/>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D3A55E4F-0D10-1D4E-94D4-9D24EE6896CF}"/>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B50E0-8546-CF42-B10B-1EE780484979}"/>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2CC09823-91C6-C84A-A27B-9AE2400B828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5D18117C-CCC3-EF4B-BFC0-F6250314E24B}"/>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57810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DB2D-386D-B840-8063-27CCD7C85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9D0D7-C079-3F45-A5F5-DC55E6583BFC}"/>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48A604B5-8EE8-4247-B18B-3B429CF1D705}"/>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8FE00DAB-76E3-8F40-A888-AEC8214CFD6D}"/>
              </a:ext>
            </a:extLst>
          </p:cNvPr>
          <p:cNvSpPr>
            <a:spLocks noGrp="1"/>
          </p:cNvSpPr>
          <p:nvPr>
            <p:ph type="sldNum" sz="quarter" idx="12"/>
          </p:nvPr>
        </p:nvSpPr>
        <p:spPr/>
        <p:txBody>
          <a:bodyPr/>
          <a:lstStyle/>
          <a:p>
            <a:pPr>
              <a:defRPr/>
            </a:pPr>
            <a:fld id="{BD3A658B-CA98-4A40-9E5D-5BD09889C8D2}" type="slidenum">
              <a:rPr lang="en-US" altLang="en-US" smtClean="0"/>
              <a:pPr>
                <a:defRPr/>
              </a:pPr>
              <a:t>‹#›</a:t>
            </a:fld>
            <a:endParaRPr lang="en-US" altLang="en-US"/>
          </a:p>
        </p:txBody>
      </p:sp>
    </p:spTree>
    <p:extLst>
      <p:ext uri="{BB962C8B-B14F-4D97-AF65-F5344CB8AC3E}">
        <p14:creationId xmlns:p14="http://schemas.microsoft.com/office/powerpoint/2010/main" val="276852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D4931-E23E-8B4E-B788-B2A5EECC2DC8}"/>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7FC3359A-CDBF-F14A-813E-2CDCE8ED6C27}"/>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FFB5EA74-9F1F-C442-A78E-FA7E45FA34B7}"/>
              </a:ext>
            </a:extLst>
          </p:cNvPr>
          <p:cNvSpPr>
            <a:spLocks noGrp="1"/>
          </p:cNvSpPr>
          <p:nvPr>
            <p:ph type="sldNum" sz="quarter" idx="12"/>
          </p:nvPr>
        </p:nvSpPr>
        <p:spPr/>
        <p:txBody>
          <a:bodyPr/>
          <a:lstStyle/>
          <a:p>
            <a:pPr>
              <a:defRPr/>
            </a:pPr>
            <a:fld id="{E984A243-544D-4E8E-948A-2F25577304FA}" type="slidenum">
              <a:rPr lang="en-US" altLang="en-US" smtClean="0"/>
              <a:pPr>
                <a:defRPr/>
              </a:pPr>
              <a:t>‹#›</a:t>
            </a:fld>
            <a:endParaRPr lang="en-US" altLang="en-US"/>
          </a:p>
        </p:txBody>
      </p:sp>
    </p:spTree>
    <p:extLst>
      <p:ext uri="{BB962C8B-B14F-4D97-AF65-F5344CB8AC3E}">
        <p14:creationId xmlns:p14="http://schemas.microsoft.com/office/powerpoint/2010/main" val="394628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193D-D4D2-5D47-ADC9-7E9924D81120}"/>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05A66725-B963-344B-A765-14AD3F2020F7}"/>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C40CF-C71C-2D46-B23C-921C34CB2203}"/>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C3A23540-7701-4744-8E0E-27947D9746C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B9A9BEED-F0C6-FB41-B116-199FB4F8A93E}"/>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751C402B-8FA1-C549-BC3A-E872058CCA57}"/>
              </a:ext>
            </a:extLst>
          </p:cNvPr>
          <p:cNvSpPr>
            <a:spLocks noGrp="1"/>
          </p:cNvSpPr>
          <p:nvPr>
            <p:ph type="sldNum" sz="quarter" idx="12"/>
          </p:nvPr>
        </p:nvSpPr>
        <p:spPr/>
        <p:txBody>
          <a:body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365136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B7A1-7D47-F747-8927-B822A7EC01F5}"/>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EC3F8C11-1064-1B4D-814D-3E2E69A23836}"/>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p>
        </p:txBody>
      </p:sp>
      <p:sp>
        <p:nvSpPr>
          <p:cNvPr id="4" name="Text Placeholder 3">
            <a:extLst>
              <a:ext uri="{FF2B5EF4-FFF2-40B4-BE49-F238E27FC236}">
                <a16:creationId xmlns:a16="http://schemas.microsoft.com/office/drawing/2014/main" id="{1D90EAF7-B3AC-B745-AFCE-F41C1BF639F5}"/>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E0841E19-876E-2C44-9F3F-62F1B8A9A3B7}"/>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D575274F-18E9-B942-B78D-A4E21C1D4F9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362AAAB1-F22F-0444-ABB2-C82A32CB80F1}"/>
              </a:ext>
            </a:extLst>
          </p:cNvPr>
          <p:cNvSpPr>
            <a:spLocks noGrp="1"/>
          </p:cNvSpPr>
          <p:nvPr>
            <p:ph type="sldNum" sz="quarter" idx="12"/>
          </p:nvPr>
        </p:nvSpPr>
        <p:spPr/>
        <p:txBody>
          <a:bodyPr/>
          <a:lstStyle/>
          <a:p>
            <a:pPr>
              <a:defRPr/>
            </a:pPr>
            <a:fld id="{719E21F7-CF1C-4C9E-9B0F-79D2AA243A7D}" type="slidenum">
              <a:rPr lang="en-US" altLang="en-US" smtClean="0"/>
              <a:pPr>
                <a:defRPr/>
              </a:pPr>
              <a:t>‹#›</a:t>
            </a:fld>
            <a:endParaRPr lang="en-US" altLang="en-US"/>
          </a:p>
        </p:txBody>
      </p:sp>
    </p:spTree>
    <p:extLst>
      <p:ext uri="{BB962C8B-B14F-4D97-AF65-F5344CB8AC3E}">
        <p14:creationId xmlns:p14="http://schemas.microsoft.com/office/powerpoint/2010/main" val="317144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C9615-BF30-ED4C-B096-EB1C339EED72}"/>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43EDA-450D-684E-87B8-30C4143C13A3}"/>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B933B-357E-924A-8D64-DD1572D0EE46}"/>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56A9B1AA-D9A2-4B40-B722-0A30DEBAE4BF}"/>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0EA81E01-CEA0-2842-BD1F-6C83E2DF8753}"/>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pPr>
              <a:defRPr/>
            </a:pPr>
            <a:fld id="{840FEF19-2D03-4F51-9EC9-327A82CA2F76}" type="slidenum">
              <a:rPr lang="en-US" altLang="en-US" smtClean="0"/>
              <a:pPr>
                <a:defRPr/>
              </a:pPr>
              <a:t>‹#›</a:t>
            </a:fld>
            <a:endParaRPr lang="en-US" altLang="en-US"/>
          </a:p>
        </p:txBody>
      </p:sp>
    </p:spTree>
    <p:extLst>
      <p:ext uri="{BB962C8B-B14F-4D97-AF65-F5344CB8AC3E}">
        <p14:creationId xmlns:p14="http://schemas.microsoft.com/office/powerpoint/2010/main" val="35012028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2.png"/><Relationship Id="rId3" Type="http://schemas.openxmlformats.org/officeDocument/2006/relationships/image" Target="../media/image2.png"/><Relationship Id="rId21" Type="http://schemas.openxmlformats.org/officeDocument/2006/relationships/hyperlink" Target="https://about.gitlab.com/solutions/aws/" TargetMode="External"/><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1.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8.png"/><Relationship Id="rId29"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0.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hyperlink" Target="https://communityblog.fedoraproject.org/help-port-python-packages-to-python-3/" TargetMode="External"/><Relationship Id="rId28" Type="http://schemas.openxmlformats.org/officeDocument/2006/relationships/image" Target="../media/image24.png"/><Relationship Id="rId10" Type="http://schemas.openxmlformats.org/officeDocument/2006/relationships/image" Target="../media/image9.jpeg"/><Relationship Id="rId19" Type="http://schemas.openxmlformats.org/officeDocument/2006/relationships/hyperlink" Target="http://windytheplaneh.deviantart.com/art/with-speedvideo-Ubuntu-logo-vector-1-599350984" TargetMode="Externa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19.png"/><Relationship Id="rId2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6EBE921-A697-C5E6-FF34-4F28E3E6C91A}"/>
              </a:ext>
            </a:extLst>
          </p:cNvPr>
          <p:cNvSpPr/>
          <p:nvPr/>
        </p:nvSpPr>
        <p:spPr>
          <a:xfrm>
            <a:off x="0" y="0"/>
            <a:ext cx="43891199" cy="436337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E5C12ABA-1735-0F72-A764-23037B771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0741" y="760868"/>
            <a:ext cx="7329501" cy="1756288"/>
          </a:xfrm>
          <a:prstGeom prst="rect">
            <a:avLst/>
          </a:prstGeom>
        </p:spPr>
      </p:pic>
      <p:pic>
        <p:nvPicPr>
          <p:cNvPr id="6" name="Picture 5">
            <a:extLst>
              <a:ext uri="{FF2B5EF4-FFF2-40B4-BE49-F238E27FC236}">
                <a16:creationId xmlns:a16="http://schemas.microsoft.com/office/drawing/2014/main" id="{F787CB25-166B-1AD9-C275-C448B254A74C}"/>
              </a:ext>
            </a:extLst>
          </p:cNvPr>
          <p:cNvPicPr>
            <a:picLocks noChangeAspect="1"/>
          </p:cNvPicPr>
          <p:nvPr/>
        </p:nvPicPr>
        <p:blipFill>
          <a:blip r:embed="rId3"/>
          <a:stretch>
            <a:fillRect/>
          </a:stretch>
        </p:blipFill>
        <p:spPr>
          <a:xfrm>
            <a:off x="896019" y="793616"/>
            <a:ext cx="7310731" cy="1907485"/>
          </a:xfrm>
          <a:prstGeom prst="rect">
            <a:avLst/>
          </a:prstGeom>
        </p:spPr>
      </p:pic>
      <p:sp>
        <p:nvSpPr>
          <p:cNvPr id="8" name="TextBox 7">
            <a:extLst>
              <a:ext uri="{FF2B5EF4-FFF2-40B4-BE49-F238E27FC236}">
                <a16:creationId xmlns:a16="http://schemas.microsoft.com/office/drawing/2014/main" id="{5A9F4266-8FD3-A207-58EC-5A855D268DF7}"/>
              </a:ext>
            </a:extLst>
          </p:cNvPr>
          <p:cNvSpPr txBox="1"/>
          <p:nvPr/>
        </p:nvSpPr>
        <p:spPr>
          <a:xfrm>
            <a:off x="10398117" y="304801"/>
            <a:ext cx="23121257" cy="1334211"/>
          </a:xfrm>
          <a:prstGeom prst="rect">
            <a:avLst/>
          </a:prstGeom>
          <a:noFill/>
        </p:spPr>
        <p:txBody>
          <a:bodyPr wrap="square" rtlCol="0">
            <a:spAutoFit/>
          </a:bodyPr>
          <a:lstStyle/>
          <a:p>
            <a:pPr algn="ctr">
              <a:lnSpc>
                <a:spcPct val="150000"/>
              </a:lnSpc>
            </a:pPr>
            <a:r>
              <a:rPr lang="en-US" sz="6000" b="1" dirty="0">
                <a:solidFill>
                  <a:srgbClr val="000000"/>
                </a:solidFill>
                <a:latin typeface="Calibri" panose="020F0502020204030204" pitchFamily="34" charset="0"/>
                <a:ea typeface="Roboto Medium" panose="02000000000000000000" pitchFamily="2" charset="0"/>
                <a:cs typeface="Calibri" panose="020F0502020204030204" pitchFamily="34" charset="0"/>
              </a:rPr>
              <a:t>Wireless Water Quality Monitoring with IoT-enabled Devices</a:t>
            </a:r>
          </a:p>
        </p:txBody>
      </p:sp>
      <p:sp>
        <p:nvSpPr>
          <p:cNvPr id="9" name="TextBox 8">
            <a:extLst>
              <a:ext uri="{FF2B5EF4-FFF2-40B4-BE49-F238E27FC236}">
                <a16:creationId xmlns:a16="http://schemas.microsoft.com/office/drawing/2014/main" id="{C6AF97E2-BCFF-BD8F-0CCC-3324A5489547}"/>
              </a:ext>
            </a:extLst>
          </p:cNvPr>
          <p:cNvSpPr txBox="1"/>
          <p:nvPr/>
        </p:nvSpPr>
        <p:spPr>
          <a:xfrm>
            <a:off x="10371826" y="1339779"/>
            <a:ext cx="23121257" cy="1003031"/>
          </a:xfrm>
          <a:prstGeom prst="rect">
            <a:avLst/>
          </a:prstGeom>
          <a:noFill/>
        </p:spPr>
        <p:txBody>
          <a:bodyPr wrap="square" lIns="91440" tIns="45720" rIns="91440" bIns="45720" rtlCol="0" anchor="t">
            <a:spAutoFit/>
          </a:bodyPr>
          <a:lstStyle/>
          <a:p>
            <a:pPr algn="ctr">
              <a:lnSpc>
                <a:spcPct val="150000"/>
              </a:lnSpc>
            </a:pPr>
            <a:r>
              <a:rPr lang="en-US" sz="4400" dirty="0">
                <a:solidFill>
                  <a:srgbClr val="000000"/>
                </a:solidFill>
                <a:latin typeface="Calibri"/>
                <a:ea typeface="Roboto Medium"/>
                <a:cs typeface="Calibri"/>
              </a:rPr>
              <a:t>Alec Mercer*, Tyler Simone*, Diego Gatti*, Kyle Ouellette, Dr. Dean Sullivan </a:t>
            </a:r>
            <a:endParaRPr lang="en-US" sz="4400" dirty="0">
              <a:solidFill>
                <a:srgbClr val="000000"/>
              </a:solidFill>
              <a:latin typeface="Calibri" panose="020F0502020204030204" pitchFamily="34" charset="0"/>
              <a:ea typeface="Roboto Medium" panose="02000000000000000000" pitchFamily="2" charset="0"/>
              <a:cs typeface="Calibri" panose="020F0502020204030204" pitchFamily="34" charset="0"/>
            </a:endParaRPr>
          </a:p>
        </p:txBody>
      </p:sp>
      <p:sp>
        <p:nvSpPr>
          <p:cNvPr id="10" name="TextBox 9">
            <a:extLst>
              <a:ext uri="{FF2B5EF4-FFF2-40B4-BE49-F238E27FC236}">
                <a16:creationId xmlns:a16="http://schemas.microsoft.com/office/drawing/2014/main" id="{73A5231B-39CF-D97A-B308-3BC0C293AAAE}"/>
              </a:ext>
            </a:extLst>
          </p:cNvPr>
          <p:cNvSpPr txBox="1"/>
          <p:nvPr/>
        </p:nvSpPr>
        <p:spPr>
          <a:xfrm>
            <a:off x="10384971" y="2743781"/>
            <a:ext cx="23121257" cy="920252"/>
          </a:xfrm>
          <a:prstGeom prst="rect">
            <a:avLst/>
          </a:prstGeom>
          <a:noFill/>
        </p:spPr>
        <p:txBody>
          <a:bodyPr wrap="square" rtlCol="0">
            <a:spAutoFit/>
          </a:bodyPr>
          <a:lstStyle/>
          <a:p>
            <a:pPr algn="ctr">
              <a:lnSpc>
                <a:spcPct val="150000"/>
              </a:lnSpc>
            </a:pPr>
            <a:r>
              <a:rPr lang="en-US" sz="4000" dirty="0">
                <a:solidFill>
                  <a:srgbClr val="000000"/>
                </a:solidFill>
                <a:latin typeface="Calibri" panose="020F0502020204030204" pitchFamily="34" charset="0"/>
                <a:ea typeface="Roboto Medium" panose="02000000000000000000" pitchFamily="2" charset="0"/>
                <a:cs typeface="Calibri" panose="020F0502020204030204" pitchFamily="34" charset="0"/>
              </a:rPr>
              <a:t>Innovation Scholars – University of New Hampshire, Durham, NH 03824</a:t>
            </a:r>
          </a:p>
        </p:txBody>
      </p:sp>
      <p:sp>
        <p:nvSpPr>
          <p:cNvPr id="11" name="Rounded Rectangle 10">
            <a:extLst>
              <a:ext uri="{FF2B5EF4-FFF2-40B4-BE49-F238E27FC236}">
                <a16:creationId xmlns:a16="http://schemas.microsoft.com/office/drawing/2014/main" id="{79534E25-12D4-78D3-EB06-8619787DA430}"/>
              </a:ext>
            </a:extLst>
          </p:cNvPr>
          <p:cNvSpPr/>
          <p:nvPr/>
        </p:nvSpPr>
        <p:spPr>
          <a:xfrm>
            <a:off x="348343" y="5468141"/>
            <a:ext cx="10817010" cy="7791286"/>
          </a:xfrm>
          <a:prstGeom prst="roundRect">
            <a:avLst>
              <a:gd name="adj" fmla="val 4013"/>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70931A-CC93-2823-73B8-648022D2E386}"/>
              </a:ext>
            </a:extLst>
          </p:cNvPr>
          <p:cNvSpPr/>
          <p:nvPr/>
        </p:nvSpPr>
        <p:spPr>
          <a:xfrm>
            <a:off x="348343" y="4842344"/>
            <a:ext cx="10817010" cy="10294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Introduction</a:t>
            </a:r>
          </a:p>
        </p:txBody>
      </p:sp>
      <p:sp>
        <p:nvSpPr>
          <p:cNvPr id="13" name="Rectangle 12">
            <a:extLst>
              <a:ext uri="{FF2B5EF4-FFF2-40B4-BE49-F238E27FC236}">
                <a16:creationId xmlns:a16="http://schemas.microsoft.com/office/drawing/2014/main" id="{0ABC3391-49ED-E594-A815-66C6DD3CC06D}"/>
              </a:ext>
            </a:extLst>
          </p:cNvPr>
          <p:cNvSpPr/>
          <p:nvPr/>
        </p:nvSpPr>
        <p:spPr>
          <a:xfrm>
            <a:off x="0" y="4151547"/>
            <a:ext cx="43891200" cy="235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55DC194-C1EA-CBBD-8B67-957EA92F82C4}"/>
              </a:ext>
            </a:extLst>
          </p:cNvPr>
          <p:cNvSpPr/>
          <p:nvPr/>
        </p:nvSpPr>
        <p:spPr>
          <a:xfrm>
            <a:off x="368509" y="27129226"/>
            <a:ext cx="10817010" cy="5457467"/>
          </a:xfrm>
          <a:prstGeom prst="roundRect">
            <a:avLst>
              <a:gd name="adj" fmla="val 7576"/>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1E4523-9E2B-F26C-0580-3449B785AB74}"/>
              </a:ext>
            </a:extLst>
          </p:cNvPr>
          <p:cNvSpPr/>
          <p:nvPr/>
        </p:nvSpPr>
        <p:spPr>
          <a:xfrm>
            <a:off x="342217" y="26420846"/>
            <a:ext cx="10817010" cy="10294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Wireless Transmission</a:t>
            </a:r>
          </a:p>
        </p:txBody>
      </p:sp>
      <p:sp>
        <p:nvSpPr>
          <p:cNvPr id="18" name="Rounded Rectangle 17">
            <a:extLst>
              <a:ext uri="{FF2B5EF4-FFF2-40B4-BE49-F238E27FC236}">
                <a16:creationId xmlns:a16="http://schemas.microsoft.com/office/drawing/2014/main" id="{F95ECB1C-B49E-0444-7C9A-A6BC7062E677}"/>
              </a:ext>
            </a:extLst>
          </p:cNvPr>
          <p:cNvSpPr/>
          <p:nvPr/>
        </p:nvSpPr>
        <p:spPr>
          <a:xfrm>
            <a:off x="11691257" y="5256316"/>
            <a:ext cx="31851600" cy="10710950"/>
          </a:xfrm>
          <a:prstGeom prst="roundRect">
            <a:avLst>
              <a:gd name="adj" fmla="val 3917"/>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E9A2F0-A61D-982B-0D49-9B63872F6341}"/>
              </a:ext>
            </a:extLst>
          </p:cNvPr>
          <p:cNvSpPr/>
          <p:nvPr/>
        </p:nvSpPr>
        <p:spPr>
          <a:xfrm>
            <a:off x="11691256" y="4839109"/>
            <a:ext cx="31851599" cy="11028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Wireless Monitoring Process Flow</a:t>
            </a:r>
          </a:p>
        </p:txBody>
      </p:sp>
      <p:sp>
        <p:nvSpPr>
          <p:cNvPr id="20" name="Rounded Rectangle 19">
            <a:extLst>
              <a:ext uri="{FF2B5EF4-FFF2-40B4-BE49-F238E27FC236}">
                <a16:creationId xmlns:a16="http://schemas.microsoft.com/office/drawing/2014/main" id="{51F3341F-1F04-F0D7-E502-546052BB2400}"/>
              </a:ext>
            </a:extLst>
          </p:cNvPr>
          <p:cNvSpPr/>
          <p:nvPr/>
        </p:nvSpPr>
        <p:spPr>
          <a:xfrm>
            <a:off x="348343" y="13890172"/>
            <a:ext cx="10817010" cy="7054846"/>
          </a:xfrm>
          <a:prstGeom prst="roundRect">
            <a:avLst>
              <a:gd name="adj" fmla="val 1914"/>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7400C-2F2A-B7E6-CAD7-DFF2FBC639F5}"/>
              </a:ext>
            </a:extLst>
          </p:cNvPr>
          <p:cNvSpPr/>
          <p:nvPr/>
        </p:nvSpPr>
        <p:spPr>
          <a:xfrm>
            <a:off x="348343" y="13548969"/>
            <a:ext cx="10817010" cy="11028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cs typeface="Calibri" panose="020F0502020204030204" pitchFamily="34" charset="0"/>
              </a:rPr>
              <a:t>Critical-to-Quality Variables (C2Q)</a:t>
            </a:r>
            <a:endParaRPr lang="en-US" sz="4400" b="1" dirty="0">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950724E8-36F8-6347-F690-F0A0FBA1AE6A}"/>
              </a:ext>
            </a:extLst>
          </p:cNvPr>
          <p:cNvSpPr/>
          <p:nvPr/>
        </p:nvSpPr>
        <p:spPr>
          <a:xfrm>
            <a:off x="11691257" y="16819578"/>
            <a:ext cx="21873882" cy="13531102"/>
          </a:xfrm>
          <a:prstGeom prst="roundRect">
            <a:avLst>
              <a:gd name="adj" fmla="val 3953"/>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9C631A5-323B-6C62-013C-EA126CE4AF24}"/>
              </a:ext>
            </a:extLst>
          </p:cNvPr>
          <p:cNvSpPr/>
          <p:nvPr/>
        </p:nvSpPr>
        <p:spPr>
          <a:xfrm>
            <a:off x="33828580" y="25637337"/>
            <a:ext cx="9687983" cy="4697139"/>
          </a:xfrm>
          <a:prstGeom prst="roundRect">
            <a:avLst>
              <a:gd name="adj" fmla="val 3953"/>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CD20F9-09AB-0AC3-FC69-8D6353BEFE32}"/>
              </a:ext>
            </a:extLst>
          </p:cNvPr>
          <p:cNvSpPr/>
          <p:nvPr/>
        </p:nvSpPr>
        <p:spPr>
          <a:xfrm>
            <a:off x="33804720" y="24740353"/>
            <a:ext cx="9711842" cy="11028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Future Work</a:t>
            </a:r>
          </a:p>
        </p:txBody>
      </p:sp>
      <p:sp>
        <p:nvSpPr>
          <p:cNvPr id="31" name="Rounded Rectangle 30">
            <a:extLst>
              <a:ext uri="{FF2B5EF4-FFF2-40B4-BE49-F238E27FC236}">
                <a16:creationId xmlns:a16="http://schemas.microsoft.com/office/drawing/2014/main" id="{75DBE38F-6114-C3AC-6CF3-C4204C0804F8}"/>
              </a:ext>
            </a:extLst>
          </p:cNvPr>
          <p:cNvSpPr/>
          <p:nvPr/>
        </p:nvSpPr>
        <p:spPr>
          <a:xfrm>
            <a:off x="11700041" y="30651252"/>
            <a:ext cx="31816521" cy="1962348"/>
          </a:xfrm>
          <a:prstGeom prst="roundRect">
            <a:avLst>
              <a:gd name="adj" fmla="val 3953"/>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130457D-7E4D-ED2B-AD16-6410138B49FE}"/>
              </a:ext>
            </a:extLst>
          </p:cNvPr>
          <p:cNvSpPr txBox="1"/>
          <p:nvPr/>
        </p:nvSpPr>
        <p:spPr>
          <a:xfrm>
            <a:off x="15473510" y="30751827"/>
            <a:ext cx="17830903" cy="1200329"/>
          </a:xfrm>
          <a:prstGeom prst="rect">
            <a:avLst/>
          </a:prstGeom>
          <a:noFill/>
        </p:spPr>
        <p:txBody>
          <a:bodyPr wrap="square" lIns="91440" tIns="45720" rIns="91440" bIns="45720" rtlCol="0" anchor="t">
            <a:spAutoFit/>
          </a:bodyPr>
          <a:lstStyle/>
          <a:p>
            <a:r>
              <a:rPr lang="en-US" sz="3600" dirty="0">
                <a:solidFill>
                  <a:srgbClr val="000000"/>
                </a:solidFill>
                <a:latin typeface="Calibri"/>
                <a:ea typeface="Roboto Medium"/>
                <a:cs typeface="Calibri"/>
              </a:rPr>
              <a:t>We thank the UNH </a:t>
            </a:r>
            <a:r>
              <a:rPr lang="en-US" sz="3600" dirty="0" err="1">
                <a:solidFill>
                  <a:srgbClr val="000000"/>
                </a:solidFill>
                <a:latin typeface="Calibri"/>
                <a:ea typeface="Roboto Medium"/>
                <a:cs typeface="Calibri"/>
              </a:rPr>
              <a:t>InterOperability</a:t>
            </a:r>
            <a:r>
              <a:rPr lang="en-US" sz="3600" dirty="0">
                <a:solidFill>
                  <a:srgbClr val="000000"/>
                </a:solidFill>
                <a:latin typeface="Calibri"/>
                <a:ea typeface="Roboto Medium"/>
                <a:cs typeface="Calibri"/>
              </a:rPr>
              <a:t> Laboratory, Kyle Ouellette, Dr. Dean Sullivan, Jeffrey Lapak, and the Innovation Scholars Program.</a:t>
            </a:r>
            <a:endPar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endParaRPr>
          </a:p>
        </p:txBody>
      </p:sp>
      <p:sp>
        <p:nvSpPr>
          <p:cNvPr id="34" name="TextBox 33">
            <a:extLst>
              <a:ext uri="{FF2B5EF4-FFF2-40B4-BE49-F238E27FC236}">
                <a16:creationId xmlns:a16="http://schemas.microsoft.com/office/drawing/2014/main" id="{5F3EBE3A-07D1-F831-63B9-C81C6314CBC5}"/>
              </a:ext>
            </a:extLst>
          </p:cNvPr>
          <p:cNvSpPr txBox="1"/>
          <p:nvPr/>
        </p:nvSpPr>
        <p:spPr>
          <a:xfrm>
            <a:off x="651537" y="6118485"/>
            <a:ext cx="10250953" cy="6740307"/>
          </a:xfrm>
          <a:prstGeom prst="rect">
            <a:avLst/>
          </a:prstGeom>
          <a:noFill/>
        </p:spPr>
        <p:txBody>
          <a:bodyPr wrap="square" rtlCol="0">
            <a:spAutoFit/>
          </a:bodyPr>
          <a:lstStyle/>
          <a:p>
            <a:pPr algn="just"/>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Urban runoff is a growing global issue that introduces foreign sediments and solids into stormwater systems. These types of solutes pollute waste streams that are frequently discharged to coastal environments and are a threat to clean water sources for human and wildlife populations. </a:t>
            </a:r>
          </a:p>
          <a:p>
            <a:pPr algn="just"/>
            <a:endPar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endParaRPr>
          </a:p>
          <a:p>
            <a:pPr algn="just"/>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This project aims to identify the presence of pollutants in stormwater streams using wireless sensor technology to track the concentration of sediments and solids that have been introduced into the stormwater system.</a:t>
            </a:r>
          </a:p>
        </p:txBody>
      </p:sp>
      <p:pic>
        <p:nvPicPr>
          <p:cNvPr id="36" name="Picture 13" descr="Map&#10;&#10;Description automatically generated">
            <a:extLst>
              <a:ext uri="{FF2B5EF4-FFF2-40B4-BE49-F238E27FC236}">
                <a16:creationId xmlns:a16="http://schemas.microsoft.com/office/drawing/2014/main" id="{1DAAC145-0C9E-1FB7-7D98-B9EB5DFACFAB}"/>
              </a:ext>
            </a:extLst>
          </p:cNvPr>
          <p:cNvPicPr>
            <a:picLocks noChangeAspect="1"/>
          </p:cNvPicPr>
          <p:nvPr/>
        </p:nvPicPr>
        <p:blipFill>
          <a:blip r:embed="rId4"/>
          <a:stretch>
            <a:fillRect/>
          </a:stretch>
        </p:blipFill>
        <p:spPr>
          <a:xfrm>
            <a:off x="5840260" y="27813231"/>
            <a:ext cx="5036335" cy="4199795"/>
          </a:xfrm>
          <a:prstGeom prst="rect">
            <a:avLst/>
          </a:prstGeom>
          <a:ln w="38100">
            <a:solidFill>
              <a:srgbClr val="001000"/>
            </a:solidFill>
          </a:ln>
        </p:spPr>
      </p:pic>
      <p:sp>
        <p:nvSpPr>
          <p:cNvPr id="37" name="TextBox 36">
            <a:extLst>
              <a:ext uri="{FF2B5EF4-FFF2-40B4-BE49-F238E27FC236}">
                <a16:creationId xmlns:a16="http://schemas.microsoft.com/office/drawing/2014/main" id="{A2E5648A-77CA-4628-D266-4DF271FC9FB0}"/>
              </a:ext>
            </a:extLst>
          </p:cNvPr>
          <p:cNvSpPr txBox="1"/>
          <p:nvPr/>
        </p:nvSpPr>
        <p:spPr>
          <a:xfrm>
            <a:off x="598799" y="27733143"/>
            <a:ext cx="5172495" cy="4524315"/>
          </a:xfrm>
          <a:prstGeom prst="rect">
            <a:avLst/>
          </a:prstGeom>
          <a:noFill/>
        </p:spPr>
        <p:txBody>
          <a:bodyPr wrap="square" rtlCol="0">
            <a:spAutoFit/>
          </a:bodyPr>
          <a:lstStyle/>
          <a:p>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The Arduino device </a:t>
            </a:r>
            <a:r>
              <a:rPr lang="en-US" sz="3600">
                <a:solidFill>
                  <a:srgbClr val="000000"/>
                </a:solidFill>
                <a:latin typeface="Calibri" panose="020F0502020204030204" pitchFamily="34" charset="0"/>
                <a:ea typeface="Roboto Medium" panose="02000000000000000000" pitchFamily="2" charset="0"/>
                <a:cs typeface="Calibri" panose="020F0502020204030204" pitchFamily="34" charset="0"/>
              </a:rPr>
              <a:t>uses</a:t>
            </a:r>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 </a:t>
            </a:r>
            <a:r>
              <a:rPr lang="en-US" sz="3600">
                <a:solidFill>
                  <a:srgbClr val="000000"/>
                </a:solidFill>
                <a:latin typeface="Calibri" panose="020F0502020204030204" pitchFamily="34" charset="0"/>
                <a:ea typeface="Roboto Medium" panose="02000000000000000000" pitchFamily="2" charset="0"/>
                <a:cs typeface="Calibri" panose="020F0502020204030204" pitchFamily="34" charset="0"/>
              </a:rPr>
              <a:t>the </a:t>
            </a:r>
            <a:r>
              <a:rPr lang="en-US" sz="3600" err="1">
                <a:solidFill>
                  <a:srgbClr val="000000"/>
                </a:solidFill>
                <a:latin typeface="Calibri" panose="020F0502020204030204" pitchFamily="34" charset="0"/>
                <a:ea typeface="Roboto Medium" panose="02000000000000000000" pitchFamily="2" charset="0"/>
                <a:cs typeface="Calibri" panose="020F0502020204030204" pitchFamily="34" charset="0"/>
              </a:rPr>
              <a:t>LoRaWAN</a:t>
            </a:r>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 protocol</a:t>
            </a:r>
            <a:r>
              <a:rPr lang="en-US" sz="3600">
                <a:solidFill>
                  <a:srgbClr val="000000"/>
                </a:solidFill>
                <a:latin typeface="Calibri" panose="020F0502020204030204" pitchFamily="34" charset="0"/>
                <a:ea typeface="Roboto Medium" panose="02000000000000000000" pitchFamily="2" charset="0"/>
                <a:cs typeface="Calibri" panose="020F0502020204030204" pitchFamily="34" charset="0"/>
              </a:rPr>
              <a:t>, </a:t>
            </a:r>
            <a:r>
              <a:rPr kumimoji="0" lang="en-US" sz="3600" b="0" i="0" u="none" strike="noStrike" kern="1200" cap="none" spc="0" normalizeH="0" baseline="0" noProof="0">
                <a:ln>
                  <a:noFill/>
                </a:ln>
                <a:solidFill>
                  <a:srgbClr val="000000"/>
                </a:solidFill>
                <a:effectLst/>
                <a:uLnTx/>
                <a:uFillTx/>
                <a:latin typeface="Calibri" panose="020F0502020204030204" pitchFamily="34" charset="0"/>
                <a:ea typeface="Roboto Medium" panose="02000000000000000000" pitchFamily="2" charset="0"/>
                <a:cs typeface="Calibri" panose="020F0502020204030204" pitchFamily="34" charset="0"/>
              </a:rPr>
              <a:t>a “Low Power Wide Area” protocol allowing for wireless transmission over the US915 frequency </a:t>
            </a:r>
            <a:r>
              <a:rPr lang="en-US" sz="3600">
                <a:solidFill>
                  <a:srgbClr val="000000"/>
                </a:solidFill>
                <a:latin typeface="Calibri" panose="020F0502020204030204" pitchFamily="34" charset="0"/>
                <a:ea typeface="Roboto Medium" panose="02000000000000000000" pitchFamily="2" charset="0"/>
                <a:cs typeface="Calibri" panose="020F0502020204030204" pitchFamily="34" charset="0"/>
              </a:rPr>
              <a:t>that is accessible</a:t>
            </a:r>
            <a:r>
              <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rPr>
              <a:t> </a:t>
            </a:r>
            <a:r>
              <a:rPr lang="en-US" sz="3600">
                <a:solidFill>
                  <a:srgbClr val="000000"/>
                </a:solidFill>
                <a:latin typeface="Calibri" panose="020F0502020204030204" pitchFamily="34" charset="0"/>
                <a:ea typeface="Roboto Medium" panose="02000000000000000000" pitchFamily="2" charset="0"/>
                <a:cs typeface="Calibri" panose="020F0502020204030204" pitchFamily="34" charset="0"/>
              </a:rPr>
              <a:t>across the Northeast.</a:t>
            </a:r>
            <a:endParaRPr lang="en-US" sz="3600" dirty="0">
              <a:solidFill>
                <a:srgbClr val="000000"/>
              </a:solidFill>
              <a:latin typeface="Calibri" panose="020F0502020204030204" pitchFamily="34" charset="0"/>
              <a:ea typeface="Roboto Medium" panose="02000000000000000000" pitchFamily="2" charset="0"/>
              <a:cs typeface="Calibri" panose="020F0502020204030204" pitchFamily="34" charset="0"/>
            </a:endParaRPr>
          </a:p>
        </p:txBody>
      </p:sp>
      <p:pic>
        <p:nvPicPr>
          <p:cNvPr id="39" name="Picture 12" descr="Liquid Detection Water Quality Monitoring Module og TDS Sensor for Arduino  - buy Liquid Detection Water Quality Monitoring Module og TDS Sensor for  Arduino: prices, reviews | Zoodmall">
            <a:extLst>
              <a:ext uri="{FF2B5EF4-FFF2-40B4-BE49-F238E27FC236}">
                <a16:creationId xmlns:a16="http://schemas.microsoft.com/office/drawing/2014/main" id="{B924998B-4AA9-659D-4780-D93C033D30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76"/>
          <a:stretch/>
        </p:blipFill>
        <p:spPr bwMode="auto">
          <a:xfrm>
            <a:off x="12408866" y="23779860"/>
            <a:ext cx="3066380" cy="29383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Amazon.com: KEYESTUDIO Turbidity Sensor Module V1 for Arduino,Water Quality  Monitor Particles Water/Liquid Turbidity Level Tester : Electronics">
            <a:extLst>
              <a:ext uri="{FF2B5EF4-FFF2-40B4-BE49-F238E27FC236}">
                <a16:creationId xmlns:a16="http://schemas.microsoft.com/office/drawing/2014/main" id="{8FAA948A-7CBA-CED4-584F-4579CDC2D2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95834" y="20380130"/>
            <a:ext cx="3066380" cy="30663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9F1BF66B-AB07-3C40-AF25-3CDAC76D63E8}"/>
              </a:ext>
            </a:extLst>
          </p:cNvPr>
          <p:cNvPicPr>
            <a:picLocks noChangeAspect="1"/>
          </p:cNvPicPr>
          <p:nvPr/>
        </p:nvPicPr>
        <p:blipFill rotWithShape="1">
          <a:blip r:embed="rId7">
            <a:extLst>
              <a:ext uri="{28A0092B-C50C-407E-A947-70E740481C1C}">
                <a14:useLocalDpi xmlns:a14="http://schemas.microsoft.com/office/drawing/2010/main" val="0"/>
              </a:ext>
            </a:extLst>
          </a:blip>
          <a:srcRect l="13990" t="22474" r="15620" b="24078"/>
          <a:stretch/>
        </p:blipFill>
        <p:spPr>
          <a:xfrm>
            <a:off x="12265454" y="17823016"/>
            <a:ext cx="3499789" cy="2657475"/>
          </a:xfrm>
          <a:prstGeom prst="rect">
            <a:avLst/>
          </a:prstGeom>
        </p:spPr>
      </p:pic>
      <p:pic>
        <p:nvPicPr>
          <p:cNvPr id="42" name="Picture 2" descr="Arduino DS18B20 Water Temperature Monitor">
            <a:extLst>
              <a:ext uri="{FF2B5EF4-FFF2-40B4-BE49-F238E27FC236}">
                <a16:creationId xmlns:a16="http://schemas.microsoft.com/office/drawing/2014/main" id="{C42FC562-69D3-DE86-DEA2-63F117427BC7}"/>
              </a:ext>
            </a:extLst>
          </p:cNvPr>
          <p:cNvPicPr>
            <a:picLocks noChangeAspect="1"/>
          </p:cNvPicPr>
          <p:nvPr/>
        </p:nvPicPr>
        <p:blipFill rotWithShape="1">
          <a:blip r:embed="rId8">
            <a:extLst>
              <a:ext uri="{28A0092B-C50C-407E-A947-70E740481C1C}">
                <a14:useLocalDpi xmlns:a14="http://schemas.microsoft.com/office/drawing/2010/main" val="0"/>
              </a:ext>
            </a:extLst>
          </a:blip>
          <a:srcRect l="33742"/>
          <a:stretch/>
        </p:blipFill>
        <p:spPr bwMode="auto">
          <a:xfrm>
            <a:off x="12379067" y="26914447"/>
            <a:ext cx="3714820" cy="277870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B99B66DD-6F56-CD01-1506-BBDA6958E8DF}"/>
              </a:ext>
            </a:extLst>
          </p:cNvPr>
          <p:cNvSpPr txBox="1"/>
          <p:nvPr/>
        </p:nvSpPr>
        <p:spPr>
          <a:xfrm>
            <a:off x="33981622" y="25822237"/>
            <a:ext cx="9127043" cy="4419011"/>
          </a:xfrm>
          <a:prstGeom prst="rect">
            <a:avLst/>
          </a:prstGeom>
          <a:noFill/>
        </p:spPr>
        <p:txBody>
          <a:bodyPr wrap="square" lIns="267897" tIns="267897" rIns="267897" bIns="267897" rtlCol="0" anchor="t">
            <a:spAutoFit/>
          </a:bodyPr>
          <a:lstStyle/>
          <a:p>
            <a:pPr marL="457200" indent="-457200" defTabSz="4461691">
              <a:buFont typeface="Arial,Sans-Serif" panose="020B0604020202020204" pitchFamily="34" charset="0"/>
              <a:buChar char="•"/>
            </a:pPr>
            <a:r>
              <a:rPr lang="en-US" sz="3600" dirty="0">
                <a:solidFill>
                  <a:srgbClr val="001000"/>
                </a:solidFill>
                <a:latin typeface="Calibri" panose="020F0502020204030204" pitchFamily="34" charset="0"/>
                <a:cs typeface="Calibri" panose="020F0502020204030204" pitchFamily="34" charset="0"/>
              </a:rPr>
              <a:t>Develop waterproof housing for the device</a:t>
            </a:r>
          </a:p>
          <a:p>
            <a:pPr defTabSz="4461691"/>
            <a:endParaRPr lang="en-US" sz="3600" dirty="0">
              <a:solidFill>
                <a:srgbClr val="001000"/>
              </a:solidFill>
              <a:latin typeface="Calibri" panose="020F0502020204030204" pitchFamily="34" charset="0"/>
              <a:cs typeface="Calibri" panose="020F0502020204030204" pitchFamily="34" charset="0"/>
            </a:endParaRPr>
          </a:p>
          <a:p>
            <a:pPr marL="457200" indent="-457200" defTabSz="4461691">
              <a:buFont typeface="Arial,Sans-Serif" panose="020B0604020202020204" pitchFamily="34" charset="0"/>
              <a:buChar char="•"/>
            </a:pPr>
            <a:r>
              <a:rPr lang="en-US" sz="3600" dirty="0">
                <a:solidFill>
                  <a:srgbClr val="001000"/>
                </a:solidFill>
                <a:latin typeface="Calibri" panose="020F0502020204030204" pitchFamily="34" charset="0"/>
                <a:cs typeface="Calibri" panose="020F0502020204030204" pitchFamily="34" charset="0"/>
              </a:rPr>
              <a:t>Deploy the device in Durham or in coastal regions in New Hampshire</a:t>
            </a:r>
          </a:p>
          <a:p>
            <a:pPr marL="457200" indent="-457200" defTabSz="4461691">
              <a:buFont typeface="Arial,Sans-Serif" panose="020B0604020202020204" pitchFamily="34" charset="0"/>
              <a:buChar char="•"/>
            </a:pPr>
            <a:endParaRPr lang="en-US" sz="3600" dirty="0">
              <a:solidFill>
                <a:srgbClr val="001000"/>
              </a:solidFill>
              <a:latin typeface="Calibri" panose="020F0502020204030204" pitchFamily="34" charset="0"/>
              <a:cs typeface="Calibri" panose="020F0502020204030204" pitchFamily="34" charset="0"/>
            </a:endParaRPr>
          </a:p>
          <a:p>
            <a:pPr marL="457200" indent="-457200" defTabSz="4461691">
              <a:buFont typeface="Arial,Sans-Serif" panose="020B0604020202020204" pitchFamily="34" charset="0"/>
              <a:buChar char="•"/>
            </a:pPr>
            <a:r>
              <a:rPr lang="en-US" sz="3600" dirty="0">
                <a:solidFill>
                  <a:srgbClr val="001000"/>
                </a:solidFill>
                <a:latin typeface="Calibri" panose="020F0502020204030204" pitchFamily="34" charset="0"/>
                <a:cs typeface="Calibri" panose="020F0502020204030204" pitchFamily="34" charset="0"/>
              </a:rPr>
              <a:t>Improve the server backend for autonomous deployment</a:t>
            </a:r>
          </a:p>
        </p:txBody>
      </p:sp>
      <p:sp>
        <p:nvSpPr>
          <p:cNvPr id="60" name="Rounded Rectangle 59">
            <a:extLst>
              <a:ext uri="{FF2B5EF4-FFF2-40B4-BE49-F238E27FC236}">
                <a16:creationId xmlns:a16="http://schemas.microsoft.com/office/drawing/2014/main" id="{46C4D87D-F126-3409-8171-9BDB2A7667CF}"/>
              </a:ext>
            </a:extLst>
          </p:cNvPr>
          <p:cNvSpPr/>
          <p:nvPr/>
        </p:nvSpPr>
        <p:spPr>
          <a:xfrm>
            <a:off x="11987180" y="6331200"/>
            <a:ext cx="5996020" cy="9337768"/>
          </a:xfrm>
          <a:prstGeom prst="roundRect">
            <a:avLst>
              <a:gd name="adj" fmla="val 11395"/>
            </a:avLst>
          </a:prstGeom>
          <a:gradFill flip="none" rotWithShape="1">
            <a:gsLst>
              <a:gs pos="0">
                <a:srgbClr val="74C4FF">
                  <a:tint val="66000"/>
                  <a:satMod val="160000"/>
                </a:srgbClr>
              </a:gs>
              <a:gs pos="50000">
                <a:srgbClr val="74C4FF">
                  <a:tint val="44500"/>
                  <a:satMod val="160000"/>
                </a:srgbClr>
              </a:gs>
              <a:gs pos="100000">
                <a:srgbClr val="74C4FF">
                  <a:tint val="23500"/>
                  <a:satMod val="160000"/>
                </a:srgbClr>
              </a:gs>
            </a:gsLst>
            <a:lin ang="5400000" scaled="1"/>
            <a:tileRect/>
          </a:gra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37EA83CC-7860-1B18-24A1-2E3C22B27411}"/>
              </a:ext>
            </a:extLst>
          </p:cNvPr>
          <p:cNvSpPr/>
          <p:nvPr/>
        </p:nvSpPr>
        <p:spPr>
          <a:xfrm>
            <a:off x="18322378" y="6394504"/>
            <a:ext cx="5996020" cy="9337768"/>
          </a:xfrm>
          <a:prstGeom prst="roundRect">
            <a:avLst>
              <a:gd name="adj" fmla="val 11395"/>
            </a:avLst>
          </a:prstGeom>
          <a:gradFill flip="none" rotWithShape="1">
            <a:gsLst>
              <a:gs pos="0">
                <a:srgbClr val="74C4FF">
                  <a:tint val="66000"/>
                  <a:satMod val="160000"/>
                </a:srgbClr>
              </a:gs>
              <a:gs pos="50000">
                <a:srgbClr val="74C4FF">
                  <a:tint val="44500"/>
                  <a:satMod val="160000"/>
                </a:srgbClr>
              </a:gs>
              <a:gs pos="100000">
                <a:srgbClr val="74C4FF">
                  <a:tint val="23500"/>
                  <a:satMod val="160000"/>
                </a:srgbClr>
              </a:gs>
            </a:gsLst>
            <a:lin ang="5400000" scaled="1"/>
            <a:tileRect/>
          </a:gra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5C40F217-D92D-59A5-CD56-7DAD3D0E668F}"/>
              </a:ext>
            </a:extLst>
          </p:cNvPr>
          <p:cNvSpPr/>
          <p:nvPr/>
        </p:nvSpPr>
        <p:spPr>
          <a:xfrm>
            <a:off x="24658293" y="6438048"/>
            <a:ext cx="5952477" cy="9337768"/>
          </a:xfrm>
          <a:prstGeom prst="roundRect">
            <a:avLst>
              <a:gd name="adj" fmla="val 11395"/>
            </a:avLst>
          </a:prstGeom>
          <a:gradFill flip="none" rotWithShape="1">
            <a:gsLst>
              <a:gs pos="0">
                <a:srgbClr val="74C4FF">
                  <a:tint val="66000"/>
                  <a:satMod val="160000"/>
                </a:srgbClr>
              </a:gs>
              <a:gs pos="50000">
                <a:srgbClr val="74C4FF">
                  <a:tint val="44500"/>
                  <a:satMod val="160000"/>
                </a:srgbClr>
              </a:gs>
              <a:gs pos="100000">
                <a:srgbClr val="74C4FF">
                  <a:tint val="23500"/>
                  <a:satMod val="160000"/>
                </a:srgbClr>
              </a:gs>
            </a:gsLst>
            <a:lin ang="5400000" scaled="1"/>
            <a:tileRect/>
          </a:gra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A26623D0-3CB1-D50C-3B4F-46E0F3FB9BE7}"/>
              </a:ext>
            </a:extLst>
          </p:cNvPr>
          <p:cNvSpPr/>
          <p:nvPr/>
        </p:nvSpPr>
        <p:spPr>
          <a:xfrm>
            <a:off x="31005479" y="6425760"/>
            <a:ext cx="5952477" cy="9337768"/>
          </a:xfrm>
          <a:prstGeom prst="roundRect">
            <a:avLst>
              <a:gd name="adj" fmla="val 11395"/>
            </a:avLst>
          </a:prstGeom>
          <a:gradFill flip="none" rotWithShape="1">
            <a:gsLst>
              <a:gs pos="0">
                <a:srgbClr val="74C4FF">
                  <a:tint val="66000"/>
                  <a:satMod val="160000"/>
                </a:srgbClr>
              </a:gs>
              <a:gs pos="50000">
                <a:srgbClr val="74C4FF">
                  <a:tint val="44500"/>
                  <a:satMod val="160000"/>
                </a:srgbClr>
              </a:gs>
              <a:gs pos="100000">
                <a:srgbClr val="74C4FF">
                  <a:tint val="23500"/>
                  <a:satMod val="160000"/>
                </a:srgbClr>
              </a:gs>
            </a:gsLst>
            <a:lin ang="5400000" scaled="1"/>
            <a:tileRect/>
          </a:gra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AE5FC6E9-D0EF-AC4A-318C-CD2672116B57}"/>
              </a:ext>
            </a:extLst>
          </p:cNvPr>
          <p:cNvSpPr/>
          <p:nvPr/>
        </p:nvSpPr>
        <p:spPr>
          <a:xfrm>
            <a:off x="37230333" y="6358686"/>
            <a:ext cx="5996020" cy="9337768"/>
          </a:xfrm>
          <a:prstGeom prst="roundRect">
            <a:avLst>
              <a:gd name="adj" fmla="val 11395"/>
            </a:avLst>
          </a:prstGeom>
          <a:gradFill flip="none" rotWithShape="1">
            <a:gsLst>
              <a:gs pos="0">
                <a:srgbClr val="74C4FF">
                  <a:tint val="66000"/>
                  <a:satMod val="160000"/>
                </a:srgbClr>
              </a:gs>
              <a:gs pos="50000">
                <a:srgbClr val="74C4FF">
                  <a:tint val="44500"/>
                  <a:satMod val="160000"/>
                </a:srgbClr>
              </a:gs>
              <a:gs pos="100000">
                <a:srgbClr val="74C4FF">
                  <a:tint val="23500"/>
                  <a:satMod val="160000"/>
                </a:srgbClr>
              </a:gs>
            </a:gsLst>
            <a:lin ang="5400000" scaled="1"/>
            <a:tileRect/>
          </a:gra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805FBC78-0232-46A2-FFE7-5288B143E75B}"/>
              </a:ext>
            </a:extLst>
          </p:cNvPr>
          <p:cNvSpPr/>
          <p:nvPr/>
        </p:nvSpPr>
        <p:spPr>
          <a:xfrm>
            <a:off x="11965768" y="6193962"/>
            <a:ext cx="6017432" cy="819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Collection</a:t>
            </a:r>
          </a:p>
        </p:txBody>
      </p:sp>
      <p:sp>
        <p:nvSpPr>
          <p:cNvPr id="69" name="Rectangle 68">
            <a:extLst>
              <a:ext uri="{FF2B5EF4-FFF2-40B4-BE49-F238E27FC236}">
                <a16:creationId xmlns:a16="http://schemas.microsoft.com/office/drawing/2014/main" id="{9BB33128-473A-1150-E76E-3F1B1A1D2D87}"/>
              </a:ext>
            </a:extLst>
          </p:cNvPr>
          <p:cNvSpPr/>
          <p:nvPr/>
        </p:nvSpPr>
        <p:spPr>
          <a:xfrm>
            <a:off x="18300966" y="6214854"/>
            <a:ext cx="6017432" cy="819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Transmission</a:t>
            </a:r>
          </a:p>
        </p:txBody>
      </p:sp>
      <p:sp>
        <p:nvSpPr>
          <p:cNvPr id="70" name="Rectangle 69">
            <a:extLst>
              <a:ext uri="{FF2B5EF4-FFF2-40B4-BE49-F238E27FC236}">
                <a16:creationId xmlns:a16="http://schemas.microsoft.com/office/drawing/2014/main" id="{C6498D7C-844A-3B27-CC92-AA179A653CC2}"/>
              </a:ext>
            </a:extLst>
          </p:cNvPr>
          <p:cNvSpPr/>
          <p:nvPr/>
        </p:nvSpPr>
        <p:spPr>
          <a:xfrm>
            <a:off x="24658294" y="6216401"/>
            <a:ext cx="6017432" cy="819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Reception</a:t>
            </a:r>
          </a:p>
        </p:txBody>
      </p:sp>
      <p:sp>
        <p:nvSpPr>
          <p:cNvPr id="71" name="Rectangle 70">
            <a:extLst>
              <a:ext uri="{FF2B5EF4-FFF2-40B4-BE49-F238E27FC236}">
                <a16:creationId xmlns:a16="http://schemas.microsoft.com/office/drawing/2014/main" id="{AF712C96-1E9E-634F-21EC-38F6E0AC6556}"/>
              </a:ext>
            </a:extLst>
          </p:cNvPr>
          <p:cNvSpPr/>
          <p:nvPr/>
        </p:nvSpPr>
        <p:spPr>
          <a:xfrm>
            <a:off x="30973001" y="6222896"/>
            <a:ext cx="6017432" cy="819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Interpretation</a:t>
            </a:r>
          </a:p>
        </p:txBody>
      </p:sp>
      <p:sp>
        <p:nvSpPr>
          <p:cNvPr id="72" name="Rectangle 71">
            <a:extLst>
              <a:ext uri="{FF2B5EF4-FFF2-40B4-BE49-F238E27FC236}">
                <a16:creationId xmlns:a16="http://schemas.microsoft.com/office/drawing/2014/main" id="{DDDC9706-7A79-2CEA-B58F-0343B62B4AB6}"/>
              </a:ext>
            </a:extLst>
          </p:cNvPr>
          <p:cNvSpPr/>
          <p:nvPr/>
        </p:nvSpPr>
        <p:spPr>
          <a:xfrm>
            <a:off x="37208921" y="6214854"/>
            <a:ext cx="6017432" cy="819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Visualization</a:t>
            </a:r>
          </a:p>
        </p:txBody>
      </p:sp>
      <p:pic>
        <p:nvPicPr>
          <p:cNvPr id="4" name="Picture 3">
            <a:extLst>
              <a:ext uri="{FF2B5EF4-FFF2-40B4-BE49-F238E27FC236}">
                <a16:creationId xmlns:a16="http://schemas.microsoft.com/office/drawing/2014/main" id="{827ED5B3-FDE1-EE98-919D-6ACCE6786A0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2265454" y="7313880"/>
            <a:ext cx="5407333" cy="6235090"/>
          </a:xfrm>
          <a:prstGeom prst="roundRect">
            <a:avLst/>
          </a:prstGeom>
          <a:ln w="50800">
            <a:solidFill>
              <a:schemeClr val="tx1">
                <a:lumMod val="60000"/>
                <a:lumOff val="40000"/>
              </a:schemeClr>
            </a:solidFill>
          </a:ln>
        </p:spPr>
      </p:pic>
      <p:pic>
        <p:nvPicPr>
          <p:cNvPr id="25" name="Picture 24">
            <a:extLst>
              <a:ext uri="{FF2B5EF4-FFF2-40B4-BE49-F238E27FC236}">
                <a16:creationId xmlns:a16="http://schemas.microsoft.com/office/drawing/2014/main" id="{2F8E9609-E7D3-F057-3EA7-679D80954096}"/>
              </a:ext>
            </a:extLst>
          </p:cNvPr>
          <p:cNvPicPr/>
          <p:nvPr/>
        </p:nvPicPr>
        <p:blipFill rotWithShape="1">
          <a:blip r:embed="rId10" cstate="print">
            <a:extLst>
              <a:ext uri="{28A0092B-C50C-407E-A947-70E740481C1C}">
                <a14:useLocalDpi xmlns:a14="http://schemas.microsoft.com/office/drawing/2010/main" val="0"/>
              </a:ext>
            </a:extLst>
          </a:blip>
          <a:srcRect t="9322"/>
          <a:stretch/>
        </p:blipFill>
        <p:spPr>
          <a:xfrm rot="5400000">
            <a:off x="18258066" y="7657316"/>
            <a:ext cx="6154599" cy="5628711"/>
          </a:xfrm>
          <a:prstGeom prst="roundRect">
            <a:avLst/>
          </a:prstGeom>
          <a:ln w="50800">
            <a:solidFill>
              <a:schemeClr val="tx1">
                <a:lumMod val="60000"/>
                <a:lumOff val="40000"/>
              </a:schemeClr>
            </a:solidFill>
          </a:ln>
        </p:spPr>
      </p:pic>
      <p:sp>
        <p:nvSpPr>
          <p:cNvPr id="82" name="TextBox 81">
            <a:extLst>
              <a:ext uri="{FF2B5EF4-FFF2-40B4-BE49-F238E27FC236}">
                <a16:creationId xmlns:a16="http://schemas.microsoft.com/office/drawing/2014/main" id="{BCCE31A5-4505-3365-DA6E-08B153A59614}"/>
              </a:ext>
            </a:extLst>
          </p:cNvPr>
          <p:cNvSpPr txBox="1"/>
          <p:nvPr/>
        </p:nvSpPr>
        <p:spPr>
          <a:xfrm>
            <a:off x="12021663" y="13819702"/>
            <a:ext cx="5905642" cy="1754326"/>
          </a:xfrm>
          <a:prstGeom prst="rect">
            <a:avLst/>
          </a:prstGeom>
          <a:noFill/>
        </p:spPr>
        <p:txBody>
          <a:bodyPr wrap="square" rtlCol="0">
            <a:spAutoFit/>
          </a:bodyPr>
          <a:lstStyle/>
          <a:p>
            <a:pPr algn="ct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The Arduino Mega and Sensors collect the data and communicate with the MKRWAN1300.</a:t>
            </a:r>
          </a:p>
        </p:txBody>
      </p:sp>
      <p:sp>
        <p:nvSpPr>
          <p:cNvPr id="83" name="TextBox 82">
            <a:extLst>
              <a:ext uri="{FF2B5EF4-FFF2-40B4-BE49-F238E27FC236}">
                <a16:creationId xmlns:a16="http://schemas.microsoft.com/office/drawing/2014/main" id="{B38E4B75-1A04-E63A-6757-A5107E01C3F2}"/>
              </a:ext>
            </a:extLst>
          </p:cNvPr>
          <p:cNvSpPr txBox="1"/>
          <p:nvPr/>
        </p:nvSpPr>
        <p:spPr>
          <a:xfrm>
            <a:off x="18366638" y="13846701"/>
            <a:ext cx="5897319" cy="1754326"/>
          </a:xfrm>
          <a:prstGeom prst="rect">
            <a:avLst/>
          </a:prstGeom>
          <a:noFill/>
        </p:spPr>
        <p:txBody>
          <a:bodyPr wrap="square" rtlCol="0">
            <a:spAutoFit/>
          </a:bodyPr>
          <a:lstStyle/>
          <a:p>
            <a:pPr algn="ct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The MKRWAN1300 uses the </a:t>
            </a:r>
            <a:r>
              <a:rPr lang="en-US" sz="3600" spc="-150" err="1">
                <a:solidFill>
                  <a:srgbClr val="000000"/>
                </a:solidFill>
                <a:latin typeface="Calibri" panose="020F0502020204030204" pitchFamily="34" charset="0"/>
                <a:ea typeface="Ebrima" panose="02000000000000000000" pitchFamily="2" charset="0"/>
                <a:cs typeface="Calibri" panose="020F0502020204030204" pitchFamily="34" charset="0"/>
              </a:rPr>
              <a:t>LoRaWAN</a:t>
            </a: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 protocol to send the data to the Senet Gateway. </a:t>
            </a:r>
          </a:p>
        </p:txBody>
      </p:sp>
      <p:sp>
        <p:nvSpPr>
          <p:cNvPr id="85" name="TextBox 84">
            <a:extLst>
              <a:ext uri="{FF2B5EF4-FFF2-40B4-BE49-F238E27FC236}">
                <a16:creationId xmlns:a16="http://schemas.microsoft.com/office/drawing/2014/main" id="{DA614A00-3438-9485-CDEA-6A1DF733C14B}"/>
              </a:ext>
            </a:extLst>
          </p:cNvPr>
          <p:cNvSpPr txBox="1"/>
          <p:nvPr/>
        </p:nvSpPr>
        <p:spPr>
          <a:xfrm>
            <a:off x="24682903" y="13846701"/>
            <a:ext cx="5897319" cy="1754326"/>
          </a:xfrm>
          <a:prstGeom prst="rect">
            <a:avLst/>
          </a:prstGeom>
          <a:noFill/>
        </p:spPr>
        <p:txBody>
          <a:bodyPr wrap="square" rtlCol="0">
            <a:spAutoFit/>
          </a:bodyPr>
          <a:lstStyle/>
          <a:p>
            <a:pPr algn="ct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The Senet Gateway receives encrypted data and packages it in the JSON format.</a:t>
            </a:r>
          </a:p>
        </p:txBody>
      </p:sp>
      <p:sp>
        <p:nvSpPr>
          <p:cNvPr id="87" name="TextBox 86">
            <a:extLst>
              <a:ext uri="{FF2B5EF4-FFF2-40B4-BE49-F238E27FC236}">
                <a16:creationId xmlns:a16="http://schemas.microsoft.com/office/drawing/2014/main" id="{A599E64E-0A54-FCEB-0A41-07228A070921}"/>
              </a:ext>
            </a:extLst>
          </p:cNvPr>
          <p:cNvSpPr txBox="1"/>
          <p:nvPr/>
        </p:nvSpPr>
        <p:spPr>
          <a:xfrm>
            <a:off x="30944727" y="13867378"/>
            <a:ext cx="6091837" cy="1754326"/>
          </a:xfrm>
          <a:prstGeom prst="rect">
            <a:avLst/>
          </a:prstGeom>
          <a:noFill/>
        </p:spPr>
        <p:txBody>
          <a:bodyPr wrap="square" rtlCol="0">
            <a:spAutoFit/>
          </a:bodyPr>
          <a:lstStyle/>
          <a:p>
            <a:pPr algn="ct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The JSON data is requested by the Python Server and decodes the data to prepare for plotting.</a:t>
            </a:r>
          </a:p>
        </p:txBody>
      </p:sp>
      <p:sp>
        <p:nvSpPr>
          <p:cNvPr id="88" name="TextBox 87">
            <a:extLst>
              <a:ext uri="{FF2B5EF4-FFF2-40B4-BE49-F238E27FC236}">
                <a16:creationId xmlns:a16="http://schemas.microsoft.com/office/drawing/2014/main" id="{C878F8EF-202F-188B-B8E8-CFB7F607BEAE}"/>
              </a:ext>
            </a:extLst>
          </p:cNvPr>
          <p:cNvSpPr txBox="1"/>
          <p:nvPr/>
        </p:nvSpPr>
        <p:spPr>
          <a:xfrm>
            <a:off x="37297422" y="13867378"/>
            <a:ext cx="5897319" cy="1754326"/>
          </a:xfrm>
          <a:prstGeom prst="rect">
            <a:avLst/>
          </a:prstGeom>
          <a:noFill/>
        </p:spPr>
        <p:txBody>
          <a:bodyPr wrap="square" rtlCol="0">
            <a:spAutoFit/>
          </a:bodyPr>
          <a:lstStyle/>
          <a:p>
            <a:pPr algn="ct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The strings of data break into a list of four points and are plotted with </a:t>
            </a:r>
            <a:r>
              <a:rPr lang="en-US" sz="3600" i="1" spc="-150">
                <a:solidFill>
                  <a:srgbClr val="000000"/>
                </a:solidFill>
                <a:latin typeface="Calibri" panose="020F0502020204030204" pitchFamily="34" charset="0"/>
                <a:ea typeface="Ebrima" panose="02000000000000000000" pitchFamily="2" charset="0"/>
                <a:cs typeface="Calibri" panose="020F0502020204030204" pitchFamily="34" charset="0"/>
              </a:rPr>
              <a:t>matplotlib </a:t>
            </a:r>
            <a:r>
              <a:rPr lang="en-US" sz="3600" spc="-150">
                <a:solidFill>
                  <a:srgbClr val="000000"/>
                </a:solidFill>
                <a:latin typeface="Calibri" panose="020F0502020204030204" pitchFamily="34" charset="0"/>
                <a:ea typeface="Ebrima" panose="02000000000000000000" pitchFamily="2" charset="0"/>
                <a:cs typeface="Calibri" panose="020F0502020204030204" pitchFamily="34" charset="0"/>
              </a:rPr>
              <a:t>(Python library)</a:t>
            </a:r>
            <a:endParaRPr lang="en-US" sz="3600" i="1" spc="-150">
              <a:solidFill>
                <a:srgbClr val="000000"/>
              </a:solidFill>
              <a:latin typeface="Calibri" panose="020F0502020204030204" pitchFamily="34" charset="0"/>
              <a:ea typeface="Ebrima" panose="02000000000000000000" pitchFamily="2" charset="0"/>
              <a:cs typeface="Calibri" panose="020F0502020204030204" pitchFamily="34" charset="0"/>
            </a:endParaRPr>
          </a:p>
        </p:txBody>
      </p:sp>
      <p:pic>
        <p:nvPicPr>
          <p:cNvPr id="55" name="Picture 54" descr="Diagram, engineering drawing&#10;&#10;Description automatically generated">
            <a:extLst>
              <a:ext uri="{FF2B5EF4-FFF2-40B4-BE49-F238E27FC236}">
                <a16:creationId xmlns:a16="http://schemas.microsoft.com/office/drawing/2014/main" id="{23F19F0F-8E43-43E9-F25F-A6A7D686B7EC}"/>
              </a:ext>
            </a:extLst>
          </p:cNvPr>
          <p:cNvPicPr>
            <a:picLocks noChangeAspect="1"/>
          </p:cNvPicPr>
          <p:nvPr/>
        </p:nvPicPr>
        <p:blipFill rotWithShape="1">
          <a:blip r:embed="rId11">
            <a:extLst>
              <a:ext uri="{28A0092B-C50C-407E-A947-70E740481C1C}">
                <a14:useLocalDpi xmlns:a14="http://schemas.microsoft.com/office/drawing/2010/main" val="0"/>
              </a:ext>
            </a:extLst>
          </a:blip>
          <a:srcRect l="54735" t="57633" r="4657" b="3609"/>
          <a:stretch/>
        </p:blipFill>
        <p:spPr>
          <a:xfrm>
            <a:off x="21266994" y="26297224"/>
            <a:ext cx="5004852" cy="4037252"/>
          </a:xfrm>
          <a:prstGeom prst="rect">
            <a:avLst/>
          </a:prstGeom>
        </p:spPr>
      </p:pic>
      <p:pic>
        <p:nvPicPr>
          <p:cNvPr id="59" name="Picture 58" descr="Diagram, engineering drawing&#10;&#10;Description automatically generated">
            <a:extLst>
              <a:ext uri="{FF2B5EF4-FFF2-40B4-BE49-F238E27FC236}">
                <a16:creationId xmlns:a16="http://schemas.microsoft.com/office/drawing/2014/main" id="{FE9A2129-4246-8B1D-56C1-160A2FFC8D69}"/>
              </a:ext>
            </a:extLst>
          </p:cNvPr>
          <p:cNvPicPr>
            <a:picLocks noChangeAspect="1"/>
          </p:cNvPicPr>
          <p:nvPr/>
        </p:nvPicPr>
        <p:blipFill rotWithShape="1">
          <a:blip r:embed="rId12">
            <a:extLst>
              <a:ext uri="{28A0092B-C50C-407E-A947-70E740481C1C}">
                <a14:useLocalDpi xmlns:a14="http://schemas.microsoft.com/office/drawing/2010/main" val="0"/>
              </a:ext>
            </a:extLst>
          </a:blip>
          <a:srcRect l="5220" t="6923" r="63234" b="64994"/>
          <a:stretch/>
        </p:blipFill>
        <p:spPr>
          <a:xfrm>
            <a:off x="16310519" y="17683230"/>
            <a:ext cx="4247920" cy="2983438"/>
          </a:xfrm>
          <a:prstGeom prst="rect">
            <a:avLst/>
          </a:prstGeom>
        </p:spPr>
      </p:pic>
      <p:sp>
        <p:nvSpPr>
          <p:cNvPr id="61" name="TextBox 60">
            <a:extLst>
              <a:ext uri="{FF2B5EF4-FFF2-40B4-BE49-F238E27FC236}">
                <a16:creationId xmlns:a16="http://schemas.microsoft.com/office/drawing/2014/main" id="{F31CC94D-3063-D900-7E15-60BA4E82CB19}"/>
              </a:ext>
            </a:extLst>
          </p:cNvPr>
          <p:cNvSpPr txBox="1"/>
          <p:nvPr/>
        </p:nvSpPr>
        <p:spPr>
          <a:xfrm>
            <a:off x="26293658" y="17185092"/>
            <a:ext cx="6660576" cy="12834283"/>
          </a:xfrm>
          <a:prstGeom prst="rect">
            <a:avLst/>
          </a:prstGeom>
          <a:noFill/>
        </p:spPr>
        <p:txBody>
          <a:bodyPr wrap="square" rtlCol="0">
            <a:spAutoFit/>
          </a:bodyPr>
          <a:lstStyle/>
          <a:p>
            <a:pPr marL="571500" indent="-571500">
              <a:buFont typeface="Arial" panose="020B0604020202020204" pitchFamily="34" charset="0"/>
              <a:buChar char="•"/>
            </a:pP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The wireless system was tested to compare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two</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substrates: tap water and hot Starbucks coffee</a:t>
            </a: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The Arduino provides data in-real-time with accuracy</a:t>
            </a: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Python server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successfully</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interfaced with the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sensor</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wirelessly </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highlighting the feasibility of </a:t>
            </a:r>
            <a:r>
              <a:rPr lang="en-US" sz="3600" err="1">
                <a:solidFill>
                  <a:srgbClr val="000000"/>
                </a:solidFill>
                <a:latin typeface="Calibri" panose="020F0502020204030204" pitchFamily="34" charset="0"/>
                <a:ea typeface="Ebrima" panose="02000000000000000000" pitchFamily="2" charset="0"/>
                <a:cs typeface="Calibri" panose="020F0502020204030204" pitchFamily="34" charset="0"/>
              </a:rPr>
              <a:t>LoRaWAN</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-Server</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communication and processing</a:t>
            </a: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Each</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sensor</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a:t>
            </a:r>
            <a:r>
              <a:rPr lang="en-US" sz="3600">
                <a:solidFill>
                  <a:srgbClr val="000000"/>
                </a:solidFill>
                <a:latin typeface="Calibri" panose="020F0502020204030204" pitchFamily="34" charset="0"/>
                <a:ea typeface="Ebrima" panose="02000000000000000000" pitchFamily="2" charset="0"/>
                <a:cs typeface="Calibri" panose="020F0502020204030204" pitchFamily="34" charset="0"/>
              </a:rPr>
              <a:t>provided</a:t>
            </a: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 a consistent reading for each parameter, except for temperature due to the ambient temperature of the probe changing.</a:t>
            </a: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a:p>
            <a:pPr marL="571500" indent="-571500">
              <a:buFont typeface="Arial" panose="020B0604020202020204" pitchFamily="34" charset="0"/>
              <a:buChar char="•"/>
            </a:pPr>
            <a:r>
              <a:rPr lang="en-US" sz="3600" dirty="0">
                <a:solidFill>
                  <a:srgbClr val="000000"/>
                </a:solidFill>
                <a:latin typeface="Calibri" panose="020F0502020204030204" pitchFamily="34" charset="0"/>
                <a:ea typeface="Ebrima" panose="02000000000000000000" pitchFamily="2" charset="0"/>
                <a:cs typeface="Calibri" panose="020F0502020204030204" pitchFamily="34" charset="0"/>
              </a:rPr>
              <a:t>pH is consistent and had been calibrated using pH test strips</a:t>
            </a:r>
            <a:endParaRPr lang="en-US" sz="3600">
              <a:solidFill>
                <a:srgbClr val="000000"/>
              </a:solidFill>
              <a:latin typeface="Calibri" panose="020F0502020204030204" pitchFamily="34" charset="0"/>
              <a:ea typeface="Ebrima" panose="02000000000000000000" pitchFamily="2" charset="0"/>
              <a:cs typeface="Calibri" panose="020F0502020204030204" pitchFamily="34" charset="0"/>
            </a:endParaRPr>
          </a:p>
        </p:txBody>
      </p:sp>
      <p:pic>
        <p:nvPicPr>
          <p:cNvPr id="29" name="Picture 28" descr="Diagram, engineering drawing&#10;&#10;Description automatically generated">
            <a:extLst>
              <a:ext uri="{FF2B5EF4-FFF2-40B4-BE49-F238E27FC236}">
                <a16:creationId xmlns:a16="http://schemas.microsoft.com/office/drawing/2014/main" id="{BD4CAF03-FF44-215D-3FB6-12C500A8AA00}"/>
              </a:ext>
            </a:extLst>
          </p:cNvPr>
          <p:cNvPicPr>
            <a:picLocks noChangeAspect="1"/>
          </p:cNvPicPr>
          <p:nvPr/>
        </p:nvPicPr>
        <p:blipFill rotWithShape="1">
          <a:blip r:embed="rId12">
            <a:extLst>
              <a:ext uri="{28A0092B-C50C-407E-A947-70E740481C1C}">
                <a14:useLocalDpi xmlns:a14="http://schemas.microsoft.com/office/drawing/2010/main" val="0"/>
              </a:ext>
            </a:extLst>
          </a:blip>
          <a:srcRect l="5059" t="55653" r="63555" b="16729"/>
          <a:stretch/>
        </p:blipFill>
        <p:spPr>
          <a:xfrm>
            <a:off x="16312649" y="23386679"/>
            <a:ext cx="4192323" cy="2910545"/>
          </a:xfrm>
          <a:prstGeom prst="rect">
            <a:avLst/>
          </a:prstGeom>
        </p:spPr>
      </p:pic>
      <p:pic>
        <p:nvPicPr>
          <p:cNvPr id="33" name="Picture 32" descr="Diagram, engineering drawing&#10;&#10;Description automatically generated">
            <a:extLst>
              <a:ext uri="{FF2B5EF4-FFF2-40B4-BE49-F238E27FC236}">
                <a16:creationId xmlns:a16="http://schemas.microsoft.com/office/drawing/2014/main" id="{2BD21A96-59F2-44AE-8394-FC6C6B8B02D4}"/>
              </a:ext>
            </a:extLst>
          </p:cNvPr>
          <p:cNvPicPr>
            <a:picLocks noChangeAspect="1"/>
          </p:cNvPicPr>
          <p:nvPr/>
        </p:nvPicPr>
        <p:blipFill rotWithShape="1">
          <a:blip r:embed="rId12">
            <a:extLst>
              <a:ext uri="{28A0092B-C50C-407E-A947-70E740481C1C}">
                <a14:useLocalDpi xmlns:a14="http://schemas.microsoft.com/office/drawing/2010/main" val="0"/>
              </a:ext>
            </a:extLst>
          </a:blip>
          <a:srcRect l="51417" t="7050" r="17036" b="65496"/>
          <a:stretch/>
        </p:blipFill>
        <p:spPr>
          <a:xfrm>
            <a:off x="16289253" y="20574592"/>
            <a:ext cx="4239116" cy="2910545"/>
          </a:xfrm>
          <a:prstGeom prst="rect">
            <a:avLst/>
          </a:prstGeom>
        </p:spPr>
      </p:pic>
      <p:pic>
        <p:nvPicPr>
          <p:cNvPr id="47" name="Picture 46" descr="Diagram, engineering drawing&#10;&#10;Description automatically generated">
            <a:extLst>
              <a:ext uri="{FF2B5EF4-FFF2-40B4-BE49-F238E27FC236}">
                <a16:creationId xmlns:a16="http://schemas.microsoft.com/office/drawing/2014/main" id="{31F804CB-22DF-9E2D-20BC-228DCA8A4BC8}"/>
              </a:ext>
            </a:extLst>
          </p:cNvPr>
          <p:cNvPicPr>
            <a:picLocks noChangeAspect="1"/>
          </p:cNvPicPr>
          <p:nvPr/>
        </p:nvPicPr>
        <p:blipFill rotWithShape="1">
          <a:blip r:embed="rId12">
            <a:extLst>
              <a:ext uri="{28A0092B-C50C-407E-A947-70E740481C1C}">
                <a14:useLocalDpi xmlns:a14="http://schemas.microsoft.com/office/drawing/2010/main" val="0"/>
              </a:ext>
            </a:extLst>
          </a:blip>
          <a:srcRect l="50614" t="55575" r="13005" b="7300"/>
          <a:stretch/>
        </p:blipFill>
        <p:spPr>
          <a:xfrm>
            <a:off x="16197716" y="26255632"/>
            <a:ext cx="4859651" cy="3912492"/>
          </a:xfrm>
          <a:prstGeom prst="rect">
            <a:avLst/>
          </a:prstGeom>
        </p:spPr>
      </p:pic>
      <p:sp>
        <p:nvSpPr>
          <p:cNvPr id="48" name="TextBox 47">
            <a:extLst>
              <a:ext uri="{FF2B5EF4-FFF2-40B4-BE49-F238E27FC236}">
                <a16:creationId xmlns:a16="http://schemas.microsoft.com/office/drawing/2014/main" id="{5056DCF6-6C01-F71F-A5BB-7204A0CF5FE1}"/>
              </a:ext>
            </a:extLst>
          </p:cNvPr>
          <p:cNvSpPr txBox="1"/>
          <p:nvPr/>
        </p:nvSpPr>
        <p:spPr>
          <a:xfrm>
            <a:off x="14689970" y="16861927"/>
            <a:ext cx="3566334" cy="646331"/>
          </a:xfrm>
          <a:prstGeom prst="rect">
            <a:avLst/>
          </a:prstGeom>
          <a:noFill/>
        </p:spPr>
        <p:txBody>
          <a:bodyPr wrap="square" rtlCol="0">
            <a:spAutoFit/>
          </a:bodyPr>
          <a:lstStyle/>
          <a:p>
            <a:pPr algn="ctr"/>
            <a:r>
              <a:rPr lang="en-US" sz="3600" b="1">
                <a:solidFill>
                  <a:srgbClr val="000000"/>
                </a:solidFill>
                <a:latin typeface="Calibri" panose="020F0502020204030204" pitchFamily="34" charset="0"/>
                <a:ea typeface="Roboto Medium" panose="02000000000000000000" pitchFamily="2" charset="0"/>
                <a:cs typeface="Calibri" panose="020F0502020204030204" pitchFamily="34" charset="0"/>
              </a:rPr>
              <a:t>HOT COFFEE</a:t>
            </a:r>
          </a:p>
        </p:txBody>
      </p:sp>
      <p:sp>
        <p:nvSpPr>
          <p:cNvPr id="52" name="TextBox 51">
            <a:extLst>
              <a:ext uri="{FF2B5EF4-FFF2-40B4-BE49-F238E27FC236}">
                <a16:creationId xmlns:a16="http://schemas.microsoft.com/office/drawing/2014/main" id="{05F9F136-CBAF-9370-DD18-61853E38C478}"/>
              </a:ext>
            </a:extLst>
          </p:cNvPr>
          <p:cNvSpPr txBox="1"/>
          <p:nvPr/>
        </p:nvSpPr>
        <p:spPr>
          <a:xfrm>
            <a:off x="18875605" y="16817822"/>
            <a:ext cx="3566334" cy="646331"/>
          </a:xfrm>
          <a:prstGeom prst="rect">
            <a:avLst/>
          </a:prstGeom>
          <a:noFill/>
        </p:spPr>
        <p:txBody>
          <a:bodyPr wrap="square" rtlCol="0">
            <a:spAutoFit/>
          </a:bodyPr>
          <a:lstStyle/>
          <a:p>
            <a:pPr algn="ctr"/>
            <a:r>
              <a:rPr lang="en-US" sz="3600" b="1">
                <a:solidFill>
                  <a:srgbClr val="000000"/>
                </a:solidFill>
                <a:latin typeface="Calibri" panose="020F0502020204030204" pitchFamily="34" charset="0"/>
                <a:ea typeface="Roboto Medium" panose="02000000000000000000" pitchFamily="2" charset="0"/>
                <a:cs typeface="Calibri" panose="020F0502020204030204" pitchFamily="34" charset="0"/>
              </a:rPr>
              <a:t>WATER</a:t>
            </a:r>
          </a:p>
        </p:txBody>
      </p:sp>
      <p:sp>
        <p:nvSpPr>
          <p:cNvPr id="53" name="Rectangle 52">
            <a:extLst>
              <a:ext uri="{FF2B5EF4-FFF2-40B4-BE49-F238E27FC236}">
                <a16:creationId xmlns:a16="http://schemas.microsoft.com/office/drawing/2014/main" id="{F5B12468-CEA4-459C-5581-1117B02D9E8A}"/>
              </a:ext>
            </a:extLst>
          </p:cNvPr>
          <p:cNvSpPr/>
          <p:nvPr/>
        </p:nvSpPr>
        <p:spPr>
          <a:xfrm>
            <a:off x="11700041" y="16325274"/>
            <a:ext cx="21872399" cy="11028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cs typeface="Calibri" panose="020F0502020204030204" pitchFamily="34" charset="0"/>
              </a:rPr>
              <a:t>Sensor Testing and Results</a:t>
            </a:r>
          </a:p>
        </p:txBody>
      </p:sp>
      <p:pic>
        <p:nvPicPr>
          <p:cNvPr id="95" name="Picture 94" descr="Diagram, engineering drawing&#10;&#10;Description automatically generated">
            <a:extLst>
              <a:ext uri="{FF2B5EF4-FFF2-40B4-BE49-F238E27FC236}">
                <a16:creationId xmlns:a16="http://schemas.microsoft.com/office/drawing/2014/main" id="{2F97F33E-EE48-142B-8F32-AC19B4602644}"/>
              </a:ext>
            </a:extLst>
          </p:cNvPr>
          <p:cNvPicPr>
            <a:picLocks noChangeAspect="1"/>
          </p:cNvPicPr>
          <p:nvPr/>
        </p:nvPicPr>
        <p:blipFill rotWithShape="1">
          <a:blip r:embed="rId11">
            <a:extLst>
              <a:ext uri="{28A0092B-C50C-407E-A947-70E740481C1C}">
                <a14:useLocalDpi xmlns:a14="http://schemas.microsoft.com/office/drawing/2010/main" val="0"/>
              </a:ext>
            </a:extLst>
          </a:blip>
          <a:srcRect l="4242" t="7217" r="61336" b="64722"/>
          <a:stretch/>
        </p:blipFill>
        <p:spPr>
          <a:xfrm>
            <a:off x="21276845" y="17658735"/>
            <a:ext cx="4323387" cy="2967203"/>
          </a:xfrm>
          <a:prstGeom prst="rect">
            <a:avLst/>
          </a:prstGeom>
        </p:spPr>
      </p:pic>
      <p:pic>
        <p:nvPicPr>
          <p:cNvPr id="96" name="Picture 95" descr="Diagram, engineering drawing&#10;&#10;Description automatically generated">
            <a:extLst>
              <a:ext uri="{FF2B5EF4-FFF2-40B4-BE49-F238E27FC236}">
                <a16:creationId xmlns:a16="http://schemas.microsoft.com/office/drawing/2014/main" id="{8DA77131-DD93-86D0-96E3-92C9CBA88430}"/>
              </a:ext>
            </a:extLst>
          </p:cNvPr>
          <p:cNvPicPr>
            <a:picLocks noChangeAspect="1"/>
          </p:cNvPicPr>
          <p:nvPr/>
        </p:nvPicPr>
        <p:blipFill rotWithShape="1">
          <a:blip r:embed="rId11">
            <a:extLst>
              <a:ext uri="{28A0092B-C50C-407E-A947-70E740481C1C}">
                <a14:useLocalDpi xmlns:a14="http://schemas.microsoft.com/office/drawing/2010/main" val="0"/>
              </a:ext>
            </a:extLst>
          </a:blip>
          <a:srcRect l="54634" t="7108" r="10169" b="64267"/>
          <a:stretch/>
        </p:blipFill>
        <p:spPr>
          <a:xfrm>
            <a:off x="21205480" y="20365935"/>
            <a:ext cx="4394752" cy="3020744"/>
          </a:xfrm>
          <a:prstGeom prst="rect">
            <a:avLst/>
          </a:prstGeom>
        </p:spPr>
      </p:pic>
      <p:pic>
        <p:nvPicPr>
          <p:cNvPr id="97" name="Picture 96" descr="Diagram, engineering drawing&#10;&#10;Description automatically generated">
            <a:extLst>
              <a:ext uri="{FF2B5EF4-FFF2-40B4-BE49-F238E27FC236}">
                <a16:creationId xmlns:a16="http://schemas.microsoft.com/office/drawing/2014/main" id="{F75AE50A-AB57-ED7A-A5CA-F98B80A164BD}"/>
              </a:ext>
            </a:extLst>
          </p:cNvPr>
          <p:cNvPicPr>
            <a:picLocks noChangeAspect="1"/>
          </p:cNvPicPr>
          <p:nvPr/>
        </p:nvPicPr>
        <p:blipFill rotWithShape="1">
          <a:blip r:embed="rId11">
            <a:extLst>
              <a:ext uri="{28A0092B-C50C-407E-A947-70E740481C1C}">
                <a14:useLocalDpi xmlns:a14="http://schemas.microsoft.com/office/drawing/2010/main" val="0"/>
              </a:ext>
            </a:extLst>
          </a:blip>
          <a:srcRect l="2536" t="57436" r="61184" b="13898"/>
          <a:stretch/>
        </p:blipFill>
        <p:spPr>
          <a:xfrm>
            <a:off x="21137237" y="23300409"/>
            <a:ext cx="4541521" cy="3032853"/>
          </a:xfrm>
          <a:prstGeom prst="rect">
            <a:avLst/>
          </a:prstGeom>
        </p:spPr>
      </p:pic>
      <p:sp>
        <p:nvSpPr>
          <p:cNvPr id="54" name="TextBox 53">
            <a:extLst>
              <a:ext uri="{FF2B5EF4-FFF2-40B4-BE49-F238E27FC236}">
                <a16:creationId xmlns:a16="http://schemas.microsoft.com/office/drawing/2014/main" id="{AE2584B8-D060-FCA1-1F69-DE9C68FB7B27}"/>
              </a:ext>
            </a:extLst>
          </p:cNvPr>
          <p:cNvSpPr txBox="1"/>
          <p:nvPr/>
        </p:nvSpPr>
        <p:spPr>
          <a:xfrm>
            <a:off x="658347" y="14993015"/>
            <a:ext cx="10354815"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arenBoth"/>
            </a:pPr>
            <a:r>
              <a:rPr lang="en-US" sz="3600" b="1" dirty="0">
                <a:solidFill>
                  <a:srgbClr val="001000"/>
                </a:solidFill>
                <a:latin typeface="Calibri"/>
                <a:cs typeface="Calibri"/>
              </a:rPr>
              <a:t>pH </a:t>
            </a:r>
            <a:endParaRPr lang="en-US" sz="3600" b="1">
              <a:solidFill>
                <a:srgbClr val="001000"/>
              </a:solidFill>
              <a:latin typeface="Calibri" panose="020F0502020204030204" pitchFamily="34" charset="0"/>
              <a:cs typeface="Calibri" panose="020F0502020204030204" pitchFamily="34" charset="0"/>
            </a:endParaRPr>
          </a:p>
          <a:p>
            <a:r>
              <a:rPr lang="en-US" sz="3600" b="1" dirty="0">
                <a:solidFill>
                  <a:srgbClr val="001000"/>
                </a:solidFill>
                <a:latin typeface="Calibri"/>
                <a:cs typeface="Calibri"/>
              </a:rPr>
              <a:t>	</a:t>
            </a:r>
            <a:r>
              <a:rPr lang="en-US" sz="3600" dirty="0">
                <a:solidFill>
                  <a:srgbClr val="001000"/>
                </a:solidFill>
                <a:latin typeface="Calibri"/>
                <a:cs typeface="Calibri"/>
              </a:rPr>
              <a:t>to measure change in chemical composition</a:t>
            </a:r>
            <a:endParaRPr lang="en-US" sz="3600" b="1" dirty="0">
              <a:solidFill>
                <a:srgbClr val="001000"/>
              </a:solidFill>
              <a:latin typeface="Calibri"/>
              <a:cs typeface="Calibri"/>
            </a:endParaRPr>
          </a:p>
          <a:p>
            <a:pPr marL="457200" indent="-457200">
              <a:buFont typeface="Arial"/>
              <a:buChar char="•"/>
            </a:pPr>
            <a:endParaRPr lang="en-US" sz="2000" b="1">
              <a:solidFill>
                <a:srgbClr val="001000"/>
              </a:solidFill>
              <a:latin typeface="Calibri" panose="020F0502020204030204" pitchFamily="34" charset="0"/>
              <a:cs typeface="Calibri" panose="020F0502020204030204" pitchFamily="34" charset="0"/>
            </a:endParaRPr>
          </a:p>
          <a:p>
            <a:pPr marL="742950" indent="-742950">
              <a:buAutoNum type="arabicParenBoth" startAt="2"/>
            </a:pPr>
            <a:r>
              <a:rPr lang="en-US" sz="3600" b="1" dirty="0">
                <a:solidFill>
                  <a:srgbClr val="001000"/>
                </a:solidFill>
                <a:latin typeface="Calibri"/>
                <a:cs typeface="Calibri"/>
              </a:rPr>
              <a:t>Turbidity</a:t>
            </a:r>
            <a:endParaRPr lang="en-US" sz="3600" dirty="0">
              <a:solidFill>
                <a:srgbClr val="001000"/>
              </a:solidFill>
              <a:latin typeface="Calibri"/>
              <a:cs typeface="Calibri"/>
            </a:endParaRPr>
          </a:p>
          <a:p>
            <a:r>
              <a:rPr lang="en-US" sz="3600" b="1" dirty="0">
                <a:solidFill>
                  <a:srgbClr val="001000"/>
                </a:solidFill>
                <a:latin typeface="Calibri"/>
                <a:cs typeface="Calibri"/>
              </a:rPr>
              <a:t>	</a:t>
            </a:r>
            <a:r>
              <a:rPr lang="en-US" sz="3600" dirty="0">
                <a:solidFill>
                  <a:srgbClr val="001000"/>
                </a:solidFill>
                <a:latin typeface="Calibri"/>
                <a:cs typeface="Calibri"/>
              </a:rPr>
              <a:t>to monitor light intensity</a:t>
            </a:r>
            <a:endParaRPr lang="en-US" sz="3600" b="1" dirty="0">
              <a:solidFill>
                <a:srgbClr val="001000"/>
              </a:solidFill>
              <a:latin typeface="Calibri"/>
              <a:cs typeface="Calibri"/>
            </a:endParaRPr>
          </a:p>
          <a:p>
            <a:endParaRPr lang="en-US" sz="2000" b="1">
              <a:solidFill>
                <a:srgbClr val="001000"/>
              </a:solidFill>
              <a:latin typeface="Calibri" panose="020F0502020204030204" pitchFamily="34" charset="0"/>
              <a:cs typeface="Calibri" panose="020F0502020204030204" pitchFamily="34" charset="0"/>
            </a:endParaRPr>
          </a:p>
          <a:p>
            <a:pPr marL="742950" indent="-742950">
              <a:buAutoNum type="arabicParenBoth" startAt="3"/>
            </a:pPr>
            <a:r>
              <a:rPr lang="en-US" sz="3600" b="1" dirty="0">
                <a:solidFill>
                  <a:srgbClr val="001000"/>
                </a:solidFill>
                <a:latin typeface="Calibri"/>
                <a:cs typeface="Calibri"/>
              </a:rPr>
              <a:t>Total Dissolved Solids (TDS)</a:t>
            </a:r>
            <a:endParaRPr lang="en-US" sz="3600" dirty="0">
              <a:solidFill>
                <a:srgbClr val="001000"/>
              </a:solidFill>
              <a:latin typeface="Calibri"/>
              <a:cs typeface="Calibri"/>
            </a:endParaRPr>
          </a:p>
          <a:p>
            <a:r>
              <a:rPr lang="en-US" sz="3600" b="1" dirty="0">
                <a:solidFill>
                  <a:srgbClr val="001000"/>
                </a:solidFill>
                <a:latin typeface="Calibri"/>
                <a:cs typeface="Calibri"/>
              </a:rPr>
              <a:t>	</a:t>
            </a:r>
            <a:r>
              <a:rPr lang="en-US" sz="3600" dirty="0">
                <a:solidFill>
                  <a:srgbClr val="001000"/>
                </a:solidFill>
                <a:latin typeface="Calibri"/>
                <a:cs typeface="Calibri"/>
              </a:rPr>
              <a:t>to measure amount of sediment in water (ppm)</a:t>
            </a:r>
            <a:endParaRPr lang="en-US" sz="3600" b="1" dirty="0">
              <a:solidFill>
                <a:srgbClr val="001000"/>
              </a:solidFill>
              <a:latin typeface="Calibri"/>
              <a:cs typeface="Calibri"/>
            </a:endParaRPr>
          </a:p>
          <a:p>
            <a:endParaRPr lang="en-US" sz="2000" b="1">
              <a:solidFill>
                <a:srgbClr val="001000"/>
              </a:solidFill>
              <a:latin typeface="Calibri" panose="020F0502020204030204" pitchFamily="34" charset="0"/>
              <a:cs typeface="Calibri" panose="020F0502020204030204" pitchFamily="34" charset="0"/>
            </a:endParaRPr>
          </a:p>
          <a:p>
            <a:pPr marL="742950" indent="-742950">
              <a:buAutoNum type="arabicParenBoth" startAt="4"/>
            </a:pPr>
            <a:r>
              <a:rPr lang="en-US" sz="3600" b="1" dirty="0">
                <a:solidFill>
                  <a:srgbClr val="001000"/>
                </a:solidFill>
                <a:latin typeface="Calibri"/>
                <a:cs typeface="Calibri"/>
              </a:rPr>
              <a:t>Temperature</a:t>
            </a:r>
            <a:endParaRPr lang="en-US" sz="3600" dirty="0">
              <a:solidFill>
                <a:srgbClr val="001000"/>
              </a:solidFill>
              <a:latin typeface="Calibri"/>
              <a:cs typeface="Calibri"/>
            </a:endParaRPr>
          </a:p>
          <a:p>
            <a:r>
              <a:rPr lang="en-US" sz="3600" b="1" dirty="0">
                <a:solidFill>
                  <a:srgbClr val="001000"/>
                </a:solidFill>
                <a:latin typeface="Calibri"/>
                <a:cs typeface="Calibri"/>
              </a:rPr>
              <a:t>	</a:t>
            </a:r>
            <a:r>
              <a:rPr lang="en-US" sz="3600" dirty="0">
                <a:solidFill>
                  <a:srgbClr val="001000"/>
                </a:solidFill>
                <a:latin typeface="Calibri"/>
                <a:cs typeface="Calibri"/>
              </a:rPr>
              <a:t>to compensate for atmospheric/system changes</a:t>
            </a:r>
            <a:endParaRPr lang="en-US" sz="3600" b="1" dirty="0">
              <a:solidFill>
                <a:srgbClr val="001000"/>
              </a:solidFill>
              <a:latin typeface="Calibri"/>
              <a:cs typeface="Calibri"/>
            </a:endParaRPr>
          </a:p>
        </p:txBody>
      </p:sp>
      <p:sp>
        <p:nvSpPr>
          <p:cNvPr id="57" name="Rounded Rectangle 56">
            <a:extLst>
              <a:ext uri="{FF2B5EF4-FFF2-40B4-BE49-F238E27FC236}">
                <a16:creationId xmlns:a16="http://schemas.microsoft.com/office/drawing/2014/main" id="{4D29EB97-8B15-9253-1360-BE1AD9165EF0}"/>
              </a:ext>
            </a:extLst>
          </p:cNvPr>
          <p:cNvSpPr/>
          <p:nvPr/>
        </p:nvSpPr>
        <p:spPr>
          <a:xfrm>
            <a:off x="327732" y="21376270"/>
            <a:ext cx="10817010" cy="4681604"/>
          </a:xfrm>
          <a:prstGeom prst="roundRect">
            <a:avLst>
              <a:gd name="adj" fmla="val 1914"/>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A810913-1714-22E2-DF2E-CD90F59364B8}"/>
              </a:ext>
            </a:extLst>
          </p:cNvPr>
          <p:cNvSpPr/>
          <p:nvPr/>
        </p:nvSpPr>
        <p:spPr>
          <a:xfrm>
            <a:off x="320431" y="21174565"/>
            <a:ext cx="10817010" cy="10294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cs typeface="Calibri" panose="020F0502020204030204" pitchFamily="34" charset="0"/>
              </a:rPr>
              <a:t>Project Goals</a:t>
            </a:r>
          </a:p>
        </p:txBody>
      </p:sp>
      <p:sp>
        <p:nvSpPr>
          <p:cNvPr id="35" name="TextBox 34">
            <a:extLst>
              <a:ext uri="{FF2B5EF4-FFF2-40B4-BE49-F238E27FC236}">
                <a16:creationId xmlns:a16="http://schemas.microsoft.com/office/drawing/2014/main" id="{FEABCE0F-B527-7BBF-2151-13B0DF7B6B8D}"/>
              </a:ext>
            </a:extLst>
          </p:cNvPr>
          <p:cNvSpPr txBox="1"/>
          <p:nvPr/>
        </p:nvSpPr>
        <p:spPr>
          <a:xfrm>
            <a:off x="622176" y="22405683"/>
            <a:ext cx="10354815"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001000"/>
                </a:solidFill>
                <a:latin typeface="Calibri" panose="020F0502020204030204" pitchFamily="34" charset="0"/>
                <a:cs typeface="Calibri" panose="020F0502020204030204" pitchFamily="34" charset="0"/>
              </a:rPr>
              <a:t>(1)	</a:t>
            </a:r>
            <a:r>
              <a:rPr lang="en-US" sz="3600">
                <a:solidFill>
                  <a:srgbClr val="001000"/>
                </a:solidFill>
                <a:latin typeface="Calibri" panose="020F0502020204030204" pitchFamily="34" charset="0"/>
                <a:cs typeface="Calibri" panose="020F0502020204030204" pitchFamily="34" charset="0"/>
              </a:rPr>
              <a:t>Build </a:t>
            </a:r>
            <a:r>
              <a:rPr lang="en-US" sz="3600" dirty="0">
                <a:solidFill>
                  <a:srgbClr val="001000"/>
                </a:solidFill>
                <a:latin typeface="Calibri" panose="020F0502020204030204" pitchFamily="34" charset="0"/>
                <a:cs typeface="Calibri" panose="020F0502020204030204" pitchFamily="34" charset="0"/>
              </a:rPr>
              <a:t>a wireless sensor </a:t>
            </a:r>
            <a:r>
              <a:rPr lang="en-US" sz="3600">
                <a:solidFill>
                  <a:srgbClr val="001000"/>
                </a:solidFill>
                <a:latin typeface="Calibri" panose="020F0502020204030204" pitchFamily="34" charset="0"/>
                <a:cs typeface="Calibri" panose="020F0502020204030204" pitchFamily="34" charset="0"/>
              </a:rPr>
              <a:t>to measure C2Q variables</a:t>
            </a:r>
            <a:endParaRPr lang="en-US" sz="3600" dirty="0">
              <a:solidFill>
                <a:srgbClr val="001000"/>
              </a:solidFill>
              <a:latin typeface="Calibri" panose="020F0502020204030204" pitchFamily="34" charset="0"/>
              <a:cs typeface="Calibri" panose="020F0502020204030204" pitchFamily="34" charset="0"/>
            </a:endParaRPr>
          </a:p>
          <a:p>
            <a:endParaRPr lang="en-US" sz="800">
              <a:solidFill>
                <a:srgbClr val="001000"/>
              </a:solidFill>
              <a:latin typeface="Calibri" panose="020F0502020204030204" pitchFamily="34" charset="0"/>
              <a:cs typeface="Calibri" panose="020F0502020204030204" pitchFamily="34" charset="0"/>
            </a:endParaRPr>
          </a:p>
          <a:p>
            <a:r>
              <a:rPr lang="en-US" sz="3600" dirty="0">
                <a:solidFill>
                  <a:srgbClr val="001000"/>
                </a:solidFill>
                <a:latin typeface="Calibri" panose="020F0502020204030204" pitchFamily="34" charset="0"/>
                <a:cs typeface="Calibri" panose="020F0502020204030204" pitchFamily="34" charset="0"/>
              </a:rPr>
              <a:t>(2)	</a:t>
            </a:r>
            <a:r>
              <a:rPr lang="en-US" sz="3600">
                <a:solidFill>
                  <a:srgbClr val="001000"/>
                </a:solidFill>
                <a:latin typeface="Calibri" panose="020F0502020204030204" pitchFamily="34" charset="0"/>
                <a:cs typeface="Calibri" panose="020F0502020204030204" pitchFamily="34" charset="0"/>
              </a:rPr>
              <a:t>Transmit data using	</a:t>
            </a:r>
            <a:r>
              <a:rPr lang="en-US" sz="3600" dirty="0" err="1">
                <a:solidFill>
                  <a:srgbClr val="001000"/>
                </a:solidFill>
                <a:latin typeface="Calibri" panose="020F0502020204030204" pitchFamily="34" charset="0"/>
                <a:cs typeface="Calibri" panose="020F0502020204030204" pitchFamily="34" charset="0"/>
              </a:rPr>
              <a:t>LoRaWAN</a:t>
            </a:r>
            <a:r>
              <a:rPr lang="en-US" sz="3600" dirty="0">
                <a:solidFill>
                  <a:srgbClr val="001000"/>
                </a:solidFill>
                <a:latin typeface="Calibri" panose="020F0502020204030204" pitchFamily="34" charset="0"/>
                <a:cs typeface="Calibri" panose="020F0502020204030204" pitchFamily="34" charset="0"/>
              </a:rPr>
              <a:t> over long distances</a:t>
            </a:r>
          </a:p>
          <a:p>
            <a:endParaRPr lang="en-US" sz="800">
              <a:solidFill>
                <a:srgbClr val="001000"/>
              </a:solidFill>
              <a:latin typeface="Calibri" panose="020F0502020204030204" pitchFamily="34" charset="0"/>
              <a:cs typeface="Calibri" panose="020F0502020204030204" pitchFamily="34" charset="0"/>
            </a:endParaRPr>
          </a:p>
          <a:p>
            <a:r>
              <a:rPr lang="en-US" sz="3600" dirty="0">
                <a:solidFill>
                  <a:srgbClr val="001000"/>
                </a:solidFill>
                <a:latin typeface="Calibri" panose="020F0502020204030204" pitchFamily="34" charset="0"/>
                <a:cs typeface="Calibri" panose="020F0502020204030204" pitchFamily="34" charset="0"/>
              </a:rPr>
              <a:t>(3)	</a:t>
            </a:r>
            <a:r>
              <a:rPr lang="en-US" sz="3600">
                <a:solidFill>
                  <a:srgbClr val="001000"/>
                </a:solidFill>
                <a:latin typeface="Calibri" panose="020F0502020204030204" pitchFamily="34" charset="0"/>
                <a:cs typeface="Calibri" panose="020F0502020204030204" pitchFamily="34" charset="0"/>
              </a:rPr>
              <a:t>Keep the sensor versatile </a:t>
            </a:r>
            <a:r>
              <a:rPr lang="en-US" sz="3600" dirty="0">
                <a:solidFill>
                  <a:srgbClr val="001000"/>
                </a:solidFill>
                <a:latin typeface="Calibri" panose="020F0502020204030204" pitchFamily="34" charset="0"/>
                <a:cs typeface="Calibri" panose="020F0502020204030204" pitchFamily="34" charset="0"/>
              </a:rPr>
              <a:t>for </a:t>
            </a:r>
            <a:r>
              <a:rPr lang="en-US" sz="3600">
                <a:solidFill>
                  <a:srgbClr val="001000"/>
                </a:solidFill>
                <a:latin typeface="Calibri" panose="020F0502020204030204" pitchFamily="34" charset="0"/>
                <a:cs typeface="Calibri" panose="020F0502020204030204" pitchFamily="34" charset="0"/>
              </a:rPr>
              <a:t>facile modifications</a:t>
            </a:r>
            <a:endParaRPr lang="en-US" sz="3600" dirty="0">
              <a:solidFill>
                <a:srgbClr val="001000"/>
              </a:solidFill>
              <a:latin typeface="Calibri" panose="020F0502020204030204" pitchFamily="34" charset="0"/>
              <a:cs typeface="Calibri" panose="020F0502020204030204" pitchFamily="34" charset="0"/>
            </a:endParaRPr>
          </a:p>
          <a:p>
            <a:pPr marL="457200" indent="-457200">
              <a:buFont typeface="Arial"/>
              <a:buChar char="•"/>
            </a:pPr>
            <a:endParaRPr lang="en-US" sz="800">
              <a:solidFill>
                <a:srgbClr val="001000"/>
              </a:solidFill>
              <a:latin typeface="Calibri" panose="020F0502020204030204" pitchFamily="34" charset="0"/>
              <a:cs typeface="Calibri" panose="020F0502020204030204" pitchFamily="34" charset="0"/>
            </a:endParaRPr>
          </a:p>
          <a:p>
            <a:r>
              <a:rPr lang="en-US" sz="3600">
                <a:solidFill>
                  <a:srgbClr val="001000"/>
                </a:solidFill>
                <a:latin typeface="Calibri" panose="020F0502020204030204" pitchFamily="34" charset="0"/>
                <a:cs typeface="Calibri" panose="020F0502020204030204" pitchFamily="34" charset="0"/>
              </a:rPr>
              <a:t>(4)	</a:t>
            </a:r>
            <a:r>
              <a:rPr lang="en-US" sz="3600" dirty="0">
                <a:solidFill>
                  <a:srgbClr val="001000"/>
                </a:solidFill>
                <a:latin typeface="Calibri" panose="020F0502020204030204" pitchFamily="34" charset="0"/>
                <a:cs typeface="Calibri" panose="020F0502020204030204" pitchFamily="34" charset="0"/>
              </a:rPr>
              <a:t>Design a robust data processing server </a:t>
            </a:r>
            <a:r>
              <a:rPr lang="en-US" sz="3600">
                <a:solidFill>
                  <a:srgbClr val="001000"/>
                </a:solidFill>
                <a:latin typeface="Calibri" panose="020F0502020204030204" pitchFamily="34" charset="0"/>
                <a:cs typeface="Calibri" panose="020F0502020204030204" pitchFamily="34" charset="0"/>
              </a:rPr>
              <a:t>to connect 	with multiple sensors concurrently</a:t>
            </a:r>
          </a:p>
        </p:txBody>
      </p:sp>
      <p:sp>
        <p:nvSpPr>
          <p:cNvPr id="80" name="TextBox 79">
            <a:extLst>
              <a:ext uri="{FF2B5EF4-FFF2-40B4-BE49-F238E27FC236}">
                <a16:creationId xmlns:a16="http://schemas.microsoft.com/office/drawing/2014/main" id="{7571337A-1504-00A5-AD4C-E090C4595F54}"/>
              </a:ext>
            </a:extLst>
          </p:cNvPr>
          <p:cNvSpPr txBox="1"/>
          <p:nvPr/>
        </p:nvSpPr>
        <p:spPr>
          <a:xfrm>
            <a:off x="18509104" y="17728741"/>
            <a:ext cx="1878988" cy="646331"/>
          </a:xfrm>
          <a:prstGeom prst="rect">
            <a:avLst/>
          </a:prstGeom>
          <a:noFill/>
        </p:spPr>
        <p:txBody>
          <a:bodyPr wrap="square" rtlCol="0">
            <a:spAutoFit/>
          </a:bodyPr>
          <a:lstStyle/>
          <a:p>
            <a:pPr algn="r"/>
            <a:r>
              <a:rPr lang="en-US" sz="3600" b="1" i="1">
                <a:solidFill>
                  <a:srgbClr val="000000"/>
                </a:solidFill>
                <a:ea typeface="Ebrima" panose="02000000000000000000" pitchFamily="2" charset="0"/>
                <a:cs typeface="Calibri" panose="020F0502020204030204" pitchFamily="34" charset="0"/>
              </a:rPr>
              <a:t>Coffee</a:t>
            </a:r>
          </a:p>
        </p:txBody>
      </p:sp>
      <p:sp>
        <p:nvSpPr>
          <p:cNvPr id="81" name="TextBox 80">
            <a:extLst>
              <a:ext uri="{FF2B5EF4-FFF2-40B4-BE49-F238E27FC236}">
                <a16:creationId xmlns:a16="http://schemas.microsoft.com/office/drawing/2014/main" id="{D043004E-FFD8-41A8-9673-95A9074F0026}"/>
              </a:ext>
            </a:extLst>
          </p:cNvPr>
          <p:cNvSpPr txBox="1"/>
          <p:nvPr/>
        </p:nvSpPr>
        <p:spPr>
          <a:xfrm>
            <a:off x="22757024" y="17684017"/>
            <a:ext cx="2707950" cy="646331"/>
          </a:xfrm>
          <a:prstGeom prst="rect">
            <a:avLst/>
          </a:prstGeom>
          <a:noFill/>
        </p:spPr>
        <p:txBody>
          <a:bodyPr wrap="square" lIns="91440" tIns="45720" rIns="91440" bIns="45720" rtlCol="0" anchor="t">
            <a:spAutoFit/>
          </a:bodyPr>
          <a:lstStyle/>
          <a:p>
            <a:pPr algn="r"/>
            <a:r>
              <a:rPr lang="en-US" sz="3600" b="1" i="1" dirty="0">
                <a:solidFill>
                  <a:srgbClr val="000000"/>
                </a:solidFill>
                <a:ea typeface="Ebrima"/>
                <a:cs typeface="Calibri"/>
              </a:rPr>
              <a:t>Tap Water</a:t>
            </a:r>
            <a:endParaRPr lang="en-US" sz="3600" b="1" i="1" dirty="0">
              <a:solidFill>
                <a:srgbClr val="000000"/>
              </a:solidFill>
              <a:ea typeface="Ebrima" panose="02000000000000000000" pitchFamily="2" charset="0"/>
              <a:cs typeface="Calibri" panose="020F0502020204030204" pitchFamily="34" charset="0"/>
            </a:endParaRPr>
          </a:p>
        </p:txBody>
      </p:sp>
      <p:sp>
        <p:nvSpPr>
          <p:cNvPr id="94" name="Rounded Rectangle 93">
            <a:extLst>
              <a:ext uri="{FF2B5EF4-FFF2-40B4-BE49-F238E27FC236}">
                <a16:creationId xmlns:a16="http://schemas.microsoft.com/office/drawing/2014/main" id="{09E33D7D-DA34-CEB7-2DD6-2EB4D97693A4}"/>
              </a:ext>
            </a:extLst>
          </p:cNvPr>
          <p:cNvSpPr/>
          <p:nvPr/>
        </p:nvSpPr>
        <p:spPr>
          <a:xfrm>
            <a:off x="33816649" y="16775997"/>
            <a:ext cx="9687983" cy="7693544"/>
          </a:xfrm>
          <a:prstGeom prst="roundRect">
            <a:avLst>
              <a:gd name="adj" fmla="val 3953"/>
            </a:avLst>
          </a:prstGeom>
          <a:solidFill>
            <a:schemeClr val="bg1"/>
          </a:solidFill>
          <a:ln>
            <a:solidFill>
              <a:srgbClr val="305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4B5D43-62F5-1BCC-E6CF-2AB876096722}"/>
              </a:ext>
            </a:extLst>
          </p:cNvPr>
          <p:cNvSpPr/>
          <p:nvPr/>
        </p:nvSpPr>
        <p:spPr>
          <a:xfrm>
            <a:off x="33804721" y="16342039"/>
            <a:ext cx="9699912" cy="11028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Sensor </a:t>
            </a:r>
            <a:r>
              <a:rPr lang="en-US" sz="4400" b="1">
                <a:latin typeface="Calibri" panose="020F0502020204030204" pitchFamily="34" charset="0"/>
                <a:cs typeface="Calibri" panose="020F0502020204030204" pitchFamily="34" charset="0"/>
              </a:rPr>
              <a:t>Fabrication</a:t>
            </a:r>
            <a:endParaRPr lang="en-US" sz="4400" b="1" dirty="0">
              <a:latin typeface="Calibri" panose="020F0502020204030204" pitchFamily="34" charset="0"/>
              <a:cs typeface="Calibri" panose="020F0502020204030204" pitchFamily="34" charset="0"/>
            </a:endParaRPr>
          </a:p>
        </p:txBody>
      </p:sp>
      <p:pic>
        <p:nvPicPr>
          <p:cNvPr id="99" name="Picture 2" descr="JavaScript Robotics Platform Support (Johnny-Five)">
            <a:extLst>
              <a:ext uri="{FF2B5EF4-FFF2-40B4-BE49-F238E27FC236}">
                <a16:creationId xmlns:a16="http://schemas.microsoft.com/office/drawing/2014/main" id="{0DFE3584-9E8E-8B06-E362-80A9CEFA54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9939" y="17597892"/>
            <a:ext cx="2841058" cy="2841058"/>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87E61835-C692-EF02-F621-E8287B959919}"/>
              </a:ext>
            </a:extLst>
          </p:cNvPr>
          <p:cNvSpPr txBox="1"/>
          <p:nvPr/>
        </p:nvSpPr>
        <p:spPr>
          <a:xfrm>
            <a:off x="37986637" y="17997591"/>
            <a:ext cx="5164090" cy="2308324"/>
          </a:xfrm>
          <a:prstGeom prst="rect">
            <a:avLst/>
          </a:prstGeom>
          <a:noFill/>
        </p:spPr>
        <p:txBody>
          <a:bodyPr wrap="square" rtlCol="0">
            <a:spAutoFit/>
          </a:bodyPr>
          <a:lstStyle/>
          <a:p>
            <a:r>
              <a:rPr lang="en-US" sz="3600">
                <a:solidFill>
                  <a:srgbClr val="001000"/>
                </a:solidFill>
                <a:latin typeface="Calibri" panose="020F0502020204030204" pitchFamily="34" charset="0"/>
                <a:ea typeface="Ebrima" panose="02000000000000000000" pitchFamily="2" charset="0"/>
                <a:cs typeface="Calibri" panose="020F0502020204030204" pitchFamily="34" charset="0"/>
              </a:rPr>
              <a:t>The Arduino Mega was wired to a breadboard to pair with individual sensors.</a:t>
            </a:r>
          </a:p>
        </p:txBody>
      </p:sp>
      <p:pic>
        <p:nvPicPr>
          <p:cNvPr id="98" name="Picture 4" descr="MKRWAN Examples | Arduino Documentation | Arduino Documentation">
            <a:extLst>
              <a:ext uri="{FF2B5EF4-FFF2-40B4-BE49-F238E27FC236}">
                <a16:creationId xmlns:a16="http://schemas.microsoft.com/office/drawing/2014/main" id="{0A7E6C70-3F65-361F-62BE-B339BB9E80E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491" t="-1286" r="23882" b="1286"/>
          <a:stretch/>
        </p:blipFill>
        <p:spPr bwMode="auto">
          <a:xfrm>
            <a:off x="34110415" y="19960307"/>
            <a:ext cx="3838117" cy="4357813"/>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277E23A6-8C6A-A87D-0847-FCF0DA3069C7}"/>
              </a:ext>
            </a:extLst>
          </p:cNvPr>
          <p:cNvSpPr txBox="1"/>
          <p:nvPr/>
        </p:nvSpPr>
        <p:spPr>
          <a:xfrm>
            <a:off x="37986637" y="20665666"/>
            <a:ext cx="5164090" cy="3416320"/>
          </a:xfrm>
          <a:prstGeom prst="rect">
            <a:avLst/>
          </a:prstGeom>
          <a:noFill/>
        </p:spPr>
        <p:txBody>
          <a:bodyPr wrap="square" rtlCol="0">
            <a:spAutoFit/>
          </a:bodyPr>
          <a:lstStyle/>
          <a:p>
            <a:r>
              <a:rPr lang="en-US" sz="3600">
                <a:solidFill>
                  <a:srgbClr val="001000"/>
                </a:solidFill>
                <a:latin typeface="Calibri" panose="020F0502020204030204" pitchFamily="34" charset="0"/>
                <a:ea typeface="Ebrima" panose="02000000000000000000" pitchFamily="2" charset="0"/>
                <a:cs typeface="Calibri" panose="020F0502020204030204" pitchFamily="34" charset="0"/>
              </a:rPr>
              <a:t>The Arduino MKRWAN1300 was connected to the Arduino MEGA and encoded for inter-device communication.</a:t>
            </a:r>
          </a:p>
        </p:txBody>
      </p:sp>
      <p:sp>
        <p:nvSpPr>
          <p:cNvPr id="104" name="Rounded Rectangle 103">
            <a:extLst>
              <a:ext uri="{FF2B5EF4-FFF2-40B4-BE49-F238E27FC236}">
                <a16:creationId xmlns:a16="http://schemas.microsoft.com/office/drawing/2014/main" id="{C026DE1D-8C5A-5017-81A3-CD77BECA08E9}"/>
              </a:ext>
            </a:extLst>
          </p:cNvPr>
          <p:cNvSpPr/>
          <p:nvPr/>
        </p:nvSpPr>
        <p:spPr>
          <a:xfrm>
            <a:off x="24822086" y="7417940"/>
            <a:ext cx="5657182" cy="6218408"/>
          </a:xfrm>
          <a:prstGeom prst="roundRect">
            <a:avLst>
              <a:gd name="adj" fmla="val 16783"/>
            </a:avLst>
          </a:prstGeom>
          <a:solidFill>
            <a:schemeClr val="bg1"/>
          </a:soli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 name="Picture 29" descr="A picture containing dark&#10;&#10;Description automatically generated">
            <a:extLst>
              <a:ext uri="{FF2B5EF4-FFF2-40B4-BE49-F238E27FC236}">
                <a16:creationId xmlns:a16="http://schemas.microsoft.com/office/drawing/2014/main" id="{2079496D-6A41-9707-844C-ED1B4B49D3D7}"/>
              </a:ext>
            </a:extLst>
          </p:cNvPr>
          <p:cNvPicPr>
            <a:picLocks noChangeAspect="1"/>
          </p:cNvPicPr>
          <p:nvPr/>
        </p:nvPicPr>
        <p:blipFill>
          <a:blip r:embed="rId15"/>
          <a:stretch>
            <a:fillRect/>
          </a:stretch>
        </p:blipFill>
        <p:spPr>
          <a:xfrm>
            <a:off x="26597916" y="11087222"/>
            <a:ext cx="2080452" cy="2080452"/>
          </a:xfrm>
          <a:prstGeom prst="rect">
            <a:avLst/>
          </a:prstGeom>
        </p:spPr>
      </p:pic>
      <p:pic>
        <p:nvPicPr>
          <p:cNvPr id="1026" name="Picture 2" descr="Semtech LoRa Technology Overview | Semtech">
            <a:extLst>
              <a:ext uri="{FF2B5EF4-FFF2-40B4-BE49-F238E27FC236}">
                <a16:creationId xmlns:a16="http://schemas.microsoft.com/office/drawing/2014/main" id="{6D467FCB-335E-99B7-520B-51EBCE61D8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03393" y="7111387"/>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Graphical user interface, logo&#10;&#10;Description automatically generated">
            <a:extLst>
              <a:ext uri="{FF2B5EF4-FFF2-40B4-BE49-F238E27FC236}">
                <a16:creationId xmlns:a16="http://schemas.microsoft.com/office/drawing/2014/main" id="{F9E1094B-062F-026C-8D3C-E5D6EF01017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060105" y="8976320"/>
            <a:ext cx="2956507" cy="2956507"/>
          </a:xfrm>
          <a:prstGeom prst="rect">
            <a:avLst/>
          </a:prstGeom>
        </p:spPr>
      </p:pic>
      <p:sp>
        <p:nvSpPr>
          <p:cNvPr id="106" name="Rounded Rectangle 105">
            <a:extLst>
              <a:ext uri="{FF2B5EF4-FFF2-40B4-BE49-F238E27FC236}">
                <a16:creationId xmlns:a16="http://schemas.microsoft.com/office/drawing/2014/main" id="{4E589031-1570-2193-60EA-250E7EAA57CB}"/>
              </a:ext>
            </a:extLst>
          </p:cNvPr>
          <p:cNvSpPr/>
          <p:nvPr/>
        </p:nvSpPr>
        <p:spPr>
          <a:xfrm>
            <a:off x="31159763" y="7443715"/>
            <a:ext cx="5657182" cy="6218408"/>
          </a:xfrm>
          <a:prstGeom prst="roundRect">
            <a:avLst>
              <a:gd name="adj" fmla="val 16783"/>
            </a:avLst>
          </a:prstGeom>
          <a:solidFill>
            <a:schemeClr val="bg1"/>
          </a:soli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3" name="Picture 32" descr="Icon&#10;&#10;Description automatically generated">
            <a:extLst>
              <a:ext uri="{FF2B5EF4-FFF2-40B4-BE49-F238E27FC236}">
                <a16:creationId xmlns:a16="http://schemas.microsoft.com/office/drawing/2014/main" id="{82618CB7-EA2B-63DC-3481-9791CD5F51A7}"/>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34380701" y="8020061"/>
            <a:ext cx="1625722" cy="1340364"/>
          </a:xfrm>
          <a:prstGeom prst="rect">
            <a:avLst/>
          </a:prstGeom>
        </p:spPr>
      </p:pic>
      <p:pic>
        <p:nvPicPr>
          <p:cNvPr id="76" name="Picture 35" descr="Logo&#10;&#10;Description automatically generated">
            <a:extLst>
              <a:ext uri="{FF2B5EF4-FFF2-40B4-BE49-F238E27FC236}">
                <a16:creationId xmlns:a16="http://schemas.microsoft.com/office/drawing/2014/main" id="{33F11D8F-8DE3-8786-6B05-CF5F61A1A6AD}"/>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31686091" y="8225588"/>
            <a:ext cx="1788180" cy="1061257"/>
          </a:xfrm>
          <a:prstGeom prst="rect">
            <a:avLst/>
          </a:prstGeom>
        </p:spPr>
      </p:pic>
      <p:pic>
        <p:nvPicPr>
          <p:cNvPr id="77" name="Picture 38" descr="Logo&#10;&#10;Description automatically generated">
            <a:extLst>
              <a:ext uri="{FF2B5EF4-FFF2-40B4-BE49-F238E27FC236}">
                <a16:creationId xmlns:a16="http://schemas.microsoft.com/office/drawing/2014/main" id="{923C2698-F46A-0CE7-DCA5-78AA13DEADBD}"/>
              </a:ext>
            </a:extLst>
          </p:cNvPr>
          <p:cNvPicPr>
            <a:picLocks noChangeAspect="1"/>
          </p:cNvPicPr>
          <p:nvPr/>
        </p:nvPicPr>
        <p:blipFill>
          <a:blip r:embed="rId22">
            <a:extLst>
              <a:ext uri="{837473B0-CC2E-450A-ABE3-18F120FF3D39}">
                <a1611:picAttrSrcUrl xmlns:a1611="http://schemas.microsoft.com/office/drawing/2016/11/main" r:id="rId23"/>
              </a:ext>
            </a:extLst>
          </a:blip>
          <a:stretch>
            <a:fillRect/>
          </a:stretch>
        </p:blipFill>
        <p:spPr>
          <a:xfrm>
            <a:off x="31697801" y="9533580"/>
            <a:ext cx="4561451" cy="1926816"/>
          </a:xfrm>
          <a:prstGeom prst="rect">
            <a:avLst/>
          </a:prstGeom>
        </p:spPr>
      </p:pic>
      <p:pic>
        <p:nvPicPr>
          <p:cNvPr id="78" name="Picture 41">
            <a:extLst>
              <a:ext uri="{FF2B5EF4-FFF2-40B4-BE49-F238E27FC236}">
                <a16:creationId xmlns:a16="http://schemas.microsoft.com/office/drawing/2014/main" id="{ED234256-672B-1880-1B89-677178CBA36B}"/>
              </a:ext>
            </a:extLst>
          </p:cNvPr>
          <p:cNvPicPr>
            <a:picLocks noChangeAspect="1"/>
          </p:cNvPicPr>
          <p:nvPr/>
        </p:nvPicPr>
        <p:blipFill>
          <a:blip r:embed="rId24"/>
          <a:stretch>
            <a:fillRect/>
          </a:stretch>
        </p:blipFill>
        <p:spPr>
          <a:xfrm>
            <a:off x="32433494" y="11610531"/>
            <a:ext cx="2760068" cy="1074386"/>
          </a:xfrm>
          <a:prstGeom prst="rect">
            <a:avLst/>
          </a:prstGeom>
        </p:spPr>
      </p:pic>
      <p:sp>
        <p:nvSpPr>
          <p:cNvPr id="107" name="Rounded Rectangle 106">
            <a:extLst>
              <a:ext uri="{FF2B5EF4-FFF2-40B4-BE49-F238E27FC236}">
                <a16:creationId xmlns:a16="http://schemas.microsoft.com/office/drawing/2014/main" id="{3FB5A982-EE8A-2719-A2AB-374D2B56EA87}"/>
              </a:ext>
            </a:extLst>
          </p:cNvPr>
          <p:cNvSpPr/>
          <p:nvPr/>
        </p:nvSpPr>
        <p:spPr>
          <a:xfrm>
            <a:off x="37352665" y="7459876"/>
            <a:ext cx="5657182" cy="6218408"/>
          </a:xfrm>
          <a:prstGeom prst="roundRect">
            <a:avLst>
              <a:gd name="adj" fmla="val 16783"/>
            </a:avLst>
          </a:prstGeom>
          <a:solidFill>
            <a:schemeClr val="bg1"/>
          </a:solidFill>
          <a:ln w="38100">
            <a:solidFill>
              <a:srgbClr val="001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5" name="Picture 104" descr="Text&#10;&#10;Description automatically generated">
            <a:extLst>
              <a:ext uri="{FF2B5EF4-FFF2-40B4-BE49-F238E27FC236}">
                <a16:creationId xmlns:a16="http://schemas.microsoft.com/office/drawing/2014/main" id="{BDD3EA63-659F-42D8-5196-48D511623FC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7581686" y="9036484"/>
            <a:ext cx="5199139" cy="4436800"/>
          </a:xfrm>
          <a:prstGeom prst="roundRect">
            <a:avLst/>
          </a:prstGeom>
        </p:spPr>
      </p:pic>
      <p:pic>
        <p:nvPicPr>
          <p:cNvPr id="79" name="Picture 42" descr="Logo&#10;&#10;Description automatically generated">
            <a:extLst>
              <a:ext uri="{FF2B5EF4-FFF2-40B4-BE49-F238E27FC236}">
                <a16:creationId xmlns:a16="http://schemas.microsoft.com/office/drawing/2014/main" id="{D859AD67-1BC8-79D5-48E2-27AB34E8639F}"/>
              </a:ext>
            </a:extLst>
          </p:cNvPr>
          <p:cNvPicPr>
            <a:picLocks noChangeAspect="1"/>
          </p:cNvPicPr>
          <p:nvPr/>
        </p:nvPicPr>
        <p:blipFill>
          <a:blip r:embed="rId26"/>
          <a:stretch>
            <a:fillRect/>
          </a:stretch>
        </p:blipFill>
        <p:spPr>
          <a:xfrm>
            <a:off x="39806444" y="7936336"/>
            <a:ext cx="2580696" cy="623688"/>
          </a:xfrm>
          <a:prstGeom prst="rect">
            <a:avLst/>
          </a:prstGeom>
        </p:spPr>
      </p:pic>
      <p:pic>
        <p:nvPicPr>
          <p:cNvPr id="101" name="Picture 100" descr="Logo&#10;&#10;Description automatically generated">
            <a:extLst>
              <a:ext uri="{FF2B5EF4-FFF2-40B4-BE49-F238E27FC236}">
                <a16:creationId xmlns:a16="http://schemas.microsoft.com/office/drawing/2014/main" id="{72688A02-4C4A-D062-E867-9968E2FC2E4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7498672" y="7562422"/>
            <a:ext cx="2672919" cy="1336460"/>
          </a:xfrm>
          <a:prstGeom prst="rect">
            <a:avLst/>
          </a:prstGeom>
        </p:spPr>
      </p:pic>
      <p:sp>
        <p:nvSpPr>
          <p:cNvPr id="108" name="TextBox 107">
            <a:extLst>
              <a:ext uri="{FF2B5EF4-FFF2-40B4-BE49-F238E27FC236}">
                <a16:creationId xmlns:a16="http://schemas.microsoft.com/office/drawing/2014/main" id="{13EEE3DE-39A2-41F7-AD97-3021DE9B9B99}"/>
              </a:ext>
            </a:extLst>
          </p:cNvPr>
          <p:cNvSpPr txBox="1"/>
          <p:nvPr/>
        </p:nvSpPr>
        <p:spPr>
          <a:xfrm>
            <a:off x="33982659" y="30832474"/>
            <a:ext cx="11647569" cy="1569660"/>
          </a:xfrm>
          <a:prstGeom prst="rect">
            <a:avLst/>
          </a:prstGeom>
          <a:noFill/>
        </p:spPr>
        <p:txBody>
          <a:bodyPr wrap="square" rtlCol="0">
            <a:spAutoFit/>
          </a:bodyPr>
          <a:lstStyle/>
          <a:p>
            <a:r>
              <a:rPr lang="it-IT" sz="3200">
                <a:solidFill>
                  <a:srgbClr val="001000"/>
                </a:solidFill>
                <a:latin typeface="Calibri" panose="020F0502020204030204" pitchFamily="34" charset="0"/>
                <a:cs typeface="Calibri" panose="020F0502020204030204" pitchFamily="34" charset="0"/>
              </a:rPr>
              <a:t>[1] </a:t>
            </a:r>
            <a:r>
              <a:rPr lang="it-IT" sz="3200" i="1" err="1">
                <a:solidFill>
                  <a:srgbClr val="001000"/>
                </a:solidFill>
                <a:latin typeface="Calibri" panose="020F0502020204030204" pitchFamily="34" charset="0"/>
                <a:cs typeface="Calibri" panose="020F0502020204030204" pitchFamily="34" charset="0"/>
              </a:rPr>
              <a:t>Coastal</a:t>
            </a:r>
            <a:r>
              <a:rPr lang="it-IT" sz="3200" i="1">
                <a:solidFill>
                  <a:srgbClr val="001000"/>
                </a:solidFill>
                <a:latin typeface="Calibri" panose="020F0502020204030204" pitchFamily="34" charset="0"/>
                <a:cs typeface="Calibri" panose="020F0502020204030204" pitchFamily="34" charset="0"/>
              </a:rPr>
              <a:t> </a:t>
            </a:r>
            <a:r>
              <a:rPr lang="it-IT" sz="3200" i="1" err="1">
                <a:solidFill>
                  <a:srgbClr val="001000"/>
                </a:solidFill>
                <a:latin typeface="Calibri" panose="020F0502020204030204" pitchFamily="34" charset="0"/>
                <a:cs typeface="Calibri" panose="020F0502020204030204" pitchFamily="34" charset="0"/>
              </a:rPr>
              <a:t>runoff</a:t>
            </a:r>
            <a:r>
              <a:rPr lang="it-IT" sz="3200" i="1">
                <a:solidFill>
                  <a:srgbClr val="001000"/>
                </a:solidFill>
                <a:latin typeface="Calibri" panose="020F0502020204030204" pitchFamily="34" charset="0"/>
                <a:cs typeface="Calibri" panose="020F0502020204030204" pitchFamily="34" charset="0"/>
              </a:rPr>
              <a:t> </a:t>
            </a:r>
            <a:r>
              <a:rPr lang="it-IT" sz="3200" i="1" err="1">
                <a:solidFill>
                  <a:srgbClr val="001000"/>
                </a:solidFill>
                <a:latin typeface="Calibri" panose="020F0502020204030204" pitchFamily="34" charset="0"/>
                <a:cs typeface="Calibri" panose="020F0502020204030204" pitchFamily="34" charset="0"/>
              </a:rPr>
              <a:t>pollution</a:t>
            </a:r>
            <a:r>
              <a:rPr lang="it-IT" sz="3200" i="1">
                <a:solidFill>
                  <a:srgbClr val="001000"/>
                </a:solidFill>
                <a:latin typeface="Calibri" panose="020F0502020204030204" pitchFamily="34" charset="0"/>
                <a:cs typeface="Calibri" panose="020F0502020204030204" pitchFamily="34" charset="0"/>
              </a:rPr>
              <a:t> data</a:t>
            </a:r>
            <a:r>
              <a:rPr lang="it-IT" sz="3200">
                <a:solidFill>
                  <a:srgbClr val="001000"/>
                </a:solidFill>
                <a:latin typeface="Calibri" panose="020F0502020204030204" pitchFamily="34" charset="0"/>
                <a:cs typeface="Calibri" panose="020F0502020204030204" pitchFamily="34" charset="0"/>
              </a:rPr>
              <a:t>, U.S. EPA, 2009</a:t>
            </a:r>
          </a:p>
          <a:p>
            <a:r>
              <a:rPr lang="it-IT" sz="3200" b="0" i="0">
                <a:solidFill>
                  <a:srgbClr val="001000"/>
                </a:solidFill>
                <a:effectLst/>
                <a:latin typeface="Calibri" panose="020F0502020204030204" pitchFamily="34" charset="0"/>
                <a:cs typeface="Calibri" panose="020F0502020204030204" pitchFamily="34" charset="0"/>
              </a:rPr>
              <a:t>[2] </a:t>
            </a:r>
            <a:r>
              <a:rPr lang="it-IT" sz="3200" b="0" i="1">
                <a:solidFill>
                  <a:srgbClr val="001000"/>
                </a:solidFill>
                <a:effectLst/>
                <a:latin typeface="Calibri" panose="020F0502020204030204" pitchFamily="34" charset="0"/>
                <a:cs typeface="Calibri" panose="020F0502020204030204" pitchFamily="34" charset="0"/>
              </a:rPr>
              <a:t>Water </a:t>
            </a:r>
            <a:r>
              <a:rPr lang="it-IT" sz="3200" b="0" i="1" err="1">
                <a:solidFill>
                  <a:srgbClr val="001000"/>
                </a:solidFill>
                <a:effectLst/>
                <a:latin typeface="Calibri" panose="020F0502020204030204" pitchFamily="34" charset="0"/>
                <a:cs typeface="Calibri" panose="020F0502020204030204" pitchFamily="34" charset="0"/>
              </a:rPr>
              <a:t>quality</a:t>
            </a:r>
            <a:r>
              <a:rPr lang="it-IT" sz="3200" b="0" i="1">
                <a:solidFill>
                  <a:srgbClr val="001000"/>
                </a:solidFill>
                <a:effectLst/>
                <a:latin typeface="Calibri" panose="020F0502020204030204" pitchFamily="34" charset="0"/>
                <a:cs typeface="Calibri" panose="020F0502020204030204" pitchFamily="34" charset="0"/>
              </a:rPr>
              <a:t> </a:t>
            </a:r>
            <a:r>
              <a:rPr lang="it-IT" sz="3200" i="1" err="1">
                <a:solidFill>
                  <a:srgbClr val="001000"/>
                </a:solidFill>
                <a:latin typeface="Calibri" panose="020F0502020204030204" pitchFamily="34" charset="0"/>
                <a:cs typeface="Calibri" panose="020F0502020204030204" pitchFamily="34" charset="0"/>
              </a:rPr>
              <a:t>ensor</a:t>
            </a:r>
            <a:r>
              <a:rPr lang="it-IT" sz="3200" i="1">
                <a:solidFill>
                  <a:srgbClr val="001000"/>
                </a:solidFill>
                <a:latin typeface="Calibri" panose="020F0502020204030204" pitchFamily="34" charset="0"/>
                <a:cs typeface="Calibri" panose="020F0502020204030204" pitchFamily="34" charset="0"/>
              </a:rPr>
              <a:t> </a:t>
            </a:r>
            <a:r>
              <a:rPr lang="it-IT" sz="3200" i="1" err="1">
                <a:solidFill>
                  <a:srgbClr val="001000"/>
                </a:solidFill>
                <a:latin typeface="Calibri" panose="020F0502020204030204" pitchFamily="34" charset="0"/>
                <a:cs typeface="Calibri" panose="020F0502020204030204" pitchFamily="34" charset="0"/>
              </a:rPr>
              <a:t>development</a:t>
            </a:r>
            <a:r>
              <a:rPr lang="it-IT" sz="3200">
                <a:solidFill>
                  <a:srgbClr val="001000"/>
                </a:solidFill>
                <a:latin typeface="Calibri" panose="020F0502020204030204" pitchFamily="34" charset="0"/>
                <a:cs typeface="Calibri" panose="020F0502020204030204" pitchFamily="34" charset="0"/>
              </a:rPr>
              <a:t>, </a:t>
            </a:r>
            <a:r>
              <a:rPr lang="it-IT" sz="3200" err="1">
                <a:solidFill>
                  <a:srgbClr val="001000"/>
                </a:solidFill>
                <a:latin typeface="Calibri" panose="020F0502020204030204" pitchFamily="34" charset="0"/>
                <a:cs typeface="Calibri" panose="020F0502020204030204" pitchFamily="34" charset="0"/>
              </a:rPr>
              <a:t>dfrobot</a:t>
            </a:r>
            <a:r>
              <a:rPr lang="it-IT" sz="3200">
                <a:solidFill>
                  <a:srgbClr val="001000"/>
                </a:solidFill>
                <a:latin typeface="Calibri" panose="020F0502020204030204" pitchFamily="34" charset="0"/>
                <a:cs typeface="Calibri" panose="020F0502020204030204" pitchFamily="34" charset="0"/>
              </a:rPr>
              <a:t> Wiki</a:t>
            </a:r>
            <a:endParaRPr lang="it-IT" sz="3200" b="0" i="0">
              <a:solidFill>
                <a:srgbClr val="001000"/>
              </a:solidFill>
              <a:effectLst/>
              <a:latin typeface="Calibri" panose="020F0502020204030204" pitchFamily="34" charset="0"/>
              <a:cs typeface="Calibri" panose="020F0502020204030204" pitchFamily="34" charset="0"/>
            </a:endParaRPr>
          </a:p>
          <a:p>
            <a:r>
              <a:rPr lang="it-IT" sz="3200">
                <a:solidFill>
                  <a:srgbClr val="001000"/>
                </a:solidFill>
                <a:latin typeface="Calibri" panose="020F0502020204030204" pitchFamily="34" charset="0"/>
                <a:cs typeface="Calibri" panose="020F0502020204030204" pitchFamily="34" charset="0"/>
              </a:rPr>
              <a:t>[3] </a:t>
            </a:r>
            <a:r>
              <a:rPr lang="it-IT" sz="3200" i="1">
                <a:solidFill>
                  <a:srgbClr val="001000"/>
                </a:solidFill>
                <a:latin typeface="Calibri" panose="020F0502020204030204" pitchFamily="34" charset="0"/>
                <a:cs typeface="Calibri" panose="020F0502020204030204" pitchFamily="34" charset="0"/>
              </a:rPr>
              <a:t>Arduino design</a:t>
            </a:r>
            <a:r>
              <a:rPr lang="it-IT" sz="3200">
                <a:solidFill>
                  <a:srgbClr val="001000"/>
                </a:solidFill>
                <a:latin typeface="Calibri" panose="020F0502020204030204" pitchFamily="34" charset="0"/>
                <a:cs typeface="Calibri" panose="020F0502020204030204" pitchFamily="34" charset="0"/>
              </a:rPr>
              <a:t>, Last Minute </a:t>
            </a:r>
            <a:r>
              <a:rPr lang="it-IT" sz="3200" err="1">
                <a:solidFill>
                  <a:srgbClr val="001000"/>
                </a:solidFill>
                <a:latin typeface="Calibri" panose="020F0502020204030204" pitchFamily="34" charset="0"/>
                <a:cs typeface="Calibri" panose="020F0502020204030204" pitchFamily="34" charset="0"/>
              </a:rPr>
              <a:t>Engineers</a:t>
            </a:r>
            <a:r>
              <a:rPr lang="it-IT" sz="3200">
                <a:solidFill>
                  <a:srgbClr val="001000"/>
                </a:solidFill>
                <a:latin typeface="Calibri" panose="020F0502020204030204" pitchFamily="34" charset="0"/>
                <a:cs typeface="Calibri" panose="020F0502020204030204" pitchFamily="34" charset="0"/>
              </a:rPr>
              <a:t>, 2017</a:t>
            </a:r>
          </a:p>
        </p:txBody>
      </p:sp>
      <p:pic>
        <p:nvPicPr>
          <p:cNvPr id="110" name="Graphic 109" descr="Thumbs up sign with solid fill">
            <a:extLst>
              <a:ext uri="{FF2B5EF4-FFF2-40B4-BE49-F238E27FC236}">
                <a16:creationId xmlns:a16="http://schemas.microsoft.com/office/drawing/2014/main" id="{631133BA-1419-5E27-1C10-27D1496C42C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2757444" y="30613533"/>
            <a:ext cx="1892620" cy="1892620"/>
          </a:xfrm>
          <a:prstGeom prst="rect">
            <a:avLst/>
          </a:prstGeom>
        </p:spPr>
      </p:pic>
    </p:spTree>
    <p:extLst>
      <p:ext uri="{BB962C8B-B14F-4D97-AF65-F5344CB8AC3E}">
        <p14:creationId xmlns:p14="http://schemas.microsoft.com/office/powerpoint/2010/main" val="684134454"/>
      </p:ext>
    </p:extLst>
  </p:cSld>
  <p:clrMapOvr>
    <a:masterClrMapping/>
  </p:clrMapOvr>
</p:sld>
</file>

<file path=ppt/theme/theme1.xml><?xml version="1.0" encoding="utf-8"?>
<a:theme xmlns:a="http://schemas.openxmlformats.org/drawingml/2006/main" name="Office Theme">
  <a:themeElements>
    <a:clrScheme name="Florida">
      <a:dk1>
        <a:srgbClr val="0021A5"/>
      </a:dk1>
      <a:lt1>
        <a:sysClr val="window" lastClr="FFFFFF"/>
      </a:lt1>
      <a:dk2>
        <a:srgbClr val="FA4616"/>
      </a:dk2>
      <a:lt2>
        <a:srgbClr val="EEECE1"/>
      </a:lt2>
      <a:accent1>
        <a:srgbClr val="326698"/>
      </a:accent1>
      <a:accent2>
        <a:srgbClr val="E18F41"/>
      </a:accent2>
      <a:accent3>
        <a:srgbClr val="FA4616"/>
      </a:accent3>
      <a:accent4>
        <a:srgbClr val="A1DCED"/>
      </a:accent4>
      <a:accent5>
        <a:srgbClr val="BBBDC0"/>
      </a:accent5>
      <a:accent6>
        <a:srgbClr val="F79646"/>
      </a:accent6>
      <a:hlink>
        <a:srgbClr val="0000FF"/>
      </a:hlink>
      <a:folHlink>
        <a:srgbClr val="800080"/>
      </a:folHlink>
    </a:clrScheme>
    <a:fontScheme name="Pa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just">
          <a:lnSpc>
            <a:spcPct val="150000"/>
          </a:lnSpc>
          <a:defRPr sz="3600" dirty="0">
            <a:solidFill>
              <a:srgbClr val="000000"/>
            </a:solidFill>
            <a:latin typeface="Ebrima" panose="02000000000000000000" pitchFamily="2" charset="0"/>
            <a:ea typeface="Ebrima" panose="02000000000000000000" pitchFamily="2" charset="0"/>
            <a:cs typeface="Ebrima" panose="02000000000000000000" pitchFamily="2" charset="0"/>
          </a:defRPr>
        </a:defPPr>
      </a:lstStyle>
    </a:txDef>
  </a:objectDefaults>
  <a:extraClrSchemeLst/>
  <a:extLst>
    <a:ext uri="{05A4C25C-085E-4340-85A3-A5531E510DB2}">
      <thm15:themeFamily xmlns:thm15="http://schemas.microsoft.com/office/thememl/2012/main" name="UFChEPosterTemplate_AIChE2022" id="{BFEB4401-72D6-41EE-9E92-4A8D82E7B079}" vid="{B87809FE-84D8-4550-BA2B-02B44018296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19F4D38E6564F84D95A7E1171F7EA" ma:contentTypeVersion="9" ma:contentTypeDescription="Create a new document." ma:contentTypeScope="" ma:versionID="bb7d7493c40516af7febe23ab1814d7f">
  <xsd:schema xmlns:xsd="http://www.w3.org/2001/XMLSchema" xmlns:xs="http://www.w3.org/2001/XMLSchema" xmlns:p="http://schemas.microsoft.com/office/2006/metadata/properties" xmlns:ns2="5167c130-bfcf-4861-b1b0-0b0cab068bd3" xmlns:ns3="0ce35e8b-30dd-4653-a367-262f5f42594e" targetNamespace="http://schemas.microsoft.com/office/2006/metadata/properties" ma:root="true" ma:fieldsID="5f7532056ccc38c8c391a985d4a6c11c" ns2:_="" ns3:_="">
    <xsd:import namespace="5167c130-bfcf-4861-b1b0-0b0cab068bd3"/>
    <xsd:import namespace="0ce35e8b-30dd-4653-a367-262f5f4259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7c130-bfcf-4861-b1b0-0b0cab068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35e8b-30dd-4653-a367-262f5f4259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ad59c86-68e6-4a9a-9958-154db066ca22}" ma:internalName="TaxCatchAll" ma:showField="CatchAllData" ma:web="0ce35e8b-30dd-4653-a367-262f5f4259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67c130-bfcf-4861-b1b0-0b0cab068bd3">
      <Terms xmlns="http://schemas.microsoft.com/office/infopath/2007/PartnerControls"/>
    </lcf76f155ced4ddcb4097134ff3c332f>
    <TaxCatchAll xmlns="0ce35e8b-30dd-4653-a367-262f5f4259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8BCF2-C1C8-4191-AC21-33246ED5F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7c130-bfcf-4861-b1b0-0b0cab068bd3"/>
    <ds:schemaRef ds:uri="0ce35e8b-30dd-4653-a367-262f5f425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F24069-AAF6-4416-A1F8-4592A7DFF182}">
  <ds:schemaRefs>
    <ds:schemaRef ds:uri="2ea1c31a-d7a8-442a-98ec-da2b91aba4c8"/>
    <ds:schemaRef ds:uri="3ac297d4-9bba-4f03-bf56-63a9f0006e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167c130-bfcf-4861-b1b0-0b0cab068bd3"/>
    <ds:schemaRef ds:uri="0ce35e8b-30dd-4653-a367-262f5f42594e"/>
  </ds:schemaRefs>
</ds:datastoreItem>
</file>

<file path=customXml/itemProps3.xml><?xml version="1.0" encoding="utf-8"?>
<ds:datastoreItem xmlns:ds="http://schemas.openxmlformats.org/officeDocument/2006/customXml" ds:itemID="{FDC5077C-FA26-45A3-80C3-6CB7A05FA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UFChEPosterTemplate_AIChE2022</Template>
  <TotalTime>372</TotalTime>
  <Words>538</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Calibri</vt:lpstr>
      <vt:lpstr>Times New Roman</vt:lpstr>
      <vt:lpstr>Office Theme</vt:lpstr>
      <vt:lpstr>PowerPoint Presentation</vt:lpstr>
    </vt:vector>
  </TitlesOfParts>
  <Manager/>
  <Company>University of Florida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Rinaldi-Ramos,Carlos M.</dc:creator>
  <cp:keywords/>
  <dc:description>Updated 2004/04/27.</dc:description>
  <cp:lastModifiedBy>Alec Mercer</cp:lastModifiedBy>
  <cp:revision>35</cp:revision>
  <cp:lastPrinted>2000-04-22T00:00:58Z</cp:lastPrinted>
  <dcterms:created xsi:type="dcterms:W3CDTF">2022-09-22T02:13:06Z</dcterms:created>
  <dcterms:modified xsi:type="dcterms:W3CDTF">2023-04-13T20:40:42Z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0x01010066D19F4D38E6564F84D95A7E1171F7EA</vt:lpwstr>
  </property>
  <property fmtid="{D5CDD505-2E9C-101B-9397-08002B2CF9AE}" pid="3" name="MediaServiceImageTags">
    <vt:lpwstr/>
  </property>
</Properties>
</file>