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02_A0E79111.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3" r:id="rId5"/>
  </p:sldMasterIdLst>
  <p:notesMasterIdLst>
    <p:notesMasterId r:id="rId7"/>
  </p:notesMasterIdLst>
  <p:handoutMasterIdLst>
    <p:handoutMasterId r:id="rId8"/>
  </p:handoutMasterIdLst>
  <p:sldIdLst>
    <p:sldId id="258" r:id="rId6"/>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0" userDrawn="1">
          <p15:clr>
            <a:srgbClr val="A4A3A4"/>
          </p15:clr>
        </p15:guide>
        <p15:guide id="2" orient="horz" pos="288">
          <p15:clr>
            <a:srgbClr val="A4A3A4"/>
          </p15:clr>
        </p15:guide>
        <p15:guide id="3" orient="horz" pos="19656" userDrawn="1">
          <p15:clr>
            <a:srgbClr val="A4A3A4"/>
          </p15:clr>
        </p15:guide>
        <p15:guide id="4" orient="horz">
          <p15:clr>
            <a:srgbClr val="A4A3A4"/>
          </p15:clr>
        </p15:guide>
        <p15:guide id="5" pos="138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B9FAD6-8152-0F70-2907-50A8EB3E707F}" name="Wynter Paiva" initials="WP" userId="1b943a829f9a3b5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55A"/>
    <a:srgbClr val="D34E25"/>
    <a:srgbClr val="D95126"/>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A5AA4-AEF4-490D-8417-18D5149CE47B}" v="187" dt="2023-04-18T08:31:05.212"/>
    <p1510:client id="{EACA73D7-C3D2-4B14-B4B5-D686A052751A}" v="4" dt="2023-04-18T09:17:18.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5" autoAdjust="0"/>
  </p:normalViewPr>
  <p:slideViewPr>
    <p:cSldViewPr snapToObjects="1" showGuides="1">
      <p:cViewPr varScale="1">
        <p:scale>
          <a:sx n="16" d="100"/>
          <a:sy n="16" d="100"/>
        </p:scale>
        <p:origin x="1070" y="67"/>
      </p:cViewPr>
      <p:guideLst>
        <p:guide orient="horz" pos="5040"/>
        <p:guide orient="horz" pos="288"/>
        <p:guide orient="horz" pos="19656"/>
        <p:guide orient="horz"/>
        <p:guide pos="1382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comments/modernComment_102_A0E79111.xml><?xml version="1.0" encoding="utf-8"?>
<p188:cmLst xmlns:a="http://schemas.openxmlformats.org/drawingml/2006/main" xmlns:r="http://schemas.openxmlformats.org/officeDocument/2006/relationships" xmlns:p188="http://schemas.microsoft.com/office/powerpoint/2018/8/main">
  <p188:cm id="{C2D51A20-75EB-4A77-AAE7-B91A9DC329B3}" authorId="{C0B9FAD6-8152-0F70-2907-50A8EB3E707F}" created="2022-08-02T17:34:55.009">
    <ac:txMkLst xmlns:ac="http://schemas.microsoft.com/office/drawing/2013/main/command">
      <pc:docMk xmlns:pc="http://schemas.microsoft.com/office/powerpoint/2013/main/command"/>
      <pc:sldMk xmlns:pc="http://schemas.microsoft.com/office/powerpoint/2013/main/command" cId="2699530513" sldId="258"/>
      <ac:spMk id="35" creationId="{0CA641A5-EDE5-4890-D84C-2A994343C606}"/>
      <ac:txMk cp="0" len="115">
        <ac:context len="116" hash="2409178684"/>
      </ac:txMk>
    </ac:txMkLst>
    <p188:txBody>
      <a:bodyPr/>
      <a:lstStyle/>
      <a:p>
        <a:r>
          <a:rPr lang="en-US"/>
          <a:t>Add numbers here. i.e culture time, feed rate, OD at harvest, volumetric plasmid yield, etc.</a:t>
        </a:r>
      </a:p>
    </p188:txBody>
  </p188:cm>
  <p188:cm id="{EF523464-974E-4987-AFEF-CB90676084A4}" authorId="{C0B9FAD6-8152-0F70-2907-50A8EB3E707F}" created="2022-08-02T17:47:01.921">
    <ac:txMkLst xmlns:ac="http://schemas.microsoft.com/office/drawing/2013/main/command">
      <pc:docMk xmlns:pc="http://schemas.microsoft.com/office/powerpoint/2013/main/command"/>
      <pc:sldMk xmlns:pc="http://schemas.microsoft.com/office/powerpoint/2013/main/command" cId="2699530513" sldId="258"/>
      <ac:spMk id="10" creationId="{D765487B-6201-6645-A16D-3E0C337F590E}"/>
      <ac:txMk cp="58" len="11">
        <ac:context len="1986" hash="1689681407"/>
      </ac:txMk>
    </ac:txMkLst>
    <p188:replyLst>
      <p188:reply id="{6E8798EB-603A-492B-BE43-D39BB39F6514}" authorId="{C0B9FAD6-8152-0F70-2907-50A8EB3E707F}" created="2022-08-02T17:48:24.833">
        <p188:txBody>
          <a:bodyPr/>
          <a:lstStyle/>
          <a:p>
            <a:r>
              <a:rPr lang="en-US"/>
              <a:t>Nor did you include this graph in results. Need to talk about the data you actually used. You can just talk about the recent work with pUCP20T-eYFP</a:t>
            </a:r>
          </a:p>
        </p188:txBody>
      </p188:reply>
    </p188:replyLst>
    <p188:txBody>
      <a:bodyPr/>
      <a:lstStyle/>
      <a:p>
        <a:r>
          <a:rPr lang="en-US"/>
          <a:t>This was not for pUC19. Thi was for pUCP20T-eYFP. 
</a:t>
        </a:r>
      </a:p>
    </p188:txBody>
  </p188:cm>
  <p188:cm id="{55151732-ED8C-437F-BFF5-A922D32E5131}" authorId="{C0B9FAD6-8152-0F70-2907-50A8EB3E707F}" created="2022-08-02T17:49:24.277">
    <ac:txMkLst xmlns:ac="http://schemas.microsoft.com/office/drawing/2013/main/command">
      <pc:docMk xmlns:pc="http://schemas.microsoft.com/office/powerpoint/2013/main/command"/>
      <pc:sldMk xmlns:pc="http://schemas.microsoft.com/office/powerpoint/2013/main/command" cId="2699530513" sldId="258"/>
      <ac:spMk id="10" creationId="{D765487B-6201-6645-A16D-3E0C337F590E}"/>
      <ac:txMk cp="449" len="10">
        <ac:context len="1986" hash="1689681407"/>
      </ac:txMk>
    </ac:txMkLst>
    <p188:txBody>
      <a:bodyPr/>
      <a:lstStyle/>
      <a:p>
        <a:r>
          <a:rPr lang="en-US"/>
          <a:t>We are comparing our volumetric plasmid yield to the reported value not our theoretical yield</a:t>
        </a:r>
      </a:p>
    </p188:txBody>
  </p188:cm>
  <p188:cm id="{9EDA03D0-0EAE-4C0E-B5C7-5AC9B096F3A6}" authorId="{C0B9FAD6-8152-0F70-2907-50A8EB3E707F}" created="2022-08-02T17:49:44.821">
    <ac:txMkLst xmlns:ac="http://schemas.microsoft.com/office/drawing/2013/main/command">
      <pc:docMk xmlns:pc="http://schemas.microsoft.com/office/powerpoint/2013/main/command"/>
      <pc:sldMk xmlns:pc="http://schemas.microsoft.com/office/powerpoint/2013/main/command" cId="2699530513" sldId="258"/>
      <ac:spMk id="10" creationId="{D765487B-6201-6645-A16D-3E0C337F590E}"/>
      <ac:txMk cp="775" len="6">
        <ac:context len="1986" hash="1689681407"/>
      </ac:txMk>
    </ac:txMkLst>
    <p188:txBody>
      <a:bodyPr/>
      <a:lstStyle/>
      <a:p>
        <a:r>
          <a:rPr lang="en-US"/>
          <a:t>Only report the molarity</a:t>
        </a:r>
      </a:p>
    </p188:txBody>
  </p188:cm>
  <p188:cm id="{26F0FB79-7A95-4198-ABE8-F8D258EC186D}" authorId="{C0B9FAD6-8152-0F70-2907-50A8EB3E707F}" created="2022-08-02T17:50:34.034">
    <ac:txMkLst xmlns:ac="http://schemas.microsoft.com/office/drawing/2013/main/command">
      <pc:docMk xmlns:pc="http://schemas.microsoft.com/office/powerpoint/2013/main/command"/>
      <pc:sldMk xmlns:pc="http://schemas.microsoft.com/office/powerpoint/2013/main/command" cId="2699530513" sldId="258"/>
      <ac:spMk id="10" creationId="{D765487B-6201-6645-A16D-3E0C337F590E}"/>
      <ac:txMk cp="1529" len="5">
        <ac:context len="1986" hash="1689681407"/>
      </ac:txMk>
    </ac:txMkLst>
    <p188:txBody>
      <a:bodyPr/>
      <a:lstStyle/>
      <a:p>
        <a:r>
          <a:rPr lang="en-US"/>
          <a:t>Need to state where supercoiled pUC19 shows up on AGE</a:t>
        </a:r>
      </a:p>
    </p188:txBody>
  </p188:cm>
  <p188:cm id="{BE0D63EF-BBB9-4C49-89F3-81FAA4B694CA}" authorId="{C0B9FAD6-8152-0F70-2907-50A8EB3E707F}" created="2022-08-02T17:55:03.643">
    <ac:deMkLst xmlns:ac="http://schemas.microsoft.com/office/drawing/2013/main/command">
      <pc:docMk xmlns:pc="http://schemas.microsoft.com/office/powerpoint/2013/main/command"/>
      <pc:sldMk xmlns:pc="http://schemas.microsoft.com/office/powerpoint/2013/main/command" cId="2699530513" sldId="258"/>
      <ac:spMk id="54" creationId="{AC1B036C-0CB9-6ED0-E488-F77A9711E4AD}"/>
    </ac:deMkLst>
    <p188:txBody>
      <a:bodyPr/>
      <a:lstStyle/>
      <a:p>
        <a:r>
          <a:rPr lang="en-US"/>
          <a:t>This needs to be formatted better. Talk about culture results first. Then AEX</a:t>
        </a:r>
      </a:p>
    </p188:txBody>
  </p188:cm>
  <p188:cm id="{09CDE04F-1427-4DEA-BEE0-9F3845F3B986}" authorId="{C0B9FAD6-8152-0F70-2907-50A8EB3E707F}" created="2022-08-02T17:58:05.301">
    <ac:txMkLst xmlns:ac="http://schemas.microsoft.com/office/drawing/2013/main/command">
      <pc:docMk xmlns:pc="http://schemas.microsoft.com/office/powerpoint/2013/main/command"/>
      <pc:sldMk xmlns:pc="http://schemas.microsoft.com/office/powerpoint/2013/main/command" cId="2699530513" sldId="258"/>
      <ac:spMk id="10" creationId="{D765487B-6201-6645-A16D-3E0C337F590E}"/>
      <ac:txMk cp="1840" len="13">
        <ac:context len="1986" hash="1689681407"/>
      </ac:txMk>
    </ac:txMkLst>
    <p188:txBody>
      <a:bodyPr/>
      <a:lstStyle/>
      <a:p>
        <a:r>
          <a:rPr lang="en-US"/>
          <a:t>Insert hydrogel picture here</a:t>
        </a:r>
      </a:p>
    </p188:txBody>
  </p188:cm>
  <p188:cm id="{8A8B4657-77BD-47C2-9746-C4FE32A65573}" authorId="{C0B9FAD6-8152-0F70-2907-50A8EB3E707F}" created="2022-08-02T17:58:43.452">
    <ac:txMkLst xmlns:ac="http://schemas.microsoft.com/office/drawing/2013/main/command">
      <pc:docMk xmlns:pc="http://schemas.microsoft.com/office/powerpoint/2013/main/command"/>
      <pc:sldMk xmlns:pc="http://schemas.microsoft.com/office/powerpoint/2013/main/command" cId="2699530513" sldId="258"/>
      <ac:spMk id="10" creationId="{D765487B-6201-6645-A16D-3E0C337F590E}"/>
      <ac:txMk cp="933" len="8">
        <ac:context len="1986" hash="1689681407"/>
      </ac:txMk>
    </ac:txMkLst>
    <p188:txBody>
      <a:bodyPr/>
      <a:lstStyle/>
      <a:p>
        <a:r>
          <a:rPr lang="en-US"/>
          <a:t>Need to refer to every figure you have</a:t>
        </a:r>
      </a:p>
    </p188:txBody>
  </p188:cm>
  <p188:cm id="{6C63C5BE-BB6D-424F-A471-D396D8226427}" authorId="{C0B9FAD6-8152-0F70-2907-50A8EB3E707F}" created="2022-08-02T17:59:08.819">
    <ac:deMkLst xmlns:ac="http://schemas.microsoft.com/office/drawing/2013/main/command">
      <pc:docMk xmlns:pc="http://schemas.microsoft.com/office/powerpoint/2013/main/command"/>
      <pc:sldMk xmlns:pc="http://schemas.microsoft.com/office/powerpoint/2013/main/command" cId="2699530513" sldId="258"/>
      <ac:spMk id="11" creationId="{F641841A-54DE-F445-A718-355188557039}"/>
    </ac:deMkLst>
    <p188:txBody>
      <a:bodyPr/>
      <a:lstStyle/>
      <a:p>
        <a:r>
          <a:rPr lang="en-US"/>
          <a:t>I believe you should have more. Need to be numbered</a:t>
        </a:r>
      </a:p>
    </p188:txBody>
  </p188:cm>
  <p188:cm id="{205FAF34-BA92-4693-A9EB-26D2C67BA90D}" authorId="{C0B9FAD6-8152-0F70-2907-50A8EB3E707F}" created="2022-08-02T18:01:21.837">
    <ac:deMkLst xmlns:ac="http://schemas.microsoft.com/office/drawing/2013/main/command">
      <pc:docMk xmlns:pc="http://schemas.microsoft.com/office/powerpoint/2013/main/command"/>
      <pc:sldMk xmlns:pc="http://schemas.microsoft.com/office/powerpoint/2013/main/command" cId="2699530513" sldId="258"/>
      <ac:picMk id="15" creationId="{AC91E836-63BB-A1BF-0700-CDE2FDEFA9FD}"/>
    </ac:deMkLst>
    <p188:txBody>
      <a:bodyPr/>
      <a:lstStyle/>
      <a:p>
        <a:r>
          <a:rPr lang="en-US"/>
          <a:t>Use other picture, this one is too skinny and leaves too much white space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Abstract: Introduce the problem What’s your goal?  How you plan on attaining it? and an overview of results.</a:t>
            </a:r>
          </a:p>
          <a:p>
            <a:endParaRPr lang="en-US" dirty="0"/>
          </a:p>
          <a:p>
            <a:r>
              <a:rPr lang="en-US" dirty="0"/>
              <a:t>Introduction: Background info on your </a:t>
            </a:r>
          </a:p>
          <a:p>
            <a:endParaRPr lang="en-US" dirty="0"/>
          </a:p>
          <a:p>
            <a:r>
              <a:rPr lang="en-US" dirty="0"/>
              <a:t>Intro: </a:t>
            </a:r>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38484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2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68" name="Text Placeholder 3">
            <a:extLst>
              <a:ext uri="{FF2B5EF4-FFF2-40B4-BE49-F238E27FC236}">
                <a16:creationId xmlns:a16="http://schemas.microsoft.com/office/drawing/2014/main" id="{DB9999D9-B032-DE43-B280-10F7DE4240AE}"/>
              </a:ext>
            </a:extLst>
          </p:cNvPr>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9" name="Text Placeholder 5">
            <a:extLst>
              <a:ext uri="{FF2B5EF4-FFF2-40B4-BE49-F238E27FC236}">
                <a16:creationId xmlns:a16="http://schemas.microsoft.com/office/drawing/2014/main" id="{994A3D29-FC6C-EE4B-9ABE-E27DC2BD9EF6}"/>
              </a:ext>
            </a:extLst>
          </p:cNvPr>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70" name="Text Placeholder 5">
            <a:extLst>
              <a:ext uri="{FF2B5EF4-FFF2-40B4-BE49-F238E27FC236}">
                <a16:creationId xmlns:a16="http://schemas.microsoft.com/office/drawing/2014/main" id="{C65F0DEA-8BC8-144D-86B3-7990A2E4004F}"/>
              </a:ext>
            </a:extLst>
          </p:cNvPr>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71" name="Text Placeholder 3">
            <a:extLst>
              <a:ext uri="{FF2B5EF4-FFF2-40B4-BE49-F238E27FC236}">
                <a16:creationId xmlns:a16="http://schemas.microsoft.com/office/drawing/2014/main" id="{1BAC3C61-4427-734A-B001-E64F967B25F9}"/>
              </a:ext>
            </a:extLst>
          </p:cNvPr>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2" name="Text Placeholder 5">
            <a:extLst>
              <a:ext uri="{FF2B5EF4-FFF2-40B4-BE49-F238E27FC236}">
                <a16:creationId xmlns:a16="http://schemas.microsoft.com/office/drawing/2014/main" id="{0D89AF1C-2149-914E-939B-BC1D31AB8886}"/>
              </a:ext>
            </a:extLst>
          </p:cNvPr>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73" name="Text Placeholder 3">
            <a:extLst>
              <a:ext uri="{FF2B5EF4-FFF2-40B4-BE49-F238E27FC236}">
                <a16:creationId xmlns:a16="http://schemas.microsoft.com/office/drawing/2014/main" id="{B5C2A6A1-4D50-144B-B660-E3B3A1643D2A}"/>
              </a:ext>
            </a:extLst>
          </p:cNvPr>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4" name="Text Placeholder 5">
            <a:extLst>
              <a:ext uri="{FF2B5EF4-FFF2-40B4-BE49-F238E27FC236}">
                <a16:creationId xmlns:a16="http://schemas.microsoft.com/office/drawing/2014/main" id="{1C34E6F0-82AA-D444-B7AF-5A1C80FFB726}"/>
              </a:ext>
            </a:extLst>
          </p:cNvPr>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75" name="Text Placeholder 5">
            <a:extLst>
              <a:ext uri="{FF2B5EF4-FFF2-40B4-BE49-F238E27FC236}">
                <a16:creationId xmlns:a16="http://schemas.microsoft.com/office/drawing/2014/main" id="{BC84A125-71A3-DA49-B2C2-2357C57BB744}"/>
              </a:ext>
            </a:extLst>
          </p:cNvPr>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76" name="Text Placeholder 3">
            <a:extLst>
              <a:ext uri="{FF2B5EF4-FFF2-40B4-BE49-F238E27FC236}">
                <a16:creationId xmlns:a16="http://schemas.microsoft.com/office/drawing/2014/main" id="{57A858F6-F615-844B-891A-B3F9BC20DF06}"/>
              </a:ext>
            </a:extLst>
          </p:cNvPr>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0" name="Text Placeholder 5">
            <a:extLst>
              <a:ext uri="{FF2B5EF4-FFF2-40B4-BE49-F238E27FC236}">
                <a16:creationId xmlns:a16="http://schemas.microsoft.com/office/drawing/2014/main" id="{AD1F9F7A-B02D-A44F-BC2C-F04BD0DF641D}"/>
              </a:ext>
            </a:extLst>
          </p:cNvPr>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81" name="Text Placeholder 3">
            <a:extLst>
              <a:ext uri="{FF2B5EF4-FFF2-40B4-BE49-F238E27FC236}">
                <a16:creationId xmlns:a16="http://schemas.microsoft.com/office/drawing/2014/main" id="{1DC6238A-456D-D042-86DC-A4EFC7437FE9}"/>
              </a:ext>
            </a:extLst>
          </p:cNvPr>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2" name="Text Placeholder 5">
            <a:extLst>
              <a:ext uri="{FF2B5EF4-FFF2-40B4-BE49-F238E27FC236}">
                <a16:creationId xmlns:a16="http://schemas.microsoft.com/office/drawing/2014/main" id="{CA5DA6C8-3282-EB48-9A7F-09D4C1F189FD}"/>
              </a:ext>
            </a:extLst>
          </p:cNvPr>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83" name="Text Placeholder 3">
            <a:extLst>
              <a:ext uri="{FF2B5EF4-FFF2-40B4-BE49-F238E27FC236}">
                <a16:creationId xmlns:a16="http://schemas.microsoft.com/office/drawing/2014/main" id="{F825EF5F-3C91-8A4E-A34D-607F96067AFA}"/>
              </a:ext>
            </a:extLst>
          </p:cNvPr>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4" name="Text Placeholder 3">
            <a:extLst>
              <a:ext uri="{FF2B5EF4-FFF2-40B4-BE49-F238E27FC236}">
                <a16:creationId xmlns:a16="http://schemas.microsoft.com/office/drawing/2014/main" id="{7AC7A3C2-6531-4C48-BD62-4A78A9645126}"/>
              </a:ext>
            </a:extLst>
          </p:cNvPr>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5" name="Text Placeholder 76">
            <a:extLst>
              <a:ext uri="{FF2B5EF4-FFF2-40B4-BE49-F238E27FC236}">
                <a16:creationId xmlns:a16="http://schemas.microsoft.com/office/drawing/2014/main" id="{DD976D66-55E1-F948-8D24-0A598972B7A5}"/>
              </a:ext>
            </a:extLst>
          </p:cNvPr>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6" name="Text Placeholder 76">
            <a:extLst>
              <a:ext uri="{FF2B5EF4-FFF2-40B4-BE49-F238E27FC236}">
                <a16:creationId xmlns:a16="http://schemas.microsoft.com/office/drawing/2014/main" id="{2C2C6634-C788-A24C-8B1A-6EA0542E53B4}"/>
              </a:ext>
            </a:extLst>
          </p:cNvPr>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7" name="Text Placeholder 76">
            <a:extLst>
              <a:ext uri="{FF2B5EF4-FFF2-40B4-BE49-F238E27FC236}">
                <a16:creationId xmlns:a16="http://schemas.microsoft.com/office/drawing/2014/main" id="{0AAD872F-A38B-B049-9E5A-B1F7AD2DF912}"/>
              </a:ext>
            </a:extLst>
          </p:cNvPr>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8960428-AECF-6B4B-B332-48160A87CED3}"/>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09FD8DB9-A9C7-874D-87B2-9285AECC9E3B}"/>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B092838-408F-4440-B2D2-A65569FD0EE5}"/>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10" name="Text Box 14"/>
          <p:cNvSpPr txBox="1">
            <a:spLocks noChangeArrowheads="1"/>
          </p:cNvSpPr>
          <p:nvPr/>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946E5B6B-C0EB-774F-84E6-DB70C1B05BBB}"/>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Rectangle 36">
            <a:extLst>
              <a:ext uri="{FF2B5EF4-FFF2-40B4-BE49-F238E27FC236}">
                <a16:creationId xmlns:a16="http://schemas.microsoft.com/office/drawing/2014/main" id="{630A12C4-97F8-4F40-B1A5-92179D7A776E}"/>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5" name="Rounded Rectangle 4">
            <a:extLst>
              <a:ext uri="{FF2B5EF4-FFF2-40B4-BE49-F238E27FC236}">
                <a16:creationId xmlns:a16="http://schemas.microsoft.com/office/drawing/2014/main" id="{F0E3A844-C1E6-A44D-8098-DA3E856EA7D8}"/>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6" name="Text Box 14">
            <a:extLst>
              <a:ext uri="{FF2B5EF4-FFF2-40B4-BE49-F238E27FC236}">
                <a16:creationId xmlns:a16="http://schemas.microsoft.com/office/drawing/2014/main" id="{D39F7EEB-85E1-AB4C-AFD9-37B035A830F0}"/>
              </a:ext>
            </a:extLst>
          </p:cNvPr>
          <p:cNvSpPr txBox="1">
            <a:spLocks noChangeArrowheads="1"/>
          </p:cNvSpPr>
          <p:nvPr userDrawn="1"/>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microsoft.com/office/2018/10/relationships/comments" Target="../comments/modernComment_102_A0E79111.xml"/><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emf"/><Relationship Id="rId11" Type="http://schemas.openxmlformats.org/officeDocument/2006/relationships/image" Target="../media/image15.jpeg"/><Relationship Id="rId5" Type="http://schemas.openxmlformats.org/officeDocument/2006/relationships/hyperlink" Target="mailto:dk.Alakwe@unh.edu" TargetMode="Externa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Diagram&#10;&#10;Description automatically generated with low confidence">
            <a:extLst>
              <a:ext uri="{FF2B5EF4-FFF2-40B4-BE49-F238E27FC236}">
                <a16:creationId xmlns:a16="http://schemas.microsoft.com/office/drawing/2014/main" id="{2DCDDC9B-FDA1-3BAC-436B-D97EFFCBD050}"/>
              </a:ext>
            </a:extLst>
          </p:cNvPr>
          <p:cNvPicPr>
            <a:picLocks noChangeAspect="1"/>
          </p:cNvPicPr>
          <p:nvPr/>
        </p:nvPicPr>
        <p:blipFill rotWithShape="1">
          <a:blip r:embed="rId4">
            <a:extLst>
              <a:ext uri="{28A0092B-C50C-407E-A947-70E740481C1C}">
                <a14:useLocalDpi xmlns:a14="http://schemas.microsoft.com/office/drawing/2010/main" val="0"/>
              </a:ext>
            </a:extLst>
          </a:blip>
          <a:srcRect l="12507" t="32312" r="35795" b="30057"/>
          <a:stretch/>
        </p:blipFill>
        <p:spPr>
          <a:xfrm>
            <a:off x="5545209" y="11800347"/>
            <a:ext cx="8489769" cy="4757391"/>
          </a:xfrm>
          <a:prstGeom prst="rect">
            <a:avLst/>
          </a:prstGeom>
        </p:spPr>
      </p:pic>
      <p:sp>
        <p:nvSpPr>
          <p:cNvPr id="4" name="Text Placeholder 3">
            <a:extLst>
              <a:ext uri="{FF2B5EF4-FFF2-40B4-BE49-F238E27FC236}">
                <a16:creationId xmlns:a16="http://schemas.microsoft.com/office/drawing/2014/main" id="{9EE92D83-3B0F-8142-BF87-BE89F4B3C124}"/>
              </a:ext>
            </a:extLst>
          </p:cNvPr>
          <p:cNvSpPr>
            <a:spLocks noGrp="1"/>
          </p:cNvSpPr>
          <p:nvPr>
            <p:ph type="body" sz="quarter" idx="20"/>
          </p:nvPr>
        </p:nvSpPr>
        <p:spPr>
          <a:xfrm>
            <a:off x="-6722" y="4766408"/>
            <a:ext cx="14041700" cy="754045"/>
          </a:xfrm>
          <a:solidFill>
            <a:srgbClr val="20455A"/>
          </a:solidFill>
        </p:spPr>
        <p:txBody>
          <a:bodyPr/>
          <a:lstStyle/>
          <a:p>
            <a:r>
              <a:rPr lang="en-US" u="none" dirty="0">
                <a:solidFill>
                  <a:schemeClr val="bg1"/>
                </a:solidFill>
                <a:latin typeface="Segoe UI Semilight" panose="020B0402040204020203" pitchFamily="34" charset="0"/>
                <a:cs typeface="Segoe UI Semilight" panose="020B0402040204020203" pitchFamily="34" charset="0"/>
              </a:rPr>
              <a:t>BACKGROUND</a:t>
            </a:r>
          </a:p>
        </p:txBody>
      </p:sp>
      <p:sp>
        <p:nvSpPr>
          <p:cNvPr id="6" name="Text Placeholder 5">
            <a:extLst>
              <a:ext uri="{FF2B5EF4-FFF2-40B4-BE49-F238E27FC236}">
                <a16:creationId xmlns:a16="http://schemas.microsoft.com/office/drawing/2014/main" id="{46B6BEA9-4297-E841-A5DF-3FC5A8689F40}"/>
              </a:ext>
            </a:extLst>
          </p:cNvPr>
          <p:cNvSpPr>
            <a:spLocks noGrp="1"/>
          </p:cNvSpPr>
          <p:nvPr>
            <p:ph type="body" sz="quarter" idx="22"/>
          </p:nvPr>
        </p:nvSpPr>
        <p:spPr>
          <a:xfrm>
            <a:off x="-5121" y="19647066"/>
            <a:ext cx="14045184" cy="754045"/>
          </a:xfrm>
          <a:solidFill>
            <a:srgbClr val="20455A"/>
          </a:solidFill>
          <a:ln>
            <a:noFill/>
          </a:ln>
        </p:spPr>
        <p:txBody>
          <a:bodyPr/>
          <a:lstStyle/>
          <a:p>
            <a:r>
              <a:rPr lang="en-US" u="none" dirty="0">
                <a:solidFill>
                  <a:schemeClr val="bg1"/>
                </a:solidFill>
                <a:latin typeface="Segoe UI Semilight" panose="020B0402040204020203" pitchFamily="34" charset="0"/>
                <a:cs typeface="Segoe UI Semilight" panose="020B0402040204020203" pitchFamily="34" charset="0"/>
              </a:rPr>
              <a:t>METHODS OVERVIEW</a:t>
            </a:r>
          </a:p>
        </p:txBody>
      </p:sp>
      <p:sp>
        <p:nvSpPr>
          <p:cNvPr id="11" name="Text Placeholder 10">
            <a:extLst>
              <a:ext uri="{FF2B5EF4-FFF2-40B4-BE49-F238E27FC236}">
                <a16:creationId xmlns:a16="http://schemas.microsoft.com/office/drawing/2014/main" id="{F641841A-54DE-F445-A718-355188557039}"/>
              </a:ext>
            </a:extLst>
          </p:cNvPr>
          <p:cNvSpPr>
            <a:spLocks noGrp="1"/>
          </p:cNvSpPr>
          <p:nvPr>
            <p:ph type="body" sz="quarter" idx="27"/>
          </p:nvPr>
        </p:nvSpPr>
        <p:spPr>
          <a:xfrm>
            <a:off x="29855056" y="25719915"/>
            <a:ext cx="14045184" cy="754045"/>
          </a:xfrm>
          <a:solidFill>
            <a:srgbClr val="20455A"/>
          </a:solidFill>
        </p:spPr>
        <p:txBody>
          <a:bodyPr/>
          <a:lstStyle/>
          <a:p>
            <a:r>
              <a:rPr lang="en-US" u="none" dirty="0">
                <a:solidFill>
                  <a:schemeClr val="bg1"/>
                </a:solidFill>
                <a:latin typeface="Segoe UI Semilight" panose="020B0402040204020203" pitchFamily="34" charset="0"/>
                <a:cs typeface="Segoe UI Semilight" panose="020B0402040204020203" pitchFamily="34" charset="0"/>
              </a:rPr>
              <a:t>REFERENCES</a:t>
            </a:r>
          </a:p>
        </p:txBody>
      </p:sp>
      <p:sp>
        <p:nvSpPr>
          <p:cNvPr id="12" name="Text Placeholder 11">
            <a:extLst>
              <a:ext uri="{FF2B5EF4-FFF2-40B4-BE49-F238E27FC236}">
                <a16:creationId xmlns:a16="http://schemas.microsoft.com/office/drawing/2014/main" id="{15A77928-6D48-FC48-808A-E68EF48360FB}"/>
              </a:ext>
            </a:extLst>
          </p:cNvPr>
          <p:cNvSpPr>
            <a:spLocks noGrp="1"/>
          </p:cNvSpPr>
          <p:nvPr>
            <p:ph type="body" sz="quarter" idx="28"/>
          </p:nvPr>
        </p:nvSpPr>
        <p:spPr>
          <a:xfrm>
            <a:off x="29891337" y="26436198"/>
            <a:ext cx="13275667" cy="2788433"/>
          </a:xfrm>
        </p:spPr>
        <p:txBody>
          <a:bodyPr/>
          <a:lstStyle/>
          <a:p>
            <a:pPr algn="just"/>
            <a:r>
              <a:rPr lang="en-US" sz="2800" dirty="0">
                <a:latin typeface="Segoe UI Semilight" panose="020B0402040204020203" pitchFamily="34" charset="0"/>
                <a:cs typeface="Segoe UI Semilight" panose="020B0402040204020203" pitchFamily="34" charset="0"/>
              </a:rPr>
              <a:t>1.. Rinaldi, M. et al. DNA Vaccines: Methods and Protocols. Humana Press, 2014.</a:t>
            </a:r>
          </a:p>
          <a:p>
            <a:pPr algn="just"/>
            <a:r>
              <a:rPr lang="en-US" sz="2800" dirty="0">
                <a:latin typeface="Segoe UI Semilight" panose="020B0402040204020203" pitchFamily="34" charset="0"/>
                <a:cs typeface="Segoe UI Semilight" panose="020B0402040204020203" pitchFamily="34" charset="0"/>
              </a:rPr>
              <a:t>2. Wilson, R. H. et al. Engineered DNA ligases with improved activities in vitro. Protein Eng. Des. Sel. 26, 471-478 (2013).</a:t>
            </a:r>
          </a:p>
          <a:p>
            <a:pPr algn="just"/>
            <a:r>
              <a:rPr lang="en-US" sz="2800" dirty="0">
                <a:latin typeface="Segoe UI Semilight" panose="020B0402040204020203" pitchFamily="34" charset="0"/>
                <a:cs typeface="Segoe UI Semilight" panose="020B0402040204020203" pitchFamily="34" charset="0"/>
              </a:rPr>
              <a:t>3. Sharma, J. Evolution and evaluation of engineered DNA ligases for improved blunt-end ligation. </a:t>
            </a:r>
            <a:r>
              <a:rPr lang="en-US" sz="2800" dirty="0" err="1">
                <a:latin typeface="Segoe UI Semilight" panose="020B0402040204020203" pitchFamily="34" charset="0"/>
                <a:cs typeface="Segoe UI Semilight" panose="020B0402040204020203" pitchFamily="34" charset="0"/>
              </a:rPr>
              <a:t>ResearchArchive</a:t>
            </a:r>
            <a:r>
              <a:rPr lang="en-US" sz="2800" dirty="0">
                <a:latin typeface="Segoe UI Semilight" panose="020B0402040204020203" pitchFamily="34" charset="0"/>
                <a:cs typeface="Segoe UI Semilight" panose="020B0402040204020203" pitchFamily="34" charset="0"/>
              </a:rPr>
              <a:t> Home (2020).</a:t>
            </a:r>
          </a:p>
        </p:txBody>
      </p:sp>
      <p:sp>
        <p:nvSpPr>
          <p:cNvPr id="13" name="Text Placeholder 12">
            <a:extLst>
              <a:ext uri="{FF2B5EF4-FFF2-40B4-BE49-F238E27FC236}">
                <a16:creationId xmlns:a16="http://schemas.microsoft.com/office/drawing/2014/main" id="{AFE1A4CF-366C-A74D-90FE-5ACBD4F9943B}"/>
              </a:ext>
            </a:extLst>
          </p:cNvPr>
          <p:cNvSpPr>
            <a:spLocks noGrp="1"/>
          </p:cNvSpPr>
          <p:nvPr>
            <p:ph type="body" sz="quarter" idx="29"/>
          </p:nvPr>
        </p:nvSpPr>
        <p:spPr>
          <a:xfrm>
            <a:off x="29855056" y="29151876"/>
            <a:ext cx="14045184" cy="754045"/>
          </a:xfrm>
          <a:solidFill>
            <a:srgbClr val="20455A"/>
          </a:solidFill>
        </p:spPr>
        <p:txBody>
          <a:bodyPr/>
          <a:lstStyle/>
          <a:p>
            <a:r>
              <a:rPr lang="en-US" u="none" dirty="0">
                <a:solidFill>
                  <a:schemeClr val="bg1"/>
                </a:solidFill>
                <a:latin typeface="Segoe UI Semilight" panose="020B0402040204020203" pitchFamily="34" charset="0"/>
                <a:cs typeface="Segoe UI Semilight" panose="020B0402040204020203" pitchFamily="34" charset="0"/>
              </a:rPr>
              <a:t>ACKNOWLEDGEMENTS</a:t>
            </a:r>
          </a:p>
        </p:txBody>
      </p:sp>
      <p:sp>
        <p:nvSpPr>
          <p:cNvPr id="14" name="Text Placeholder 13">
            <a:extLst>
              <a:ext uri="{FF2B5EF4-FFF2-40B4-BE49-F238E27FC236}">
                <a16:creationId xmlns:a16="http://schemas.microsoft.com/office/drawing/2014/main" id="{C9F5A64B-CFC8-054F-A52E-A08D1C0AEA25}"/>
              </a:ext>
            </a:extLst>
          </p:cNvPr>
          <p:cNvSpPr>
            <a:spLocks noGrp="1"/>
          </p:cNvSpPr>
          <p:nvPr>
            <p:ph type="body" sz="quarter" idx="30"/>
          </p:nvPr>
        </p:nvSpPr>
        <p:spPr>
          <a:xfrm>
            <a:off x="29891337" y="29730451"/>
            <a:ext cx="13275667" cy="2185191"/>
          </a:xfrm>
        </p:spPr>
        <p:txBody>
          <a:bodyPr/>
          <a:lstStyle/>
          <a:p>
            <a:pPr algn="just"/>
            <a:r>
              <a:rPr lang="en-US" sz="2800" dirty="0">
                <a:latin typeface="Segoe UI Semilight" panose="020B0402040204020203" pitchFamily="34" charset="0"/>
                <a:cs typeface="Segoe UI Semilight" panose="020B0402040204020203" pitchFamily="34" charset="0"/>
              </a:rPr>
              <a:t>We would like to thank the following people: Tran Truong, Shaina Hughes, Matt Currier, Dylan Finneran, Nick </a:t>
            </a:r>
            <a:r>
              <a:rPr lang="en-US" sz="2800" dirty="0" err="1">
                <a:latin typeface="Segoe UI Semilight" panose="020B0402040204020203" pitchFamily="34" charset="0"/>
                <a:cs typeface="Segoe UI Semilight" panose="020B0402040204020203" pitchFamily="34" charset="0"/>
              </a:rPr>
              <a:t>Pierini</a:t>
            </a:r>
            <a:r>
              <a:rPr lang="en-US" sz="2800" dirty="0">
                <a:latin typeface="Segoe UI Semilight" panose="020B0402040204020203" pitchFamily="34" charset="0"/>
                <a:cs typeface="Segoe UI Semilight" panose="020B0402040204020203" pitchFamily="34" charset="0"/>
              </a:rPr>
              <a:t>, Kelsey MacCallum, Sam </a:t>
            </a:r>
            <a:r>
              <a:rPr lang="en-US" sz="2800" dirty="0" err="1">
                <a:latin typeface="Segoe UI Semilight" panose="020B0402040204020203" pitchFamily="34" charset="0"/>
                <a:cs typeface="Segoe UI Semilight" panose="020B0402040204020203" pitchFamily="34" charset="0"/>
              </a:rPr>
              <a:t>Ashooh</a:t>
            </a:r>
            <a:r>
              <a:rPr lang="en-US" sz="2800" dirty="0">
                <a:latin typeface="Segoe UI Semilight" panose="020B0402040204020203" pitchFamily="34" charset="0"/>
                <a:cs typeface="Segoe UI Semilight" panose="020B0402040204020203" pitchFamily="34" charset="0"/>
              </a:rPr>
              <a:t>, Lola </a:t>
            </a:r>
            <a:r>
              <a:rPr lang="en-US" sz="2800" dirty="0" err="1">
                <a:latin typeface="Segoe UI Semilight" panose="020B0402040204020203" pitchFamily="34" charset="0"/>
                <a:cs typeface="Segoe UI Semilight" panose="020B0402040204020203" pitchFamily="34" charset="0"/>
              </a:rPr>
              <a:t>Fadairo</a:t>
            </a:r>
            <a:r>
              <a:rPr lang="en-US" sz="2800" dirty="0">
                <a:latin typeface="Segoe UI Semilight" panose="020B0402040204020203" pitchFamily="34" charset="0"/>
                <a:cs typeface="Segoe UI Semilight" panose="020B0402040204020203" pitchFamily="34" charset="0"/>
              </a:rPr>
              <a:t>, Pat Strobel, </a:t>
            </a:r>
            <a:r>
              <a:rPr lang="en-US" sz="2800" dirty="0" err="1">
                <a:latin typeface="Segoe UI Semilight" panose="020B0402040204020203" pitchFamily="34" charset="0"/>
                <a:cs typeface="Segoe UI Semilight" panose="020B0402040204020203" pitchFamily="34" charset="0"/>
              </a:rPr>
              <a:t>Zahraa</a:t>
            </a:r>
            <a:r>
              <a:rPr lang="en-US" sz="2800" dirty="0">
                <a:latin typeface="Segoe UI Semilight" panose="020B0402040204020203" pitchFamily="34" charset="0"/>
                <a:cs typeface="Segoe UI Semilight" panose="020B0402040204020203" pitchFamily="34" charset="0"/>
              </a:rPr>
              <a:t> </a:t>
            </a:r>
            <a:r>
              <a:rPr lang="en-US" sz="2800" dirty="0" err="1">
                <a:latin typeface="Segoe UI Semilight" panose="020B0402040204020203" pitchFamily="34" charset="0"/>
                <a:cs typeface="Segoe UI Semilight" panose="020B0402040204020203" pitchFamily="34" charset="0"/>
              </a:rPr>
              <a:t>Albeshir</a:t>
            </a:r>
            <a:r>
              <a:rPr lang="en-US" sz="2800" dirty="0">
                <a:latin typeface="Segoe UI Semilight" panose="020B0402040204020203" pitchFamily="34" charset="0"/>
                <a:cs typeface="Segoe UI Semilight" panose="020B0402040204020203" pitchFamily="34" charset="0"/>
              </a:rPr>
              <a:t>. This research is supported by a National Science Foundation EPSCoR award (#1757371)</a:t>
            </a:r>
          </a:p>
        </p:txBody>
      </p:sp>
      <p:sp>
        <p:nvSpPr>
          <p:cNvPr id="16" name="Text Placeholder 15">
            <a:extLst>
              <a:ext uri="{FF2B5EF4-FFF2-40B4-BE49-F238E27FC236}">
                <a16:creationId xmlns:a16="http://schemas.microsoft.com/office/drawing/2014/main" id="{778E60CB-0EBD-4049-BFFD-CAB062A6CA0F}"/>
              </a:ext>
            </a:extLst>
          </p:cNvPr>
          <p:cNvSpPr>
            <a:spLocks noGrp="1"/>
          </p:cNvSpPr>
          <p:nvPr>
            <p:ph type="body" sz="quarter" idx="150"/>
          </p:nvPr>
        </p:nvSpPr>
        <p:spPr>
          <a:xfrm>
            <a:off x="5932593" y="2908275"/>
            <a:ext cx="31998968" cy="1140673"/>
          </a:xfrm>
        </p:spPr>
        <p:txBody>
          <a:bodyPr>
            <a:normAutofit fontScale="85000" lnSpcReduction="20000"/>
          </a:bodyPr>
          <a:lstStyle/>
          <a:p>
            <a:r>
              <a:rPr lang="en-US" dirty="0">
                <a:latin typeface="Segoe UI Semilight" panose="020B0402040204020203" pitchFamily="34" charset="0"/>
                <a:cs typeface="Segoe UI Semilight" panose="020B0402040204020203" pitchFamily="34" charset="0"/>
              </a:rPr>
              <a:t>Department of Chemistry, University of New Hampshire, Durham NH, 03824, USA</a:t>
            </a:r>
          </a:p>
          <a:p>
            <a:r>
              <a:rPr lang="en-US" dirty="0">
                <a:latin typeface="Segoe UI Semilight" panose="020B0402040204020203" pitchFamily="34" charset="0"/>
                <a:cs typeface="Segoe UI Semilight" panose="020B0402040204020203" pitchFamily="34" charset="0"/>
                <a:hlinkClick r:id="rId5"/>
              </a:rPr>
              <a:t>dk.alakwe@unh.edu</a:t>
            </a:r>
            <a:r>
              <a:rPr lang="en-US" dirty="0">
                <a:latin typeface="Segoe UI Semilight" panose="020B0402040204020203" pitchFamily="34" charset="0"/>
                <a:cs typeface="Segoe UI Semilight" panose="020B0402040204020203" pitchFamily="34" charset="0"/>
              </a:rPr>
              <a:t> | natolab.com</a:t>
            </a:r>
          </a:p>
        </p:txBody>
      </p:sp>
      <p:sp>
        <p:nvSpPr>
          <p:cNvPr id="17" name="Text Placeholder 16">
            <a:extLst>
              <a:ext uri="{FF2B5EF4-FFF2-40B4-BE49-F238E27FC236}">
                <a16:creationId xmlns:a16="http://schemas.microsoft.com/office/drawing/2014/main" id="{9AAB1BB2-2685-9042-9343-90636A19089C}"/>
              </a:ext>
            </a:extLst>
          </p:cNvPr>
          <p:cNvSpPr>
            <a:spLocks noGrp="1"/>
          </p:cNvSpPr>
          <p:nvPr>
            <p:ph type="body" sz="quarter" idx="151"/>
          </p:nvPr>
        </p:nvSpPr>
        <p:spPr>
          <a:xfrm>
            <a:off x="5932593" y="2107297"/>
            <a:ext cx="31998968" cy="836562"/>
          </a:xfrm>
        </p:spPr>
        <p:txBody>
          <a:bodyPr>
            <a:normAutofit/>
          </a:bodyPr>
          <a:lstStyle/>
          <a:p>
            <a:r>
              <a:rPr lang="en-US" sz="4800" b="1" dirty="0">
                <a:latin typeface="Segoe UI Semilight" panose="020B0402040204020203" pitchFamily="34" charset="0"/>
                <a:cs typeface="Segoe UI Semilight" panose="020B0402040204020203" pitchFamily="34" charset="0"/>
              </a:rPr>
              <a:t>Somkene ‘DK’ Alakwe</a:t>
            </a:r>
            <a:r>
              <a:rPr lang="en-US" sz="4800" dirty="0">
                <a:latin typeface="Segoe UI Semilight" panose="020B0402040204020203" pitchFamily="34" charset="0"/>
                <a:cs typeface="Segoe UI Semilight" panose="020B0402040204020203" pitchFamily="34" charset="0"/>
              </a:rPr>
              <a:t>, Wynter Paiva, Nate </a:t>
            </a:r>
            <a:r>
              <a:rPr lang="en-US" sz="4800" dirty="0" err="1">
                <a:latin typeface="Segoe UI Semilight" panose="020B0402040204020203" pitchFamily="34" charset="0"/>
                <a:cs typeface="Segoe UI Semilight" panose="020B0402040204020203" pitchFamily="34" charset="0"/>
              </a:rPr>
              <a:t>Oldenhuis</a:t>
            </a:r>
            <a:r>
              <a:rPr lang="en-US" sz="4800" dirty="0">
                <a:latin typeface="Segoe UI Semilight" panose="020B0402040204020203" pitchFamily="34" charset="0"/>
                <a:cs typeface="Segoe UI Semilight" panose="020B0402040204020203" pitchFamily="34" charset="0"/>
              </a:rPr>
              <a:t>*</a:t>
            </a:r>
          </a:p>
        </p:txBody>
      </p:sp>
      <p:sp>
        <p:nvSpPr>
          <p:cNvPr id="18" name="Text Placeholder 17">
            <a:extLst>
              <a:ext uri="{FF2B5EF4-FFF2-40B4-BE49-F238E27FC236}">
                <a16:creationId xmlns:a16="http://schemas.microsoft.com/office/drawing/2014/main" id="{9FFCC562-221F-8240-980C-DCE8D467C705}"/>
              </a:ext>
            </a:extLst>
          </p:cNvPr>
          <p:cNvSpPr>
            <a:spLocks noGrp="1"/>
          </p:cNvSpPr>
          <p:nvPr>
            <p:ph type="body" sz="quarter" idx="153"/>
          </p:nvPr>
        </p:nvSpPr>
        <p:spPr>
          <a:xfrm>
            <a:off x="2730295" y="609600"/>
            <a:ext cx="38430611" cy="1342284"/>
          </a:xfrm>
        </p:spPr>
        <p:txBody>
          <a:bodyPr>
            <a:noAutofit/>
          </a:bodyPr>
          <a:lstStyle/>
          <a:p>
            <a:pPr marL="0" marR="0">
              <a:lnSpc>
                <a:spcPct val="107000"/>
              </a:lnSpc>
              <a:spcBef>
                <a:spcPts val="0"/>
              </a:spcBef>
              <a:spcAft>
                <a:spcPts val="800"/>
              </a:spcAft>
            </a:pPr>
            <a:r>
              <a:rPr lang="en-US" kern="100" dirty="0">
                <a:effectLst/>
                <a:latin typeface="Segoe UI Semibold" panose="020B0702040204020203" pitchFamily="34" charset="0"/>
                <a:ea typeface="Calibri" panose="020F0502020204030204" pitchFamily="34" charset="0"/>
                <a:cs typeface="Segoe UI Semibold" panose="020B0702040204020203" pitchFamily="34" charset="0"/>
              </a:rPr>
              <a:t>Joining Forces: Engineering a High-Efficiency DNA Ligase for Tunable Biomaterials</a:t>
            </a:r>
          </a:p>
        </p:txBody>
      </p:sp>
      <p:pic>
        <p:nvPicPr>
          <p:cNvPr id="21" name="Picture 14" descr="lc_lthdfull">
            <a:extLst>
              <a:ext uri="{FF2B5EF4-FFF2-40B4-BE49-F238E27FC236}">
                <a16:creationId xmlns:a16="http://schemas.microsoft.com/office/drawing/2014/main" id="{AEEE3D4C-6C0E-B2ED-7FFB-1B4109EC01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92435" b="60323"/>
          <a:stretch>
            <a:fillRect/>
          </a:stretch>
        </p:blipFill>
        <p:spPr bwMode="auto">
          <a:xfrm>
            <a:off x="454432" y="1644748"/>
            <a:ext cx="1892945" cy="27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6" descr="NSFlogo">
            <a:extLst>
              <a:ext uri="{FF2B5EF4-FFF2-40B4-BE49-F238E27FC236}">
                <a16:creationId xmlns:a16="http://schemas.microsoft.com/office/drawing/2014/main" id="{9D98A99A-AF3D-260E-A89F-5A3B0C2239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69886" y="1865282"/>
            <a:ext cx="2097118" cy="209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26">
            <a:extLst>
              <a:ext uri="{FF2B5EF4-FFF2-40B4-BE49-F238E27FC236}">
                <a16:creationId xmlns:a16="http://schemas.microsoft.com/office/drawing/2014/main" id="{EE2F1D13-8963-A335-9DB5-759CED355E5D}"/>
              </a:ext>
            </a:extLst>
          </p:cNvPr>
          <p:cNvPicPr>
            <a:picLocks noChangeAspect="1"/>
          </p:cNvPicPr>
          <p:nvPr/>
        </p:nvPicPr>
        <p:blipFill>
          <a:blip r:embed="rId8"/>
          <a:stretch>
            <a:fillRect/>
          </a:stretch>
        </p:blipFill>
        <p:spPr>
          <a:xfrm>
            <a:off x="18421079" y="31546800"/>
            <a:ext cx="7049041" cy="2001778"/>
          </a:xfrm>
          <a:prstGeom prst="rect">
            <a:avLst/>
          </a:prstGeom>
        </p:spPr>
      </p:pic>
      <p:sp>
        <p:nvSpPr>
          <p:cNvPr id="52" name="Text Placeholder 2">
            <a:extLst>
              <a:ext uri="{FF2B5EF4-FFF2-40B4-BE49-F238E27FC236}">
                <a16:creationId xmlns:a16="http://schemas.microsoft.com/office/drawing/2014/main" id="{6014D0CC-D075-9D05-6601-478F66A84B66}"/>
              </a:ext>
            </a:extLst>
          </p:cNvPr>
          <p:cNvSpPr txBox="1">
            <a:spLocks/>
          </p:cNvSpPr>
          <p:nvPr/>
        </p:nvSpPr>
        <p:spPr>
          <a:xfrm>
            <a:off x="14501887" y="4758644"/>
            <a:ext cx="14860380" cy="754045"/>
          </a:xfrm>
          <a:prstGeom prst="rect">
            <a:avLst/>
          </a:prstGeom>
          <a:solidFill>
            <a:srgbClr val="20455A"/>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u="none" dirty="0">
                <a:solidFill>
                  <a:schemeClr val="bg1"/>
                </a:solidFill>
                <a:latin typeface="Segoe UI Semilight" panose="020B0402040204020203" pitchFamily="34" charset="0"/>
                <a:cs typeface="Segoe UI Semilight" panose="020B0402040204020203" pitchFamily="34" charset="0"/>
              </a:rPr>
              <a:t>METHODS</a:t>
            </a:r>
          </a:p>
        </p:txBody>
      </p:sp>
      <p:sp>
        <p:nvSpPr>
          <p:cNvPr id="54" name="Text Placeholder 2">
            <a:extLst>
              <a:ext uri="{FF2B5EF4-FFF2-40B4-BE49-F238E27FC236}">
                <a16:creationId xmlns:a16="http://schemas.microsoft.com/office/drawing/2014/main" id="{AC1B036C-0CB9-6ED0-E488-F77A9711E4AD}"/>
              </a:ext>
            </a:extLst>
          </p:cNvPr>
          <p:cNvSpPr txBox="1">
            <a:spLocks/>
          </p:cNvSpPr>
          <p:nvPr/>
        </p:nvSpPr>
        <p:spPr>
          <a:xfrm>
            <a:off x="29834733" y="4767785"/>
            <a:ext cx="14045184" cy="754045"/>
          </a:xfrm>
          <a:prstGeom prst="rect">
            <a:avLst/>
          </a:prstGeom>
          <a:solidFill>
            <a:srgbClr val="20455A"/>
          </a:solid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u="none" dirty="0">
                <a:solidFill>
                  <a:schemeClr val="bg1"/>
                </a:solidFill>
                <a:latin typeface="Segoe UI Semilight" panose="020B0402040204020203" pitchFamily="34" charset="0"/>
                <a:cs typeface="Segoe UI Semilight" panose="020B0402040204020203" pitchFamily="34" charset="0"/>
              </a:rPr>
              <a:t>RESULTS</a:t>
            </a:r>
          </a:p>
        </p:txBody>
      </p:sp>
      <p:sp>
        <p:nvSpPr>
          <p:cNvPr id="55" name="Text Placeholder 10">
            <a:extLst>
              <a:ext uri="{FF2B5EF4-FFF2-40B4-BE49-F238E27FC236}">
                <a16:creationId xmlns:a16="http://schemas.microsoft.com/office/drawing/2014/main" id="{32DD9A3D-B40C-62DE-2890-7EFA2E90C537}"/>
              </a:ext>
            </a:extLst>
          </p:cNvPr>
          <p:cNvSpPr txBox="1">
            <a:spLocks/>
          </p:cNvSpPr>
          <p:nvPr/>
        </p:nvSpPr>
        <p:spPr>
          <a:xfrm>
            <a:off x="29861882" y="18427767"/>
            <a:ext cx="14045184" cy="754045"/>
          </a:xfrm>
          <a:prstGeom prst="rect">
            <a:avLst/>
          </a:prstGeom>
          <a:solidFill>
            <a:srgbClr val="20455A"/>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u="none" dirty="0">
                <a:solidFill>
                  <a:schemeClr val="bg1"/>
                </a:solidFill>
                <a:latin typeface="Segoe UI Semilight" panose="020B0402040204020203" pitchFamily="34" charset="0"/>
                <a:cs typeface="Segoe UI Semilight" panose="020B0402040204020203" pitchFamily="34" charset="0"/>
              </a:rPr>
              <a:t>DISCUSSION &amp; CONCLUSIONS</a:t>
            </a:r>
          </a:p>
        </p:txBody>
      </p:sp>
      <p:pic>
        <p:nvPicPr>
          <p:cNvPr id="30" name="Picture 29" descr="Map&#10;&#10;Description automatically generated with medium confidence">
            <a:extLst>
              <a:ext uri="{FF2B5EF4-FFF2-40B4-BE49-F238E27FC236}">
                <a16:creationId xmlns:a16="http://schemas.microsoft.com/office/drawing/2014/main" id="{C7BFAF5F-D3B9-E816-6B70-17F6F6ABE855}"/>
              </a:ext>
            </a:extLst>
          </p:cNvPr>
          <p:cNvPicPr>
            <a:picLocks noChangeAspect="1"/>
          </p:cNvPicPr>
          <p:nvPr/>
        </p:nvPicPr>
        <p:blipFill rotWithShape="1">
          <a:blip r:embed="rId9">
            <a:extLst>
              <a:ext uri="{28A0092B-C50C-407E-A947-70E740481C1C}">
                <a14:useLocalDpi xmlns:a14="http://schemas.microsoft.com/office/drawing/2010/main" val="0"/>
              </a:ext>
            </a:extLst>
          </a:blip>
          <a:srcRect l="38408" t="26481" r="37486" b="27518"/>
          <a:stretch/>
        </p:blipFill>
        <p:spPr>
          <a:xfrm>
            <a:off x="15516443" y="10957166"/>
            <a:ext cx="12934517" cy="14944598"/>
          </a:xfrm>
          <a:prstGeom prst="rect">
            <a:avLst/>
          </a:prstGeom>
        </p:spPr>
      </p:pic>
      <p:sp>
        <p:nvSpPr>
          <p:cNvPr id="44" name="TextBox 43">
            <a:extLst>
              <a:ext uri="{FF2B5EF4-FFF2-40B4-BE49-F238E27FC236}">
                <a16:creationId xmlns:a16="http://schemas.microsoft.com/office/drawing/2014/main" id="{044D83A7-EDB3-84FC-9181-C02A28E85B8C}"/>
              </a:ext>
            </a:extLst>
          </p:cNvPr>
          <p:cNvSpPr txBox="1"/>
          <p:nvPr/>
        </p:nvSpPr>
        <p:spPr>
          <a:xfrm>
            <a:off x="1010653" y="5702074"/>
            <a:ext cx="12934517" cy="12834283"/>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Segoe UI Semilight" panose="020B0402040204020203" pitchFamily="34" charset="0"/>
                <a:cs typeface="Segoe UI Semilight" panose="020B0402040204020203" pitchFamily="34" charset="0"/>
              </a:rPr>
              <a:t>DNA ligase is an enzyme that plays a critical role in DNA replication and repair by joining together the ends of DNA strands.</a:t>
            </a: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r>
              <a:rPr lang="en-US" sz="3600" dirty="0">
                <a:latin typeface="Segoe UI Semilight" panose="020B0402040204020203" pitchFamily="34" charset="0"/>
                <a:cs typeface="Segoe UI Semilight" panose="020B0402040204020203" pitchFamily="34" charset="0"/>
              </a:rPr>
              <a:t>Ligases are essential for studying topological control and properties of biomaterials (Figure 1). Our lab requires large quantities for our biomaterials and polymer research</a:t>
            </a:r>
          </a:p>
          <a:p>
            <a:pPr algn="just"/>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r>
              <a:rPr lang="en-US" sz="3600" dirty="0">
                <a:latin typeface="Segoe UI Semilight" panose="020B0402040204020203" pitchFamily="34" charset="0"/>
                <a:cs typeface="Segoe UI Semilight" panose="020B0402040204020203" pitchFamily="34" charset="0"/>
              </a:rPr>
              <a:t>Due to their sensitivity to temperature and freeze-thaw cycles, commercially available ligases may not always meet our specific needs and can be costly. </a:t>
            </a: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571500" indent="-571500" algn="just">
              <a:buFont typeface="Arial" panose="020B0604020202020204" pitchFamily="34" charset="0"/>
              <a:buChar char="•"/>
            </a:pPr>
            <a:r>
              <a:rPr lang="en-US" sz="3600" dirty="0">
                <a:latin typeface="Segoe UI Semilight" panose="020B0402040204020203" pitchFamily="34" charset="0"/>
                <a:cs typeface="Segoe UI Semilight" panose="020B0402040204020203" pitchFamily="34" charset="0"/>
              </a:rPr>
              <a:t>To address this challenge, we have developed an optimized method (Figure 2) for producing artificially engineered DNA ligase in-house.</a:t>
            </a:r>
          </a:p>
        </p:txBody>
      </p:sp>
      <p:pic>
        <p:nvPicPr>
          <p:cNvPr id="46" name="Picture 45" descr="Diagram&#10;&#10;Description automatically generated">
            <a:extLst>
              <a:ext uri="{FF2B5EF4-FFF2-40B4-BE49-F238E27FC236}">
                <a16:creationId xmlns:a16="http://schemas.microsoft.com/office/drawing/2014/main" id="{27CC7BD7-F476-F36C-004A-B106442C7111}"/>
              </a:ext>
            </a:extLst>
          </p:cNvPr>
          <p:cNvPicPr>
            <a:picLocks noChangeAspect="1"/>
          </p:cNvPicPr>
          <p:nvPr/>
        </p:nvPicPr>
        <p:blipFill rotWithShape="1">
          <a:blip r:embed="rId10">
            <a:extLst>
              <a:ext uri="{28A0092B-C50C-407E-A947-70E740481C1C}">
                <a14:useLocalDpi xmlns:a14="http://schemas.microsoft.com/office/drawing/2010/main" val="0"/>
              </a:ext>
            </a:extLst>
          </a:blip>
          <a:srcRect l="5482" t="5692" r="7034" b="11999"/>
          <a:stretch/>
        </p:blipFill>
        <p:spPr>
          <a:xfrm>
            <a:off x="780800" y="20787642"/>
            <a:ext cx="13254178" cy="9798171"/>
          </a:xfrm>
          <a:prstGeom prst="rect">
            <a:avLst/>
          </a:prstGeom>
        </p:spPr>
      </p:pic>
      <p:pic>
        <p:nvPicPr>
          <p:cNvPr id="15" name="Picture 14">
            <a:extLst>
              <a:ext uri="{FF2B5EF4-FFF2-40B4-BE49-F238E27FC236}">
                <a16:creationId xmlns:a16="http://schemas.microsoft.com/office/drawing/2014/main" id="{AC91E836-63BB-A1BF-0700-CDE2FDEFA9F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8214" t="21762" r="4195" b="23493"/>
          <a:stretch/>
        </p:blipFill>
        <p:spPr>
          <a:xfrm rot="5400000">
            <a:off x="23998959" y="24722264"/>
            <a:ext cx="6529349" cy="4206107"/>
          </a:xfrm>
          <a:prstGeom prst="rect">
            <a:avLst/>
          </a:prstGeom>
        </p:spPr>
      </p:pic>
      <p:pic>
        <p:nvPicPr>
          <p:cNvPr id="1032" name="Picture 8">
            <a:extLst>
              <a:ext uri="{FF2B5EF4-FFF2-40B4-BE49-F238E27FC236}">
                <a16:creationId xmlns:a16="http://schemas.microsoft.com/office/drawing/2014/main" id="{9B280EB1-1BE8-0D5A-D1B1-B43B060878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49061" y="5770240"/>
            <a:ext cx="5567739" cy="537964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53E4DFBE-5FD5-97AD-55FC-17160F21D205}"/>
              </a:ext>
            </a:extLst>
          </p:cNvPr>
          <p:cNvSpPr txBox="1"/>
          <p:nvPr/>
        </p:nvSpPr>
        <p:spPr>
          <a:xfrm>
            <a:off x="20265578" y="5770240"/>
            <a:ext cx="8956710" cy="4300793"/>
          </a:xfrm>
          <a:prstGeom prst="rect">
            <a:avLst/>
          </a:prstGeom>
          <a:noFill/>
        </p:spPr>
        <p:txBody>
          <a:bodyPr wrap="square" rtlCol="0">
            <a:spAutoFit/>
          </a:bodyPr>
          <a:lstStyle/>
          <a:p>
            <a:pPr marL="571500" marR="0" indent="-571500" algn="just">
              <a:lnSpc>
                <a:spcPct val="107000"/>
              </a:lnSpc>
              <a:spcBef>
                <a:spcPts val="0"/>
              </a:spcBef>
              <a:spcAft>
                <a:spcPts val="800"/>
              </a:spcAft>
              <a:buFont typeface="Arial" panose="020B0604020202020204" pitchFamily="34" charset="0"/>
              <a:buChar char="•"/>
            </a:pPr>
            <a:r>
              <a:rPr lang="en-US" sz="3600" kern="100" dirty="0">
                <a:latin typeface="Segoe UI Semilight" panose="020B0402040204020203" pitchFamily="34" charset="0"/>
                <a:ea typeface="Calibri" panose="020F0502020204030204" pitchFamily="34" charset="0"/>
                <a:cs typeface="Segoe UI Semilight" panose="020B0402040204020203" pitchFamily="34" charset="0"/>
              </a:rPr>
              <a:t>DNA ligase</a:t>
            </a:r>
            <a:r>
              <a:rPr lang="en-US" sz="3600" kern="100" dirty="0">
                <a:effectLst/>
                <a:latin typeface="Segoe UI Semilight" panose="020B0402040204020203" pitchFamily="34" charset="0"/>
                <a:ea typeface="Calibri" panose="020F0502020204030204" pitchFamily="34" charset="0"/>
                <a:cs typeface="Segoe UI Semilight" panose="020B0402040204020203" pitchFamily="34" charset="0"/>
              </a:rPr>
              <a:t> was expressed </a:t>
            </a:r>
            <a:r>
              <a:rPr lang="en-US" sz="3600" kern="100" dirty="0">
                <a:latin typeface="Segoe UI Semilight" panose="020B0402040204020203" pitchFamily="34" charset="0"/>
                <a:ea typeface="Calibri" panose="020F0502020204030204" pitchFamily="34" charset="0"/>
                <a:cs typeface="Segoe UI Semilight" panose="020B0402040204020203" pitchFamily="34" charset="0"/>
              </a:rPr>
              <a:t>from a plasmid containing</a:t>
            </a:r>
            <a:r>
              <a:rPr lang="en-US" sz="3600" kern="100" dirty="0">
                <a:effectLst/>
                <a:latin typeface="Segoe UI Semilight" panose="020B0402040204020203" pitchFamily="34" charset="0"/>
                <a:ea typeface="Calibri" panose="020F0502020204030204" pitchFamily="34" charset="0"/>
                <a:cs typeface="Segoe UI Semilight" panose="020B0402040204020203" pitchFamily="34" charset="0"/>
              </a:rPr>
              <a:t> a 6-His tag and a DNA binding domain (Figure 4). </a:t>
            </a:r>
          </a:p>
          <a:p>
            <a:pPr marL="571500" marR="0" indent="-571500" algn="just">
              <a:lnSpc>
                <a:spcPct val="107000"/>
              </a:lnSpc>
              <a:spcBef>
                <a:spcPts val="0"/>
              </a:spcBef>
              <a:spcAft>
                <a:spcPts val="800"/>
              </a:spcAft>
              <a:buFont typeface="Arial" panose="020B0604020202020204" pitchFamily="34" charset="0"/>
              <a:buChar char="•"/>
            </a:pPr>
            <a:r>
              <a:rPr lang="en-US" sz="3600" kern="100" dirty="0">
                <a:latin typeface="Segoe UI Semilight" panose="020B0402040204020203" pitchFamily="34" charset="0"/>
                <a:ea typeface="Calibri" panose="020F0502020204030204" pitchFamily="34" charset="0"/>
                <a:cs typeface="Segoe UI Semilight" panose="020B0402040204020203" pitchFamily="34" charset="0"/>
              </a:rPr>
              <a:t>BL21 </a:t>
            </a:r>
            <a:r>
              <a:rPr lang="en-US" sz="3600" i="1" kern="100" dirty="0">
                <a:latin typeface="Segoe UI Semilight" panose="020B0402040204020203" pitchFamily="34" charset="0"/>
                <a:ea typeface="Calibri" panose="020F0502020204030204" pitchFamily="34" charset="0"/>
                <a:cs typeface="Segoe UI Semilight" panose="020B0402040204020203" pitchFamily="34" charset="0"/>
              </a:rPr>
              <a:t>Escherichia coli </a:t>
            </a:r>
            <a:r>
              <a:rPr lang="en-US" sz="3600" kern="100" dirty="0">
                <a:latin typeface="Segoe UI Semilight" panose="020B0402040204020203" pitchFamily="34" charset="0"/>
                <a:ea typeface="Calibri" panose="020F0502020204030204" pitchFamily="34" charset="0"/>
                <a:cs typeface="Segoe UI Semilight" panose="020B0402040204020203" pitchFamily="34" charset="0"/>
              </a:rPr>
              <a:t>cells were transformed with plasmid</a:t>
            </a:r>
            <a:r>
              <a:rPr lang="en-US" sz="3600" kern="100" dirty="0">
                <a:effectLst/>
                <a:latin typeface="Segoe UI Semilight" panose="020B0402040204020203" pitchFamily="34" charset="0"/>
                <a:ea typeface="Calibri" panose="020F0502020204030204" pitchFamily="34" charset="0"/>
                <a:cs typeface="Segoe UI Semilight" panose="020B0402040204020203" pitchFamily="34" charset="0"/>
              </a:rPr>
              <a:t> and cultured in complex selective growth medium (Figure 3).</a:t>
            </a:r>
          </a:p>
        </p:txBody>
      </p:sp>
      <p:sp>
        <p:nvSpPr>
          <p:cNvPr id="57" name="TextBox 56">
            <a:extLst>
              <a:ext uri="{FF2B5EF4-FFF2-40B4-BE49-F238E27FC236}">
                <a16:creationId xmlns:a16="http://schemas.microsoft.com/office/drawing/2014/main" id="{F2B7F3F0-34A3-6A7B-F922-2674F4F03B3F}"/>
              </a:ext>
            </a:extLst>
          </p:cNvPr>
          <p:cNvSpPr txBox="1"/>
          <p:nvPr/>
        </p:nvSpPr>
        <p:spPr>
          <a:xfrm>
            <a:off x="14478444" y="25971235"/>
            <a:ext cx="10428605" cy="4300793"/>
          </a:xfrm>
          <a:prstGeom prst="rect">
            <a:avLst/>
          </a:prstGeom>
          <a:noFill/>
        </p:spPr>
        <p:txBody>
          <a:bodyPr wrap="square" rtlCol="0">
            <a:spAutoFit/>
          </a:bodyPr>
          <a:lstStyle/>
          <a:p>
            <a:pPr marL="571500" marR="0" indent="-571500" algn="just">
              <a:lnSpc>
                <a:spcPct val="107000"/>
              </a:lnSpc>
              <a:spcBef>
                <a:spcPts val="0"/>
              </a:spcBef>
              <a:spcAft>
                <a:spcPts val="800"/>
              </a:spcAft>
              <a:buFont typeface="Arial" panose="020B0604020202020204" pitchFamily="34" charset="0"/>
              <a:buChar char="•"/>
            </a:pPr>
            <a:r>
              <a:rPr lang="en-US" sz="3600" kern="100" dirty="0">
                <a:latin typeface="Segoe UI Semilight" panose="020B0402040204020203" pitchFamily="34" charset="0"/>
                <a:ea typeface="Calibri" panose="020F0502020204030204" pitchFamily="34" charset="0"/>
                <a:cs typeface="Segoe UI Semilight" panose="020B0402040204020203" pitchFamily="34" charset="0"/>
              </a:rPr>
              <a:t>Purification by Immobilized Metal-Chelate Affinity Chromatography (IMAC) was performed using a Fast Protein Liquid Chromatography (FPLC) system (Figure 5) with a linear imidazole gradient (Figure 6)</a:t>
            </a:r>
          </a:p>
          <a:p>
            <a:pPr marL="571500" marR="0" indent="-571500" algn="just">
              <a:lnSpc>
                <a:spcPct val="107000"/>
              </a:lnSpc>
              <a:spcBef>
                <a:spcPts val="0"/>
              </a:spcBef>
              <a:spcAft>
                <a:spcPts val="800"/>
              </a:spcAft>
              <a:buFont typeface="Arial" panose="020B0604020202020204" pitchFamily="34" charset="0"/>
              <a:buChar char="•"/>
            </a:pPr>
            <a:r>
              <a:rPr lang="en-US" sz="3600" kern="100" dirty="0">
                <a:latin typeface="Segoe UI Semilight" panose="020B0402040204020203" pitchFamily="34" charset="0"/>
                <a:ea typeface="Calibri" panose="020F0502020204030204" pitchFamily="34" charset="0"/>
                <a:cs typeface="Segoe UI Semilight" panose="020B0402040204020203" pitchFamily="34" charset="0"/>
              </a:rPr>
              <a:t>Activity assays were performed and </a:t>
            </a:r>
            <a:r>
              <a:rPr lang="en-US" sz="3600" kern="100" dirty="0">
                <a:effectLst/>
                <a:latin typeface="Segoe UI Semilight" panose="020B0402040204020203" pitchFamily="34" charset="0"/>
                <a:ea typeface="Calibri" panose="020F0502020204030204" pitchFamily="34" charset="0"/>
                <a:cs typeface="Segoe UI Semilight" panose="020B0402040204020203" pitchFamily="34" charset="0"/>
              </a:rPr>
              <a:t> analyzed using agarose gel electrophoresis (Figure 7).</a:t>
            </a:r>
          </a:p>
        </p:txBody>
      </p:sp>
      <p:pic>
        <p:nvPicPr>
          <p:cNvPr id="61" name="Picture 60" descr="Chart, line chart&#10;&#10;Description automatically generated">
            <a:extLst>
              <a:ext uri="{FF2B5EF4-FFF2-40B4-BE49-F238E27FC236}">
                <a16:creationId xmlns:a16="http://schemas.microsoft.com/office/drawing/2014/main" id="{3F528035-C845-4D14-75D4-182F60AA6A81}"/>
              </a:ext>
            </a:extLst>
          </p:cNvPr>
          <p:cNvPicPr>
            <a:picLocks noChangeAspect="1"/>
          </p:cNvPicPr>
          <p:nvPr/>
        </p:nvPicPr>
        <p:blipFill rotWithShape="1">
          <a:blip r:embed="rId13">
            <a:extLst>
              <a:ext uri="{28A0092B-C50C-407E-A947-70E740481C1C}">
                <a14:useLocalDpi xmlns:a14="http://schemas.microsoft.com/office/drawing/2010/main" val="0"/>
              </a:ext>
            </a:extLst>
          </a:blip>
          <a:srcRect l="277" t="8576" r="14384"/>
          <a:stretch/>
        </p:blipFill>
        <p:spPr>
          <a:xfrm>
            <a:off x="29818339" y="5766261"/>
            <a:ext cx="8354659" cy="4627081"/>
          </a:xfrm>
          <a:prstGeom prst="rect">
            <a:avLst/>
          </a:prstGeom>
        </p:spPr>
      </p:pic>
      <p:sp>
        <p:nvSpPr>
          <p:cNvPr id="62" name="TextBox 61">
            <a:extLst>
              <a:ext uri="{FF2B5EF4-FFF2-40B4-BE49-F238E27FC236}">
                <a16:creationId xmlns:a16="http://schemas.microsoft.com/office/drawing/2014/main" id="{8CAB97B1-C756-0B7D-1452-AFC360CD4F3C}"/>
              </a:ext>
            </a:extLst>
          </p:cNvPr>
          <p:cNvSpPr txBox="1"/>
          <p:nvPr/>
        </p:nvSpPr>
        <p:spPr>
          <a:xfrm>
            <a:off x="1774371" y="14443264"/>
            <a:ext cx="3867053" cy="2015936"/>
          </a:xfrm>
          <a:prstGeom prst="rect">
            <a:avLst/>
          </a:prstGeom>
          <a:noFill/>
        </p:spPr>
        <p:txBody>
          <a:bodyPr wrap="square" rtlCol="0">
            <a:spAutoFit/>
          </a:bodyPr>
          <a:lstStyle/>
          <a:p>
            <a:pPr algn="just"/>
            <a:r>
              <a:rPr lang="en-US" sz="2500" b="1" dirty="0">
                <a:latin typeface="Segoe UI Semilight" panose="020B0402040204020203" pitchFamily="34" charset="0"/>
                <a:cs typeface="Segoe UI Semilight" panose="020B0402040204020203" pitchFamily="34" charset="0"/>
              </a:rPr>
              <a:t>Figure 1. </a:t>
            </a:r>
            <a:r>
              <a:rPr lang="en-US" sz="2500" dirty="0">
                <a:latin typeface="Segoe UI Semilight" panose="020B0402040204020203" pitchFamily="34" charset="0"/>
                <a:cs typeface="Segoe UI Semilight" panose="020B0402040204020203" pitchFamily="34" charset="0"/>
              </a:rPr>
              <a:t>The potential use of enzymes for the topological manipulation of DNA in biomaterial design</a:t>
            </a:r>
            <a:endParaRPr lang="en-US" sz="2500" b="1" dirty="0">
              <a:latin typeface="Segoe UI Semilight" panose="020B0402040204020203" pitchFamily="34" charset="0"/>
              <a:cs typeface="Segoe UI Semilight" panose="020B0402040204020203" pitchFamily="34" charset="0"/>
            </a:endParaRPr>
          </a:p>
        </p:txBody>
      </p:sp>
      <p:sp>
        <p:nvSpPr>
          <p:cNvPr id="63" name="TextBox 62">
            <a:extLst>
              <a:ext uri="{FF2B5EF4-FFF2-40B4-BE49-F238E27FC236}">
                <a16:creationId xmlns:a16="http://schemas.microsoft.com/office/drawing/2014/main" id="{81BD8E3D-F522-CF41-7156-08916E26CA98}"/>
              </a:ext>
            </a:extLst>
          </p:cNvPr>
          <p:cNvSpPr txBox="1"/>
          <p:nvPr/>
        </p:nvSpPr>
        <p:spPr>
          <a:xfrm>
            <a:off x="14495446" y="11516114"/>
            <a:ext cx="4478354" cy="861774"/>
          </a:xfrm>
          <a:prstGeom prst="rect">
            <a:avLst/>
          </a:prstGeom>
          <a:noFill/>
        </p:spPr>
        <p:txBody>
          <a:bodyPr wrap="square" rtlCol="0">
            <a:spAutoFit/>
          </a:bodyPr>
          <a:lstStyle/>
          <a:p>
            <a:pPr algn="just"/>
            <a:r>
              <a:rPr lang="en-US" sz="2500" b="1" dirty="0">
                <a:latin typeface="Segoe UI Semilight" panose="020B0402040204020203" pitchFamily="34" charset="0"/>
                <a:cs typeface="Segoe UI Semilight" panose="020B0402040204020203" pitchFamily="34" charset="0"/>
              </a:rPr>
              <a:t>Figure 3. </a:t>
            </a:r>
            <a:r>
              <a:rPr lang="en-US" sz="2500" dirty="0">
                <a:latin typeface="Segoe UI Semilight" panose="020B0402040204020203" pitchFamily="34" charset="0"/>
                <a:cs typeface="Segoe UI Semilight" panose="020B0402040204020203" pitchFamily="34" charset="0"/>
              </a:rPr>
              <a:t>Benchtop bioreactor used in protein expression.</a:t>
            </a:r>
          </a:p>
        </p:txBody>
      </p:sp>
      <p:sp>
        <p:nvSpPr>
          <p:cNvPr id="1025" name="TextBox 1024">
            <a:extLst>
              <a:ext uri="{FF2B5EF4-FFF2-40B4-BE49-F238E27FC236}">
                <a16:creationId xmlns:a16="http://schemas.microsoft.com/office/drawing/2014/main" id="{C827ABF5-EB83-8439-1883-BA8CF1E40F99}"/>
              </a:ext>
            </a:extLst>
          </p:cNvPr>
          <p:cNvSpPr txBox="1"/>
          <p:nvPr/>
        </p:nvSpPr>
        <p:spPr>
          <a:xfrm>
            <a:off x="25059907" y="30303928"/>
            <a:ext cx="4678573" cy="861774"/>
          </a:xfrm>
          <a:prstGeom prst="rect">
            <a:avLst/>
          </a:prstGeom>
          <a:noFill/>
        </p:spPr>
        <p:txBody>
          <a:bodyPr wrap="square" rtlCol="0">
            <a:spAutoFit/>
          </a:bodyPr>
          <a:lstStyle/>
          <a:p>
            <a:r>
              <a:rPr lang="en-US" sz="2500" b="1" dirty="0">
                <a:latin typeface="Segoe UI Semilight" panose="020B0402040204020203" pitchFamily="34" charset="0"/>
                <a:cs typeface="Segoe UI Semilight" panose="020B0402040204020203" pitchFamily="34" charset="0"/>
              </a:rPr>
              <a:t>Figure 5. F</a:t>
            </a:r>
            <a:r>
              <a:rPr lang="en-US" sz="2500" dirty="0">
                <a:latin typeface="Segoe UI Semilight" panose="020B0402040204020203" pitchFamily="34" charset="0"/>
                <a:cs typeface="Segoe UI Semilight" panose="020B0402040204020203" pitchFamily="34" charset="0"/>
              </a:rPr>
              <a:t>PLC System used for IMAC.</a:t>
            </a:r>
            <a:endParaRPr lang="en-US" sz="2500" b="1" dirty="0">
              <a:latin typeface="Segoe UI Semilight" panose="020B0402040204020203" pitchFamily="34" charset="0"/>
              <a:cs typeface="Segoe UI Semilight" panose="020B0402040204020203" pitchFamily="34" charset="0"/>
            </a:endParaRPr>
          </a:p>
        </p:txBody>
      </p:sp>
      <p:sp>
        <p:nvSpPr>
          <p:cNvPr id="1029" name="TextBox 1028">
            <a:extLst>
              <a:ext uri="{FF2B5EF4-FFF2-40B4-BE49-F238E27FC236}">
                <a16:creationId xmlns:a16="http://schemas.microsoft.com/office/drawing/2014/main" id="{525A955E-BAA2-A345-6E31-B69B0CB8F687}"/>
              </a:ext>
            </a:extLst>
          </p:cNvPr>
          <p:cNvSpPr txBox="1"/>
          <p:nvPr/>
        </p:nvSpPr>
        <p:spPr>
          <a:xfrm>
            <a:off x="23393400" y="11707505"/>
            <a:ext cx="5685917" cy="1246495"/>
          </a:xfrm>
          <a:prstGeom prst="rect">
            <a:avLst/>
          </a:prstGeom>
          <a:noFill/>
        </p:spPr>
        <p:txBody>
          <a:bodyPr wrap="square" rtlCol="0">
            <a:spAutoFit/>
          </a:bodyPr>
          <a:lstStyle/>
          <a:p>
            <a:r>
              <a:rPr lang="en-US" sz="2500" b="1" dirty="0">
                <a:latin typeface="Segoe UI Semilight" panose="020B0402040204020203" pitchFamily="34" charset="0"/>
                <a:cs typeface="Segoe UI Semilight" panose="020B0402040204020203" pitchFamily="34" charset="0"/>
              </a:rPr>
              <a:t>Figure 4. </a:t>
            </a:r>
            <a:r>
              <a:rPr lang="en-US" sz="2500" dirty="0">
                <a:latin typeface="Segoe UI Semilight" panose="020B0402040204020203" pitchFamily="34" charset="0"/>
                <a:cs typeface="Segoe UI Semilight" panose="020B0402040204020203" pitchFamily="34" charset="0"/>
              </a:rPr>
              <a:t>Predicted 3D structure of our engineered ligase fused with DNA binding domain..</a:t>
            </a:r>
            <a:endParaRPr lang="en-US" sz="2500" b="1" dirty="0">
              <a:latin typeface="Segoe UI Semilight" panose="020B0402040204020203" pitchFamily="34" charset="0"/>
              <a:cs typeface="Segoe UI Semilight" panose="020B0402040204020203" pitchFamily="34" charset="0"/>
            </a:endParaRPr>
          </a:p>
        </p:txBody>
      </p:sp>
      <p:sp>
        <p:nvSpPr>
          <p:cNvPr id="2" name="TextBox 1">
            <a:extLst>
              <a:ext uri="{FF2B5EF4-FFF2-40B4-BE49-F238E27FC236}">
                <a16:creationId xmlns:a16="http://schemas.microsoft.com/office/drawing/2014/main" id="{678E5E01-B889-A5E6-6BBB-3F4ECE515EF1}"/>
              </a:ext>
            </a:extLst>
          </p:cNvPr>
          <p:cNvSpPr txBox="1"/>
          <p:nvPr/>
        </p:nvSpPr>
        <p:spPr>
          <a:xfrm>
            <a:off x="38357700" y="5684361"/>
            <a:ext cx="4771500" cy="4324261"/>
          </a:xfrm>
          <a:prstGeom prst="rect">
            <a:avLst/>
          </a:prstGeom>
          <a:noFill/>
        </p:spPr>
        <p:txBody>
          <a:bodyPr wrap="square" rtlCol="0">
            <a:spAutoFit/>
          </a:bodyPr>
          <a:lstStyle/>
          <a:p>
            <a:pPr algn="just"/>
            <a:r>
              <a:rPr lang="en-US" sz="2500" b="1" dirty="0">
                <a:latin typeface="Segoe UI Semilight" panose="020B0402040204020203" pitchFamily="34" charset="0"/>
                <a:cs typeface="Segoe UI Semilight" panose="020B0402040204020203" pitchFamily="34" charset="0"/>
              </a:rPr>
              <a:t>Fig 6. </a:t>
            </a:r>
            <a:r>
              <a:rPr lang="en-US" sz="2500" dirty="0">
                <a:latin typeface="Segoe UI Semilight" panose="020B0402040204020203" pitchFamily="34" charset="0"/>
                <a:cs typeface="Segoe UI Semilight" panose="020B0402040204020203" pitchFamily="34" charset="0"/>
              </a:rPr>
              <a:t>Chromatogram depicting the UV absorbance at 280 nm (green line) and elution profile of the home-made DNA ligase on a 0-100% linear gradient plot with a 250 mM imidazole elution buffer (black line). </a:t>
            </a:r>
            <a:r>
              <a:rPr lang="en-US" sz="2500" dirty="0" err="1">
                <a:latin typeface="Segoe UI Semilight" panose="020B0402040204020203" pitchFamily="34" charset="0"/>
                <a:cs typeface="Segoe UI Semilight" panose="020B0402040204020203" pitchFamily="34" charset="0"/>
              </a:rPr>
              <a:t>HiTrap</a:t>
            </a:r>
            <a:r>
              <a:rPr lang="en-US" sz="2500" dirty="0">
                <a:latin typeface="Segoe UI Semilight" panose="020B0402040204020203" pitchFamily="34" charset="0"/>
                <a:cs typeface="Segoe UI Semilight" panose="020B0402040204020203" pitchFamily="34" charset="0"/>
              </a:rPr>
              <a:t> TALON crude showing absorbance peaks of unbound protein impurity (U) and our ligase (L) product eluting at ~15-50% imidazole.</a:t>
            </a:r>
            <a:endParaRPr lang="en-US" sz="2500" b="1" dirty="0">
              <a:latin typeface="Segoe UI Semilight" panose="020B0402040204020203" pitchFamily="34" charset="0"/>
              <a:cs typeface="Segoe UI Semilight" panose="020B0402040204020203" pitchFamily="34" charset="0"/>
            </a:endParaRPr>
          </a:p>
        </p:txBody>
      </p:sp>
      <p:sp>
        <p:nvSpPr>
          <p:cNvPr id="3" name="TextBox 2">
            <a:extLst>
              <a:ext uri="{FF2B5EF4-FFF2-40B4-BE49-F238E27FC236}">
                <a16:creationId xmlns:a16="http://schemas.microsoft.com/office/drawing/2014/main" id="{141AD225-E66E-88CC-3516-6E148CD6703D}"/>
              </a:ext>
            </a:extLst>
          </p:cNvPr>
          <p:cNvSpPr txBox="1"/>
          <p:nvPr/>
        </p:nvSpPr>
        <p:spPr>
          <a:xfrm>
            <a:off x="32891505" y="6519476"/>
            <a:ext cx="3294529" cy="307777"/>
          </a:xfrm>
          <a:prstGeom prst="rect">
            <a:avLst/>
          </a:prstGeom>
          <a:noFill/>
        </p:spPr>
        <p:txBody>
          <a:bodyPr wrap="square" rtlCol="0">
            <a:spAutoFit/>
          </a:bodyPr>
          <a:lstStyle/>
          <a:p>
            <a:r>
              <a:rPr lang="en-US" sz="1400" dirty="0">
                <a:latin typeface="Segoe UI Semilight" panose="020B0402040204020203" pitchFamily="34" charset="0"/>
                <a:cs typeface="Segoe UI Semilight" panose="020B0402040204020203" pitchFamily="34" charset="0"/>
              </a:rPr>
              <a:t>Ligase (L)</a:t>
            </a:r>
          </a:p>
        </p:txBody>
      </p:sp>
      <p:sp>
        <p:nvSpPr>
          <p:cNvPr id="5" name="TextBox 4">
            <a:extLst>
              <a:ext uri="{FF2B5EF4-FFF2-40B4-BE49-F238E27FC236}">
                <a16:creationId xmlns:a16="http://schemas.microsoft.com/office/drawing/2014/main" id="{1EAFDF91-2B67-71D4-FB00-4B36447B82A4}"/>
              </a:ext>
            </a:extLst>
          </p:cNvPr>
          <p:cNvSpPr txBox="1"/>
          <p:nvPr/>
        </p:nvSpPr>
        <p:spPr>
          <a:xfrm>
            <a:off x="32142952" y="5722104"/>
            <a:ext cx="3294529" cy="307777"/>
          </a:xfrm>
          <a:prstGeom prst="rect">
            <a:avLst/>
          </a:prstGeom>
          <a:noFill/>
        </p:spPr>
        <p:txBody>
          <a:bodyPr wrap="square" rtlCol="0">
            <a:spAutoFit/>
          </a:bodyPr>
          <a:lstStyle/>
          <a:p>
            <a:r>
              <a:rPr lang="en-US" sz="1400" dirty="0">
                <a:latin typeface="Segoe UI Semilight" panose="020B0402040204020203" pitchFamily="34" charset="0"/>
                <a:cs typeface="Segoe UI Semilight" panose="020B0402040204020203" pitchFamily="34" charset="0"/>
              </a:rPr>
              <a:t>Unbound protein (U)</a:t>
            </a:r>
          </a:p>
        </p:txBody>
      </p:sp>
      <p:sp>
        <p:nvSpPr>
          <p:cNvPr id="7" name="TextBox 6">
            <a:extLst>
              <a:ext uri="{FF2B5EF4-FFF2-40B4-BE49-F238E27FC236}">
                <a16:creationId xmlns:a16="http://schemas.microsoft.com/office/drawing/2014/main" id="{A4B6C282-5788-17F2-3AD3-A7088AED53F9}"/>
              </a:ext>
            </a:extLst>
          </p:cNvPr>
          <p:cNvSpPr txBox="1"/>
          <p:nvPr/>
        </p:nvSpPr>
        <p:spPr>
          <a:xfrm>
            <a:off x="36226724" y="8628583"/>
            <a:ext cx="3294529" cy="307777"/>
          </a:xfrm>
          <a:prstGeom prst="rect">
            <a:avLst/>
          </a:prstGeom>
          <a:noFill/>
        </p:spPr>
        <p:txBody>
          <a:bodyPr wrap="square" rtlCol="0">
            <a:spAutoFit/>
          </a:bodyPr>
          <a:lstStyle/>
          <a:p>
            <a:r>
              <a:rPr lang="en-US" sz="1400" dirty="0">
                <a:latin typeface="Segoe UI Semilight" panose="020B0402040204020203" pitchFamily="34" charset="0"/>
                <a:cs typeface="Segoe UI Semilight" panose="020B0402040204020203" pitchFamily="34" charset="0"/>
              </a:rPr>
              <a:t>Wash</a:t>
            </a:r>
          </a:p>
        </p:txBody>
      </p:sp>
      <p:sp>
        <p:nvSpPr>
          <p:cNvPr id="8" name="TextBox 7">
            <a:extLst>
              <a:ext uri="{FF2B5EF4-FFF2-40B4-BE49-F238E27FC236}">
                <a16:creationId xmlns:a16="http://schemas.microsoft.com/office/drawing/2014/main" id="{BCB21F76-E8D3-94CE-FE3A-2A54A1E0B406}"/>
              </a:ext>
            </a:extLst>
          </p:cNvPr>
          <p:cNvSpPr txBox="1"/>
          <p:nvPr/>
        </p:nvSpPr>
        <p:spPr>
          <a:xfrm>
            <a:off x="30022233" y="11580025"/>
            <a:ext cx="5853536" cy="6632585"/>
          </a:xfrm>
          <a:prstGeom prst="rect">
            <a:avLst/>
          </a:prstGeom>
          <a:noFill/>
        </p:spPr>
        <p:txBody>
          <a:bodyPr wrap="square" rtlCol="0">
            <a:spAutoFit/>
          </a:bodyPr>
          <a:lstStyle/>
          <a:p>
            <a:pPr algn="just"/>
            <a:r>
              <a:rPr lang="en-US" sz="2500" b="1" dirty="0">
                <a:latin typeface="Segoe UI Semilight" panose="020B0402040204020203" pitchFamily="34" charset="0"/>
                <a:cs typeface="Segoe UI Semilight" panose="020B0402040204020203" pitchFamily="34" charset="0"/>
              </a:rPr>
              <a:t>Fig 7. Agarose gel assessing ligation efficiency using 1 µg of  linearized pUC19 (2686 bp) at 16°C for 1 hour.</a:t>
            </a:r>
            <a:r>
              <a:rPr lang="en-US" sz="2500" dirty="0">
                <a:latin typeface="Segoe UI Semilight" panose="020B0402040204020203" pitchFamily="34" charset="0"/>
                <a:cs typeface="Segoe UI Semilight" panose="020B0402040204020203" pitchFamily="34" charset="0"/>
              </a:rPr>
              <a:t> Lanes denote </a:t>
            </a:r>
            <a:r>
              <a:rPr lang="en-US" sz="2500" dirty="0" err="1">
                <a:latin typeface="Segoe UI Semilight" panose="020B0402040204020203" pitchFamily="34" charset="0"/>
                <a:cs typeface="Segoe UI Semilight" panose="020B0402040204020203" pitchFamily="34" charset="0"/>
              </a:rPr>
              <a:t>GenRuler</a:t>
            </a:r>
            <a:r>
              <a:rPr lang="en-US" sz="2500" dirty="0">
                <a:latin typeface="Segoe UI Semilight" panose="020B0402040204020203" pitchFamily="34" charset="0"/>
                <a:cs typeface="Segoe UI Semilight" panose="020B0402040204020203" pitchFamily="34" charset="0"/>
              </a:rPr>
              <a:t> 1kb plus DNA Ladder, (Std) uncut pUC19, (-) no enzyme control, (+) commercial T4 ligase control, varying amounts of purified DNA ligase (1) 0.05 µg, (2) 0.1 µg, (3) 0.2 µg, (4) 0.4 µg, (5) 0.8 µg, (6) 2.0 µg. Successful ligation confirmed by the presence of higher molecular weight bands and/or a band at ~1700 bp resembling the uncut pUC19. Our ligase showed a higher efficiency in ligating linearized plasmid compared to the commercial ligase, as evidenced by the lower presence of linearize pUC19 on the gel with increasing ligase amount.</a:t>
            </a:r>
            <a:endParaRPr lang="en-US" sz="2500" b="1" dirty="0">
              <a:latin typeface="Segoe UI Semilight" panose="020B0402040204020203" pitchFamily="34" charset="0"/>
              <a:cs typeface="Segoe UI Semilight" panose="020B0402040204020203" pitchFamily="34" charset="0"/>
            </a:endParaRPr>
          </a:p>
        </p:txBody>
      </p:sp>
      <p:sp>
        <p:nvSpPr>
          <p:cNvPr id="9" name="TextBox 8">
            <a:extLst>
              <a:ext uri="{FF2B5EF4-FFF2-40B4-BE49-F238E27FC236}">
                <a16:creationId xmlns:a16="http://schemas.microsoft.com/office/drawing/2014/main" id="{0443F7F3-0180-1D52-7266-A247F613E55D}"/>
              </a:ext>
            </a:extLst>
          </p:cNvPr>
          <p:cNvSpPr txBox="1"/>
          <p:nvPr/>
        </p:nvSpPr>
        <p:spPr>
          <a:xfrm>
            <a:off x="29861882" y="19362220"/>
            <a:ext cx="13305122" cy="6186309"/>
          </a:xfrm>
          <a:prstGeom prst="rect">
            <a:avLst/>
          </a:prstGeom>
          <a:noFill/>
        </p:spPr>
        <p:txBody>
          <a:bodyPr wrap="square" rtlCol="0">
            <a:spAutoFit/>
          </a:bodyPr>
          <a:lstStyle/>
          <a:p>
            <a:pPr marL="342900" indent="-342900" algn="just">
              <a:buFont typeface="Arial" panose="020B0604020202020204" pitchFamily="34" charset="0"/>
              <a:buChar char="•"/>
            </a:pPr>
            <a:r>
              <a:rPr lang="en-US" sz="3600" dirty="0">
                <a:latin typeface="Segoe UI Semilight" panose="020B0402040204020203" pitchFamily="34" charset="0"/>
                <a:cs typeface="Segoe UI Semilight" panose="020B0402040204020203" pitchFamily="34" charset="0"/>
              </a:rPr>
              <a:t>We successfully expressed and purified our ‘homemade’ DNA ligase with enhanced ligation efficiency and yield compared to commercial ligase.</a:t>
            </a:r>
          </a:p>
          <a:p>
            <a:pPr marL="342900" indent="-3429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342900" indent="-342900" algn="just">
              <a:buFont typeface="Arial" panose="020B0604020202020204" pitchFamily="34" charset="0"/>
              <a:buChar char="•"/>
            </a:pPr>
            <a:r>
              <a:rPr lang="en-US" sz="3600" dirty="0">
                <a:latin typeface="Segoe UI Semilight" panose="020B0402040204020203" pitchFamily="34" charset="0"/>
                <a:cs typeface="Segoe UI Semilight" panose="020B0402040204020203" pitchFamily="34" charset="0"/>
              </a:rPr>
              <a:t>Our results demonstrate the feasibility of producing a cost-effective and customizable ligase for biochemical and materials science research. </a:t>
            </a:r>
          </a:p>
          <a:p>
            <a:pPr marL="342900" indent="-342900" algn="just">
              <a:buFont typeface="Arial" panose="020B0604020202020204" pitchFamily="34" charset="0"/>
              <a:buChar char="•"/>
            </a:pPr>
            <a:endParaRPr lang="en-US" sz="3600" dirty="0">
              <a:latin typeface="Segoe UI Semilight" panose="020B0402040204020203" pitchFamily="34" charset="0"/>
              <a:cs typeface="Segoe UI Semilight" panose="020B0402040204020203" pitchFamily="34" charset="0"/>
            </a:endParaRPr>
          </a:p>
          <a:p>
            <a:pPr marL="342900" indent="-342900" algn="just">
              <a:buFont typeface="Arial" panose="020B0604020202020204" pitchFamily="34" charset="0"/>
              <a:buChar char="•"/>
            </a:pPr>
            <a:r>
              <a:rPr lang="en-US" sz="3600" dirty="0">
                <a:latin typeface="Segoe UI Semilight" panose="020B0402040204020203" pitchFamily="34" charset="0"/>
                <a:cs typeface="Segoe UI Semilight" panose="020B0402040204020203" pitchFamily="34" charset="0"/>
              </a:rPr>
              <a:t>We are continuing to optimize purification and ligation assays to establish a standardized unit amount of enzyme for more accurate and reproducible ligation reactions. </a:t>
            </a:r>
          </a:p>
        </p:txBody>
      </p:sp>
      <p:sp>
        <p:nvSpPr>
          <p:cNvPr id="23" name="TextBox 22">
            <a:extLst>
              <a:ext uri="{FF2B5EF4-FFF2-40B4-BE49-F238E27FC236}">
                <a16:creationId xmlns:a16="http://schemas.microsoft.com/office/drawing/2014/main" id="{2B3AAAD1-4EA0-242D-D557-A1638CF862AD}"/>
              </a:ext>
            </a:extLst>
          </p:cNvPr>
          <p:cNvSpPr txBox="1"/>
          <p:nvPr/>
        </p:nvSpPr>
        <p:spPr>
          <a:xfrm>
            <a:off x="1010653" y="30668022"/>
            <a:ext cx="11565231" cy="477054"/>
          </a:xfrm>
          <a:prstGeom prst="rect">
            <a:avLst/>
          </a:prstGeom>
          <a:noFill/>
        </p:spPr>
        <p:txBody>
          <a:bodyPr wrap="square" rtlCol="0">
            <a:spAutoFit/>
          </a:bodyPr>
          <a:lstStyle/>
          <a:p>
            <a:r>
              <a:rPr lang="en-US" sz="2500" b="1" dirty="0">
                <a:latin typeface="Segoe UI Semilight" panose="020B0402040204020203" pitchFamily="34" charset="0"/>
                <a:cs typeface="Segoe UI Semilight" panose="020B0402040204020203" pitchFamily="34" charset="0"/>
              </a:rPr>
              <a:t>Figure 2. </a:t>
            </a:r>
            <a:r>
              <a:rPr lang="en-US" sz="2500" dirty="0">
                <a:latin typeface="Segoe UI Semilight" panose="020B0402040204020203" pitchFamily="34" charset="0"/>
                <a:cs typeface="Segoe UI Semilight" panose="020B0402040204020203" pitchFamily="34" charset="0"/>
              </a:rPr>
              <a:t>Overview of methods for DNA ligase isolation.</a:t>
            </a:r>
            <a:endParaRPr lang="en-US" sz="2500" b="1" dirty="0">
              <a:latin typeface="Segoe UI Semilight" panose="020B0402040204020203" pitchFamily="34" charset="0"/>
              <a:cs typeface="Segoe UI Semilight" panose="020B0402040204020203" pitchFamily="34" charset="0"/>
            </a:endParaRPr>
          </a:p>
        </p:txBody>
      </p:sp>
      <p:pic>
        <p:nvPicPr>
          <p:cNvPr id="26" name="Picture 25">
            <a:extLst>
              <a:ext uri="{FF2B5EF4-FFF2-40B4-BE49-F238E27FC236}">
                <a16:creationId xmlns:a16="http://schemas.microsoft.com/office/drawing/2014/main" id="{95D76FEA-53F5-B17E-08FB-CC7294786759}"/>
              </a:ext>
            </a:extLst>
          </p:cNvPr>
          <p:cNvPicPr>
            <a:picLocks noChangeAspect="1"/>
          </p:cNvPicPr>
          <p:nvPr/>
        </p:nvPicPr>
        <p:blipFill>
          <a:blip r:embed="rId14"/>
          <a:stretch>
            <a:fillRect/>
          </a:stretch>
        </p:blipFill>
        <p:spPr>
          <a:xfrm>
            <a:off x="35875768" y="9536782"/>
            <a:ext cx="7162243" cy="8623073"/>
          </a:xfrm>
          <a:prstGeom prst="rect">
            <a:avLst/>
          </a:prstGeom>
        </p:spPr>
      </p:pic>
      <p:cxnSp>
        <p:nvCxnSpPr>
          <p:cNvPr id="58" name="Straight Connector 57">
            <a:extLst>
              <a:ext uri="{FF2B5EF4-FFF2-40B4-BE49-F238E27FC236}">
                <a16:creationId xmlns:a16="http://schemas.microsoft.com/office/drawing/2014/main" id="{C8BBA5C4-66AA-1D93-FCD0-3CD5000C5074}"/>
              </a:ext>
            </a:extLst>
          </p:cNvPr>
          <p:cNvCxnSpPr>
            <a:cxnSpLocks/>
          </p:cNvCxnSpPr>
          <p:nvPr/>
        </p:nvCxnSpPr>
        <p:spPr>
          <a:xfrm>
            <a:off x="14249400" y="4758644"/>
            <a:ext cx="0" cy="26897240"/>
          </a:xfrm>
          <a:prstGeom prst="line">
            <a:avLst/>
          </a:prstGeom>
          <a:ln w="53975">
            <a:solidFill>
              <a:srgbClr val="D34E25"/>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D3E5FBFB-F545-84B3-A79E-9979438CCA3C}"/>
              </a:ext>
            </a:extLst>
          </p:cNvPr>
          <p:cNvCxnSpPr>
            <a:cxnSpLocks/>
          </p:cNvCxnSpPr>
          <p:nvPr/>
        </p:nvCxnSpPr>
        <p:spPr>
          <a:xfrm>
            <a:off x="29565600" y="4724400"/>
            <a:ext cx="0" cy="26897240"/>
          </a:xfrm>
          <a:prstGeom prst="line">
            <a:avLst/>
          </a:prstGeom>
          <a:ln w="53975">
            <a:solidFill>
              <a:srgbClr val="D34E25"/>
            </a:solidFill>
          </a:ln>
        </p:spPr>
        <p:style>
          <a:lnRef idx="1">
            <a:schemeClr val="accent1"/>
          </a:lnRef>
          <a:fillRef idx="0">
            <a:schemeClr val="accent1"/>
          </a:fillRef>
          <a:effectRef idx="0">
            <a:schemeClr val="accent1"/>
          </a:effectRef>
          <a:fontRef idx="minor">
            <a:schemeClr val="tx1"/>
          </a:fontRef>
        </p:style>
      </p:cxnSp>
      <p:pic>
        <p:nvPicPr>
          <p:cNvPr id="1039" name="Picture 1038">
            <a:extLst>
              <a:ext uri="{FF2B5EF4-FFF2-40B4-BE49-F238E27FC236}">
                <a16:creationId xmlns:a16="http://schemas.microsoft.com/office/drawing/2014/main" id="{2E0A13EB-6FC6-BE7C-A962-EC320D44D56F}"/>
              </a:ext>
            </a:extLst>
          </p:cNvPr>
          <p:cNvPicPr>
            <a:picLocks noChangeAspect="1"/>
          </p:cNvPicPr>
          <p:nvPr/>
        </p:nvPicPr>
        <p:blipFill>
          <a:blip r:embed="rId15"/>
          <a:stretch>
            <a:fillRect/>
          </a:stretch>
        </p:blipFill>
        <p:spPr>
          <a:xfrm>
            <a:off x="37843359" y="2701316"/>
            <a:ext cx="3321476" cy="1248321"/>
          </a:xfrm>
          <a:prstGeom prst="rect">
            <a:avLst/>
          </a:prstGeom>
        </p:spPr>
      </p:pic>
      <p:pic>
        <p:nvPicPr>
          <p:cNvPr id="1041" name="Picture 1040">
            <a:extLst>
              <a:ext uri="{FF2B5EF4-FFF2-40B4-BE49-F238E27FC236}">
                <a16:creationId xmlns:a16="http://schemas.microsoft.com/office/drawing/2014/main" id="{B658B892-8A7B-C3AC-49FA-EEAD7894C5F4}"/>
              </a:ext>
            </a:extLst>
          </p:cNvPr>
          <p:cNvPicPr>
            <a:picLocks noChangeAspect="1"/>
          </p:cNvPicPr>
          <p:nvPr/>
        </p:nvPicPr>
        <p:blipFill>
          <a:blip r:embed="rId16"/>
          <a:stretch>
            <a:fillRect/>
          </a:stretch>
        </p:blipFill>
        <p:spPr>
          <a:xfrm>
            <a:off x="3048000" y="2051956"/>
            <a:ext cx="1930830" cy="1945844"/>
          </a:xfrm>
          <a:prstGeom prst="rect">
            <a:avLst/>
          </a:prstGeom>
        </p:spPr>
      </p:pic>
      <p:pic>
        <p:nvPicPr>
          <p:cNvPr id="1042" name="Picture 1041">
            <a:extLst>
              <a:ext uri="{FF2B5EF4-FFF2-40B4-BE49-F238E27FC236}">
                <a16:creationId xmlns:a16="http://schemas.microsoft.com/office/drawing/2014/main" id="{08B15419-3A70-951D-BF5D-F0D17E02A3CA}"/>
              </a:ext>
            </a:extLst>
          </p:cNvPr>
          <p:cNvPicPr>
            <a:picLocks noChangeAspect="1"/>
          </p:cNvPicPr>
          <p:nvPr/>
        </p:nvPicPr>
        <p:blipFill>
          <a:blip r:embed="rId17"/>
          <a:stretch>
            <a:fillRect/>
          </a:stretch>
        </p:blipFill>
        <p:spPr>
          <a:xfrm>
            <a:off x="30099000" y="10332465"/>
            <a:ext cx="1222291" cy="564135"/>
          </a:xfrm>
          <a:prstGeom prst="rect">
            <a:avLst/>
          </a:prstGeom>
        </p:spPr>
      </p:pic>
      <p:sp>
        <p:nvSpPr>
          <p:cNvPr id="1043" name="Rectangle 1042">
            <a:extLst>
              <a:ext uri="{FF2B5EF4-FFF2-40B4-BE49-F238E27FC236}">
                <a16:creationId xmlns:a16="http://schemas.microsoft.com/office/drawing/2014/main" id="{0FF28FC9-1E42-28DA-D80C-E1FE1E690F71}"/>
              </a:ext>
            </a:extLst>
          </p:cNvPr>
          <p:cNvSpPr/>
          <p:nvPr/>
        </p:nvSpPr>
        <p:spPr>
          <a:xfrm>
            <a:off x="297936" y="32057318"/>
            <a:ext cx="3409961" cy="713993"/>
          </a:xfrm>
          <a:prstGeom prst="rect">
            <a:avLst/>
          </a:prstGeom>
          <a:solidFill>
            <a:srgbClr val="204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53051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36x48-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1001c11-1cff-4274-aeb4-b563cc80be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8AF359266BD0409DF11DDAA047B4EA" ma:contentTypeVersion="15" ma:contentTypeDescription="Create a new document." ma:contentTypeScope="" ma:versionID="668f9ce4a0e5c389bf5173ce6733b55c">
  <xsd:schema xmlns:xsd="http://www.w3.org/2001/XMLSchema" xmlns:xs="http://www.w3.org/2001/XMLSchema" xmlns:p="http://schemas.microsoft.com/office/2006/metadata/properties" xmlns:ns3="b1001c11-1cff-4274-aeb4-b563cc80be90" xmlns:ns4="5604d5a8-ce81-4ac2-befa-bfa1ba737e84" targetNamespace="http://schemas.microsoft.com/office/2006/metadata/properties" ma:root="true" ma:fieldsID="df2adaf21eb23704399eabe193632629" ns3:_="" ns4:_="">
    <xsd:import namespace="b1001c11-1cff-4274-aeb4-b563cc80be90"/>
    <xsd:import namespace="5604d5a8-ce81-4ac2-befa-bfa1ba737e8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01c11-1cff-4274-aeb4-b563cc80be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04d5a8-ce81-4ac2-befa-bfa1ba737e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FFE0EA-001C-4FA5-BA68-030C2E6E9E6F}">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5604d5a8-ce81-4ac2-befa-bfa1ba737e84"/>
    <ds:schemaRef ds:uri="http://purl.org/dc/terms/"/>
    <ds:schemaRef ds:uri="b1001c11-1cff-4274-aeb4-b563cc80be90"/>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F815F972-153A-4EFC-A24D-1E31148AC47E}">
  <ds:schemaRefs>
    <ds:schemaRef ds:uri="http://schemas.microsoft.com/sharepoint/v3/contenttype/forms"/>
  </ds:schemaRefs>
</ds:datastoreItem>
</file>

<file path=customXml/itemProps3.xml><?xml version="1.0" encoding="utf-8"?>
<ds:datastoreItem xmlns:ds="http://schemas.openxmlformats.org/officeDocument/2006/customXml" ds:itemID="{866997AA-594C-4BED-A016-E1442ACA4C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001c11-1cff-4274-aeb4-b563cc80be90"/>
    <ds:schemaRef ds:uri="5604d5a8-ce81-4ac2-befa-bfa1ba737e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36x48-Template-V2b</Template>
  <TotalTime>15011</TotalTime>
  <Words>763</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Segoe UI Semibold</vt:lpstr>
      <vt:lpstr>Segoe UI Semilight</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DK Alakwe</cp:lastModifiedBy>
  <cp:revision>73</cp:revision>
  <dcterms:created xsi:type="dcterms:W3CDTF">2012-02-03T19:11:35Z</dcterms:created>
  <dcterms:modified xsi:type="dcterms:W3CDTF">2023-04-18T09:29:52Z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0x010100248AF359266BD0409DF11DDAA047B4EA</vt:lpwstr>
  </property>
</Properties>
</file>