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3"/>
  </p:notesMasterIdLst>
  <p:sldIdLst>
    <p:sldId id="258"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440" userDrawn="1">
          <p15:clr>
            <a:srgbClr val="A4A3A4"/>
          </p15:clr>
        </p15:guide>
        <p15:guide id="2" pos="1377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29C9A6-13D9-EF46-4B89-E331D64C9760}" name="Saniya Yesmin Bubli" initials="SB" userId="S::sb1508@usnh.edu::b9230f00-5a5f-45dd-bb05-6a0217a9d31b" providerId="AD"/>
  <p188:author id="{A110FDB2-73F3-BC3B-FBAE-B7719C7535EC}" name="Andrea Bartus" initials="AB" userId="S::ab1740@usnh.edu::3d73dd2a-3ac9-4840-8a58-3eb7b509e8f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37194"/>
    <a:srgbClr val="F5A331"/>
    <a:srgbClr val="FAA32B"/>
    <a:srgbClr val="00BBD6"/>
    <a:srgbClr val="000000"/>
    <a:srgbClr val="F1F1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p:scale>
          <a:sx n="32" d="100"/>
          <a:sy n="32" d="100"/>
        </p:scale>
        <p:origin x="424" y="-1224"/>
      </p:cViewPr>
      <p:guideLst>
        <p:guide orient="horz" pos="10440"/>
        <p:guide pos="1377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bby Clemmons" userId="c5263217-e7c4-4a2d-9776-fb1503bb859c" providerId="ADAL" clId="{92E8A498-CF0A-814A-B4D5-0AA0350E2365}"/>
    <pc:docChg chg="modSld">
      <pc:chgData name="Sabby Clemmons" userId="c5263217-e7c4-4a2d-9776-fb1503bb859c" providerId="ADAL" clId="{92E8A498-CF0A-814A-B4D5-0AA0350E2365}" dt="2023-04-18T03:29:15.954" v="0" actId="14100"/>
      <pc:docMkLst>
        <pc:docMk/>
      </pc:docMkLst>
      <pc:sldChg chg="modSp mod">
        <pc:chgData name="Sabby Clemmons" userId="c5263217-e7c4-4a2d-9776-fb1503bb859c" providerId="ADAL" clId="{92E8A498-CF0A-814A-B4D5-0AA0350E2365}" dt="2023-04-18T03:29:15.954" v="0" actId="14100"/>
        <pc:sldMkLst>
          <pc:docMk/>
          <pc:sldMk cId="4034490146" sldId="258"/>
        </pc:sldMkLst>
        <pc:spChg chg="mod">
          <ac:chgData name="Sabby Clemmons" userId="c5263217-e7c4-4a2d-9776-fb1503bb859c" providerId="ADAL" clId="{92E8A498-CF0A-814A-B4D5-0AA0350E2365}" dt="2023-04-18T03:29:15.954" v="0" actId="14100"/>
          <ac:spMkLst>
            <pc:docMk/>
            <pc:sldMk cId="4034490146" sldId="258"/>
            <ac:spMk id="7" creationId="{C01A0150-6DA8-2B69-D3B4-292A149819A6}"/>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niversitysystemnh-my.sharepoint.com/personal/ic1073_usnh_edu/Documents/TECH412_URC_Electrospinning/Book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rgbClr val="347192"/>
                </a:solidFill>
                <a:latin typeface="+mn-lt"/>
                <a:ea typeface="+mn-ea"/>
                <a:cs typeface="+mn-cs"/>
              </a:defRPr>
            </a:pPr>
            <a:r>
              <a:rPr lang="en-US" sz="2800" b="1">
                <a:solidFill>
                  <a:srgbClr val="347192"/>
                </a:solidFill>
              </a:rPr>
              <a:t>Nanofiber</a:t>
            </a:r>
            <a:r>
              <a:rPr lang="en-US" sz="2800" b="1" baseline="0">
                <a:solidFill>
                  <a:srgbClr val="347192"/>
                </a:solidFill>
              </a:rPr>
              <a:t> Width (</a:t>
            </a:r>
            <a:r>
              <a:rPr lang="el-GR" sz="2800" b="1" i="0" u="none" strike="noStrike" baseline="0">
                <a:solidFill>
                  <a:srgbClr val="347192"/>
                </a:solidFill>
                <a:effectLst/>
              </a:rPr>
              <a:t>μ</a:t>
            </a:r>
            <a:r>
              <a:rPr lang="en-US" sz="2800" b="1" baseline="0">
                <a:solidFill>
                  <a:srgbClr val="347192"/>
                </a:solidFill>
              </a:rPr>
              <a:t>m) vs. Spinning Distance (cm)</a:t>
            </a:r>
            <a:endParaRPr lang="en-US" sz="2800" b="1">
              <a:solidFill>
                <a:srgbClr val="347192"/>
              </a:solidFill>
            </a:endParaRPr>
          </a:p>
        </c:rich>
      </c:tx>
      <c:layout>
        <c:manualLayout>
          <c:xMode val="edge"/>
          <c:yMode val="edge"/>
          <c:x val="0.18152052142275463"/>
          <c:y val="6.0812609005516764E-3"/>
        </c:manualLayout>
      </c:layout>
      <c:overlay val="0"/>
      <c:spPr>
        <a:noFill/>
        <a:ln>
          <a:noFill/>
        </a:ln>
        <a:effectLst/>
      </c:spPr>
      <c:txPr>
        <a:bodyPr rot="0" spcFirstLastPara="1" vertOverflow="ellipsis" vert="horz" wrap="square" anchor="ctr" anchorCtr="1"/>
        <a:lstStyle/>
        <a:p>
          <a:pPr>
            <a:defRPr sz="2800" b="1" i="0" u="none" strike="noStrike" kern="1200" spc="0" baseline="0">
              <a:solidFill>
                <a:srgbClr val="347192"/>
              </a:solidFill>
              <a:latin typeface="+mn-lt"/>
              <a:ea typeface="+mn-ea"/>
              <a:cs typeface="+mn-cs"/>
            </a:defRPr>
          </a:pPr>
          <a:endParaRPr lang="en-US"/>
        </a:p>
      </c:txPr>
    </c:title>
    <c:autoTitleDeleted val="0"/>
    <c:plotArea>
      <c:layout>
        <c:manualLayout>
          <c:layoutTarget val="inner"/>
          <c:xMode val="edge"/>
          <c:yMode val="edge"/>
          <c:x val="0.14123457515571747"/>
          <c:y val="0.10109742470310024"/>
          <c:w val="0.82510224468210125"/>
          <c:h val="0.76395766501409546"/>
        </c:manualLayout>
      </c:layout>
      <c:scatterChart>
        <c:scatterStyle val="lineMarker"/>
        <c:varyColors val="0"/>
        <c:ser>
          <c:idx val="0"/>
          <c:order val="0"/>
          <c:tx>
            <c:strRef>
              <c:f>Sheet1!$B$1</c:f>
              <c:strCache>
                <c:ptCount val="1"/>
                <c:pt idx="0">
                  <c:v>width</c:v>
                </c:pt>
              </c:strCache>
            </c:strRef>
          </c:tx>
          <c:spPr>
            <a:ln w="25400" cap="rnd">
              <a:noFill/>
              <a:round/>
            </a:ln>
            <a:effectLst/>
          </c:spPr>
          <c:marker>
            <c:symbol val="circle"/>
            <c:size val="5"/>
            <c:spPr>
              <a:solidFill>
                <a:schemeClr val="accent1"/>
              </a:solidFill>
              <a:ln w="9525">
                <a:solidFill>
                  <a:schemeClr val="accent1"/>
                </a:solidFill>
              </a:ln>
              <a:effectLst/>
            </c:spPr>
          </c:marker>
          <c:trendline>
            <c:spPr>
              <a:ln w="34925" cap="rnd">
                <a:solidFill>
                  <a:schemeClr val="accent1"/>
                </a:solidFill>
                <a:prstDash val="solid"/>
              </a:ln>
              <a:effectLst/>
            </c:spPr>
            <c:trendlineType val="power"/>
            <c:dispRSqr val="1"/>
            <c:dispEq val="0"/>
            <c:trendlineLbl>
              <c:layout>
                <c:manualLayout>
                  <c:x val="0.13457936969755141"/>
                  <c:y val="-0.52298123493549609"/>
                </c:manualLayout>
              </c:layout>
              <c:numFmt formatCode="General" sourceLinked="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rendlineLbl>
          </c:trendline>
          <c:xVal>
            <c:numRef>
              <c:f>Sheet1!$A$2:$A$26</c:f>
              <c:numCache>
                <c:formatCode>General</c:formatCode>
                <c:ptCount val="25"/>
                <c:pt idx="0">
                  <c:v>10</c:v>
                </c:pt>
                <c:pt idx="1">
                  <c:v>10</c:v>
                </c:pt>
                <c:pt idx="2">
                  <c:v>10</c:v>
                </c:pt>
                <c:pt idx="3">
                  <c:v>10</c:v>
                </c:pt>
                <c:pt idx="4">
                  <c:v>8</c:v>
                </c:pt>
                <c:pt idx="5">
                  <c:v>8</c:v>
                </c:pt>
                <c:pt idx="6">
                  <c:v>8</c:v>
                </c:pt>
                <c:pt idx="7">
                  <c:v>8</c:v>
                </c:pt>
                <c:pt idx="8">
                  <c:v>8</c:v>
                </c:pt>
                <c:pt idx="9">
                  <c:v>8</c:v>
                </c:pt>
                <c:pt idx="10">
                  <c:v>8</c:v>
                </c:pt>
                <c:pt idx="12">
                  <c:v>8</c:v>
                </c:pt>
                <c:pt idx="13">
                  <c:v>12</c:v>
                </c:pt>
                <c:pt idx="14">
                  <c:v>12</c:v>
                </c:pt>
                <c:pt idx="15">
                  <c:v>12</c:v>
                </c:pt>
                <c:pt idx="16">
                  <c:v>12</c:v>
                </c:pt>
                <c:pt idx="17">
                  <c:v>12</c:v>
                </c:pt>
                <c:pt idx="18">
                  <c:v>12</c:v>
                </c:pt>
                <c:pt idx="19">
                  <c:v>12</c:v>
                </c:pt>
                <c:pt idx="20">
                  <c:v>12</c:v>
                </c:pt>
                <c:pt idx="21">
                  <c:v>12</c:v>
                </c:pt>
                <c:pt idx="22">
                  <c:v>12</c:v>
                </c:pt>
                <c:pt idx="23">
                  <c:v>12</c:v>
                </c:pt>
                <c:pt idx="24">
                  <c:v>12</c:v>
                </c:pt>
              </c:numCache>
            </c:numRef>
          </c:xVal>
          <c:yVal>
            <c:numRef>
              <c:f>Sheet1!$B$2:$B$26</c:f>
              <c:numCache>
                <c:formatCode>General</c:formatCode>
                <c:ptCount val="25"/>
                <c:pt idx="0">
                  <c:v>0.33900000000000002</c:v>
                </c:pt>
                <c:pt idx="1">
                  <c:v>0.32300000000000001</c:v>
                </c:pt>
                <c:pt idx="2">
                  <c:v>0.252</c:v>
                </c:pt>
                <c:pt idx="3">
                  <c:v>0.51100000000000001</c:v>
                </c:pt>
                <c:pt idx="4">
                  <c:v>0.55000000000000004</c:v>
                </c:pt>
                <c:pt idx="5">
                  <c:v>0.3</c:v>
                </c:pt>
                <c:pt idx="6">
                  <c:v>0.54</c:v>
                </c:pt>
                <c:pt idx="7">
                  <c:v>0.59</c:v>
                </c:pt>
                <c:pt idx="8">
                  <c:v>0.68</c:v>
                </c:pt>
                <c:pt idx="9">
                  <c:v>0.6</c:v>
                </c:pt>
                <c:pt idx="10">
                  <c:v>0.48</c:v>
                </c:pt>
                <c:pt idx="12">
                  <c:v>0.68</c:v>
                </c:pt>
                <c:pt idx="13">
                  <c:v>0.17299999999999999</c:v>
                </c:pt>
                <c:pt idx="14">
                  <c:v>0.23100000000000001</c:v>
                </c:pt>
                <c:pt idx="15">
                  <c:v>0.219</c:v>
                </c:pt>
                <c:pt idx="16">
                  <c:v>0.182</c:v>
                </c:pt>
                <c:pt idx="17">
                  <c:v>0.248</c:v>
                </c:pt>
                <c:pt idx="18">
                  <c:v>0.4</c:v>
                </c:pt>
                <c:pt idx="19">
                  <c:v>0.247</c:v>
                </c:pt>
                <c:pt idx="20">
                  <c:v>0.214</c:v>
                </c:pt>
                <c:pt idx="21">
                  <c:v>0.224</c:v>
                </c:pt>
                <c:pt idx="22">
                  <c:v>0.16500000000000001</c:v>
                </c:pt>
                <c:pt idx="23">
                  <c:v>0.187</c:v>
                </c:pt>
                <c:pt idx="24">
                  <c:v>0.23400000000000001</c:v>
                </c:pt>
              </c:numCache>
            </c:numRef>
          </c:yVal>
          <c:smooth val="0"/>
          <c:extLst>
            <c:ext xmlns:c16="http://schemas.microsoft.com/office/drawing/2014/chart" uri="{C3380CC4-5D6E-409C-BE32-E72D297353CC}">
              <c16:uniqueId val="{00000001-00FD-1741-A56E-F19C202CA5D8}"/>
            </c:ext>
          </c:extLst>
        </c:ser>
        <c:dLbls>
          <c:showLegendKey val="0"/>
          <c:showVal val="0"/>
          <c:showCatName val="0"/>
          <c:showSerName val="0"/>
          <c:showPercent val="0"/>
          <c:showBubbleSize val="0"/>
        </c:dLbls>
        <c:axId val="1477285344"/>
        <c:axId val="1487444080"/>
      </c:scatterChart>
      <c:valAx>
        <c:axId val="1477285344"/>
        <c:scaling>
          <c:orientation val="minMax"/>
          <c:min val="7"/>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sz="1800" i="1" baseline="0" dirty="0">
                    <a:solidFill>
                      <a:schemeClr val="tx1"/>
                    </a:solidFill>
                  </a:rPr>
                  <a:t>Distance (cm)</a:t>
                </a:r>
                <a:endParaRPr lang="en-US" sz="1800" i="1" dirty="0">
                  <a:solidFill>
                    <a:schemeClr val="tx1"/>
                  </a:solidFill>
                </a:endParaRPr>
              </a:p>
            </c:rich>
          </c:tx>
          <c:layout>
            <c:manualLayout>
              <c:xMode val="edge"/>
              <c:yMode val="edge"/>
              <c:x val="0.44884988324677438"/>
              <c:y val="0.95058698671748754"/>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487444080"/>
        <c:crosses val="autoZero"/>
        <c:crossBetween val="midCat"/>
      </c:valAx>
      <c:valAx>
        <c:axId val="14874440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1" u="none" strike="noStrike" kern="1200" baseline="0">
                    <a:solidFill>
                      <a:schemeClr val="tx1"/>
                    </a:solidFill>
                    <a:latin typeface="+mn-lt"/>
                    <a:ea typeface="+mn-ea"/>
                    <a:cs typeface="+mn-cs"/>
                  </a:defRPr>
                </a:pPr>
                <a:r>
                  <a:rPr lang="en-US" sz="2000" i="1">
                    <a:solidFill>
                      <a:schemeClr val="tx1"/>
                    </a:solidFill>
                  </a:rPr>
                  <a:t>Width</a:t>
                </a:r>
                <a:r>
                  <a:rPr lang="en-US" sz="2000" i="1" baseline="0">
                    <a:solidFill>
                      <a:schemeClr val="tx1"/>
                    </a:solidFill>
                  </a:rPr>
                  <a:t> (</a:t>
                </a:r>
                <a:r>
                  <a:rPr lang="el-GR" sz="2000" b="0" i="1" u="none" strike="noStrike" baseline="0">
                    <a:solidFill>
                      <a:schemeClr val="tx1"/>
                    </a:solidFill>
                    <a:effectLst/>
                  </a:rPr>
                  <a:t>μ</a:t>
                </a:r>
                <a:r>
                  <a:rPr lang="en-US" sz="2000" i="1" baseline="0">
                    <a:solidFill>
                      <a:schemeClr val="tx1"/>
                    </a:solidFill>
                  </a:rPr>
                  <a:t>m)</a:t>
                </a:r>
                <a:endParaRPr lang="en-US" sz="2000" i="1">
                  <a:solidFill>
                    <a:schemeClr val="tx1"/>
                  </a:solidFill>
                </a:endParaRPr>
              </a:p>
            </c:rich>
          </c:tx>
          <c:layout>
            <c:manualLayout>
              <c:xMode val="edge"/>
              <c:yMode val="edge"/>
              <c:x val="6.9573769006068042E-2"/>
              <c:y val="0.41844433664684894"/>
            </c:manualLayout>
          </c:layout>
          <c:overlay val="0"/>
          <c:spPr>
            <a:noFill/>
            <a:ln>
              <a:noFill/>
            </a:ln>
            <a:effectLst/>
          </c:spPr>
          <c:txPr>
            <a:bodyPr rot="-5400000" spcFirstLastPara="1" vertOverflow="ellipsis" vert="horz" wrap="square" anchor="ctr" anchorCtr="1"/>
            <a:lstStyle/>
            <a:p>
              <a:pPr>
                <a:defRPr sz="2000" b="0" i="1"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477285344"/>
        <c:crosses val="autoZero"/>
        <c:crossBetween val="midCat"/>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0D89A0-7322-7F45-87FA-94CC970272D7}" type="datetimeFigureOut">
              <a:rPr lang="en-US" smtClean="0"/>
              <a:t>4/17/23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40E6FE-D48C-9446-BD77-9EA5AFDF754D}" type="slidenum">
              <a:rPr lang="en-US" smtClean="0"/>
              <a:t>‹#›</a:t>
            </a:fld>
            <a:endParaRPr lang="en-US"/>
          </a:p>
        </p:txBody>
      </p:sp>
    </p:spTree>
    <p:extLst>
      <p:ext uri="{BB962C8B-B14F-4D97-AF65-F5344CB8AC3E}">
        <p14:creationId xmlns:p14="http://schemas.microsoft.com/office/powerpoint/2010/main" val="588285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40E6FE-D48C-9446-BD77-9EA5AFDF754D}" type="slidenum">
              <a:rPr lang="en-US" smtClean="0"/>
              <a:t>1</a:t>
            </a:fld>
            <a:endParaRPr lang="en-US"/>
          </a:p>
        </p:txBody>
      </p:sp>
    </p:spTree>
    <p:extLst>
      <p:ext uri="{BB962C8B-B14F-4D97-AF65-F5344CB8AC3E}">
        <p14:creationId xmlns:p14="http://schemas.microsoft.com/office/powerpoint/2010/main" val="695617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B6071DE0-1690-1A4C-894E-60466EDF175B}" type="datetimeFigureOut">
              <a:rPr lang="en-US" smtClean="0"/>
              <a:t>4/17/23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F61514-0008-9041-93E7-6BCF9FF925C3}" type="slidenum">
              <a:rPr lang="en-US" smtClean="0"/>
              <a:t>‹#›</a:t>
            </a:fld>
            <a:endParaRPr lang="en-US"/>
          </a:p>
        </p:txBody>
      </p:sp>
    </p:spTree>
    <p:extLst>
      <p:ext uri="{BB962C8B-B14F-4D97-AF65-F5344CB8AC3E}">
        <p14:creationId xmlns:p14="http://schemas.microsoft.com/office/powerpoint/2010/main" val="308801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071DE0-1690-1A4C-894E-60466EDF175B}" type="datetimeFigureOut">
              <a:rPr lang="en-US" smtClean="0"/>
              <a:t>4/17/23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F61514-0008-9041-93E7-6BCF9FF925C3}" type="slidenum">
              <a:rPr lang="en-US" smtClean="0"/>
              <a:t>‹#›</a:t>
            </a:fld>
            <a:endParaRPr lang="en-US"/>
          </a:p>
        </p:txBody>
      </p:sp>
    </p:spTree>
    <p:extLst>
      <p:ext uri="{BB962C8B-B14F-4D97-AF65-F5344CB8AC3E}">
        <p14:creationId xmlns:p14="http://schemas.microsoft.com/office/powerpoint/2010/main" val="1635240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071DE0-1690-1A4C-894E-60466EDF175B}" type="datetimeFigureOut">
              <a:rPr lang="en-US" smtClean="0"/>
              <a:t>4/17/23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F61514-0008-9041-93E7-6BCF9FF925C3}" type="slidenum">
              <a:rPr lang="en-US" smtClean="0"/>
              <a:t>‹#›</a:t>
            </a:fld>
            <a:endParaRPr lang="en-US"/>
          </a:p>
        </p:txBody>
      </p:sp>
    </p:spTree>
    <p:extLst>
      <p:ext uri="{BB962C8B-B14F-4D97-AF65-F5344CB8AC3E}">
        <p14:creationId xmlns:p14="http://schemas.microsoft.com/office/powerpoint/2010/main" val="2758328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071DE0-1690-1A4C-894E-60466EDF175B}" type="datetimeFigureOut">
              <a:rPr lang="en-US" smtClean="0"/>
              <a:t>4/17/23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F61514-0008-9041-93E7-6BCF9FF925C3}" type="slidenum">
              <a:rPr lang="en-US" smtClean="0"/>
              <a:t>‹#›</a:t>
            </a:fld>
            <a:endParaRPr lang="en-US"/>
          </a:p>
        </p:txBody>
      </p:sp>
    </p:spTree>
    <p:extLst>
      <p:ext uri="{BB962C8B-B14F-4D97-AF65-F5344CB8AC3E}">
        <p14:creationId xmlns:p14="http://schemas.microsoft.com/office/powerpoint/2010/main" val="1992546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071DE0-1690-1A4C-894E-60466EDF175B}" type="datetimeFigureOut">
              <a:rPr lang="en-US" smtClean="0"/>
              <a:t>4/17/23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F61514-0008-9041-93E7-6BCF9FF925C3}" type="slidenum">
              <a:rPr lang="en-US" smtClean="0"/>
              <a:t>‹#›</a:t>
            </a:fld>
            <a:endParaRPr lang="en-US"/>
          </a:p>
        </p:txBody>
      </p:sp>
    </p:spTree>
    <p:extLst>
      <p:ext uri="{BB962C8B-B14F-4D97-AF65-F5344CB8AC3E}">
        <p14:creationId xmlns:p14="http://schemas.microsoft.com/office/powerpoint/2010/main" val="216961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071DE0-1690-1A4C-894E-60466EDF175B}" type="datetimeFigureOut">
              <a:rPr lang="en-US" smtClean="0"/>
              <a:t>4/17/23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F61514-0008-9041-93E7-6BCF9FF925C3}" type="slidenum">
              <a:rPr lang="en-US" smtClean="0"/>
              <a:t>‹#›</a:t>
            </a:fld>
            <a:endParaRPr lang="en-US"/>
          </a:p>
        </p:txBody>
      </p:sp>
    </p:spTree>
    <p:extLst>
      <p:ext uri="{BB962C8B-B14F-4D97-AF65-F5344CB8AC3E}">
        <p14:creationId xmlns:p14="http://schemas.microsoft.com/office/powerpoint/2010/main" val="2121547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071DE0-1690-1A4C-894E-60466EDF175B}" type="datetimeFigureOut">
              <a:rPr lang="en-US" smtClean="0"/>
              <a:t>4/17/23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F61514-0008-9041-93E7-6BCF9FF925C3}" type="slidenum">
              <a:rPr lang="en-US" smtClean="0"/>
              <a:t>‹#›</a:t>
            </a:fld>
            <a:endParaRPr lang="en-US"/>
          </a:p>
        </p:txBody>
      </p:sp>
    </p:spTree>
    <p:extLst>
      <p:ext uri="{BB962C8B-B14F-4D97-AF65-F5344CB8AC3E}">
        <p14:creationId xmlns:p14="http://schemas.microsoft.com/office/powerpoint/2010/main" val="1907663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071DE0-1690-1A4C-894E-60466EDF175B}" type="datetimeFigureOut">
              <a:rPr lang="en-US" smtClean="0"/>
              <a:t>4/17/23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F61514-0008-9041-93E7-6BCF9FF925C3}" type="slidenum">
              <a:rPr lang="en-US" smtClean="0"/>
              <a:t>‹#›</a:t>
            </a:fld>
            <a:endParaRPr lang="en-US"/>
          </a:p>
        </p:txBody>
      </p:sp>
    </p:spTree>
    <p:extLst>
      <p:ext uri="{BB962C8B-B14F-4D97-AF65-F5344CB8AC3E}">
        <p14:creationId xmlns:p14="http://schemas.microsoft.com/office/powerpoint/2010/main" val="4070510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071DE0-1690-1A4C-894E-60466EDF175B}" type="datetimeFigureOut">
              <a:rPr lang="en-US" smtClean="0"/>
              <a:t>4/17/23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F61514-0008-9041-93E7-6BCF9FF925C3}" type="slidenum">
              <a:rPr lang="en-US" smtClean="0"/>
              <a:t>‹#›</a:t>
            </a:fld>
            <a:endParaRPr lang="en-US"/>
          </a:p>
        </p:txBody>
      </p:sp>
    </p:spTree>
    <p:extLst>
      <p:ext uri="{BB962C8B-B14F-4D97-AF65-F5344CB8AC3E}">
        <p14:creationId xmlns:p14="http://schemas.microsoft.com/office/powerpoint/2010/main" val="673291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B6071DE0-1690-1A4C-894E-60466EDF175B}" type="datetimeFigureOut">
              <a:rPr lang="en-US" smtClean="0"/>
              <a:t>4/17/23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F61514-0008-9041-93E7-6BCF9FF925C3}" type="slidenum">
              <a:rPr lang="en-US" smtClean="0"/>
              <a:t>‹#›</a:t>
            </a:fld>
            <a:endParaRPr lang="en-US"/>
          </a:p>
        </p:txBody>
      </p:sp>
    </p:spTree>
    <p:extLst>
      <p:ext uri="{BB962C8B-B14F-4D97-AF65-F5344CB8AC3E}">
        <p14:creationId xmlns:p14="http://schemas.microsoft.com/office/powerpoint/2010/main" val="845639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B6071DE0-1690-1A4C-894E-60466EDF175B}" type="datetimeFigureOut">
              <a:rPr lang="en-US" smtClean="0"/>
              <a:t>4/17/23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F61514-0008-9041-93E7-6BCF9FF925C3}" type="slidenum">
              <a:rPr lang="en-US" smtClean="0"/>
              <a:t>‹#›</a:t>
            </a:fld>
            <a:endParaRPr lang="en-US"/>
          </a:p>
        </p:txBody>
      </p:sp>
    </p:spTree>
    <p:extLst>
      <p:ext uri="{BB962C8B-B14F-4D97-AF65-F5344CB8AC3E}">
        <p14:creationId xmlns:p14="http://schemas.microsoft.com/office/powerpoint/2010/main" val="2355587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B6071DE0-1690-1A4C-894E-60466EDF175B}" type="datetimeFigureOut">
              <a:rPr lang="en-US" smtClean="0"/>
              <a:t>4/17/23</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D7F61514-0008-9041-93E7-6BCF9FF925C3}" type="slidenum">
              <a:rPr lang="en-US" smtClean="0"/>
              <a:t>‹#›</a:t>
            </a:fld>
            <a:endParaRPr lang="en-US"/>
          </a:p>
        </p:txBody>
      </p:sp>
    </p:spTree>
    <p:extLst>
      <p:ext uri="{BB962C8B-B14F-4D97-AF65-F5344CB8AC3E}">
        <p14:creationId xmlns:p14="http://schemas.microsoft.com/office/powerpoint/2010/main" val="346743122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tiff"/><Relationship Id="rId13" Type="http://schemas.openxmlformats.org/officeDocument/2006/relationships/image" Target="../media/image10.png"/><Relationship Id="rId18" Type="http://schemas.openxmlformats.org/officeDocument/2006/relationships/image" Target="../media/image15.png"/><Relationship Id="rId3" Type="http://schemas.openxmlformats.org/officeDocument/2006/relationships/chart" Target="../charts/chart1.xml"/><Relationship Id="rId21" Type="http://schemas.openxmlformats.org/officeDocument/2006/relationships/image" Target="../media/image18.png"/><Relationship Id="rId7" Type="http://schemas.openxmlformats.org/officeDocument/2006/relationships/image" Target="../media/image4.tiff"/><Relationship Id="rId12" Type="http://schemas.openxmlformats.org/officeDocument/2006/relationships/image" Target="../media/image9.jpeg"/><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13.tiff"/><Relationship Id="rId20" Type="http://schemas.openxmlformats.org/officeDocument/2006/relationships/image" Target="../media/image17.tiff"/><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image" Target="../media/image8.tiff"/><Relationship Id="rId5" Type="http://schemas.openxmlformats.org/officeDocument/2006/relationships/image" Target="../media/image2.png"/><Relationship Id="rId15" Type="http://schemas.openxmlformats.org/officeDocument/2006/relationships/image" Target="../media/image12.tiff"/><Relationship Id="rId10" Type="http://schemas.openxmlformats.org/officeDocument/2006/relationships/image" Target="../media/image7.jpeg"/><Relationship Id="rId19" Type="http://schemas.openxmlformats.org/officeDocument/2006/relationships/image" Target="../media/image16.tiff"/><Relationship Id="rId4" Type="http://schemas.openxmlformats.org/officeDocument/2006/relationships/image" Target="../media/image1.png"/><Relationship Id="rId9" Type="http://schemas.openxmlformats.org/officeDocument/2006/relationships/image" Target="../media/image6.jpeg"/><Relationship Id="rId14" Type="http://schemas.openxmlformats.org/officeDocument/2006/relationships/image" Target="../media/image11.gif"/><Relationship Id="rId22"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47" name="Chart 1046">
            <a:extLst>
              <a:ext uri="{FF2B5EF4-FFF2-40B4-BE49-F238E27FC236}">
                <a16:creationId xmlns:a16="http://schemas.microsoft.com/office/drawing/2014/main" id="{8ECACC55-734B-08AA-80C0-2264BFF7E53B}"/>
              </a:ext>
            </a:extLst>
          </p:cNvPr>
          <p:cNvGraphicFramePr>
            <a:graphicFrameLocks/>
          </p:cNvGraphicFramePr>
          <p:nvPr>
            <p:extLst>
              <p:ext uri="{D42A27DB-BD31-4B8C-83A1-F6EECF244321}">
                <p14:modId xmlns:p14="http://schemas.microsoft.com/office/powerpoint/2010/main" val="3609266194"/>
              </p:ext>
            </p:extLst>
          </p:nvPr>
        </p:nvGraphicFramePr>
        <p:xfrm>
          <a:off x="13632916" y="26745882"/>
          <a:ext cx="11784197" cy="555361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C01A0150-6DA8-2B69-D3B4-292A149819A6}"/>
              </a:ext>
            </a:extLst>
          </p:cNvPr>
          <p:cNvSpPr/>
          <p:nvPr/>
        </p:nvSpPr>
        <p:spPr>
          <a:xfrm>
            <a:off x="1351655" y="553583"/>
            <a:ext cx="42539545" cy="2637158"/>
          </a:xfrm>
          <a:prstGeom prst="rect">
            <a:avLst/>
          </a:prstGeom>
          <a:solidFill>
            <a:schemeClr val="bg1"/>
          </a:solidFill>
          <a:ln w="254000" cap="rnd">
            <a:noFill/>
            <a:roun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3600" dirty="0">
              <a:solidFill>
                <a:schemeClr val="accent1">
                  <a:lumMod val="50000"/>
                </a:schemeClr>
              </a:solidFill>
            </a:endParaRPr>
          </a:p>
          <a:p>
            <a:pPr algn="ctr"/>
            <a:endParaRPr lang="en-US" sz="5400" dirty="0">
              <a:solidFill>
                <a:schemeClr val="accent1">
                  <a:lumMod val="50000"/>
                </a:schemeClr>
              </a:solidFill>
            </a:endParaRPr>
          </a:p>
          <a:p>
            <a:pPr algn="ctr"/>
            <a:r>
              <a:rPr lang="en-US" sz="5400" dirty="0">
                <a:solidFill>
                  <a:srgbClr val="237194"/>
                </a:solidFill>
                <a:latin typeface="Cambria"/>
                <a:ea typeface="Cambria"/>
              </a:rPr>
              <a:t>Andrea </a:t>
            </a:r>
            <a:r>
              <a:rPr lang="en-US" sz="5400" dirty="0" err="1">
                <a:solidFill>
                  <a:srgbClr val="237194"/>
                </a:solidFill>
                <a:latin typeface="Cambria"/>
                <a:ea typeface="Cambria"/>
              </a:rPr>
              <a:t>Bartus</a:t>
            </a:r>
            <a:r>
              <a:rPr lang="en-US" sz="5400" dirty="0">
                <a:solidFill>
                  <a:srgbClr val="237194"/>
                </a:solidFill>
                <a:latin typeface="Cambria"/>
                <a:ea typeface="Cambria"/>
              </a:rPr>
              <a:t>, Sabby Clemmons, Meghan Herlihy 	Advisor: </a:t>
            </a:r>
            <a:r>
              <a:rPr lang="en-US" sz="5400" dirty="0" err="1">
                <a:solidFill>
                  <a:srgbClr val="237194"/>
                </a:solidFill>
                <a:latin typeface="Cambria"/>
                <a:ea typeface="Cambria"/>
              </a:rPr>
              <a:t>Linqing</a:t>
            </a:r>
            <a:r>
              <a:rPr lang="en-US" sz="5400" dirty="0">
                <a:solidFill>
                  <a:srgbClr val="237194"/>
                </a:solidFill>
                <a:latin typeface="Cambria"/>
                <a:ea typeface="Cambria"/>
              </a:rPr>
              <a:t> Li </a:t>
            </a:r>
          </a:p>
        </p:txBody>
      </p:sp>
      <p:sp>
        <p:nvSpPr>
          <p:cNvPr id="6" name="Rectangle 5">
            <a:extLst>
              <a:ext uri="{FF2B5EF4-FFF2-40B4-BE49-F238E27FC236}">
                <a16:creationId xmlns:a16="http://schemas.microsoft.com/office/drawing/2014/main" id="{A8125497-AF50-1C86-D7B5-D4791974AAC7}"/>
              </a:ext>
            </a:extLst>
          </p:cNvPr>
          <p:cNvSpPr/>
          <p:nvPr/>
        </p:nvSpPr>
        <p:spPr>
          <a:xfrm>
            <a:off x="1444" y="34002"/>
            <a:ext cx="43891200" cy="1896597"/>
          </a:xfrm>
          <a:prstGeom prst="rect">
            <a:avLst/>
          </a:prstGeom>
          <a:solidFill>
            <a:srgbClr val="237194"/>
          </a:solidFill>
          <a:ln w="254000" cap="rnd">
            <a:solidFill>
              <a:srgbClr val="237194"/>
            </a:solidFill>
            <a:round/>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7200" b="1" i="0">
                <a:solidFill>
                  <a:srgbClr val="FAA32B"/>
                </a:solidFill>
                <a:effectLst/>
                <a:latin typeface="Century Gothic"/>
              </a:rPr>
              <a:t>Electrospinning of Dextran-Based Polysaccharide to Fabricate Nanofibers for Cell Culture </a:t>
            </a:r>
            <a:endParaRPr lang="en-US" sz="7200" b="1">
              <a:solidFill>
                <a:srgbClr val="FAA32B"/>
              </a:solidFill>
              <a:latin typeface="Century Gothic"/>
            </a:endParaRPr>
          </a:p>
        </p:txBody>
      </p:sp>
      <p:pic>
        <p:nvPicPr>
          <p:cNvPr id="1026" name="Picture 2" descr="UNH Connect - CEPS 2016 Homecoming Events">
            <a:extLst>
              <a:ext uri="{FF2B5EF4-FFF2-40B4-BE49-F238E27FC236}">
                <a16:creationId xmlns:a16="http://schemas.microsoft.com/office/drawing/2014/main" id="{79C167A4-AE30-4C83-44E8-73B6B60037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1356" y="2233408"/>
            <a:ext cx="7232123" cy="12214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FF65F66-CE5C-0D5D-2EA3-79A63FEA67A7}"/>
              </a:ext>
            </a:extLst>
          </p:cNvPr>
          <p:cNvSpPr txBox="1"/>
          <p:nvPr/>
        </p:nvSpPr>
        <p:spPr>
          <a:xfrm>
            <a:off x="-2985" y="3114364"/>
            <a:ext cx="13959840" cy="16243300"/>
          </a:xfrm>
          <a:solidFill>
            <a:schemeClr val="bg1"/>
          </a:solidFill>
          <a:ln w="57150">
            <a:solidFill>
              <a:srgbClr val="237194"/>
            </a:solidFill>
          </a:ln>
        </p:spPr>
        <p:txBody>
          <a:bodyPr wrap="square" lIns="91440" tIns="45720" rIns="91440" bIns="45720" rtlCol="0" anchor="t">
            <a:spAutoFit/>
          </a:bodyPr>
          <a:lstStyle/>
          <a:p>
            <a:endParaRPr lang="en-US">
              <a:cs typeface="Calibri"/>
            </a:endParaRPr>
          </a:p>
        </p:txBody>
      </p:sp>
      <p:sp>
        <p:nvSpPr>
          <p:cNvPr id="19" name="TextBox 18">
            <a:extLst>
              <a:ext uri="{FF2B5EF4-FFF2-40B4-BE49-F238E27FC236}">
                <a16:creationId xmlns:a16="http://schemas.microsoft.com/office/drawing/2014/main" id="{E942ADED-2CF4-BE31-307C-7ACECF4EDA80}"/>
              </a:ext>
            </a:extLst>
          </p:cNvPr>
          <p:cNvSpPr txBox="1"/>
          <p:nvPr/>
        </p:nvSpPr>
        <p:spPr>
          <a:xfrm>
            <a:off x="420054" y="10921184"/>
            <a:ext cx="13392230" cy="1015663"/>
          </a:xfrm>
          <a:prstGeom prst="rect">
            <a:avLst/>
          </a:prstGeom>
          <a:solidFill>
            <a:srgbClr val="237194"/>
          </a:solidFill>
        </p:spPr>
        <p:txBody>
          <a:bodyPr wrap="square" rtlCol="0">
            <a:spAutoFit/>
          </a:bodyPr>
          <a:lstStyle/>
          <a:p>
            <a:pPr algn="ctr"/>
            <a:r>
              <a:rPr lang="en-US" sz="6000" b="1">
                <a:solidFill>
                  <a:srgbClr val="FAA32B"/>
                </a:solidFill>
                <a:latin typeface="Century Gothic" panose="020B0502020202020204" pitchFamily="34" charset="0"/>
              </a:rPr>
              <a:t>Materials &amp; Methods</a:t>
            </a:r>
          </a:p>
        </p:txBody>
      </p:sp>
      <p:sp>
        <p:nvSpPr>
          <p:cNvPr id="3" name="TextBox 2">
            <a:extLst>
              <a:ext uri="{FF2B5EF4-FFF2-40B4-BE49-F238E27FC236}">
                <a16:creationId xmlns:a16="http://schemas.microsoft.com/office/drawing/2014/main" id="{C2A56419-455D-0A96-B070-9DF0105B2A9C}"/>
              </a:ext>
            </a:extLst>
          </p:cNvPr>
          <p:cNvSpPr txBox="1"/>
          <p:nvPr/>
        </p:nvSpPr>
        <p:spPr>
          <a:xfrm>
            <a:off x="34765129" y="16693362"/>
            <a:ext cx="8603942" cy="1015663"/>
          </a:xfrm>
          <a:prstGeom prst="rect">
            <a:avLst/>
          </a:prstGeom>
          <a:solidFill>
            <a:srgbClr val="237194"/>
          </a:solidFill>
        </p:spPr>
        <p:txBody>
          <a:bodyPr wrap="square" lIns="91440" tIns="45720" rIns="91440" bIns="45720" rtlCol="0" anchor="t">
            <a:spAutoFit/>
          </a:bodyPr>
          <a:lstStyle/>
          <a:p>
            <a:pPr algn="ctr"/>
            <a:r>
              <a:rPr lang="en-US" sz="6000" b="1">
                <a:solidFill>
                  <a:srgbClr val="FAA32B"/>
                </a:solidFill>
                <a:latin typeface="Century Gothic"/>
                <a:cs typeface="Calibri"/>
              </a:rPr>
              <a:t>Results</a:t>
            </a:r>
          </a:p>
        </p:txBody>
      </p:sp>
      <p:sp>
        <p:nvSpPr>
          <p:cNvPr id="8" name="TextBox 7">
            <a:extLst>
              <a:ext uri="{FF2B5EF4-FFF2-40B4-BE49-F238E27FC236}">
                <a16:creationId xmlns:a16="http://schemas.microsoft.com/office/drawing/2014/main" id="{92178C08-6E26-8390-E93F-9DEC5A5455F0}"/>
              </a:ext>
            </a:extLst>
          </p:cNvPr>
          <p:cNvSpPr txBox="1"/>
          <p:nvPr/>
        </p:nvSpPr>
        <p:spPr>
          <a:xfrm>
            <a:off x="14596338" y="10885837"/>
            <a:ext cx="28723993" cy="1015663"/>
          </a:xfrm>
          <a:prstGeom prst="rect">
            <a:avLst/>
          </a:prstGeom>
          <a:solidFill>
            <a:srgbClr val="237194"/>
          </a:solidFill>
        </p:spPr>
        <p:txBody>
          <a:bodyPr wrap="square" rtlCol="0">
            <a:spAutoFit/>
          </a:bodyPr>
          <a:lstStyle/>
          <a:p>
            <a:pPr algn="ctr"/>
            <a:r>
              <a:rPr lang="en-US" sz="6000" b="1">
                <a:solidFill>
                  <a:srgbClr val="FAA32B"/>
                </a:solidFill>
                <a:latin typeface="Century Gothic" panose="020B0502020202020204" pitchFamily="34" charset="0"/>
              </a:rPr>
              <a:t>Nanofiber Characterization </a:t>
            </a:r>
          </a:p>
        </p:txBody>
      </p:sp>
      <p:sp>
        <p:nvSpPr>
          <p:cNvPr id="4" name="TextBox 3">
            <a:extLst>
              <a:ext uri="{FF2B5EF4-FFF2-40B4-BE49-F238E27FC236}">
                <a16:creationId xmlns:a16="http://schemas.microsoft.com/office/drawing/2014/main" id="{D726C403-7554-5909-2816-55582832497D}"/>
              </a:ext>
            </a:extLst>
          </p:cNvPr>
          <p:cNvSpPr txBox="1"/>
          <p:nvPr/>
        </p:nvSpPr>
        <p:spPr>
          <a:xfrm>
            <a:off x="32674" y="7444108"/>
            <a:ext cx="13763745"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just"/>
            <a:endParaRPr lang="en" sz="2800">
              <a:highlight>
                <a:srgbClr val="FFFFFF"/>
              </a:highlight>
              <a:latin typeface="Cambria"/>
              <a:ea typeface="Cambria"/>
              <a:cs typeface="Arial"/>
            </a:endParaRPr>
          </a:p>
          <a:p>
            <a:pPr lvl="1" algn="just"/>
            <a:endParaRPr lang="en" sz="2800">
              <a:highlight>
                <a:srgbClr val="FFFFFF"/>
              </a:highlight>
              <a:latin typeface="Cambria"/>
              <a:ea typeface="Cambria"/>
              <a:cs typeface="Arial"/>
            </a:endParaRPr>
          </a:p>
          <a:p>
            <a:pPr lvl="1" algn="just"/>
            <a:r>
              <a:rPr lang="en" sz="2800">
                <a:ea typeface="Cambria"/>
                <a:cs typeface="Arial"/>
              </a:rPr>
              <a:t>Solutions of varying concentrations of dextran, a branched polymer of dextrose, formed scaffolds by electrospinning conducted at several distances, producing nanofiber structures with differing cross-sectional widths. A hydrogel was synthesized by crosslinking these nanofibers to ensure structural integrity for dermal fibroblast cell culture, and identify patterns of growth on the scaffolding.</a:t>
            </a:r>
          </a:p>
        </p:txBody>
      </p:sp>
      <p:sp>
        <p:nvSpPr>
          <p:cNvPr id="13" name="TextBox 12">
            <a:extLst>
              <a:ext uri="{FF2B5EF4-FFF2-40B4-BE49-F238E27FC236}">
                <a16:creationId xmlns:a16="http://schemas.microsoft.com/office/drawing/2014/main" id="{25278189-C735-8820-5EB5-F79B4FB533D0}"/>
              </a:ext>
            </a:extLst>
          </p:cNvPr>
          <p:cNvSpPr txBox="1"/>
          <p:nvPr/>
        </p:nvSpPr>
        <p:spPr>
          <a:xfrm>
            <a:off x="14841174" y="4347652"/>
            <a:ext cx="17754119"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dirty="0">
                <a:solidFill>
                  <a:srgbClr val="237194"/>
                </a:solidFill>
                <a:ea typeface="Cambria"/>
                <a:cs typeface="Mangal"/>
              </a:rPr>
              <a:t>Investigating electrospinning conditions and material properties to optimize dextran-based nanofibers for dermal fibroblast cell-culture.  </a:t>
            </a:r>
            <a:endParaRPr lang="en-US" sz="4000" dirty="0">
              <a:solidFill>
                <a:srgbClr val="237194"/>
              </a:solidFill>
              <a:cs typeface="Mangal" panose="02040503050203030202" pitchFamily="18" charset="0"/>
            </a:endParaRPr>
          </a:p>
        </p:txBody>
      </p:sp>
      <p:sp>
        <p:nvSpPr>
          <p:cNvPr id="14" name="TextBox 13">
            <a:extLst>
              <a:ext uri="{FF2B5EF4-FFF2-40B4-BE49-F238E27FC236}">
                <a16:creationId xmlns:a16="http://schemas.microsoft.com/office/drawing/2014/main" id="{A5190575-14E4-B6CB-6910-611F97931F54}"/>
              </a:ext>
            </a:extLst>
          </p:cNvPr>
          <p:cNvSpPr txBox="1"/>
          <p:nvPr/>
        </p:nvSpPr>
        <p:spPr>
          <a:xfrm>
            <a:off x="1685489" y="-3141944"/>
            <a:ext cx="2018307" cy="2561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400">
              <a:latin typeface="Cambria"/>
              <a:ea typeface="Cambria"/>
            </a:endParaRPr>
          </a:p>
        </p:txBody>
      </p:sp>
      <p:sp>
        <p:nvSpPr>
          <p:cNvPr id="15" name="TextBox 14">
            <a:extLst>
              <a:ext uri="{FF2B5EF4-FFF2-40B4-BE49-F238E27FC236}">
                <a16:creationId xmlns:a16="http://schemas.microsoft.com/office/drawing/2014/main" id="{BA1ADDBE-C069-C874-7694-DC8F24A5E5B2}"/>
              </a:ext>
            </a:extLst>
          </p:cNvPr>
          <p:cNvSpPr txBox="1"/>
          <p:nvPr/>
        </p:nvSpPr>
        <p:spPr>
          <a:xfrm>
            <a:off x="14940227" y="3308726"/>
            <a:ext cx="16674395" cy="1022057"/>
          </a:xfrm>
          <a:prstGeom prst="rect">
            <a:avLst/>
          </a:prstGeom>
          <a:solidFill>
            <a:srgbClr val="237194"/>
          </a:solidFill>
        </p:spPr>
        <p:txBody>
          <a:bodyPr wrap="square" lIns="91440" tIns="45720" rIns="91440" bIns="45720" rtlCol="0" anchor="t">
            <a:spAutoFit/>
          </a:bodyPr>
          <a:lstStyle/>
          <a:p>
            <a:pPr algn="ctr"/>
            <a:r>
              <a:rPr lang="en-US" sz="6000" b="1">
                <a:solidFill>
                  <a:srgbClr val="FAA32B"/>
                </a:solidFill>
                <a:latin typeface="Century Gothic"/>
              </a:rPr>
              <a:t>Research Objectives</a:t>
            </a:r>
            <a:endParaRPr lang="en-US" sz="6000" b="1">
              <a:solidFill>
                <a:srgbClr val="FAA32B"/>
              </a:solidFill>
              <a:latin typeface="Century Gothic"/>
              <a:cs typeface="Calibri"/>
            </a:endParaRPr>
          </a:p>
        </p:txBody>
      </p:sp>
      <p:sp>
        <p:nvSpPr>
          <p:cNvPr id="16" name="TextBox 15">
            <a:extLst>
              <a:ext uri="{FF2B5EF4-FFF2-40B4-BE49-F238E27FC236}">
                <a16:creationId xmlns:a16="http://schemas.microsoft.com/office/drawing/2014/main" id="{5B8434AC-228A-F287-690B-F036488DFB26}"/>
              </a:ext>
            </a:extLst>
          </p:cNvPr>
          <p:cNvSpPr txBox="1"/>
          <p:nvPr/>
        </p:nvSpPr>
        <p:spPr>
          <a:xfrm>
            <a:off x="34761465" y="29564098"/>
            <a:ext cx="8726887" cy="1015663"/>
          </a:xfrm>
          <a:prstGeom prst="rect">
            <a:avLst/>
          </a:prstGeom>
          <a:solidFill>
            <a:srgbClr val="237194"/>
          </a:solidFill>
        </p:spPr>
        <p:txBody>
          <a:bodyPr wrap="square" lIns="91440" tIns="45720" rIns="91440" bIns="45720" rtlCol="0" anchor="t">
            <a:spAutoFit/>
          </a:bodyPr>
          <a:lstStyle/>
          <a:p>
            <a:pPr algn="ctr"/>
            <a:r>
              <a:rPr lang="en-US" sz="6000" b="1">
                <a:solidFill>
                  <a:srgbClr val="FAA32B"/>
                </a:solidFill>
                <a:latin typeface="Century Gothic"/>
                <a:cs typeface="Calibri"/>
              </a:rPr>
              <a:t>References</a:t>
            </a:r>
          </a:p>
        </p:txBody>
      </p:sp>
      <p:sp>
        <p:nvSpPr>
          <p:cNvPr id="17" name="TextBox 16">
            <a:extLst>
              <a:ext uri="{FF2B5EF4-FFF2-40B4-BE49-F238E27FC236}">
                <a16:creationId xmlns:a16="http://schemas.microsoft.com/office/drawing/2014/main" id="{55DE4F18-AD0E-40C4-69FA-8F3C745288D5}"/>
              </a:ext>
            </a:extLst>
          </p:cNvPr>
          <p:cNvSpPr txBox="1"/>
          <p:nvPr/>
        </p:nvSpPr>
        <p:spPr>
          <a:xfrm>
            <a:off x="32007725" y="3314670"/>
            <a:ext cx="11182649" cy="1034846"/>
          </a:xfrm>
          <a:prstGeom prst="rect">
            <a:avLst/>
          </a:prstGeom>
          <a:solidFill>
            <a:srgbClr val="237194"/>
          </a:solidFill>
        </p:spPr>
        <p:txBody>
          <a:bodyPr wrap="square" lIns="91440" tIns="45720" rIns="91440" bIns="45720" rtlCol="0" anchor="t">
            <a:spAutoFit/>
          </a:bodyPr>
          <a:lstStyle/>
          <a:p>
            <a:pPr algn="ctr"/>
            <a:r>
              <a:rPr lang="en-US" sz="6000" b="1">
                <a:solidFill>
                  <a:srgbClr val="FAA32B"/>
                </a:solidFill>
                <a:latin typeface="Century Gothic"/>
                <a:cs typeface="Calibri"/>
              </a:rPr>
              <a:t>Applications</a:t>
            </a:r>
          </a:p>
        </p:txBody>
      </p:sp>
      <p:sp>
        <p:nvSpPr>
          <p:cNvPr id="18" name="TextBox 17">
            <a:extLst>
              <a:ext uri="{FF2B5EF4-FFF2-40B4-BE49-F238E27FC236}">
                <a16:creationId xmlns:a16="http://schemas.microsoft.com/office/drawing/2014/main" id="{37C286CD-6886-AE1D-07A1-6CD360AA8DE2}"/>
              </a:ext>
            </a:extLst>
          </p:cNvPr>
          <p:cNvSpPr txBox="1"/>
          <p:nvPr/>
        </p:nvSpPr>
        <p:spPr>
          <a:xfrm>
            <a:off x="76205" y="4709220"/>
            <a:ext cx="8434220" cy="40472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just"/>
            <a:r>
              <a:rPr lang="en" sz="2800" err="1">
                <a:latin typeface="Calibri"/>
                <a:ea typeface="Calibri" panose="020F0502020204030204" pitchFamily="34" charset="0"/>
                <a:cs typeface="Calibri"/>
              </a:rPr>
              <a:t>Electrospun</a:t>
            </a:r>
            <a:r>
              <a:rPr lang="en" sz="2800">
                <a:latin typeface="Calibri"/>
                <a:ea typeface="Calibri" panose="020F0502020204030204" pitchFamily="34" charset="0"/>
                <a:cs typeface="Calibri"/>
              </a:rPr>
              <a:t> nanofiber materials are used as scaffolding to culture cells and grow tissue. The scaffold produced by this process simulates the fiber networks of the extracellular matrix (ECM) which cells bind to and grow on, making it possible to grow biocompatible tissue for medical applications in the field of regenerative medicine</a:t>
            </a:r>
            <a:r>
              <a:rPr lang="en" sz="2800">
                <a:latin typeface="Calibri"/>
                <a:ea typeface="Cambria"/>
                <a:cs typeface="Calibri"/>
              </a:rPr>
              <a:t>. ECM fiber widths average 0.06-0.12</a:t>
            </a:r>
            <a:r>
              <a:rPr lang="en" sz="3200">
                <a:latin typeface="Calibri"/>
                <a:ea typeface="Cambria"/>
                <a:cs typeface="Calibri"/>
              </a:rPr>
              <a:t> </a:t>
            </a:r>
            <a:r>
              <a:rPr lang="en" sz="2800">
                <a:solidFill>
                  <a:srgbClr val="202124"/>
                </a:solidFill>
                <a:highlight>
                  <a:srgbClr val="FFFFFF"/>
                </a:highlight>
                <a:ea typeface="+mn-lt"/>
                <a:cs typeface="+mn-lt"/>
              </a:rPr>
              <a:t>µm.</a:t>
            </a:r>
            <a:endParaRPr lang="en" sz="2800">
              <a:solidFill>
                <a:srgbClr val="202124"/>
              </a:solidFill>
              <a:highlight>
                <a:srgbClr val="FFFFFF"/>
              </a:highlight>
              <a:latin typeface="Calibri"/>
              <a:ea typeface="Cambria"/>
              <a:cs typeface="Calibri"/>
            </a:endParaRPr>
          </a:p>
          <a:p>
            <a:pPr marL="742950" lvl="1" indent="-285750" algn="just">
              <a:buFont typeface="Calibri"/>
              <a:buChar char="○"/>
            </a:pPr>
            <a:endParaRPr lang="en" sz="1100">
              <a:highlight>
                <a:srgbClr val="FFFFFF"/>
              </a:highlight>
              <a:latin typeface="Arial"/>
              <a:cs typeface="Arial"/>
            </a:endParaRPr>
          </a:p>
          <a:p>
            <a:pPr algn="just"/>
            <a:endParaRPr lang="en-US">
              <a:cs typeface="Calibri"/>
            </a:endParaRPr>
          </a:p>
        </p:txBody>
      </p:sp>
      <p:sp>
        <p:nvSpPr>
          <p:cNvPr id="21" name="TextBox 20">
            <a:extLst>
              <a:ext uri="{FF2B5EF4-FFF2-40B4-BE49-F238E27FC236}">
                <a16:creationId xmlns:a16="http://schemas.microsoft.com/office/drawing/2014/main" id="{D6B8532C-6561-4DC3-8EAE-46451721B615}"/>
              </a:ext>
            </a:extLst>
          </p:cNvPr>
          <p:cNvSpPr txBox="1"/>
          <p:nvPr/>
        </p:nvSpPr>
        <p:spPr>
          <a:xfrm>
            <a:off x="-5040" y="12576031"/>
            <a:ext cx="6481251" cy="34652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5000"/>
              </a:lnSpc>
            </a:pPr>
            <a:r>
              <a:rPr lang="en-US" sz="2400" b="1" dirty="0">
                <a:solidFill>
                  <a:srgbClr val="FAA32B"/>
                </a:solidFill>
                <a:ea typeface="Arial" panose="020B0604020202020204" pitchFamily="34" charset="0"/>
              </a:rPr>
              <a:t>	Materials for Solution Synthesis </a:t>
            </a:r>
            <a:endParaRPr lang="en-US" sz="2400" b="1" u="none" strike="noStrike" dirty="0">
              <a:solidFill>
                <a:srgbClr val="FAA32B"/>
              </a:solidFill>
              <a:effectLst/>
              <a:ea typeface="Arial" panose="020B0604020202020204" pitchFamily="34" charset="0"/>
            </a:endParaRPr>
          </a:p>
          <a:p>
            <a:pPr marL="742950" marR="0" lvl="1" indent="-285750" algn="just">
              <a:lnSpc>
                <a:spcPct val="115000"/>
              </a:lnSpc>
              <a:spcBef>
                <a:spcPts val="0"/>
              </a:spcBef>
              <a:spcAft>
                <a:spcPts val="0"/>
              </a:spcAft>
              <a:buFont typeface="Arial" panose="020B0604020202020204" pitchFamily="34" charset="0"/>
              <a:buChar char="○"/>
            </a:pPr>
            <a:r>
              <a:rPr lang="en-US" sz="2400" u="none" strike="noStrike" dirty="0">
                <a:effectLst/>
                <a:ea typeface="Arial" panose="020B0604020202020204" pitchFamily="34" charset="0"/>
              </a:rPr>
              <a:t>Dextran (86 </a:t>
            </a:r>
            <a:r>
              <a:rPr lang="en-US" sz="2400" u="none" strike="noStrike" dirty="0" err="1">
                <a:effectLst/>
                <a:ea typeface="Arial" panose="020B0604020202020204" pitchFamily="34" charset="0"/>
              </a:rPr>
              <a:t>kDa</a:t>
            </a:r>
            <a:r>
              <a:rPr lang="en-US" sz="2400" u="none" strike="noStrike" dirty="0">
                <a:effectLst/>
                <a:ea typeface="Arial" panose="020B0604020202020204" pitchFamily="34" charset="0"/>
              </a:rPr>
              <a:t>, 150 </a:t>
            </a:r>
            <a:r>
              <a:rPr lang="en-US" sz="2400" u="none" strike="noStrike" dirty="0" err="1">
                <a:effectLst/>
                <a:ea typeface="Arial" panose="020B0604020202020204" pitchFamily="34" charset="0"/>
              </a:rPr>
              <a:t>kDa</a:t>
            </a:r>
            <a:r>
              <a:rPr lang="en-US" sz="2400" u="none" strike="noStrike" dirty="0">
                <a:effectLst/>
                <a:ea typeface="Arial" panose="020B0604020202020204" pitchFamily="34" charset="0"/>
              </a:rPr>
              <a:t>, 250 </a:t>
            </a:r>
            <a:r>
              <a:rPr lang="en-US" sz="2400" u="none" strike="noStrike" dirty="0" err="1">
                <a:effectLst/>
                <a:ea typeface="Arial" panose="020B0604020202020204" pitchFamily="34" charset="0"/>
              </a:rPr>
              <a:t>kDa</a:t>
            </a:r>
            <a:r>
              <a:rPr lang="en-US" sz="2400" u="none" strike="noStrike" dirty="0">
                <a:effectLst/>
                <a:ea typeface="Arial" panose="020B0604020202020204" pitchFamily="34" charset="0"/>
              </a:rPr>
              <a:t>)</a:t>
            </a:r>
            <a:endParaRPr lang="en-US" sz="2400" u="none" strike="noStrike" dirty="0">
              <a:effectLst/>
              <a:ea typeface="Arial" panose="020B0604020202020204" pitchFamily="34" charset="0"/>
              <a:cs typeface="Calibri"/>
            </a:endParaRPr>
          </a:p>
          <a:p>
            <a:pPr marL="742950" marR="0" lvl="1" indent="-285750" algn="just">
              <a:lnSpc>
                <a:spcPct val="115000"/>
              </a:lnSpc>
              <a:spcBef>
                <a:spcPts val="0"/>
              </a:spcBef>
              <a:spcAft>
                <a:spcPts val="0"/>
              </a:spcAft>
              <a:buFont typeface="Arial" panose="020B0604020202020204" pitchFamily="34" charset="0"/>
              <a:buChar char="○"/>
            </a:pPr>
            <a:r>
              <a:rPr lang="en-US" sz="2400" u="none" strike="noStrike" dirty="0">
                <a:effectLst/>
                <a:ea typeface="Arial" panose="020B0604020202020204" pitchFamily="34" charset="0"/>
              </a:rPr>
              <a:t>Deionized (DI) water </a:t>
            </a:r>
            <a:endParaRPr lang="en-US" sz="2400" u="none" strike="noStrike" dirty="0">
              <a:effectLst/>
              <a:ea typeface="Arial" panose="020B0604020202020204" pitchFamily="34" charset="0"/>
              <a:cs typeface="Calibri"/>
            </a:endParaRPr>
          </a:p>
          <a:p>
            <a:pPr marL="742950" marR="0" lvl="1" indent="-285750" algn="just">
              <a:lnSpc>
                <a:spcPct val="115000"/>
              </a:lnSpc>
              <a:spcBef>
                <a:spcPts val="0"/>
              </a:spcBef>
              <a:spcAft>
                <a:spcPts val="0"/>
              </a:spcAft>
              <a:buFont typeface="Arial" panose="020B0604020202020204" pitchFamily="34" charset="0"/>
              <a:buChar char="○"/>
            </a:pPr>
            <a:r>
              <a:rPr lang="en-US" sz="2400" u="none" strike="noStrike" dirty="0">
                <a:effectLst/>
                <a:ea typeface="Arial" panose="020B0604020202020204" pitchFamily="34" charset="0"/>
              </a:rPr>
              <a:t>Dimethylformamide (DMF) anhydrous 99.8%</a:t>
            </a:r>
            <a:endParaRPr lang="en-US" sz="2400" u="none" strike="noStrike" dirty="0">
              <a:effectLst/>
              <a:ea typeface="Arial" panose="020B0604020202020204" pitchFamily="34" charset="0"/>
              <a:cs typeface="Calibri"/>
            </a:endParaRPr>
          </a:p>
          <a:p>
            <a:pPr marL="742950" marR="0" lvl="1" indent="-285750" algn="just">
              <a:lnSpc>
                <a:spcPct val="115000"/>
              </a:lnSpc>
              <a:spcBef>
                <a:spcPts val="0"/>
              </a:spcBef>
              <a:spcAft>
                <a:spcPts val="0"/>
              </a:spcAft>
              <a:buFont typeface="Arial" panose="020B0604020202020204" pitchFamily="34" charset="0"/>
              <a:buChar char="○"/>
            </a:pPr>
            <a:r>
              <a:rPr lang="en-US" sz="2400" u="none" strike="noStrike" dirty="0">
                <a:effectLst/>
                <a:ea typeface="Arial" panose="020B0604020202020204" pitchFamily="34" charset="0"/>
              </a:rPr>
              <a:t>Syringe with </a:t>
            </a:r>
            <a:r>
              <a:rPr lang="en-US" sz="2400" dirty="0">
                <a:ea typeface="Arial" panose="020B0604020202020204" pitchFamily="34" charset="0"/>
              </a:rPr>
              <a:t>23-gauge</a:t>
            </a:r>
            <a:r>
              <a:rPr lang="en-US" sz="2400" u="none" strike="noStrike" dirty="0">
                <a:effectLst/>
                <a:ea typeface="Arial" panose="020B0604020202020204" pitchFamily="34" charset="0"/>
              </a:rPr>
              <a:t> needle</a:t>
            </a:r>
            <a:endParaRPr lang="en-US" sz="2400" u="none" strike="noStrike" dirty="0">
              <a:effectLst/>
              <a:ea typeface="Arial" panose="020B0604020202020204" pitchFamily="34" charset="0"/>
              <a:cs typeface="Calibri"/>
            </a:endParaRPr>
          </a:p>
          <a:p>
            <a:pPr marL="742950" lvl="1" indent="-285750" algn="just">
              <a:lnSpc>
                <a:spcPct val="115000"/>
              </a:lnSpc>
              <a:buFont typeface="Arial" panose="020B0604020202020204" pitchFamily="34" charset="0"/>
              <a:buChar char="○"/>
            </a:pPr>
            <a:r>
              <a:rPr lang="en-US" sz="2400" u="none" strike="noStrike" dirty="0">
                <a:effectLst/>
                <a:ea typeface="Arial" panose="020B0604020202020204" pitchFamily="34" charset="0"/>
              </a:rPr>
              <a:t>Electrospinning pump</a:t>
            </a:r>
            <a:r>
              <a:rPr lang="en-US" sz="2400" dirty="0">
                <a:ea typeface="Arial" panose="020B0604020202020204" pitchFamily="34" charset="0"/>
              </a:rPr>
              <a:t> </a:t>
            </a:r>
            <a:endParaRPr lang="en-US" sz="2400" u="none" strike="noStrike" dirty="0">
              <a:effectLst/>
              <a:ea typeface="Arial" panose="020B0604020202020204" pitchFamily="34" charset="0"/>
              <a:cs typeface="Calibri"/>
            </a:endParaRPr>
          </a:p>
          <a:p>
            <a:pPr marL="742950" lvl="1" indent="-285750" algn="just">
              <a:lnSpc>
                <a:spcPct val="115000"/>
              </a:lnSpc>
              <a:buFont typeface="Arial" panose="020B0604020202020204" pitchFamily="34" charset="0"/>
              <a:buChar char="○"/>
            </a:pPr>
            <a:r>
              <a:rPr lang="en-US" sz="2400" u="none" strike="noStrike" dirty="0">
                <a:effectLst/>
                <a:ea typeface="Arial" panose="020B0604020202020204" pitchFamily="34" charset="0"/>
              </a:rPr>
              <a:t>High voltage source</a:t>
            </a:r>
            <a:r>
              <a:rPr lang="en-US" sz="2400" dirty="0">
                <a:ea typeface="Arial" panose="020B0604020202020204" pitchFamily="34" charset="0"/>
              </a:rPr>
              <a:t> </a:t>
            </a:r>
            <a:endParaRPr lang="en-US" sz="2400" u="none" strike="noStrike" dirty="0">
              <a:effectLst/>
              <a:ea typeface="Arial" panose="020B0604020202020204" pitchFamily="34" charset="0"/>
              <a:cs typeface="Calibri"/>
            </a:endParaRPr>
          </a:p>
          <a:p>
            <a:pPr marL="742950" marR="0" lvl="1" indent="-285750" algn="just">
              <a:lnSpc>
                <a:spcPct val="115000"/>
              </a:lnSpc>
              <a:spcBef>
                <a:spcPts val="0"/>
              </a:spcBef>
              <a:spcAft>
                <a:spcPts val="0"/>
              </a:spcAft>
              <a:buFont typeface="Arial" panose="020B0604020202020204" pitchFamily="34" charset="0"/>
              <a:buChar char="○"/>
            </a:pPr>
            <a:r>
              <a:rPr lang="en-US" sz="2400" u="none" strike="noStrike" dirty="0">
                <a:effectLst/>
                <a:ea typeface="Arial" panose="020B0604020202020204" pitchFamily="34" charset="0"/>
              </a:rPr>
              <a:t>Conductive collection plate</a:t>
            </a:r>
            <a:endParaRPr lang="en-US" sz="2400" u="none" strike="noStrike" dirty="0">
              <a:effectLst/>
              <a:ea typeface="Arial" panose="020B0604020202020204" pitchFamily="34" charset="0"/>
              <a:cs typeface="Calibri"/>
            </a:endParaRPr>
          </a:p>
        </p:txBody>
      </p:sp>
      <p:pic>
        <p:nvPicPr>
          <p:cNvPr id="12" name="Picture 11" descr="Riazi">
            <a:extLst>
              <a:ext uri="{FF2B5EF4-FFF2-40B4-BE49-F238E27FC236}">
                <a16:creationId xmlns:a16="http://schemas.microsoft.com/office/drawing/2014/main" id="{A1266302-07CB-CBDB-20A3-F2AA609AADCB}"/>
              </a:ext>
            </a:extLst>
          </p:cNvPr>
          <p:cNvPicPr/>
          <p:nvPr/>
        </p:nvPicPr>
        <p:blipFill rotWithShape="1">
          <a:blip r:embed="rId5"/>
          <a:srcRect l="1067" t="11455" r="48451" b="1686"/>
          <a:stretch/>
        </p:blipFill>
        <p:spPr>
          <a:xfrm>
            <a:off x="407091" y="16268103"/>
            <a:ext cx="5993658" cy="4433423"/>
          </a:xfrm>
          <a:prstGeom prst="rect">
            <a:avLst/>
          </a:prstGeom>
          <a:ln w="76200">
            <a:solidFill>
              <a:srgbClr val="237194"/>
            </a:solidFill>
          </a:ln>
          <a:effectLst>
            <a:softEdge rad="0"/>
          </a:effectLst>
        </p:spPr>
      </p:pic>
      <p:sp>
        <p:nvSpPr>
          <p:cNvPr id="20" name="TextBox 19">
            <a:extLst>
              <a:ext uri="{FF2B5EF4-FFF2-40B4-BE49-F238E27FC236}">
                <a16:creationId xmlns:a16="http://schemas.microsoft.com/office/drawing/2014/main" id="{DF72440F-2BF8-2107-949A-F9E368B191D8}"/>
              </a:ext>
            </a:extLst>
          </p:cNvPr>
          <p:cNvSpPr txBox="1"/>
          <p:nvPr/>
        </p:nvSpPr>
        <p:spPr>
          <a:xfrm>
            <a:off x="34220740" y="30689815"/>
            <a:ext cx="9310175" cy="1938992"/>
          </a:xfrm>
          <a:prstGeom prst="rect">
            <a:avLst/>
          </a:prstGeom>
          <a:noFill/>
        </p:spPr>
        <p:txBody>
          <a:bodyPr wrap="square" lIns="91440" tIns="45720" rIns="91440" bIns="45720" rtlCol="0" anchor="t">
            <a:spAutoFit/>
          </a:bodyPr>
          <a:lstStyle/>
          <a:p>
            <a:pPr lvl="1"/>
            <a:r>
              <a:rPr lang="en-US" sz="1200">
                <a:solidFill>
                  <a:srgbClr val="222222"/>
                </a:solidFill>
                <a:latin typeface="Calibri"/>
                <a:ea typeface="Calibri" panose="020F0502020204030204" pitchFamily="34" charset="0"/>
                <a:cs typeface="Calibri"/>
              </a:rPr>
              <a:t>[1]</a:t>
            </a:r>
            <a:r>
              <a:rPr lang="en-US" sz="1200">
                <a:ea typeface="+mn-lt"/>
                <a:cs typeface="+mn-lt"/>
              </a:rPr>
              <a:t>Akiyama, S. K., Yamada, K. M., &amp; Hayashi, M. (1981). The structure of fibronectin and its role in cellular adhesion. Journal of supramolecular structure and cellular biochemistry, 16(4), 345-358.</a:t>
            </a:r>
            <a:r>
              <a:rPr lang="en-US" sz="1200">
                <a:solidFill>
                  <a:srgbClr val="222222"/>
                </a:solidFill>
                <a:latin typeface="Calibri"/>
                <a:ea typeface="Calibri" panose="020F0502020204030204" pitchFamily="34" charset="0"/>
                <a:cs typeface="Calibri"/>
              </a:rPr>
              <a:t> </a:t>
            </a:r>
            <a:endParaRPr lang="en-US"/>
          </a:p>
          <a:p>
            <a:pPr lvl="1"/>
            <a:r>
              <a:rPr lang="en-US" sz="1200">
                <a:solidFill>
                  <a:srgbClr val="222222"/>
                </a:solidFill>
                <a:latin typeface="Calibri"/>
                <a:ea typeface="Calibri" panose="020F0502020204030204" pitchFamily="34" charset="0"/>
                <a:cs typeface="Calibri"/>
              </a:rPr>
              <a:t>[2]Agrahari</a:t>
            </a:r>
            <a:r>
              <a:rPr lang="en-US" sz="1200" b="0" i="0">
                <a:solidFill>
                  <a:srgbClr val="222222"/>
                </a:solidFill>
                <a:effectLst/>
                <a:latin typeface="Calibri"/>
                <a:ea typeface="Calibri" panose="020F0502020204030204" pitchFamily="34" charset="0"/>
                <a:cs typeface="Calibri"/>
              </a:rPr>
              <a:t>, V., Agrahari, V., Meng, J., &amp; Mitra, A. K. (2017). </a:t>
            </a:r>
            <a:r>
              <a:rPr lang="en-US" sz="1200" b="0" i="0" err="1">
                <a:solidFill>
                  <a:srgbClr val="222222"/>
                </a:solidFill>
                <a:effectLst/>
                <a:latin typeface="Calibri"/>
                <a:ea typeface="Calibri" panose="020F0502020204030204" pitchFamily="34" charset="0"/>
                <a:cs typeface="Calibri"/>
              </a:rPr>
              <a:t>Electrospun</a:t>
            </a:r>
            <a:r>
              <a:rPr lang="en-US" sz="1200" b="0" i="0">
                <a:solidFill>
                  <a:srgbClr val="222222"/>
                </a:solidFill>
                <a:effectLst/>
                <a:latin typeface="Calibri"/>
                <a:ea typeface="Calibri" panose="020F0502020204030204" pitchFamily="34" charset="0"/>
                <a:cs typeface="Calibri"/>
              </a:rPr>
              <a:t> nanofibers in drug delivery: fabrication, advances, and biomedical applications. In </a:t>
            </a:r>
            <a:r>
              <a:rPr lang="en-US" sz="1200" b="0" i="1">
                <a:solidFill>
                  <a:srgbClr val="222222"/>
                </a:solidFill>
                <a:effectLst/>
                <a:latin typeface="Calibri"/>
                <a:ea typeface="Calibri" panose="020F0502020204030204" pitchFamily="34" charset="0"/>
                <a:cs typeface="Calibri"/>
              </a:rPr>
              <a:t>Emerging nanotechnologies for diagnostics, drug delivery and medical devices</a:t>
            </a:r>
            <a:r>
              <a:rPr lang="en-US" sz="1200" b="0" i="0">
                <a:solidFill>
                  <a:srgbClr val="222222"/>
                </a:solidFill>
                <a:effectLst/>
                <a:latin typeface="Calibri"/>
                <a:ea typeface="Calibri" panose="020F0502020204030204" pitchFamily="34" charset="0"/>
                <a:cs typeface="Calibri"/>
              </a:rPr>
              <a:t> (pp. 189-215). Elsevier.</a:t>
            </a:r>
            <a:endParaRPr lang="en-US"/>
          </a:p>
          <a:p>
            <a:pPr marR="0" lvl="1">
              <a:spcBef>
                <a:spcPts val="0"/>
              </a:spcBef>
              <a:spcAft>
                <a:spcPts val="0"/>
              </a:spcAft>
            </a:pPr>
            <a:r>
              <a:rPr lang="en-US" sz="1200">
                <a:solidFill>
                  <a:srgbClr val="222222"/>
                </a:solidFill>
                <a:latin typeface="Calibri"/>
                <a:ea typeface="Calibri" panose="020F0502020204030204" pitchFamily="34" charset="0"/>
                <a:cs typeface="Calibri"/>
              </a:rPr>
              <a:t>[3]</a:t>
            </a:r>
            <a:r>
              <a:rPr lang="en-US" sz="1200" err="1">
                <a:solidFill>
                  <a:srgbClr val="222222"/>
                </a:solidFill>
                <a:latin typeface="Calibri"/>
                <a:ea typeface="Calibri" panose="020F0502020204030204" pitchFamily="34" charset="0"/>
                <a:cs typeface="Calibri"/>
              </a:rPr>
              <a:t>Madhusoodanan</a:t>
            </a:r>
            <a:r>
              <a:rPr lang="en-US" sz="1200" b="0" i="0">
                <a:solidFill>
                  <a:srgbClr val="222222"/>
                </a:solidFill>
                <a:effectLst/>
                <a:latin typeface="Calibri"/>
                <a:ea typeface="Calibri" panose="020F0502020204030204" pitchFamily="34" charset="0"/>
                <a:cs typeface="Calibri"/>
              </a:rPr>
              <a:t>, J. (2019). Matrix mimics shape cell studies. </a:t>
            </a:r>
            <a:r>
              <a:rPr lang="en-US" sz="1200" b="0" i="1">
                <a:solidFill>
                  <a:srgbClr val="222222"/>
                </a:solidFill>
                <a:effectLst/>
                <a:latin typeface="Calibri"/>
                <a:ea typeface="Calibri" panose="020F0502020204030204" pitchFamily="34" charset="0"/>
                <a:cs typeface="Calibri"/>
              </a:rPr>
              <a:t>Nature</a:t>
            </a:r>
            <a:r>
              <a:rPr lang="en-US" sz="1200" b="0" i="0">
                <a:solidFill>
                  <a:srgbClr val="222222"/>
                </a:solidFill>
                <a:effectLst/>
                <a:latin typeface="Calibri"/>
                <a:ea typeface="Calibri" panose="020F0502020204030204" pitchFamily="34" charset="0"/>
                <a:cs typeface="Calibri"/>
              </a:rPr>
              <a:t>, </a:t>
            </a:r>
            <a:r>
              <a:rPr lang="en-US" sz="1200" b="0" i="1">
                <a:solidFill>
                  <a:srgbClr val="222222"/>
                </a:solidFill>
                <a:effectLst/>
                <a:latin typeface="Calibri"/>
                <a:ea typeface="Calibri" panose="020F0502020204030204" pitchFamily="34" charset="0"/>
                <a:cs typeface="Calibri"/>
              </a:rPr>
              <a:t>566</a:t>
            </a:r>
            <a:r>
              <a:rPr lang="en-US" sz="1200" b="0" i="0">
                <a:solidFill>
                  <a:srgbClr val="222222"/>
                </a:solidFill>
                <a:effectLst/>
                <a:latin typeface="Calibri"/>
                <a:ea typeface="Calibri" panose="020F0502020204030204" pitchFamily="34" charset="0"/>
                <a:cs typeface="Calibri"/>
              </a:rPr>
              <a:t>(7745), 563-565.</a:t>
            </a:r>
            <a:endParaRPr lang="en-US" sz="1200" u="none" strike="noStrike">
              <a:solidFill>
                <a:srgbClr val="333333"/>
              </a:solidFill>
              <a:effectLst/>
              <a:latin typeface="Calibri"/>
              <a:ea typeface="Calibri" panose="020F0502020204030204" pitchFamily="34" charset="0"/>
              <a:cs typeface="Calibri"/>
            </a:endParaRPr>
          </a:p>
          <a:p>
            <a:pPr lvl="1"/>
            <a:r>
              <a:rPr lang="en-US" sz="1200">
                <a:solidFill>
                  <a:srgbClr val="333333"/>
                </a:solidFill>
                <a:latin typeface="Calibri"/>
                <a:ea typeface="Calibri" panose="020F0502020204030204" pitchFamily="34" charset="0"/>
                <a:cs typeface="Calibri"/>
              </a:rPr>
              <a:t>[4] </a:t>
            </a:r>
            <a:r>
              <a:rPr lang="en-US" sz="1200">
                <a:ea typeface="+mn-lt"/>
                <a:cs typeface="+mn-lt"/>
              </a:rPr>
              <a:t>Möller, S., Weisser, J., Bischoff, S., &amp; </a:t>
            </a:r>
            <a:r>
              <a:rPr lang="en-US" sz="1200" err="1">
                <a:ea typeface="+mn-lt"/>
                <a:cs typeface="+mn-lt"/>
              </a:rPr>
              <a:t>Schnabelrauch</a:t>
            </a:r>
            <a:r>
              <a:rPr lang="en-US" sz="1200">
                <a:ea typeface="+mn-lt"/>
                <a:cs typeface="+mn-lt"/>
              </a:rPr>
              <a:t>, M. (2007). Dextran and hyaluronan methacrylate based hydrogels as matrices for soft tissue reconstruction. Biomolecular Engineering, 24(5), 496-504.</a:t>
            </a:r>
            <a:endParaRPr lang="en-US" sz="1200">
              <a:solidFill>
                <a:srgbClr val="333333"/>
              </a:solidFill>
              <a:latin typeface="Calibri"/>
              <a:ea typeface="Calibri" panose="020F0502020204030204" pitchFamily="34" charset="0"/>
              <a:cs typeface="Calibri"/>
            </a:endParaRPr>
          </a:p>
          <a:p>
            <a:pPr lvl="1"/>
            <a:r>
              <a:rPr lang="en-US" sz="1200">
                <a:cs typeface="Calibri"/>
              </a:rPr>
              <a:t>[5] </a:t>
            </a:r>
            <a:r>
              <a:rPr lang="en-US" sz="1200">
                <a:ea typeface="+mn-lt"/>
                <a:cs typeface="+mn-lt"/>
              </a:rPr>
              <a:t>Pereira, R. F., &amp; </a:t>
            </a:r>
            <a:r>
              <a:rPr lang="en-US" sz="1200" err="1">
                <a:ea typeface="+mn-lt"/>
                <a:cs typeface="+mn-lt"/>
              </a:rPr>
              <a:t>Bártolo</a:t>
            </a:r>
            <a:r>
              <a:rPr lang="en-US" sz="1200">
                <a:ea typeface="+mn-lt"/>
                <a:cs typeface="+mn-lt"/>
              </a:rPr>
              <a:t>, P. J. (2015). 3D photo-fabrication for tissue engineering and drug delivery. Engineering, 1(1), 090-112.</a:t>
            </a:r>
            <a:endParaRPr lang="en-US" sz="1200">
              <a:cs typeface="Calibri"/>
            </a:endParaRPr>
          </a:p>
          <a:p>
            <a:pPr marR="0" lvl="1">
              <a:spcBef>
                <a:spcPts val="0"/>
              </a:spcBef>
              <a:spcAft>
                <a:spcPts val="0"/>
              </a:spcAft>
            </a:pPr>
            <a:r>
              <a:rPr lang="en-US" sz="1200">
                <a:solidFill>
                  <a:srgbClr val="333333"/>
                </a:solidFill>
                <a:latin typeface="Calibri"/>
                <a:ea typeface="Calibri" panose="020F0502020204030204" pitchFamily="34" charset="0"/>
                <a:cs typeface="Calibri"/>
              </a:rPr>
              <a:t>[6]Riazi</a:t>
            </a:r>
            <a:r>
              <a:rPr lang="en-US" sz="1200" u="none" strike="noStrike">
                <a:solidFill>
                  <a:srgbClr val="333333"/>
                </a:solidFill>
                <a:effectLst/>
                <a:latin typeface="Calibri"/>
                <a:ea typeface="Calibri" panose="020F0502020204030204" pitchFamily="34" charset="0"/>
                <a:cs typeface="Calibri"/>
              </a:rPr>
              <a:t> K, Kübel J, Abbasi M, </a:t>
            </a:r>
            <a:r>
              <a:rPr lang="en-US" sz="1200" u="none" strike="noStrike" err="1">
                <a:solidFill>
                  <a:srgbClr val="333333"/>
                </a:solidFill>
                <a:effectLst/>
                <a:latin typeface="Calibri"/>
                <a:ea typeface="Calibri" panose="020F0502020204030204" pitchFamily="34" charset="0"/>
                <a:cs typeface="Calibri"/>
              </a:rPr>
              <a:t>Bachtin</a:t>
            </a:r>
            <a:r>
              <a:rPr lang="en-US" sz="1200" u="none" strike="noStrike">
                <a:solidFill>
                  <a:srgbClr val="333333"/>
                </a:solidFill>
                <a:effectLst/>
                <a:latin typeface="Calibri"/>
                <a:ea typeface="Calibri" panose="020F0502020204030204" pitchFamily="34" charset="0"/>
                <a:cs typeface="Calibri"/>
              </a:rPr>
              <a:t> K, Indris S, Ehrenberg H, Kádár R, Wilhelm M (2016) Polystyrene comb architectures as model systems for the optimized solution electrospinning of branched polymers. Polymer 104:240–250</a:t>
            </a:r>
            <a:endParaRPr lang="en-US" sz="1600" u="none" strike="noStrike">
              <a:effectLst/>
              <a:latin typeface="Calibri"/>
              <a:ea typeface="Calibri" panose="020F0502020204030204" pitchFamily="34" charset="0"/>
              <a:cs typeface="Calibri"/>
            </a:endParaRPr>
          </a:p>
        </p:txBody>
      </p:sp>
      <p:sp>
        <p:nvSpPr>
          <p:cNvPr id="29" name="TextBox 28">
            <a:extLst>
              <a:ext uri="{FF2B5EF4-FFF2-40B4-BE49-F238E27FC236}">
                <a16:creationId xmlns:a16="http://schemas.microsoft.com/office/drawing/2014/main" id="{C4AD1B27-79C9-5CBE-E30B-8478C2C4D85A}"/>
              </a:ext>
            </a:extLst>
          </p:cNvPr>
          <p:cNvSpPr txBox="1"/>
          <p:nvPr/>
        </p:nvSpPr>
        <p:spPr>
          <a:xfrm>
            <a:off x="6633964" y="19332122"/>
            <a:ext cx="7337360"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just"/>
            <a:r>
              <a:rPr lang="en-US" sz="2400" b="1" u="none" strike="noStrike" dirty="0">
                <a:solidFill>
                  <a:srgbClr val="FAA32B"/>
                </a:solidFill>
                <a:effectLst/>
                <a:ea typeface="Arial" panose="020B0604020202020204" pitchFamily="34" charset="0"/>
                <a:cs typeface="Calibri"/>
              </a:rPr>
              <a:t>Solution Synthesis</a:t>
            </a:r>
            <a:endParaRPr lang="en-US" sz="2400" u="none" strike="noStrike" dirty="0">
              <a:solidFill>
                <a:srgbClr val="000000"/>
              </a:solidFill>
              <a:effectLst/>
              <a:ea typeface="Arial" panose="020B0604020202020204" pitchFamily="34" charset="0"/>
            </a:endParaRPr>
          </a:p>
          <a:p>
            <a:pPr lvl="1" algn="just"/>
            <a:r>
              <a:rPr lang="en-US" sz="2400" u="none" strike="noStrike" dirty="0">
                <a:solidFill>
                  <a:srgbClr val="000000"/>
                </a:solidFill>
                <a:effectLst/>
                <a:ea typeface="Arial" panose="020B0604020202020204" pitchFamily="34" charset="0"/>
              </a:rPr>
              <a:t>Scaffolds were produced by dissolving dextran powder in </a:t>
            </a:r>
            <a:r>
              <a:rPr lang="en-US" sz="2400" dirty="0">
                <a:solidFill>
                  <a:srgbClr val="000000"/>
                </a:solidFill>
                <a:ea typeface="Arial" panose="020B0604020202020204" pitchFamily="34" charset="0"/>
              </a:rPr>
              <a:t>DI </a:t>
            </a:r>
            <a:r>
              <a:rPr lang="en-US" sz="2400" u="none" strike="noStrike" dirty="0">
                <a:solidFill>
                  <a:srgbClr val="000000"/>
                </a:solidFill>
                <a:effectLst/>
                <a:ea typeface="Arial" panose="020B0604020202020204" pitchFamily="34" charset="0"/>
              </a:rPr>
              <a:t>water and </a:t>
            </a:r>
            <a:r>
              <a:rPr lang="en-US" sz="2400" dirty="0">
                <a:solidFill>
                  <a:srgbClr val="000000"/>
                </a:solidFill>
                <a:ea typeface="Arial" panose="020B0604020202020204" pitchFamily="34" charset="0"/>
              </a:rPr>
              <a:t>DMF</a:t>
            </a:r>
            <a:r>
              <a:rPr lang="en-US" sz="2400" u="none" strike="noStrike" dirty="0">
                <a:solidFill>
                  <a:srgbClr val="000000"/>
                </a:solidFill>
                <a:effectLst/>
                <a:ea typeface="Arial" panose="020B0604020202020204" pitchFamily="34" charset="0"/>
              </a:rPr>
              <a:t> in centrifuge tubes using a vortex mixer and ultrasonic water bath. The resulting solution is then </a:t>
            </a:r>
            <a:r>
              <a:rPr lang="en-US" sz="2400" u="none" strike="noStrike" dirty="0" err="1">
                <a:solidFill>
                  <a:srgbClr val="000000"/>
                </a:solidFill>
                <a:effectLst/>
                <a:ea typeface="Arial" panose="020B0604020202020204" pitchFamily="34" charset="0"/>
              </a:rPr>
              <a:t>electrospun</a:t>
            </a:r>
            <a:r>
              <a:rPr lang="en-US" sz="2400" u="none" strike="noStrike" dirty="0">
                <a:solidFill>
                  <a:srgbClr val="000000"/>
                </a:solidFill>
                <a:effectLst/>
                <a:ea typeface="Arial" panose="020B0604020202020204" pitchFamily="34" charset="0"/>
              </a:rPr>
              <a:t> using a 10 mL syringe with a </a:t>
            </a:r>
            <a:r>
              <a:rPr lang="en-US" sz="2400" dirty="0">
                <a:solidFill>
                  <a:srgbClr val="000000"/>
                </a:solidFill>
                <a:ea typeface="Arial" panose="020B0604020202020204" pitchFamily="34" charset="0"/>
              </a:rPr>
              <a:t>23-gauge </a:t>
            </a:r>
            <a:r>
              <a:rPr lang="en-US" sz="2400" u="none" strike="noStrike" dirty="0">
                <a:solidFill>
                  <a:srgbClr val="000000"/>
                </a:solidFill>
                <a:effectLst/>
                <a:ea typeface="Arial" panose="020B0604020202020204" pitchFamily="34" charset="0"/>
              </a:rPr>
              <a:t>needle</a:t>
            </a:r>
            <a:r>
              <a:rPr lang="en-US" sz="2400" u="none" strike="noStrike">
                <a:solidFill>
                  <a:srgbClr val="000000"/>
                </a:solidFill>
                <a:effectLst/>
                <a:ea typeface="Arial" panose="020B0604020202020204" pitchFamily="34" charset="0"/>
              </a:rPr>
              <a:t>.</a:t>
            </a:r>
            <a:r>
              <a:rPr lang="en-US" sz="2400" u="none" strike="noStrike" dirty="0">
                <a:solidFill>
                  <a:srgbClr val="000000"/>
                </a:solidFill>
                <a:effectLst/>
                <a:ea typeface="Arial" panose="020B0604020202020204" pitchFamily="34" charset="0"/>
              </a:rPr>
              <a:t> </a:t>
            </a:r>
            <a:r>
              <a:rPr lang="en-US" sz="2400" u="none" strike="noStrike" dirty="0">
                <a:effectLst/>
                <a:ea typeface="Arial" panose="020B0604020202020204" pitchFamily="34" charset="0"/>
              </a:rPr>
              <a:t>Dried samples were collected for SEM analysis.</a:t>
            </a:r>
            <a:r>
              <a:rPr lang="en-US" sz="2400" dirty="0">
                <a:ea typeface="Arial" panose="020B0604020202020204" pitchFamily="34" charset="0"/>
              </a:rPr>
              <a:t> </a:t>
            </a:r>
            <a:endParaRPr lang="en-US" sz="2400" u="none" strike="noStrike" dirty="0">
              <a:effectLst/>
              <a:ea typeface="Arial" panose="020B0604020202020204" pitchFamily="34" charset="0"/>
              <a:cs typeface="Calibri"/>
            </a:endParaRPr>
          </a:p>
          <a:p>
            <a:pPr lvl="1" algn="just"/>
            <a:endParaRPr lang="en" sz="2400" dirty="0">
              <a:highlight>
                <a:srgbClr val="FFFFFF"/>
              </a:highlight>
              <a:cs typeface="Arial"/>
            </a:endParaRPr>
          </a:p>
          <a:p>
            <a:pPr algn="just"/>
            <a:endParaRPr lang="en-US" dirty="0">
              <a:cs typeface="Calibri"/>
            </a:endParaRPr>
          </a:p>
        </p:txBody>
      </p:sp>
      <p:sp>
        <p:nvSpPr>
          <p:cNvPr id="31" name="TextBox 30">
            <a:extLst>
              <a:ext uri="{FF2B5EF4-FFF2-40B4-BE49-F238E27FC236}">
                <a16:creationId xmlns:a16="http://schemas.microsoft.com/office/drawing/2014/main" id="{06FF4078-F056-F5A7-C844-2BCAF79DC084}"/>
              </a:ext>
            </a:extLst>
          </p:cNvPr>
          <p:cNvSpPr txBox="1"/>
          <p:nvPr/>
        </p:nvSpPr>
        <p:spPr>
          <a:xfrm>
            <a:off x="599957" y="20847552"/>
            <a:ext cx="5400959" cy="392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algn="ctr">
              <a:lnSpc>
                <a:spcPct val="115000"/>
              </a:lnSpc>
              <a:spcBef>
                <a:spcPts val="0"/>
              </a:spcBef>
              <a:spcAft>
                <a:spcPts val="0"/>
              </a:spcAft>
            </a:pPr>
            <a:r>
              <a:rPr lang="en-US" i="1">
                <a:ea typeface="Arial" panose="020B0604020202020204" pitchFamily="34" charset="0"/>
              </a:rPr>
              <a:t>Fig</a:t>
            </a:r>
            <a:r>
              <a:rPr lang="en-US" i="1" u="none" strike="noStrike">
                <a:effectLst/>
                <a:ea typeface="Arial" panose="020B0604020202020204" pitchFamily="34" charset="0"/>
              </a:rPr>
              <a:t>. </a:t>
            </a:r>
            <a:r>
              <a:rPr lang="en-US" i="1">
                <a:ea typeface="Arial" panose="020B0604020202020204" pitchFamily="34" charset="0"/>
              </a:rPr>
              <a:t>5</a:t>
            </a:r>
            <a:r>
              <a:rPr lang="en-US" i="1" u="none" strike="noStrike">
                <a:effectLst/>
                <a:ea typeface="Arial" panose="020B0604020202020204" pitchFamily="34" charset="0"/>
              </a:rPr>
              <a:t>: Electrospinning </a:t>
            </a:r>
            <a:r>
              <a:rPr lang="en-US" i="1">
                <a:ea typeface="Arial" panose="020B0604020202020204" pitchFamily="34" charset="0"/>
              </a:rPr>
              <a:t>Schematic</a:t>
            </a:r>
            <a:r>
              <a:rPr lang="en-US" i="1" u="none" strike="noStrike">
                <a:effectLst/>
                <a:ea typeface="Arial" panose="020B0604020202020204" pitchFamily="34" charset="0"/>
              </a:rPr>
              <a:t> and Taylor Cone </a:t>
            </a:r>
            <a:r>
              <a:rPr lang="en-US" i="1">
                <a:ea typeface="Arial" panose="020B0604020202020204" pitchFamily="34" charset="0"/>
              </a:rPr>
              <a:t>[6]</a:t>
            </a:r>
            <a:endParaRPr lang="en-US" i="1" u="none" strike="noStrike">
              <a:effectLst/>
              <a:ea typeface="Arial" panose="020B0604020202020204" pitchFamily="34" charset="0"/>
            </a:endParaRPr>
          </a:p>
        </p:txBody>
      </p:sp>
      <p:pic>
        <p:nvPicPr>
          <p:cNvPr id="27" name="Picture 2" descr="Extracellular matrix of fibronectin fibres">
            <a:extLst>
              <a:ext uri="{FF2B5EF4-FFF2-40B4-BE49-F238E27FC236}">
                <a16:creationId xmlns:a16="http://schemas.microsoft.com/office/drawing/2014/main" id="{2857E623-FC77-3721-7A10-A80FC93EFD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06970" y="4643274"/>
            <a:ext cx="4688625" cy="3221519"/>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73733F91-F031-E725-9C10-7961845DEA82}"/>
              </a:ext>
            </a:extLst>
          </p:cNvPr>
          <p:cNvSpPr txBox="1"/>
          <p:nvPr/>
        </p:nvSpPr>
        <p:spPr>
          <a:xfrm>
            <a:off x="8509674" y="7913813"/>
            <a:ext cx="5362593" cy="392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15000"/>
              </a:lnSpc>
            </a:pPr>
            <a:r>
              <a:rPr lang="en-US" i="1" u="none" strike="noStrike">
                <a:effectLst/>
                <a:ea typeface="Arial" panose="020B0604020202020204" pitchFamily="34" charset="0"/>
              </a:rPr>
              <a:t>Fig. 1: Extracellular Matrix</a:t>
            </a:r>
            <a:r>
              <a:rPr lang="en-US" i="1">
                <a:ea typeface="Arial" panose="020B0604020202020204" pitchFamily="34" charset="0"/>
              </a:rPr>
              <a:t> </a:t>
            </a:r>
            <a:r>
              <a:rPr lang="en-US" i="1" u="none" strike="noStrike">
                <a:effectLst/>
                <a:ea typeface="Arial" panose="020B0604020202020204" pitchFamily="34" charset="0"/>
              </a:rPr>
              <a:t> </a:t>
            </a:r>
            <a:r>
              <a:rPr lang="en-US" i="1">
                <a:ea typeface="Arial" panose="020B0604020202020204" pitchFamily="34" charset="0"/>
              </a:rPr>
              <a:t>[3]</a:t>
            </a:r>
            <a:endParaRPr lang="en-US" i="1" u="none" strike="noStrike">
              <a:effectLst/>
              <a:ea typeface="Arial" panose="020B0604020202020204" pitchFamily="34" charset="0"/>
            </a:endParaRPr>
          </a:p>
        </p:txBody>
      </p:sp>
      <p:sp>
        <p:nvSpPr>
          <p:cNvPr id="33" name="TextBox 32">
            <a:extLst>
              <a:ext uri="{FF2B5EF4-FFF2-40B4-BE49-F238E27FC236}">
                <a16:creationId xmlns:a16="http://schemas.microsoft.com/office/drawing/2014/main" id="{B36C49FA-2704-6FED-4F97-73EBCFF7DA7F}"/>
              </a:ext>
            </a:extLst>
          </p:cNvPr>
          <p:cNvSpPr txBox="1"/>
          <p:nvPr/>
        </p:nvSpPr>
        <p:spPr>
          <a:xfrm>
            <a:off x="6729459" y="22848574"/>
            <a:ext cx="7337360"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FAA32B"/>
                </a:solidFill>
                <a:cs typeface="Calibri"/>
              </a:rPr>
              <a:t>Concept of Electrospinning</a:t>
            </a:r>
          </a:p>
          <a:p>
            <a:pPr algn="just"/>
            <a:r>
              <a:rPr lang="en-US" sz="2400" u="none" strike="noStrike" dirty="0">
                <a:effectLst/>
                <a:ea typeface="Arial" panose="020B0604020202020204" pitchFamily="34" charset="0"/>
              </a:rPr>
              <a:t>Electrospinning uses high-voltage to create nanofibers from polymer solutions. </a:t>
            </a:r>
            <a:r>
              <a:rPr lang="en-US" sz="2400" dirty="0">
                <a:effectLst/>
                <a:ea typeface="Arial" panose="020B0604020202020204" pitchFamily="34" charset="0"/>
              </a:rPr>
              <a:t>The solution is extruded out of a needle tip as the syringe plunger is depressed at a constant rate supplied by a metering pump. High-voltage charges the stream of solution, creating a conical shape, known as a Taylor cone, to be collected on a grounded conductive surface forming nanofibers </a:t>
            </a:r>
            <a:r>
              <a:rPr lang="en-US" sz="2400" dirty="0">
                <a:ea typeface="Arial" panose="020B0604020202020204" pitchFamily="34" charset="0"/>
              </a:rPr>
              <a:t>[2]. </a:t>
            </a:r>
            <a:endParaRPr lang="en-US" sz="2400" dirty="0">
              <a:effectLst/>
              <a:ea typeface="Arial" panose="020B0604020202020204" pitchFamily="34" charset="0"/>
              <a:cs typeface="Calibri"/>
            </a:endParaRPr>
          </a:p>
          <a:p>
            <a:pPr algn="just"/>
            <a:endParaRPr lang="en-US" sz="2400" dirty="0">
              <a:cs typeface="Calibri"/>
            </a:endParaRPr>
          </a:p>
        </p:txBody>
      </p:sp>
      <p:sp>
        <p:nvSpPr>
          <p:cNvPr id="28" name="TextBox 27">
            <a:extLst>
              <a:ext uri="{FF2B5EF4-FFF2-40B4-BE49-F238E27FC236}">
                <a16:creationId xmlns:a16="http://schemas.microsoft.com/office/drawing/2014/main" id="{87BF449D-2222-A485-5239-F950AFF19A56}"/>
              </a:ext>
            </a:extLst>
          </p:cNvPr>
          <p:cNvSpPr txBox="1"/>
          <p:nvPr/>
        </p:nvSpPr>
        <p:spPr>
          <a:xfrm>
            <a:off x="369866" y="25502760"/>
            <a:ext cx="6104643" cy="4585871"/>
          </a:xfrm>
          <a:prstGeom prst="rect">
            <a:avLst/>
          </a:prstGeom>
          <a:noFill/>
        </p:spPr>
        <p:txBody>
          <a:bodyPr wrap="square" lIns="91440" tIns="45720" rIns="91440" bIns="45720" rtlCol="0" anchor="t">
            <a:spAutoFit/>
          </a:bodyPr>
          <a:lstStyle/>
          <a:p>
            <a:r>
              <a:rPr lang="en-US" sz="2400" b="1" dirty="0">
                <a:solidFill>
                  <a:srgbClr val="FAA32B"/>
                </a:solidFill>
              </a:rPr>
              <a:t>Hydrogel Formulation</a:t>
            </a:r>
            <a:endParaRPr lang="en-US" dirty="0"/>
          </a:p>
          <a:p>
            <a:pPr algn="just"/>
            <a:r>
              <a:rPr lang="en-US" sz="2400" dirty="0">
                <a:effectLst/>
                <a:ea typeface="Arial" panose="020B0604020202020204" pitchFamily="34" charset="0"/>
              </a:rPr>
              <a:t>Due to the high solubility of dextran scaffolding, the scaffold was dissolved in</a:t>
            </a:r>
            <a:r>
              <a:rPr lang="en-US" sz="2400" dirty="0">
                <a:ea typeface="Arial" panose="020B0604020202020204" pitchFamily="34" charset="0"/>
              </a:rPr>
              <a:t> a solution of </a:t>
            </a:r>
            <a:r>
              <a:rPr lang="en-US" sz="2400" dirty="0" err="1">
                <a:ea typeface="Arial" panose="020B0604020202020204" pitchFamily="34" charset="0"/>
              </a:rPr>
              <a:t>Dex</a:t>
            </a:r>
            <a:r>
              <a:rPr lang="en-US" sz="2400" dirty="0">
                <a:ea typeface="Arial" panose="020B0604020202020204" pitchFamily="34" charset="0"/>
              </a:rPr>
              <a:t>-MA dissolved in PBS </a:t>
            </a:r>
            <a:r>
              <a:rPr lang="en-US" sz="2400" dirty="0">
                <a:effectLst/>
                <a:ea typeface="Arial" panose="020B0604020202020204" pitchFamily="34" charset="0"/>
              </a:rPr>
              <a:t>with a </a:t>
            </a:r>
            <a:r>
              <a:rPr lang="en-US" sz="2400" dirty="0" err="1">
                <a:effectLst/>
                <a:ea typeface="Arial" panose="020B0604020202020204" pitchFamily="34" charset="0"/>
              </a:rPr>
              <a:t>photoinitiator</a:t>
            </a:r>
            <a:r>
              <a:rPr lang="en-US" sz="2400" dirty="0">
                <a:effectLst/>
                <a:ea typeface="Arial" panose="020B0604020202020204" pitchFamily="34" charset="0"/>
              </a:rPr>
              <a:t> to maintain structural integrity for cell culture. UV light was used to activate the </a:t>
            </a:r>
            <a:r>
              <a:rPr lang="en-US" sz="2400" dirty="0" err="1">
                <a:effectLst/>
                <a:ea typeface="Arial" panose="020B0604020202020204" pitchFamily="34" charset="0"/>
              </a:rPr>
              <a:t>photoinitiator</a:t>
            </a:r>
            <a:r>
              <a:rPr lang="en-US" sz="2400" dirty="0">
                <a:effectLst/>
                <a:ea typeface="Arial" panose="020B0604020202020204" pitchFamily="34" charset="0"/>
              </a:rPr>
              <a:t> to crosslink the nanofibers, forming a hydrogel on which dermal fibroblasts were cultured. To promote attachment of cells to the scaffold,</a:t>
            </a:r>
            <a:r>
              <a:rPr lang="en-US" sz="2400" dirty="0">
                <a:ea typeface="Arial" panose="020B0604020202020204" pitchFamily="34" charset="0"/>
              </a:rPr>
              <a:t> fibronectin coating was performed on the gels [1].</a:t>
            </a:r>
            <a:endParaRPr lang="en-US" sz="2400" dirty="0">
              <a:cs typeface="Calibri" panose="020F0502020204030204"/>
            </a:endParaRPr>
          </a:p>
          <a:p>
            <a:endParaRPr lang="en-US" sz="2800" dirty="0"/>
          </a:p>
        </p:txBody>
      </p:sp>
      <p:sp>
        <p:nvSpPr>
          <p:cNvPr id="34" name="TextBox 33">
            <a:extLst>
              <a:ext uri="{FF2B5EF4-FFF2-40B4-BE49-F238E27FC236}">
                <a16:creationId xmlns:a16="http://schemas.microsoft.com/office/drawing/2014/main" id="{FF116D41-BE66-8CB8-BFCB-10FC3756785A}"/>
              </a:ext>
            </a:extLst>
          </p:cNvPr>
          <p:cNvSpPr txBox="1"/>
          <p:nvPr/>
        </p:nvSpPr>
        <p:spPr>
          <a:xfrm>
            <a:off x="6783248" y="29904509"/>
            <a:ext cx="7310937" cy="2308324"/>
          </a:xfrm>
          <a:prstGeom prst="rect">
            <a:avLst/>
          </a:prstGeom>
          <a:noFill/>
        </p:spPr>
        <p:txBody>
          <a:bodyPr wrap="square" lIns="91440" tIns="45720" rIns="91440" bIns="45720" rtlCol="0" anchor="t">
            <a:spAutoFit/>
          </a:bodyPr>
          <a:lstStyle/>
          <a:p>
            <a:r>
              <a:rPr lang="en-US" sz="2400" b="1">
                <a:solidFill>
                  <a:srgbClr val="FAA32B"/>
                </a:solidFill>
              </a:rPr>
              <a:t>Cell Seeding and Culturing</a:t>
            </a:r>
          </a:p>
          <a:p>
            <a:pPr algn="just"/>
            <a:r>
              <a:rPr lang="en-US" sz="2400">
                <a:cs typeface="Calibri"/>
              </a:rPr>
              <a:t>Trypan blue was used to determine cell seeding density using the Countess digital counting system. After 24 hours, cells were fixed and stained with phalloidin to reveal the actin cytoskeleton of the cells and cell morphology. </a:t>
            </a:r>
          </a:p>
        </p:txBody>
      </p:sp>
      <p:sp>
        <p:nvSpPr>
          <p:cNvPr id="22" name="TextBox 21">
            <a:extLst>
              <a:ext uri="{FF2B5EF4-FFF2-40B4-BE49-F238E27FC236}">
                <a16:creationId xmlns:a16="http://schemas.microsoft.com/office/drawing/2014/main" id="{7C288E55-1256-9B8D-01EE-440DD6C70EEC}"/>
              </a:ext>
            </a:extLst>
          </p:cNvPr>
          <p:cNvSpPr txBox="1"/>
          <p:nvPr/>
        </p:nvSpPr>
        <p:spPr>
          <a:xfrm>
            <a:off x="-48263" y="21963264"/>
            <a:ext cx="6481251" cy="34652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5000"/>
              </a:lnSpc>
            </a:pPr>
            <a:r>
              <a:rPr lang="en-US" sz="2400" b="1" dirty="0">
                <a:solidFill>
                  <a:srgbClr val="FAA32B"/>
                </a:solidFill>
                <a:ea typeface="Arial" panose="020B0604020202020204" pitchFamily="34" charset="0"/>
              </a:rPr>
              <a:t>	Materials for Cell-Culture </a:t>
            </a:r>
            <a:endParaRPr lang="en-US" sz="2400" b="1" u="none" strike="noStrike" dirty="0">
              <a:solidFill>
                <a:srgbClr val="FAA32B"/>
              </a:solidFill>
              <a:effectLst/>
              <a:ea typeface="Arial" panose="020B0604020202020204" pitchFamily="34" charset="0"/>
            </a:endParaRPr>
          </a:p>
          <a:p>
            <a:pPr marL="742950" lvl="1" indent="-285750" algn="just">
              <a:lnSpc>
                <a:spcPct val="115000"/>
              </a:lnSpc>
              <a:buFont typeface="Arial" panose="020B0604020202020204" pitchFamily="34" charset="0"/>
              <a:buChar char="○"/>
            </a:pPr>
            <a:r>
              <a:rPr lang="en-US" sz="2400" dirty="0">
                <a:ea typeface="Arial" panose="020B0604020202020204" pitchFamily="34" charset="0"/>
              </a:rPr>
              <a:t>Human Dermal Fibroblasts (HDF)</a:t>
            </a:r>
            <a:endParaRPr lang="en-US" sz="2400" dirty="0">
              <a:ea typeface="Arial" panose="020B0604020202020204" pitchFamily="34" charset="0"/>
              <a:cs typeface="Calibri"/>
            </a:endParaRPr>
          </a:p>
          <a:p>
            <a:pPr marL="742950" lvl="1" indent="-285750" algn="just">
              <a:lnSpc>
                <a:spcPct val="114999"/>
              </a:lnSpc>
              <a:buFont typeface="Arial" panose="020B0604020202020204" pitchFamily="34" charset="0"/>
              <a:buChar char="○"/>
            </a:pPr>
            <a:r>
              <a:rPr lang="en-US" sz="2400" dirty="0">
                <a:ea typeface="Arial" panose="020B0604020202020204" pitchFamily="34" charset="0"/>
              </a:rPr>
              <a:t>70</a:t>
            </a:r>
            <a:r>
              <a:rPr lang="en-US" sz="2400" dirty="0">
                <a:effectLst/>
                <a:ea typeface="Arial" panose="020B0604020202020204" pitchFamily="34" charset="0"/>
              </a:rPr>
              <a:t>% dextran methacrylate (</a:t>
            </a:r>
            <a:r>
              <a:rPr lang="en-US" sz="2400" dirty="0" err="1">
                <a:effectLst/>
                <a:ea typeface="Arial" panose="020B0604020202020204" pitchFamily="34" charset="0"/>
              </a:rPr>
              <a:t>Dex</a:t>
            </a:r>
            <a:r>
              <a:rPr lang="en-US" sz="2400" dirty="0">
                <a:effectLst/>
                <a:ea typeface="Arial" panose="020B0604020202020204" pitchFamily="34" charset="0"/>
              </a:rPr>
              <a:t>-MA</a:t>
            </a:r>
            <a:r>
              <a:rPr lang="en-US" sz="2400" dirty="0">
                <a:ea typeface="Arial" panose="020B0604020202020204" pitchFamily="34" charset="0"/>
              </a:rPr>
              <a:t>)</a:t>
            </a:r>
            <a:endParaRPr lang="en-US" sz="2400" u="none" strike="noStrike" dirty="0">
              <a:effectLst/>
              <a:ea typeface="Arial" panose="020B0604020202020204" pitchFamily="34" charset="0"/>
              <a:cs typeface="Calibri"/>
            </a:endParaRPr>
          </a:p>
          <a:p>
            <a:pPr marL="742950" lvl="1" indent="-285750" algn="just">
              <a:lnSpc>
                <a:spcPct val="115000"/>
              </a:lnSpc>
              <a:buFont typeface="Arial" panose="020B0604020202020204" pitchFamily="34" charset="0"/>
              <a:buChar char="○"/>
            </a:pPr>
            <a:r>
              <a:rPr lang="en-US" sz="2400" dirty="0">
                <a:ea typeface="Arial" panose="020B0604020202020204" pitchFamily="34" charset="0"/>
              </a:rPr>
              <a:t>Phosphate buffered saline (PBS)</a:t>
            </a:r>
            <a:endParaRPr lang="en-US" sz="2400" u="none" strike="noStrike" dirty="0">
              <a:effectLst/>
              <a:ea typeface="Arial" panose="020B0604020202020204" pitchFamily="34" charset="0"/>
              <a:cs typeface="Calibri"/>
            </a:endParaRPr>
          </a:p>
          <a:p>
            <a:pPr marL="742950" lvl="1" indent="-285750" algn="just">
              <a:lnSpc>
                <a:spcPct val="115000"/>
              </a:lnSpc>
              <a:buFont typeface="Arial" panose="020B0604020202020204" pitchFamily="34" charset="0"/>
              <a:buChar char="○"/>
            </a:pPr>
            <a:r>
              <a:rPr lang="en-US" sz="2400" dirty="0">
                <a:solidFill>
                  <a:srgbClr val="000000"/>
                </a:solidFill>
              </a:rPr>
              <a:t>Fibronectin coating</a:t>
            </a:r>
            <a:endParaRPr lang="en-US" sz="2400" b="0" i="0" u="none" strike="noStrike" dirty="0">
              <a:solidFill>
                <a:srgbClr val="000000"/>
              </a:solidFill>
              <a:effectLst/>
              <a:cs typeface="Calibri"/>
            </a:endParaRPr>
          </a:p>
          <a:p>
            <a:pPr marL="742950" marR="0" lvl="1" indent="-285750" algn="just">
              <a:lnSpc>
                <a:spcPct val="115000"/>
              </a:lnSpc>
              <a:spcBef>
                <a:spcPts val="0"/>
              </a:spcBef>
              <a:spcAft>
                <a:spcPts val="0"/>
              </a:spcAft>
              <a:buFont typeface="Arial" panose="020B0604020202020204" pitchFamily="34" charset="0"/>
              <a:buChar char="○"/>
            </a:pPr>
            <a:r>
              <a:rPr lang="en-US" sz="2400" u="none" strike="noStrike" dirty="0" err="1">
                <a:effectLst/>
                <a:ea typeface="Arial" panose="020B0604020202020204" pitchFamily="34" charset="0"/>
              </a:rPr>
              <a:t>Irgacure</a:t>
            </a:r>
            <a:r>
              <a:rPr lang="en-US" sz="2400" u="none" strike="noStrike" dirty="0">
                <a:effectLst/>
                <a:ea typeface="Arial" panose="020B0604020202020204" pitchFamily="34" charset="0"/>
              </a:rPr>
              <a:t> 2959 (</a:t>
            </a:r>
            <a:r>
              <a:rPr lang="en-US" sz="2400" u="none" strike="noStrike" dirty="0" err="1">
                <a:effectLst/>
                <a:ea typeface="Arial" panose="020B0604020202020204" pitchFamily="34" charset="0"/>
              </a:rPr>
              <a:t>photoinitiator</a:t>
            </a:r>
            <a:r>
              <a:rPr lang="en-US" sz="2400" u="none" strike="noStrike" dirty="0">
                <a:effectLst/>
                <a:ea typeface="Arial" panose="020B0604020202020204" pitchFamily="34" charset="0"/>
              </a:rPr>
              <a:t>)</a:t>
            </a:r>
          </a:p>
          <a:p>
            <a:pPr marL="742950" marR="0" lvl="1" indent="-285750" algn="just">
              <a:lnSpc>
                <a:spcPct val="115000"/>
              </a:lnSpc>
              <a:spcBef>
                <a:spcPts val="0"/>
              </a:spcBef>
              <a:spcAft>
                <a:spcPts val="0"/>
              </a:spcAft>
              <a:buFont typeface="Arial" panose="020B0604020202020204" pitchFamily="34" charset="0"/>
              <a:buChar char="○"/>
            </a:pPr>
            <a:r>
              <a:rPr lang="en-US" sz="2400" dirty="0">
                <a:ea typeface="Arial" panose="020B0604020202020204" pitchFamily="34" charset="0"/>
                <a:cs typeface="Calibri"/>
              </a:rPr>
              <a:t>Trypan blue </a:t>
            </a:r>
            <a:endParaRPr lang="en-US" sz="2400" u="none" strike="noStrike" dirty="0">
              <a:effectLst/>
              <a:ea typeface="Arial" panose="020B0604020202020204" pitchFamily="34" charset="0"/>
              <a:cs typeface="Calibri"/>
            </a:endParaRPr>
          </a:p>
          <a:p>
            <a:pPr marL="742950" lvl="1" indent="-285750" algn="just">
              <a:lnSpc>
                <a:spcPct val="114999"/>
              </a:lnSpc>
              <a:buFont typeface="Arial" panose="020B0604020202020204" pitchFamily="34" charset="0"/>
              <a:buChar char="○"/>
            </a:pPr>
            <a:r>
              <a:rPr lang="en-US" sz="2400" dirty="0">
                <a:ea typeface="Arial" panose="020B0604020202020204" pitchFamily="34" charset="0"/>
                <a:cs typeface="Calibri"/>
              </a:rPr>
              <a:t>Phalloidin staining</a:t>
            </a:r>
          </a:p>
        </p:txBody>
      </p:sp>
      <p:sp>
        <p:nvSpPr>
          <p:cNvPr id="9" name="TextBox 8">
            <a:extLst>
              <a:ext uri="{FF2B5EF4-FFF2-40B4-BE49-F238E27FC236}">
                <a16:creationId xmlns:a16="http://schemas.microsoft.com/office/drawing/2014/main" id="{6F3DB817-817E-06DE-794E-09C6DC0C1974}"/>
              </a:ext>
            </a:extLst>
          </p:cNvPr>
          <p:cNvSpPr txBox="1"/>
          <p:nvPr/>
        </p:nvSpPr>
        <p:spPr>
          <a:xfrm>
            <a:off x="34586433" y="12372118"/>
            <a:ext cx="8603942" cy="3539430"/>
          </a:xfrm>
          <a:prstGeom prst="rect">
            <a:avLst/>
          </a:prstGeom>
          <a:noFill/>
        </p:spPr>
        <p:txBody>
          <a:bodyPr wrap="square" rtlCol="0">
            <a:spAutoFit/>
          </a:bodyPr>
          <a:lstStyle/>
          <a:p>
            <a:r>
              <a:rPr lang="en-US" sz="2800" b="1">
                <a:solidFill>
                  <a:srgbClr val="FAA32B"/>
                </a:solidFill>
              </a:rPr>
              <a:t>Parameter Quantification</a:t>
            </a:r>
          </a:p>
          <a:p>
            <a:pPr algn="just"/>
            <a:r>
              <a:rPr lang="en-US" sz="2800"/>
              <a:t>Images of samples were obtained via scanning electron microscopy (SEM) for nanofiber analysis. Preparation for cross-sectional imaging required processing samples in liquid nitrogen to prevent deformation of fibers. Due to the high concentrations of energy directed at the sample to image, nanofibers experienced thermal-induced morphing.</a:t>
            </a:r>
          </a:p>
        </p:txBody>
      </p:sp>
      <p:sp>
        <p:nvSpPr>
          <p:cNvPr id="24" name="TextBox 23">
            <a:extLst>
              <a:ext uri="{FF2B5EF4-FFF2-40B4-BE49-F238E27FC236}">
                <a16:creationId xmlns:a16="http://schemas.microsoft.com/office/drawing/2014/main" id="{73BD2883-06CC-766E-6289-86FBC7C33512}"/>
              </a:ext>
            </a:extLst>
          </p:cNvPr>
          <p:cNvSpPr txBox="1"/>
          <p:nvPr/>
        </p:nvSpPr>
        <p:spPr>
          <a:xfrm>
            <a:off x="6776220" y="25955040"/>
            <a:ext cx="7324992" cy="3785652"/>
          </a:xfrm>
          <a:prstGeom prst="rect">
            <a:avLst/>
          </a:prstGeom>
          <a:noFill/>
        </p:spPr>
        <p:txBody>
          <a:bodyPr wrap="square" lIns="91440" tIns="45720" rIns="91440" bIns="45720" rtlCol="0" anchor="t">
            <a:spAutoFit/>
          </a:bodyPr>
          <a:lstStyle/>
          <a:p>
            <a:r>
              <a:rPr lang="en-US" sz="2400" b="1" dirty="0">
                <a:solidFill>
                  <a:srgbClr val="FAA32B"/>
                </a:solidFill>
              </a:rPr>
              <a:t>Screening Electrospinning Parameters</a:t>
            </a:r>
          </a:p>
          <a:p>
            <a:pPr algn="just"/>
            <a:r>
              <a:rPr lang="en-US" sz="2400" dirty="0">
                <a:cs typeface="Calibri"/>
              </a:rPr>
              <a:t>Distance, voltage, and extrusion rate are parameters which influence the physical characteristics of fiber width and fiber density in scaffold. Distance was the primary parameter screened at a constant voltage of 15 kilovolts and flow rate of 0.5 mL/hr. Primary analysis of all concentrations was performed at a distance of 8 cm from needle tip to collector plate. Viable samples were spun at additional distances of 10 cm and 12 cm in attempt to produce thinner fibers.</a:t>
            </a:r>
          </a:p>
        </p:txBody>
      </p:sp>
      <p:sp>
        <p:nvSpPr>
          <p:cNvPr id="40" name="TextBox 39">
            <a:extLst>
              <a:ext uri="{FF2B5EF4-FFF2-40B4-BE49-F238E27FC236}">
                <a16:creationId xmlns:a16="http://schemas.microsoft.com/office/drawing/2014/main" id="{5D0E9B2A-5126-A42F-81AC-B5F3B65B196B}"/>
              </a:ext>
            </a:extLst>
          </p:cNvPr>
          <p:cNvSpPr txBox="1"/>
          <p:nvPr/>
        </p:nvSpPr>
        <p:spPr>
          <a:xfrm>
            <a:off x="602934" y="11959081"/>
            <a:ext cx="6031030" cy="584775"/>
          </a:xfrm>
          <a:prstGeom prst="rect">
            <a:avLst/>
          </a:prstGeom>
          <a:noFill/>
        </p:spPr>
        <p:txBody>
          <a:bodyPr wrap="square" rtlCol="0">
            <a:spAutoFit/>
          </a:bodyPr>
          <a:lstStyle/>
          <a:p>
            <a:r>
              <a:rPr lang="en-US" sz="3200">
                <a:solidFill>
                  <a:srgbClr val="237194"/>
                </a:solidFill>
              </a:rPr>
              <a:t>Solution Preparation For Spinning</a:t>
            </a:r>
          </a:p>
        </p:txBody>
      </p:sp>
      <p:sp>
        <p:nvSpPr>
          <p:cNvPr id="41" name="TextBox 40">
            <a:extLst>
              <a:ext uri="{FF2B5EF4-FFF2-40B4-BE49-F238E27FC236}">
                <a16:creationId xmlns:a16="http://schemas.microsoft.com/office/drawing/2014/main" id="{DCB1BD79-AF89-BC89-BB78-510C3C599B01}"/>
              </a:ext>
            </a:extLst>
          </p:cNvPr>
          <p:cNvSpPr txBox="1"/>
          <p:nvPr/>
        </p:nvSpPr>
        <p:spPr>
          <a:xfrm>
            <a:off x="10035867" y="22047756"/>
            <a:ext cx="4101938" cy="584775"/>
          </a:xfrm>
          <a:prstGeom prst="rect">
            <a:avLst/>
          </a:prstGeom>
          <a:noFill/>
        </p:spPr>
        <p:txBody>
          <a:bodyPr wrap="square" rtlCol="0">
            <a:spAutoFit/>
          </a:bodyPr>
          <a:lstStyle/>
          <a:p>
            <a:r>
              <a:rPr lang="en-US" sz="3200">
                <a:solidFill>
                  <a:srgbClr val="237194"/>
                </a:solidFill>
              </a:rPr>
              <a:t>Electrospinning Process</a:t>
            </a:r>
          </a:p>
        </p:txBody>
      </p:sp>
      <p:sp>
        <p:nvSpPr>
          <p:cNvPr id="42" name="TextBox 41">
            <a:extLst>
              <a:ext uri="{FF2B5EF4-FFF2-40B4-BE49-F238E27FC236}">
                <a16:creationId xmlns:a16="http://schemas.microsoft.com/office/drawing/2014/main" id="{E0DF5AAA-A3CC-1F20-6534-4B64D78F5EFE}"/>
              </a:ext>
            </a:extLst>
          </p:cNvPr>
          <p:cNvSpPr txBox="1"/>
          <p:nvPr/>
        </p:nvSpPr>
        <p:spPr>
          <a:xfrm>
            <a:off x="404189" y="21413672"/>
            <a:ext cx="6031030" cy="584775"/>
          </a:xfrm>
          <a:prstGeom prst="rect">
            <a:avLst/>
          </a:prstGeom>
          <a:noFill/>
        </p:spPr>
        <p:txBody>
          <a:bodyPr wrap="square" rtlCol="0">
            <a:spAutoFit/>
          </a:bodyPr>
          <a:lstStyle/>
          <a:p>
            <a:r>
              <a:rPr lang="en-US" sz="3200">
                <a:solidFill>
                  <a:srgbClr val="237194"/>
                </a:solidFill>
              </a:rPr>
              <a:t>Cell Culture</a:t>
            </a:r>
          </a:p>
        </p:txBody>
      </p:sp>
      <p:cxnSp>
        <p:nvCxnSpPr>
          <p:cNvPr id="44" name="Straight Connector 43">
            <a:extLst>
              <a:ext uri="{FF2B5EF4-FFF2-40B4-BE49-F238E27FC236}">
                <a16:creationId xmlns:a16="http://schemas.microsoft.com/office/drawing/2014/main" id="{E20FBF80-1F6B-728D-11D5-3846B1FC42C7}"/>
              </a:ext>
            </a:extLst>
          </p:cNvPr>
          <p:cNvCxnSpPr>
            <a:cxnSpLocks/>
          </p:cNvCxnSpPr>
          <p:nvPr/>
        </p:nvCxnSpPr>
        <p:spPr>
          <a:xfrm>
            <a:off x="6762768" y="22614510"/>
            <a:ext cx="7272599" cy="0"/>
          </a:xfrm>
          <a:prstGeom prst="line">
            <a:avLst/>
          </a:prstGeom>
          <a:ln w="60325" cap="rnd">
            <a:solidFill>
              <a:srgbClr val="237194">
                <a:alpha val="46937"/>
              </a:srgb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8C1845E-7C66-5D28-D628-FB7AA5CB374E}"/>
              </a:ext>
            </a:extLst>
          </p:cNvPr>
          <p:cNvCxnSpPr>
            <a:cxnSpLocks/>
          </p:cNvCxnSpPr>
          <p:nvPr/>
        </p:nvCxnSpPr>
        <p:spPr>
          <a:xfrm>
            <a:off x="602934" y="12506987"/>
            <a:ext cx="5605936" cy="0"/>
          </a:xfrm>
          <a:prstGeom prst="line">
            <a:avLst/>
          </a:prstGeom>
          <a:ln w="60325" cap="rnd">
            <a:solidFill>
              <a:srgbClr val="237194">
                <a:alpha val="46937"/>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55C2E77-AE0C-090F-77E2-23C4EDA76D7C}"/>
              </a:ext>
            </a:extLst>
          </p:cNvPr>
          <p:cNvCxnSpPr>
            <a:cxnSpLocks/>
          </p:cNvCxnSpPr>
          <p:nvPr/>
        </p:nvCxnSpPr>
        <p:spPr>
          <a:xfrm>
            <a:off x="459102" y="21970646"/>
            <a:ext cx="5605936" cy="0"/>
          </a:xfrm>
          <a:prstGeom prst="line">
            <a:avLst/>
          </a:prstGeom>
          <a:ln w="60325" cap="rnd">
            <a:solidFill>
              <a:srgbClr val="237194">
                <a:alpha val="46937"/>
              </a:srgbClr>
            </a:solidFill>
          </a:ln>
        </p:spPr>
        <p:style>
          <a:lnRef idx="1">
            <a:schemeClr val="accent1"/>
          </a:lnRef>
          <a:fillRef idx="0">
            <a:schemeClr val="accent1"/>
          </a:fillRef>
          <a:effectRef idx="0">
            <a:schemeClr val="accent1"/>
          </a:effectRef>
          <a:fontRef idx="minor">
            <a:schemeClr val="tx1"/>
          </a:fontRef>
        </p:style>
      </p:cxnSp>
      <p:sp>
        <p:nvSpPr>
          <p:cNvPr id="1025" name="TextBox 1024">
            <a:extLst>
              <a:ext uri="{FF2B5EF4-FFF2-40B4-BE49-F238E27FC236}">
                <a16:creationId xmlns:a16="http://schemas.microsoft.com/office/drawing/2014/main" id="{DA56C867-1E27-1C42-A28F-77843E53A816}"/>
              </a:ext>
            </a:extLst>
          </p:cNvPr>
          <p:cNvSpPr txBox="1"/>
          <p:nvPr/>
        </p:nvSpPr>
        <p:spPr>
          <a:xfrm>
            <a:off x="21903513" y="19273297"/>
            <a:ext cx="3340747"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237194"/>
                </a:solidFill>
                <a:effectLst/>
              </a:rPr>
              <a:t>Positive Control</a:t>
            </a:r>
            <a:endParaRPr lang="en-US" sz="2000" b="1" dirty="0">
              <a:solidFill>
                <a:srgbClr val="237194"/>
              </a:solidFill>
            </a:endParaRPr>
          </a:p>
          <a:p>
            <a:pPr algn="just"/>
            <a:r>
              <a:rPr lang="en-US" sz="2000" dirty="0">
                <a:effectLst/>
              </a:rPr>
              <a:t>0.6 g/mL formed fibers averaging a </a:t>
            </a:r>
            <a:r>
              <a:rPr lang="en-US" sz="2000" dirty="0"/>
              <a:t>width</a:t>
            </a:r>
            <a:r>
              <a:rPr lang="en-US" sz="2000" dirty="0">
                <a:effectLst/>
              </a:rPr>
              <a:t> of 1.7015 µm– too wide to mimic the functional properties of ECM fibers.</a:t>
            </a:r>
            <a:endParaRPr lang="en-US" sz="2000">
              <a:effectLst/>
              <a:cs typeface="Calibri"/>
            </a:endParaRPr>
          </a:p>
        </p:txBody>
      </p:sp>
      <p:sp>
        <p:nvSpPr>
          <p:cNvPr id="1027" name="TextBox 1026">
            <a:extLst>
              <a:ext uri="{FF2B5EF4-FFF2-40B4-BE49-F238E27FC236}">
                <a16:creationId xmlns:a16="http://schemas.microsoft.com/office/drawing/2014/main" id="{FFBC1A16-428E-4019-BEFE-4B86E52114C5}"/>
              </a:ext>
            </a:extLst>
          </p:cNvPr>
          <p:cNvSpPr txBox="1"/>
          <p:nvPr/>
        </p:nvSpPr>
        <p:spPr>
          <a:xfrm>
            <a:off x="21877682" y="17369501"/>
            <a:ext cx="3337246" cy="1631216"/>
          </a:xfrm>
          <a:prstGeom prst="rect">
            <a:avLst/>
          </a:prstGeom>
          <a:noFill/>
        </p:spPr>
        <p:txBody>
          <a:bodyPr wrap="square" lIns="91440" tIns="45720" rIns="91440" bIns="45720" anchor="t">
            <a:spAutoFit/>
          </a:bodyPr>
          <a:lstStyle/>
          <a:p>
            <a:r>
              <a:rPr lang="en-US" sz="2000" b="1" dirty="0">
                <a:solidFill>
                  <a:srgbClr val="237194"/>
                </a:solidFill>
                <a:effectLst/>
              </a:rPr>
              <a:t>Negative Control</a:t>
            </a:r>
            <a:endParaRPr lang="en-US" sz="2000" b="1" dirty="0">
              <a:solidFill>
                <a:srgbClr val="237194"/>
              </a:solidFill>
            </a:endParaRPr>
          </a:p>
          <a:p>
            <a:pPr algn="just"/>
            <a:r>
              <a:rPr lang="en-US" sz="2000" dirty="0"/>
              <a:t>0.3 g/mL</a:t>
            </a:r>
            <a:r>
              <a:rPr lang="en-US" sz="2000" dirty="0">
                <a:effectLst/>
              </a:rPr>
              <a:t> yielded thin, variable </a:t>
            </a:r>
            <a:r>
              <a:rPr lang="en-US" sz="2000" dirty="0"/>
              <a:t>fibers</a:t>
            </a:r>
            <a:r>
              <a:rPr lang="en-US" sz="2000" dirty="0">
                <a:effectLst/>
              </a:rPr>
              <a:t> with irregular shaped beads that were </a:t>
            </a:r>
            <a:r>
              <a:rPr lang="en-US" sz="2000" dirty="0"/>
              <a:t>unsuitable</a:t>
            </a:r>
            <a:r>
              <a:rPr lang="en-US" sz="2000" dirty="0">
                <a:effectLst/>
              </a:rPr>
              <a:t> for cell-culture. </a:t>
            </a:r>
          </a:p>
        </p:txBody>
      </p:sp>
      <p:pic>
        <p:nvPicPr>
          <p:cNvPr id="63" name="Picture 62" descr="Negative control– 0.3g/mL SEM pic  &#10;">
            <a:extLst>
              <a:ext uri="{FF2B5EF4-FFF2-40B4-BE49-F238E27FC236}">
                <a16:creationId xmlns:a16="http://schemas.microsoft.com/office/drawing/2014/main" id="{75ED5B6F-0B67-9C55-C6B0-2D87B5C8C1DE}"/>
              </a:ext>
            </a:extLst>
          </p:cNvPr>
          <p:cNvPicPr>
            <a:picLocks noChangeAspect="1"/>
          </p:cNvPicPr>
          <p:nvPr/>
        </p:nvPicPr>
        <p:blipFill>
          <a:blip r:embed="rId7"/>
          <a:stretch>
            <a:fillRect/>
          </a:stretch>
        </p:blipFill>
        <p:spPr>
          <a:xfrm>
            <a:off x="25896430" y="17395066"/>
            <a:ext cx="3722265" cy="3515472"/>
          </a:xfrm>
          <a:prstGeom prst="rect">
            <a:avLst/>
          </a:prstGeom>
          <a:ln w="76200">
            <a:solidFill>
              <a:srgbClr val="237194"/>
            </a:solidFill>
          </a:ln>
        </p:spPr>
      </p:pic>
      <p:pic>
        <p:nvPicPr>
          <p:cNvPr id="1024" name="Picture 1023" descr="A picture containing background pattern&#10;&#10;Description automatically generated">
            <a:extLst>
              <a:ext uri="{FF2B5EF4-FFF2-40B4-BE49-F238E27FC236}">
                <a16:creationId xmlns:a16="http://schemas.microsoft.com/office/drawing/2014/main" id="{554DCE40-8E33-37C3-D2D5-5435467AF38D}"/>
              </a:ext>
            </a:extLst>
          </p:cNvPr>
          <p:cNvPicPr>
            <a:picLocks noChangeAspect="1"/>
          </p:cNvPicPr>
          <p:nvPr/>
        </p:nvPicPr>
        <p:blipFill>
          <a:blip r:embed="rId8"/>
          <a:stretch>
            <a:fillRect/>
          </a:stretch>
        </p:blipFill>
        <p:spPr>
          <a:xfrm>
            <a:off x="30008005" y="17358462"/>
            <a:ext cx="3770426" cy="3560957"/>
          </a:xfrm>
          <a:prstGeom prst="rect">
            <a:avLst/>
          </a:prstGeom>
          <a:ln w="76200">
            <a:solidFill>
              <a:srgbClr val="237194"/>
            </a:solidFill>
          </a:ln>
        </p:spPr>
      </p:pic>
      <p:sp>
        <p:nvSpPr>
          <p:cNvPr id="1028" name="TextBox 1027">
            <a:extLst>
              <a:ext uri="{FF2B5EF4-FFF2-40B4-BE49-F238E27FC236}">
                <a16:creationId xmlns:a16="http://schemas.microsoft.com/office/drawing/2014/main" id="{6FE75D71-7A24-2335-FEA6-313ACD8C6F52}"/>
              </a:ext>
            </a:extLst>
          </p:cNvPr>
          <p:cNvSpPr txBox="1"/>
          <p:nvPr/>
        </p:nvSpPr>
        <p:spPr>
          <a:xfrm>
            <a:off x="25143654" y="21004033"/>
            <a:ext cx="5362593" cy="392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algn="ctr">
              <a:lnSpc>
                <a:spcPct val="115000"/>
              </a:lnSpc>
              <a:spcBef>
                <a:spcPts val="0"/>
              </a:spcBef>
              <a:spcAft>
                <a:spcPts val="0"/>
              </a:spcAft>
            </a:pPr>
            <a:r>
              <a:rPr lang="en-US" i="1" u="none" strike="noStrike">
                <a:effectLst/>
                <a:ea typeface="Arial" panose="020B0604020202020204" pitchFamily="34" charset="0"/>
              </a:rPr>
              <a:t>Fig. </a:t>
            </a:r>
            <a:r>
              <a:rPr lang="en-US" i="1">
                <a:ea typeface="Arial" panose="020B0604020202020204" pitchFamily="34" charset="0"/>
              </a:rPr>
              <a:t>10</a:t>
            </a:r>
            <a:r>
              <a:rPr lang="en-US" i="1" u="none" strike="noStrike">
                <a:effectLst/>
                <a:ea typeface="Arial" panose="020B0604020202020204" pitchFamily="34" charset="0"/>
              </a:rPr>
              <a:t>: SEM </a:t>
            </a:r>
            <a:r>
              <a:rPr lang="en-US" i="1">
                <a:ea typeface="Arial" panose="020B0604020202020204" pitchFamily="34" charset="0"/>
              </a:rPr>
              <a:t>Image</a:t>
            </a:r>
            <a:r>
              <a:rPr lang="en-US" i="1" u="none" strike="noStrike">
                <a:effectLst/>
                <a:ea typeface="Arial" panose="020B0604020202020204" pitchFamily="34" charset="0"/>
              </a:rPr>
              <a:t> of 0.3 g/mL </a:t>
            </a:r>
            <a:r>
              <a:rPr lang="en-US" i="1">
                <a:ea typeface="Arial" panose="020B0604020202020204" pitchFamily="34" charset="0"/>
              </a:rPr>
              <a:t>Sample</a:t>
            </a:r>
            <a:endParaRPr lang="en-US" i="1" u="none" strike="noStrike">
              <a:effectLst/>
              <a:ea typeface="Arial" panose="020B0604020202020204" pitchFamily="34" charset="0"/>
            </a:endParaRPr>
          </a:p>
        </p:txBody>
      </p:sp>
      <p:sp>
        <p:nvSpPr>
          <p:cNvPr id="1029" name="TextBox 1028">
            <a:extLst>
              <a:ext uri="{FF2B5EF4-FFF2-40B4-BE49-F238E27FC236}">
                <a16:creationId xmlns:a16="http://schemas.microsoft.com/office/drawing/2014/main" id="{6635969B-4599-4115-56C4-026B222C69ED}"/>
              </a:ext>
            </a:extLst>
          </p:cNvPr>
          <p:cNvSpPr txBox="1"/>
          <p:nvPr/>
        </p:nvSpPr>
        <p:spPr>
          <a:xfrm>
            <a:off x="29143142" y="21011953"/>
            <a:ext cx="5362593" cy="392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algn="ctr">
              <a:lnSpc>
                <a:spcPct val="115000"/>
              </a:lnSpc>
              <a:spcBef>
                <a:spcPts val="0"/>
              </a:spcBef>
              <a:spcAft>
                <a:spcPts val="0"/>
              </a:spcAft>
            </a:pPr>
            <a:r>
              <a:rPr lang="en-US" i="1" u="none" strike="noStrike">
                <a:effectLst/>
                <a:ea typeface="Arial" panose="020B0604020202020204" pitchFamily="34" charset="0"/>
              </a:rPr>
              <a:t>Fig. </a:t>
            </a:r>
            <a:r>
              <a:rPr lang="en-US" i="1">
                <a:ea typeface="Arial" panose="020B0604020202020204" pitchFamily="34" charset="0"/>
              </a:rPr>
              <a:t>11</a:t>
            </a:r>
            <a:r>
              <a:rPr lang="en-US" i="1" u="none" strike="noStrike">
                <a:effectLst/>
                <a:ea typeface="Arial" panose="020B0604020202020204" pitchFamily="34" charset="0"/>
              </a:rPr>
              <a:t>: SEM </a:t>
            </a:r>
            <a:r>
              <a:rPr lang="en-US" i="1">
                <a:ea typeface="Arial" panose="020B0604020202020204" pitchFamily="34" charset="0"/>
              </a:rPr>
              <a:t>Image</a:t>
            </a:r>
            <a:r>
              <a:rPr lang="en-US" i="1" u="none" strike="noStrike">
                <a:effectLst/>
                <a:ea typeface="Arial" panose="020B0604020202020204" pitchFamily="34" charset="0"/>
              </a:rPr>
              <a:t> of 0.6 g/mL </a:t>
            </a:r>
            <a:r>
              <a:rPr lang="en-US" i="1">
                <a:ea typeface="Arial" panose="020B0604020202020204" pitchFamily="34" charset="0"/>
              </a:rPr>
              <a:t>Sample</a:t>
            </a:r>
            <a:endParaRPr lang="en-US" i="1" u="none" strike="noStrike">
              <a:effectLst/>
              <a:ea typeface="Arial" panose="020B0604020202020204" pitchFamily="34" charset="0"/>
            </a:endParaRPr>
          </a:p>
        </p:txBody>
      </p:sp>
      <p:pic>
        <p:nvPicPr>
          <p:cNvPr id="1030" name="Picture 1029" descr="A picture containing diagram&#10;&#10;Description automatically generated">
            <a:extLst>
              <a:ext uri="{FF2B5EF4-FFF2-40B4-BE49-F238E27FC236}">
                <a16:creationId xmlns:a16="http://schemas.microsoft.com/office/drawing/2014/main" id="{7F069041-0940-CC4D-CA0D-708D88B251BA}"/>
              </a:ext>
            </a:extLst>
          </p:cNvPr>
          <p:cNvPicPr>
            <a:picLocks noChangeAspect="1"/>
          </p:cNvPicPr>
          <p:nvPr/>
        </p:nvPicPr>
        <p:blipFill>
          <a:blip r:embed="rId9"/>
          <a:stretch>
            <a:fillRect/>
          </a:stretch>
        </p:blipFill>
        <p:spPr>
          <a:xfrm>
            <a:off x="21838585" y="22158184"/>
            <a:ext cx="3762794" cy="3557016"/>
          </a:xfrm>
          <a:prstGeom prst="rect">
            <a:avLst/>
          </a:prstGeom>
          <a:ln w="76200">
            <a:solidFill>
              <a:srgbClr val="237194"/>
            </a:solidFill>
          </a:ln>
        </p:spPr>
      </p:pic>
      <p:sp>
        <p:nvSpPr>
          <p:cNvPr id="1031" name="TextBox 1030">
            <a:extLst>
              <a:ext uri="{FF2B5EF4-FFF2-40B4-BE49-F238E27FC236}">
                <a16:creationId xmlns:a16="http://schemas.microsoft.com/office/drawing/2014/main" id="{5CD73BFE-C694-ECE9-FEB3-4737E5045CDA}"/>
              </a:ext>
            </a:extLst>
          </p:cNvPr>
          <p:cNvSpPr txBox="1"/>
          <p:nvPr/>
        </p:nvSpPr>
        <p:spPr>
          <a:xfrm>
            <a:off x="20828721" y="25847450"/>
            <a:ext cx="5782522" cy="3588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algn="ctr">
              <a:lnSpc>
                <a:spcPct val="115000"/>
              </a:lnSpc>
              <a:spcBef>
                <a:spcPts val="0"/>
              </a:spcBef>
              <a:spcAft>
                <a:spcPts val="0"/>
              </a:spcAft>
            </a:pPr>
            <a:r>
              <a:rPr lang="en-US" sz="1600" i="1" u="none" strike="noStrike">
                <a:effectLst/>
                <a:ea typeface="Arial" panose="020B0604020202020204" pitchFamily="34" charset="0"/>
              </a:rPr>
              <a:t>Fig. </a:t>
            </a:r>
            <a:r>
              <a:rPr lang="en-US" sz="1600" i="1">
                <a:ea typeface="Arial" panose="020B0604020202020204" pitchFamily="34" charset="0"/>
              </a:rPr>
              <a:t>12</a:t>
            </a:r>
            <a:r>
              <a:rPr lang="en-US" sz="1600" i="1" u="none" strike="noStrike">
                <a:effectLst/>
                <a:ea typeface="Arial" panose="020B0604020202020204" pitchFamily="34" charset="0"/>
              </a:rPr>
              <a:t>: SEM </a:t>
            </a:r>
            <a:r>
              <a:rPr lang="en-US" sz="1600" i="1">
                <a:ea typeface="Arial" panose="020B0604020202020204" pitchFamily="34" charset="0"/>
              </a:rPr>
              <a:t>Image</a:t>
            </a:r>
            <a:r>
              <a:rPr lang="en-US" sz="1600" i="1" u="none" strike="noStrike">
                <a:effectLst/>
                <a:ea typeface="Arial" panose="020B0604020202020204" pitchFamily="34" charset="0"/>
              </a:rPr>
              <a:t> of 0.4 g/mL </a:t>
            </a:r>
            <a:r>
              <a:rPr lang="en-US" sz="1600" i="1">
                <a:ea typeface="Arial" panose="020B0604020202020204" pitchFamily="34" charset="0"/>
              </a:rPr>
              <a:t>8 cm Sample</a:t>
            </a:r>
            <a:endParaRPr lang="en-US" sz="1600" i="1" u="none" strike="noStrike">
              <a:effectLst/>
              <a:ea typeface="Arial" panose="020B0604020202020204" pitchFamily="34" charset="0"/>
            </a:endParaRPr>
          </a:p>
        </p:txBody>
      </p:sp>
      <p:pic>
        <p:nvPicPr>
          <p:cNvPr id="1032" name="Picture 1031" descr="A picture containing diagram&#10;&#10;Description automatically generated">
            <a:extLst>
              <a:ext uri="{FF2B5EF4-FFF2-40B4-BE49-F238E27FC236}">
                <a16:creationId xmlns:a16="http://schemas.microsoft.com/office/drawing/2014/main" id="{025CAF15-9C65-4476-C8A7-2E00770D6260}"/>
              </a:ext>
            </a:extLst>
          </p:cNvPr>
          <p:cNvPicPr>
            <a:picLocks noChangeAspect="1"/>
          </p:cNvPicPr>
          <p:nvPr/>
        </p:nvPicPr>
        <p:blipFill>
          <a:blip r:embed="rId10"/>
          <a:stretch>
            <a:fillRect/>
          </a:stretch>
        </p:blipFill>
        <p:spPr>
          <a:xfrm>
            <a:off x="25923915" y="22181324"/>
            <a:ext cx="3762794" cy="3557016"/>
          </a:xfrm>
          <a:prstGeom prst="rect">
            <a:avLst/>
          </a:prstGeom>
          <a:ln w="76200">
            <a:solidFill>
              <a:srgbClr val="237194"/>
            </a:solidFill>
          </a:ln>
        </p:spPr>
      </p:pic>
      <p:sp>
        <p:nvSpPr>
          <p:cNvPr id="1033" name="TextBox 1032">
            <a:extLst>
              <a:ext uri="{FF2B5EF4-FFF2-40B4-BE49-F238E27FC236}">
                <a16:creationId xmlns:a16="http://schemas.microsoft.com/office/drawing/2014/main" id="{ACFC1289-D442-3DE4-D325-E22362CB4119}"/>
              </a:ext>
            </a:extLst>
          </p:cNvPr>
          <p:cNvSpPr txBox="1"/>
          <p:nvPr/>
        </p:nvSpPr>
        <p:spPr>
          <a:xfrm>
            <a:off x="24939186" y="25855280"/>
            <a:ext cx="5782522" cy="3588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algn="ctr">
              <a:lnSpc>
                <a:spcPct val="115000"/>
              </a:lnSpc>
              <a:spcBef>
                <a:spcPts val="0"/>
              </a:spcBef>
              <a:spcAft>
                <a:spcPts val="0"/>
              </a:spcAft>
            </a:pPr>
            <a:r>
              <a:rPr lang="en-US" sz="1600" i="1" u="none" strike="noStrike">
                <a:effectLst/>
                <a:ea typeface="Arial" panose="020B0604020202020204" pitchFamily="34" charset="0"/>
              </a:rPr>
              <a:t>Fig. </a:t>
            </a:r>
            <a:r>
              <a:rPr lang="en-US" sz="1600" i="1">
                <a:ea typeface="Arial" panose="020B0604020202020204" pitchFamily="34" charset="0"/>
              </a:rPr>
              <a:t>13</a:t>
            </a:r>
            <a:r>
              <a:rPr lang="en-US" sz="1600" i="1" u="none" strike="noStrike">
                <a:effectLst/>
                <a:ea typeface="Arial" panose="020B0604020202020204" pitchFamily="34" charset="0"/>
              </a:rPr>
              <a:t>: SEM </a:t>
            </a:r>
            <a:r>
              <a:rPr lang="en-US" sz="1600" i="1">
                <a:ea typeface="Arial" panose="020B0604020202020204" pitchFamily="34" charset="0"/>
              </a:rPr>
              <a:t>Image</a:t>
            </a:r>
            <a:r>
              <a:rPr lang="en-US" sz="1600" i="1" u="none" strike="noStrike">
                <a:effectLst/>
                <a:ea typeface="Arial" panose="020B0604020202020204" pitchFamily="34" charset="0"/>
              </a:rPr>
              <a:t> of 0.4 g/mL 12 </a:t>
            </a:r>
            <a:r>
              <a:rPr lang="en-US" sz="1600" i="1">
                <a:ea typeface="Arial" panose="020B0604020202020204" pitchFamily="34" charset="0"/>
              </a:rPr>
              <a:t>cm Sample</a:t>
            </a:r>
            <a:endParaRPr lang="en-US" sz="1600" i="1" u="none" strike="noStrike">
              <a:effectLst/>
              <a:ea typeface="Arial" panose="020B0604020202020204" pitchFamily="34" charset="0"/>
            </a:endParaRPr>
          </a:p>
        </p:txBody>
      </p:sp>
      <p:pic>
        <p:nvPicPr>
          <p:cNvPr id="1034" name="Picture 1033" descr="Graphical user interface&#10;&#10;Description automatically generated">
            <a:extLst>
              <a:ext uri="{FF2B5EF4-FFF2-40B4-BE49-F238E27FC236}">
                <a16:creationId xmlns:a16="http://schemas.microsoft.com/office/drawing/2014/main" id="{D4F18F8A-0A01-0250-FAC3-15A8DB39A1A9}"/>
              </a:ext>
            </a:extLst>
          </p:cNvPr>
          <p:cNvPicPr>
            <a:picLocks noChangeAspect="1"/>
          </p:cNvPicPr>
          <p:nvPr/>
        </p:nvPicPr>
        <p:blipFill>
          <a:blip r:embed="rId11"/>
          <a:stretch>
            <a:fillRect/>
          </a:stretch>
        </p:blipFill>
        <p:spPr>
          <a:xfrm>
            <a:off x="30016489" y="22194587"/>
            <a:ext cx="3766252" cy="3557016"/>
          </a:xfrm>
          <a:prstGeom prst="rect">
            <a:avLst/>
          </a:prstGeom>
          <a:ln w="76200">
            <a:solidFill>
              <a:srgbClr val="237194"/>
            </a:solidFill>
          </a:ln>
        </p:spPr>
      </p:pic>
      <p:sp>
        <p:nvSpPr>
          <p:cNvPr id="1035" name="TextBox 1034">
            <a:extLst>
              <a:ext uri="{FF2B5EF4-FFF2-40B4-BE49-F238E27FC236}">
                <a16:creationId xmlns:a16="http://schemas.microsoft.com/office/drawing/2014/main" id="{7505D3DA-56F1-B424-D0A6-949A05306CDE}"/>
              </a:ext>
            </a:extLst>
          </p:cNvPr>
          <p:cNvSpPr txBox="1"/>
          <p:nvPr/>
        </p:nvSpPr>
        <p:spPr>
          <a:xfrm>
            <a:off x="29046072" y="25853681"/>
            <a:ext cx="5782522" cy="3588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algn="ctr">
              <a:lnSpc>
                <a:spcPct val="115000"/>
              </a:lnSpc>
              <a:spcBef>
                <a:spcPts val="0"/>
              </a:spcBef>
              <a:spcAft>
                <a:spcPts val="0"/>
              </a:spcAft>
            </a:pPr>
            <a:r>
              <a:rPr lang="en-US" sz="1600" i="1" u="none" strike="noStrike">
                <a:effectLst/>
                <a:ea typeface="Arial" panose="020B0604020202020204" pitchFamily="34" charset="0"/>
              </a:rPr>
              <a:t>Fig. </a:t>
            </a:r>
            <a:r>
              <a:rPr lang="en-US" sz="1600" i="1">
                <a:ea typeface="Arial" panose="020B0604020202020204" pitchFamily="34" charset="0"/>
              </a:rPr>
              <a:t>14</a:t>
            </a:r>
            <a:r>
              <a:rPr lang="en-US" sz="1600" i="1" u="none" strike="noStrike">
                <a:effectLst/>
                <a:ea typeface="Arial" panose="020B0604020202020204" pitchFamily="34" charset="0"/>
              </a:rPr>
              <a:t>: SEM </a:t>
            </a:r>
            <a:r>
              <a:rPr lang="en-US" sz="1600" i="1">
                <a:ea typeface="Arial" panose="020B0604020202020204" pitchFamily="34" charset="0"/>
              </a:rPr>
              <a:t>Image</a:t>
            </a:r>
            <a:r>
              <a:rPr lang="en-US" sz="1600" i="1" u="none" strike="noStrike">
                <a:effectLst/>
                <a:ea typeface="Arial" panose="020B0604020202020204" pitchFamily="34" charset="0"/>
              </a:rPr>
              <a:t> of 0.5 g/mL </a:t>
            </a:r>
            <a:r>
              <a:rPr lang="en-US" sz="1600" i="1">
                <a:ea typeface="Arial" panose="020B0604020202020204" pitchFamily="34" charset="0"/>
              </a:rPr>
              <a:t>8 cm Sample</a:t>
            </a:r>
            <a:endParaRPr lang="en-US" sz="1600" i="1" u="none" strike="noStrike">
              <a:effectLst/>
              <a:ea typeface="Arial" panose="020B0604020202020204" pitchFamily="34" charset="0"/>
            </a:endParaRPr>
          </a:p>
        </p:txBody>
      </p:sp>
      <p:pic>
        <p:nvPicPr>
          <p:cNvPr id="1036" name="Picture 1035" descr="A picture containing text, vegetable&#10;&#10;Description automatically generated">
            <a:extLst>
              <a:ext uri="{FF2B5EF4-FFF2-40B4-BE49-F238E27FC236}">
                <a16:creationId xmlns:a16="http://schemas.microsoft.com/office/drawing/2014/main" id="{238B4D6D-EBD0-EE35-8437-4F340A3FAF55}"/>
              </a:ext>
            </a:extLst>
          </p:cNvPr>
          <p:cNvPicPr>
            <a:picLocks noChangeAspect="1"/>
          </p:cNvPicPr>
          <p:nvPr/>
        </p:nvPicPr>
        <p:blipFill>
          <a:blip r:embed="rId12"/>
          <a:stretch>
            <a:fillRect/>
          </a:stretch>
        </p:blipFill>
        <p:spPr>
          <a:xfrm>
            <a:off x="30011819" y="27584710"/>
            <a:ext cx="3762794" cy="3557016"/>
          </a:xfrm>
          <a:prstGeom prst="rect">
            <a:avLst/>
          </a:prstGeom>
          <a:ln w="76200">
            <a:solidFill>
              <a:srgbClr val="237194"/>
            </a:solidFill>
          </a:ln>
        </p:spPr>
      </p:pic>
      <p:sp>
        <p:nvSpPr>
          <p:cNvPr id="5" name="TextBox 4">
            <a:extLst>
              <a:ext uri="{FF2B5EF4-FFF2-40B4-BE49-F238E27FC236}">
                <a16:creationId xmlns:a16="http://schemas.microsoft.com/office/drawing/2014/main" id="{4BA1BF99-3646-C232-C3A1-990ACD50216F}"/>
              </a:ext>
            </a:extLst>
          </p:cNvPr>
          <p:cNvSpPr txBox="1"/>
          <p:nvPr/>
        </p:nvSpPr>
        <p:spPr>
          <a:xfrm>
            <a:off x="29007660" y="31287673"/>
            <a:ext cx="5782522" cy="3588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15000"/>
              </a:lnSpc>
            </a:pPr>
            <a:r>
              <a:rPr lang="en-US" sz="1600" i="1" u="none" strike="noStrike">
                <a:effectLst/>
                <a:ea typeface="Arial" panose="020B0604020202020204" pitchFamily="34" charset="0"/>
              </a:rPr>
              <a:t>Fig. </a:t>
            </a:r>
            <a:r>
              <a:rPr lang="en-US" sz="1600" i="1">
                <a:ea typeface="Arial" panose="020B0604020202020204" pitchFamily="34" charset="0"/>
              </a:rPr>
              <a:t>16</a:t>
            </a:r>
            <a:r>
              <a:rPr lang="en-US" sz="1600" i="1" u="none" strike="noStrike">
                <a:effectLst/>
                <a:ea typeface="Arial" panose="020B0604020202020204" pitchFamily="34" charset="0"/>
              </a:rPr>
              <a:t>: SEM </a:t>
            </a:r>
            <a:r>
              <a:rPr lang="en-US" sz="1600" i="1">
                <a:ea typeface="Arial" panose="020B0604020202020204" pitchFamily="34" charset="0"/>
              </a:rPr>
              <a:t>Image</a:t>
            </a:r>
            <a:r>
              <a:rPr lang="en-US" sz="1600" i="1" u="none" strike="noStrike">
                <a:effectLst/>
                <a:ea typeface="Arial" panose="020B0604020202020204" pitchFamily="34" charset="0"/>
              </a:rPr>
              <a:t> of 0.5 g/mL </a:t>
            </a:r>
            <a:r>
              <a:rPr lang="en-US" sz="1600" i="1">
                <a:ea typeface="Arial" panose="020B0604020202020204" pitchFamily="34" charset="0"/>
              </a:rPr>
              <a:t>12 cm Sample</a:t>
            </a:r>
            <a:endParaRPr lang="en-US" sz="1600" i="1" u="none" strike="noStrike">
              <a:effectLst/>
              <a:ea typeface="Arial" panose="020B0604020202020204" pitchFamily="34" charset="0"/>
            </a:endParaRPr>
          </a:p>
        </p:txBody>
      </p:sp>
      <p:sp>
        <p:nvSpPr>
          <p:cNvPr id="37" name="TextBox 36">
            <a:extLst>
              <a:ext uri="{FF2B5EF4-FFF2-40B4-BE49-F238E27FC236}">
                <a16:creationId xmlns:a16="http://schemas.microsoft.com/office/drawing/2014/main" id="{DC397678-B83A-45F3-A599-F161DA449227}"/>
              </a:ext>
            </a:extLst>
          </p:cNvPr>
          <p:cNvSpPr txBox="1"/>
          <p:nvPr/>
        </p:nvSpPr>
        <p:spPr>
          <a:xfrm>
            <a:off x="32210541" y="4349106"/>
            <a:ext cx="11158529" cy="6555641"/>
          </a:xfrm>
          <a:prstGeom prst="rect">
            <a:avLst/>
          </a:prstGeom>
          <a:noFill/>
        </p:spPr>
        <p:txBody>
          <a:bodyPr wrap="square" lIns="91440" tIns="45720" rIns="91440" bIns="45720" rtlCol="0" anchor="t">
            <a:spAutoFit/>
          </a:bodyPr>
          <a:lstStyle/>
          <a:p>
            <a:r>
              <a:rPr lang="en-US" sz="2800" b="1" dirty="0">
                <a:solidFill>
                  <a:srgbClr val="FAA32B"/>
                </a:solidFill>
              </a:rPr>
              <a:t>Regenerative Medicine</a:t>
            </a:r>
          </a:p>
          <a:p>
            <a:pPr algn="just"/>
            <a:r>
              <a:rPr lang="en-US" sz="2800" dirty="0" err="1">
                <a:solidFill>
                  <a:srgbClr val="000000"/>
                </a:solidFill>
                <a:cs typeface="Calibri"/>
              </a:rPr>
              <a:t>Electrospun</a:t>
            </a:r>
            <a:r>
              <a:rPr lang="en-US" sz="2800" dirty="0">
                <a:solidFill>
                  <a:srgbClr val="000000"/>
                </a:solidFill>
                <a:cs typeface="Calibri"/>
              </a:rPr>
              <a:t> nanofibers have versatility in the medical field, most notably as scaffolding to grow tissue. Depending on scaffold characteristics and chemical signals, cells differentiate into desired lineages of soft tissue. The cells used for this application can be extracted from the recipient to produce genetically identical tissue. This method produces implantable skin-like structures and replaces the need for skin grafts. Additionally, tissue produced utilizing this method has potential to be applied to the heart as a pericardial patch.  </a:t>
            </a:r>
          </a:p>
          <a:p>
            <a:r>
              <a:rPr lang="en-US" sz="2800" b="1" dirty="0">
                <a:solidFill>
                  <a:srgbClr val="FAA32B"/>
                </a:solidFill>
                <a:cs typeface="Calibri"/>
              </a:rPr>
              <a:t>Drug Delivery</a:t>
            </a:r>
          </a:p>
          <a:p>
            <a:pPr algn="just"/>
            <a:r>
              <a:rPr lang="en-US" sz="2800" dirty="0">
                <a:cs typeface="Calibri"/>
              </a:rPr>
              <a:t>The large surface area and porosity of the fiber structure produces unique characteristics which make scaffolds ideal for prolonged drug delivery. The porosity of the scaffold allows for large doses to be deposited slowly in environments within the body such as for antibiotic patches to be used at surgical sites to prevent infection.</a:t>
            </a:r>
          </a:p>
        </p:txBody>
      </p:sp>
      <p:sp>
        <p:nvSpPr>
          <p:cNvPr id="38" name="TextBox 37">
            <a:extLst>
              <a:ext uri="{FF2B5EF4-FFF2-40B4-BE49-F238E27FC236}">
                <a16:creationId xmlns:a16="http://schemas.microsoft.com/office/drawing/2014/main" id="{34C8276A-52B3-206A-0F0E-96A169FFBDF3}"/>
              </a:ext>
            </a:extLst>
          </p:cNvPr>
          <p:cNvSpPr txBox="1"/>
          <p:nvPr/>
        </p:nvSpPr>
        <p:spPr>
          <a:xfrm>
            <a:off x="34622475" y="2158015"/>
            <a:ext cx="8854682"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rgbClr val="237194"/>
                </a:solidFill>
                <a:latin typeface="Cambria"/>
                <a:ea typeface="Cambria"/>
                <a:cs typeface="Calibri"/>
              </a:rPr>
              <a:t>Acknowledgements:</a:t>
            </a:r>
          </a:p>
          <a:p>
            <a:r>
              <a:rPr lang="en-US" sz="2800">
                <a:solidFill>
                  <a:srgbClr val="237194"/>
                </a:solidFill>
                <a:latin typeface="Cambria"/>
                <a:ea typeface="Cambria"/>
                <a:cs typeface="Calibri"/>
              </a:rPr>
              <a:t>Saniya Yesmin </a:t>
            </a:r>
            <a:r>
              <a:rPr lang="en-US" sz="2800" err="1">
                <a:solidFill>
                  <a:srgbClr val="237194"/>
                </a:solidFill>
                <a:latin typeface="Cambria"/>
                <a:ea typeface="Cambria"/>
                <a:cs typeface="Calibri"/>
              </a:rPr>
              <a:t>Bubli</a:t>
            </a:r>
            <a:r>
              <a:rPr lang="en-US" sz="2800">
                <a:solidFill>
                  <a:srgbClr val="237194"/>
                </a:solidFill>
                <a:latin typeface="Cambria"/>
                <a:ea typeface="Cambria"/>
                <a:cs typeface="Calibri"/>
              </a:rPr>
              <a:t>, </a:t>
            </a:r>
            <a:r>
              <a:rPr lang="en-US" sz="2800" err="1">
                <a:solidFill>
                  <a:srgbClr val="237194"/>
                </a:solidFill>
                <a:latin typeface="Cambria"/>
                <a:ea typeface="Cambria"/>
                <a:cs typeface="Calibri"/>
              </a:rPr>
              <a:t>Kherlan</a:t>
            </a:r>
            <a:r>
              <a:rPr lang="en-US" sz="2800">
                <a:solidFill>
                  <a:srgbClr val="237194"/>
                </a:solidFill>
                <a:latin typeface="Cambria"/>
                <a:ea typeface="Cambria"/>
                <a:cs typeface="Calibri"/>
              </a:rPr>
              <a:t> Oyunbaatar, Nancy </a:t>
            </a:r>
            <a:r>
              <a:rPr lang="en-US" sz="2800" err="1">
                <a:solidFill>
                  <a:srgbClr val="237194"/>
                </a:solidFill>
                <a:latin typeface="Cambria"/>
                <a:ea typeface="Cambria"/>
                <a:cs typeface="Calibri"/>
              </a:rPr>
              <a:t>Cherim</a:t>
            </a:r>
            <a:endParaRPr lang="en-US" sz="2800">
              <a:solidFill>
                <a:srgbClr val="237194"/>
              </a:solidFill>
              <a:latin typeface="Cambria"/>
              <a:ea typeface="Cambria"/>
              <a:cs typeface="Calibri"/>
            </a:endParaRPr>
          </a:p>
        </p:txBody>
      </p:sp>
      <p:sp>
        <p:nvSpPr>
          <p:cNvPr id="39" name="TextBox 38">
            <a:extLst>
              <a:ext uri="{FF2B5EF4-FFF2-40B4-BE49-F238E27FC236}">
                <a16:creationId xmlns:a16="http://schemas.microsoft.com/office/drawing/2014/main" id="{654B67C7-C632-59B9-7199-DF6A65549CF1}"/>
              </a:ext>
            </a:extLst>
          </p:cNvPr>
          <p:cNvSpPr txBox="1"/>
          <p:nvPr/>
        </p:nvSpPr>
        <p:spPr>
          <a:xfrm>
            <a:off x="404189" y="3353658"/>
            <a:ext cx="13392230" cy="1015663"/>
          </a:xfrm>
          <a:prstGeom prst="rect">
            <a:avLst/>
          </a:prstGeom>
          <a:solidFill>
            <a:srgbClr val="237194"/>
          </a:solidFill>
        </p:spPr>
        <p:txBody>
          <a:bodyPr wrap="square" lIns="91440" tIns="45720" rIns="91440" bIns="45720" rtlCol="0" anchor="t">
            <a:spAutoFit/>
          </a:bodyPr>
          <a:lstStyle/>
          <a:p>
            <a:pPr algn="ctr"/>
            <a:r>
              <a:rPr lang="en-US" sz="6000" b="1">
                <a:solidFill>
                  <a:srgbClr val="FAA32B"/>
                </a:solidFill>
                <a:latin typeface="Century Gothic"/>
              </a:rPr>
              <a:t>Background</a:t>
            </a:r>
            <a:endParaRPr lang="en-US" sz="6000" b="1">
              <a:solidFill>
                <a:srgbClr val="FAA32B"/>
              </a:solidFill>
              <a:latin typeface="Century Gothic"/>
              <a:cs typeface="Calibri"/>
            </a:endParaRPr>
          </a:p>
        </p:txBody>
      </p:sp>
      <p:graphicFrame>
        <p:nvGraphicFramePr>
          <p:cNvPr id="45" name="Table 44">
            <a:extLst>
              <a:ext uri="{FF2B5EF4-FFF2-40B4-BE49-F238E27FC236}">
                <a16:creationId xmlns:a16="http://schemas.microsoft.com/office/drawing/2014/main" id="{4A2AC66A-9482-CF24-ABAF-3F4967D1730C}"/>
              </a:ext>
            </a:extLst>
          </p:cNvPr>
          <p:cNvGraphicFramePr>
            <a:graphicFrameLocks noGrp="1"/>
          </p:cNvGraphicFramePr>
          <p:nvPr>
            <p:extLst>
              <p:ext uri="{D42A27DB-BD31-4B8C-83A1-F6EECF244321}">
                <p14:modId xmlns:p14="http://schemas.microsoft.com/office/powerpoint/2010/main" val="2989602628"/>
              </p:ext>
            </p:extLst>
          </p:nvPr>
        </p:nvGraphicFramePr>
        <p:xfrm>
          <a:off x="14641942" y="22040448"/>
          <a:ext cx="6707310" cy="2617470"/>
        </p:xfrm>
        <a:graphic>
          <a:graphicData uri="http://schemas.openxmlformats.org/drawingml/2006/table">
            <a:tbl>
              <a:tblPr>
                <a:tableStyleId>{5C22544A-7EE6-4342-B048-85BDC9FD1C3A}</a:tableStyleId>
              </a:tblPr>
              <a:tblGrid>
                <a:gridCol w="2595227">
                  <a:extLst>
                    <a:ext uri="{9D8B030D-6E8A-4147-A177-3AD203B41FA5}">
                      <a16:colId xmlns:a16="http://schemas.microsoft.com/office/drawing/2014/main" val="2130412612"/>
                    </a:ext>
                  </a:extLst>
                </a:gridCol>
                <a:gridCol w="1826809">
                  <a:extLst>
                    <a:ext uri="{9D8B030D-6E8A-4147-A177-3AD203B41FA5}">
                      <a16:colId xmlns:a16="http://schemas.microsoft.com/office/drawing/2014/main" val="3917129183"/>
                    </a:ext>
                  </a:extLst>
                </a:gridCol>
                <a:gridCol w="2285274">
                  <a:extLst>
                    <a:ext uri="{9D8B030D-6E8A-4147-A177-3AD203B41FA5}">
                      <a16:colId xmlns:a16="http://schemas.microsoft.com/office/drawing/2014/main" val="3412381138"/>
                    </a:ext>
                  </a:extLst>
                </a:gridCol>
              </a:tblGrid>
              <a:tr h="0">
                <a:tc>
                  <a:txBody>
                    <a:bodyPr/>
                    <a:lstStyle/>
                    <a:p>
                      <a:pPr algn="ctr" fontAlgn="b"/>
                      <a:r>
                        <a:rPr lang="en-US" sz="2400" u="none" strike="noStrike">
                          <a:solidFill>
                            <a:schemeClr val="bg1"/>
                          </a:solidFill>
                          <a:effectLst/>
                        </a:rPr>
                        <a:t>Concentration (g/mL)</a:t>
                      </a:r>
                      <a:endParaRPr lang="en-US" sz="2400" b="0" i="0" u="none" strike="noStrike">
                        <a:solidFill>
                          <a:schemeClr val="bg1"/>
                        </a:solidFill>
                        <a:effectLst/>
                        <a:latin typeface="Calibri" panose="020F0502020204030204" pitchFamily="34" charset="0"/>
                      </a:endParaRPr>
                    </a:p>
                  </a:txBody>
                  <a:tcPr marL="9525" marR="9525" marT="9525" marB="0" anchor="b">
                    <a:solidFill>
                      <a:srgbClr val="237194"/>
                    </a:solidFill>
                  </a:tcPr>
                </a:tc>
                <a:tc>
                  <a:txBody>
                    <a:bodyPr/>
                    <a:lstStyle/>
                    <a:p>
                      <a:pPr algn="ctr" fontAlgn="b"/>
                      <a:r>
                        <a:rPr lang="en-US" sz="2400" u="none" strike="noStrike">
                          <a:solidFill>
                            <a:schemeClr val="bg1"/>
                          </a:solidFill>
                          <a:effectLst/>
                        </a:rPr>
                        <a:t>Distance </a:t>
                      </a:r>
                    </a:p>
                    <a:p>
                      <a:pPr algn="ctr" fontAlgn="b"/>
                      <a:r>
                        <a:rPr lang="en-US" sz="2400" u="none" strike="noStrike">
                          <a:solidFill>
                            <a:schemeClr val="bg1"/>
                          </a:solidFill>
                          <a:effectLst/>
                        </a:rPr>
                        <a:t>(cm)</a:t>
                      </a:r>
                      <a:endParaRPr lang="en-US" sz="2400" b="0" i="0" u="none" strike="noStrike">
                        <a:solidFill>
                          <a:schemeClr val="bg1"/>
                        </a:solidFill>
                        <a:effectLst/>
                        <a:latin typeface="Calibri" panose="020F0502020204030204" pitchFamily="34" charset="0"/>
                      </a:endParaRPr>
                    </a:p>
                  </a:txBody>
                  <a:tcPr marL="9525" marR="9525" marT="9525" marB="0" anchor="b">
                    <a:solidFill>
                      <a:srgbClr val="F5A331"/>
                    </a:solidFill>
                  </a:tcPr>
                </a:tc>
                <a:tc>
                  <a:txBody>
                    <a:bodyPr/>
                    <a:lstStyle/>
                    <a:p>
                      <a:pPr algn="ctr" fontAlgn="b"/>
                      <a:r>
                        <a:rPr lang="en-US" sz="2400" u="none" strike="noStrike">
                          <a:solidFill>
                            <a:schemeClr val="bg1"/>
                          </a:solidFill>
                          <a:effectLst/>
                        </a:rPr>
                        <a:t>Average fiber width (micron)</a:t>
                      </a:r>
                    </a:p>
                  </a:txBody>
                  <a:tcPr marL="9525" marR="9525" marT="9525" marB="0" anchor="b">
                    <a:solidFill>
                      <a:srgbClr val="FAA32B"/>
                    </a:solidFill>
                  </a:tcPr>
                </a:tc>
                <a:extLst>
                  <a:ext uri="{0D108BD9-81ED-4DB2-BD59-A6C34878D82A}">
                    <a16:rowId xmlns:a16="http://schemas.microsoft.com/office/drawing/2014/main" val="3989321192"/>
                  </a:ext>
                </a:extLst>
              </a:tr>
              <a:tr h="203200">
                <a:tc>
                  <a:txBody>
                    <a:bodyPr/>
                    <a:lstStyle/>
                    <a:p>
                      <a:pPr algn="ctr" fontAlgn="b"/>
                      <a:r>
                        <a:rPr lang="en-US" sz="2400" u="none" strike="noStrike">
                          <a:solidFill>
                            <a:schemeClr val="bg1"/>
                          </a:solidFill>
                          <a:effectLst/>
                        </a:rPr>
                        <a:t>0.4</a:t>
                      </a:r>
                      <a:endParaRPr lang="en-US" sz="2400" b="0" i="0" u="none" strike="noStrike">
                        <a:solidFill>
                          <a:schemeClr val="bg1"/>
                        </a:solidFill>
                        <a:effectLst/>
                        <a:latin typeface="Calibri" panose="020F0502020204030204" pitchFamily="34" charset="0"/>
                      </a:endParaRPr>
                    </a:p>
                  </a:txBody>
                  <a:tcPr marL="9525" marR="9525" marT="9525" marB="0" anchor="b">
                    <a:solidFill>
                      <a:srgbClr val="237194"/>
                    </a:solidFill>
                  </a:tcPr>
                </a:tc>
                <a:tc>
                  <a:txBody>
                    <a:bodyPr/>
                    <a:lstStyle/>
                    <a:p>
                      <a:pPr algn="ctr" fontAlgn="b"/>
                      <a:r>
                        <a:rPr lang="en-US" sz="2400" u="none" strike="noStrike">
                          <a:effectLst/>
                        </a:rPr>
                        <a:t>8</a:t>
                      </a:r>
                      <a:endParaRPr lang="en-US" sz="2400" b="0" i="0" u="none" strike="noStrike">
                        <a:solidFill>
                          <a:srgbClr val="000000"/>
                        </a:solidFill>
                        <a:effectLst/>
                        <a:latin typeface="Calibri" panose="020F0502020204030204" pitchFamily="34" charset="0"/>
                      </a:endParaRPr>
                    </a:p>
                  </a:txBody>
                  <a:tcPr marL="9525" marR="9525" marT="9525" marB="0" anchor="b">
                    <a:solidFill>
                      <a:srgbClr val="237194">
                        <a:alpha val="21961"/>
                      </a:srgbClr>
                    </a:solidFill>
                  </a:tcPr>
                </a:tc>
                <a:tc>
                  <a:txBody>
                    <a:bodyPr/>
                    <a:lstStyle/>
                    <a:p>
                      <a:pPr algn="ctr" fontAlgn="b"/>
                      <a:r>
                        <a:rPr lang="en-US" sz="2400" u="none" strike="noStrike">
                          <a:effectLst/>
                        </a:rPr>
                        <a:t>0.423</a:t>
                      </a:r>
                    </a:p>
                  </a:txBody>
                  <a:tcPr marL="9525" marR="9525" marT="9525" marB="0" anchor="b">
                    <a:solidFill>
                      <a:srgbClr val="237194">
                        <a:alpha val="21961"/>
                      </a:srgbClr>
                    </a:solidFill>
                  </a:tcPr>
                </a:tc>
                <a:extLst>
                  <a:ext uri="{0D108BD9-81ED-4DB2-BD59-A6C34878D82A}">
                    <a16:rowId xmlns:a16="http://schemas.microsoft.com/office/drawing/2014/main" val="162370502"/>
                  </a:ext>
                </a:extLst>
              </a:tr>
              <a:tr h="203200">
                <a:tc>
                  <a:txBody>
                    <a:bodyPr/>
                    <a:lstStyle/>
                    <a:p>
                      <a:pPr algn="ctr" fontAlgn="b"/>
                      <a:r>
                        <a:rPr lang="en-US" sz="2400" u="none" strike="noStrike">
                          <a:solidFill>
                            <a:schemeClr val="bg1"/>
                          </a:solidFill>
                          <a:effectLst/>
                        </a:rPr>
                        <a:t>0.4</a:t>
                      </a:r>
                      <a:endParaRPr lang="en-US" sz="2400" b="0" i="0" u="none" strike="noStrike">
                        <a:solidFill>
                          <a:schemeClr val="bg1"/>
                        </a:solidFill>
                        <a:effectLst/>
                        <a:latin typeface="Calibri" panose="020F0502020204030204" pitchFamily="34" charset="0"/>
                      </a:endParaRPr>
                    </a:p>
                  </a:txBody>
                  <a:tcPr marL="9525" marR="9525" marT="9525" marB="0" anchor="b">
                    <a:solidFill>
                      <a:srgbClr val="237194"/>
                    </a:solidFill>
                  </a:tcPr>
                </a:tc>
                <a:tc>
                  <a:txBody>
                    <a:bodyPr/>
                    <a:lstStyle/>
                    <a:p>
                      <a:pPr algn="ctr" fontAlgn="b"/>
                      <a:r>
                        <a:rPr lang="en-US" sz="2400" u="none" strike="noStrike">
                          <a:effectLst/>
                        </a:rPr>
                        <a:t>12</a:t>
                      </a:r>
                      <a:endParaRPr lang="en-US" sz="2400" b="0" i="0" u="none" strike="noStrike">
                        <a:solidFill>
                          <a:srgbClr val="000000"/>
                        </a:solidFill>
                        <a:effectLst/>
                        <a:latin typeface="Calibri" panose="020F0502020204030204" pitchFamily="34" charset="0"/>
                      </a:endParaRPr>
                    </a:p>
                  </a:txBody>
                  <a:tcPr marL="9525" marR="9525" marT="9525" marB="0" anchor="b">
                    <a:solidFill>
                      <a:srgbClr val="237194">
                        <a:alpha val="21961"/>
                      </a:srgbClr>
                    </a:solidFill>
                  </a:tcPr>
                </a:tc>
                <a:tc>
                  <a:txBody>
                    <a:bodyPr/>
                    <a:lstStyle/>
                    <a:p>
                      <a:pPr algn="ctr" fontAlgn="b"/>
                      <a:r>
                        <a:rPr lang="en-US" sz="2400" u="none" strike="noStrike">
                          <a:effectLst/>
                        </a:rPr>
                        <a:t>0.218</a:t>
                      </a:r>
                    </a:p>
                  </a:txBody>
                  <a:tcPr marL="9525" marR="9525" marT="9525" marB="0" anchor="b">
                    <a:solidFill>
                      <a:srgbClr val="237194">
                        <a:alpha val="21961"/>
                      </a:srgbClr>
                    </a:solidFill>
                  </a:tcPr>
                </a:tc>
                <a:extLst>
                  <a:ext uri="{0D108BD9-81ED-4DB2-BD59-A6C34878D82A}">
                    <a16:rowId xmlns:a16="http://schemas.microsoft.com/office/drawing/2014/main" val="528925784"/>
                  </a:ext>
                </a:extLst>
              </a:tr>
              <a:tr h="203200">
                <a:tc>
                  <a:txBody>
                    <a:bodyPr/>
                    <a:lstStyle/>
                    <a:p>
                      <a:pPr algn="ctr" fontAlgn="b"/>
                      <a:r>
                        <a:rPr lang="en-US" sz="2400" u="none" strike="noStrike">
                          <a:solidFill>
                            <a:schemeClr val="bg1"/>
                          </a:solidFill>
                          <a:effectLst/>
                        </a:rPr>
                        <a:t>0.5</a:t>
                      </a:r>
                      <a:endParaRPr lang="en-US" sz="2400" b="0" i="0" u="none" strike="noStrike">
                        <a:solidFill>
                          <a:schemeClr val="bg1"/>
                        </a:solidFill>
                        <a:effectLst/>
                        <a:latin typeface="Calibri" panose="020F0502020204030204" pitchFamily="34" charset="0"/>
                      </a:endParaRPr>
                    </a:p>
                  </a:txBody>
                  <a:tcPr marL="9525" marR="9525" marT="9525" marB="0" anchor="b">
                    <a:solidFill>
                      <a:srgbClr val="237194"/>
                    </a:solidFill>
                  </a:tcPr>
                </a:tc>
                <a:tc>
                  <a:txBody>
                    <a:bodyPr/>
                    <a:lstStyle/>
                    <a:p>
                      <a:pPr algn="ctr" fontAlgn="b"/>
                      <a:r>
                        <a:rPr lang="en-US" sz="2400" u="none" strike="noStrike">
                          <a:effectLst/>
                        </a:rPr>
                        <a:t>8</a:t>
                      </a:r>
                      <a:endParaRPr lang="en-US" sz="2400" b="0" i="0" u="none" strike="noStrike">
                        <a:solidFill>
                          <a:srgbClr val="000000"/>
                        </a:solidFill>
                        <a:effectLst/>
                        <a:latin typeface="Calibri" panose="020F0502020204030204" pitchFamily="34" charset="0"/>
                      </a:endParaRPr>
                    </a:p>
                  </a:txBody>
                  <a:tcPr marL="9525" marR="9525" marT="9525" marB="0" anchor="b">
                    <a:solidFill>
                      <a:srgbClr val="237194">
                        <a:alpha val="21961"/>
                      </a:srgbClr>
                    </a:solidFill>
                  </a:tcPr>
                </a:tc>
                <a:tc>
                  <a:txBody>
                    <a:bodyPr/>
                    <a:lstStyle/>
                    <a:p>
                      <a:pPr algn="ctr" fontAlgn="b"/>
                      <a:r>
                        <a:rPr lang="en-US" sz="2400" u="none" strike="noStrike">
                          <a:effectLst/>
                        </a:rPr>
                        <a:t>0.553</a:t>
                      </a:r>
                    </a:p>
                  </a:txBody>
                  <a:tcPr marL="9525" marR="9525" marT="9525" marB="0" anchor="b">
                    <a:solidFill>
                      <a:srgbClr val="237194">
                        <a:alpha val="21961"/>
                      </a:srgbClr>
                    </a:solidFill>
                  </a:tcPr>
                </a:tc>
                <a:extLst>
                  <a:ext uri="{0D108BD9-81ED-4DB2-BD59-A6C34878D82A}">
                    <a16:rowId xmlns:a16="http://schemas.microsoft.com/office/drawing/2014/main" val="3696975407"/>
                  </a:ext>
                </a:extLst>
              </a:tr>
              <a:tr h="203200">
                <a:tc>
                  <a:txBody>
                    <a:bodyPr/>
                    <a:lstStyle/>
                    <a:p>
                      <a:pPr algn="ctr" fontAlgn="b"/>
                      <a:r>
                        <a:rPr lang="en-US" sz="2400" u="none" strike="noStrike">
                          <a:solidFill>
                            <a:schemeClr val="bg1"/>
                          </a:solidFill>
                          <a:effectLst/>
                        </a:rPr>
                        <a:t>0.5</a:t>
                      </a:r>
                      <a:endParaRPr lang="en-US" sz="2400" b="0" i="0" u="none" strike="noStrike">
                        <a:solidFill>
                          <a:schemeClr val="bg1"/>
                        </a:solidFill>
                        <a:effectLst/>
                        <a:latin typeface="Calibri" panose="020F0502020204030204" pitchFamily="34" charset="0"/>
                      </a:endParaRPr>
                    </a:p>
                  </a:txBody>
                  <a:tcPr marL="9525" marR="9525" marT="9525" marB="0" anchor="b">
                    <a:solidFill>
                      <a:srgbClr val="237194"/>
                    </a:solidFill>
                  </a:tcPr>
                </a:tc>
                <a:tc>
                  <a:txBody>
                    <a:bodyPr/>
                    <a:lstStyle/>
                    <a:p>
                      <a:pPr algn="ctr" fontAlgn="b"/>
                      <a:r>
                        <a:rPr lang="en-US" sz="2400" u="none" strike="noStrike">
                          <a:effectLst/>
                        </a:rPr>
                        <a:t>10</a:t>
                      </a:r>
                      <a:endParaRPr lang="en-US" sz="2400" b="0" i="0" u="none" strike="noStrike">
                        <a:solidFill>
                          <a:srgbClr val="000000"/>
                        </a:solidFill>
                        <a:effectLst/>
                        <a:latin typeface="Calibri" panose="020F0502020204030204" pitchFamily="34" charset="0"/>
                      </a:endParaRPr>
                    </a:p>
                  </a:txBody>
                  <a:tcPr marL="9525" marR="9525" marT="9525" marB="0" anchor="b">
                    <a:solidFill>
                      <a:srgbClr val="237194">
                        <a:alpha val="21961"/>
                      </a:srgbClr>
                    </a:solidFill>
                  </a:tcPr>
                </a:tc>
                <a:tc>
                  <a:txBody>
                    <a:bodyPr/>
                    <a:lstStyle/>
                    <a:p>
                      <a:pPr algn="ctr" fontAlgn="b"/>
                      <a:r>
                        <a:rPr lang="en-US" sz="2400" u="none" strike="noStrike">
                          <a:effectLst/>
                        </a:rPr>
                        <a:t>0.356</a:t>
                      </a:r>
                    </a:p>
                  </a:txBody>
                  <a:tcPr marL="9525" marR="9525" marT="9525" marB="0" anchor="b">
                    <a:solidFill>
                      <a:srgbClr val="237194">
                        <a:alpha val="21961"/>
                      </a:srgbClr>
                    </a:solidFill>
                  </a:tcPr>
                </a:tc>
                <a:extLst>
                  <a:ext uri="{0D108BD9-81ED-4DB2-BD59-A6C34878D82A}">
                    <a16:rowId xmlns:a16="http://schemas.microsoft.com/office/drawing/2014/main" val="2453406986"/>
                  </a:ext>
                </a:extLst>
              </a:tr>
              <a:tr h="203200">
                <a:tc>
                  <a:txBody>
                    <a:bodyPr/>
                    <a:lstStyle/>
                    <a:p>
                      <a:pPr algn="ctr" fontAlgn="b"/>
                      <a:r>
                        <a:rPr lang="en-US" sz="2400" u="none" strike="noStrike">
                          <a:solidFill>
                            <a:schemeClr val="bg1"/>
                          </a:solidFill>
                          <a:effectLst/>
                        </a:rPr>
                        <a:t>0.5</a:t>
                      </a:r>
                      <a:endParaRPr lang="en-US" sz="2400" b="0" i="0" u="none" strike="noStrike">
                        <a:solidFill>
                          <a:schemeClr val="bg1"/>
                        </a:solidFill>
                        <a:effectLst/>
                        <a:latin typeface="Calibri" panose="020F0502020204030204" pitchFamily="34" charset="0"/>
                      </a:endParaRPr>
                    </a:p>
                  </a:txBody>
                  <a:tcPr marL="9525" marR="9525" marT="9525" marB="0" anchor="b">
                    <a:solidFill>
                      <a:srgbClr val="237194"/>
                    </a:solidFill>
                  </a:tcPr>
                </a:tc>
                <a:tc>
                  <a:txBody>
                    <a:bodyPr/>
                    <a:lstStyle/>
                    <a:p>
                      <a:pPr algn="ctr" fontAlgn="b"/>
                      <a:r>
                        <a:rPr lang="en-US" sz="2400" u="none" strike="noStrike">
                          <a:effectLst/>
                        </a:rPr>
                        <a:t>12</a:t>
                      </a:r>
                      <a:endParaRPr lang="en-US" sz="2400" b="0" i="0" u="none" strike="noStrike">
                        <a:solidFill>
                          <a:srgbClr val="000000"/>
                        </a:solidFill>
                        <a:effectLst/>
                        <a:latin typeface="Calibri" panose="020F0502020204030204" pitchFamily="34" charset="0"/>
                      </a:endParaRPr>
                    </a:p>
                  </a:txBody>
                  <a:tcPr marL="9525" marR="9525" marT="9525" marB="0" anchor="b">
                    <a:solidFill>
                      <a:srgbClr val="237194">
                        <a:alpha val="21961"/>
                      </a:srgbClr>
                    </a:solidFill>
                  </a:tcPr>
                </a:tc>
                <a:tc>
                  <a:txBody>
                    <a:bodyPr/>
                    <a:lstStyle/>
                    <a:p>
                      <a:pPr algn="ctr" fontAlgn="b"/>
                      <a:r>
                        <a:rPr lang="en-US" sz="2400" u="none" strike="noStrike">
                          <a:effectLst/>
                        </a:rPr>
                        <a:t>0.227</a:t>
                      </a:r>
                    </a:p>
                  </a:txBody>
                  <a:tcPr marL="9525" marR="9525" marT="9525" marB="0" anchor="b">
                    <a:solidFill>
                      <a:srgbClr val="237194">
                        <a:alpha val="21961"/>
                      </a:srgbClr>
                    </a:solidFill>
                  </a:tcPr>
                </a:tc>
                <a:extLst>
                  <a:ext uri="{0D108BD9-81ED-4DB2-BD59-A6C34878D82A}">
                    <a16:rowId xmlns:a16="http://schemas.microsoft.com/office/drawing/2014/main" val="1795157810"/>
                  </a:ext>
                </a:extLst>
              </a:tr>
            </a:tbl>
          </a:graphicData>
        </a:graphic>
      </p:graphicFrame>
      <p:pic>
        <p:nvPicPr>
          <p:cNvPr id="11" name="Picture 10">
            <a:extLst>
              <a:ext uri="{FF2B5EF4-FFF2-40B4-BE49-F238E27FC236}">
                <a16:creationId xmlns:a16="http://schemas.microsoft.com/office/drawing/2014/main" id="{D41FEC0B-782A-35D1-5D98-7CAF208ED46F}"/>
              </a:ext>
            </a:extLst>
          </p:cNvPr>
          <p:cNvPicPr>
            <a:picLocks noChangeAspect="1"/>
          </p:cNvPicPr>
          <p:nvPr/>
        </p:nvPicPr>
        <p:blipFill rotWithShape="1">
          <a:blip r:embed="rId13"/>
          <a:srcRect t="41960" b="13755"/>
          <a:stretch/>
        </p:blipFill>
        <p:spPr>
          <a:xfrm>
            <a:off x="14940227" y="5806181"/>
            <a:ext cx="7508935" cy="4595361"/>
          </a:xfrm>
          <a:prstGeom prst="rect">
            <a:avLst/>
          </a:prstGeom>
          <a:ln w="76200">
            <a:solidFill>
              <a:srgbClr val="237194"/>
            </a:solidFill>
          </a:ln>
        </p:spPr>
      </p:pic>
      <p:sp>
        <p:nvSpPr>
          <p:cNvPr id="25" name="TextBox 24">
            <a:extLst>
              <a:ext uri="{FF2B5EF4-FFF2-40B4-BE49-F238E27FC236}">
                <a16:creationId xmlns:a16="http://schemas.microsoft.com/office/drawing/2014/main" id="{7DBE4039-E017-3ADB-D5C9-B329A1D75D5E}"/>
              </a:ext>
            </a:extLst>
          </p:cNvPr>
          <p:cNvSpPr txBox="1"/>
          <p:nvPr/>
        </p:nvSpPr>
        <p:spPr>
          <a:xfrm>
            <a:off x="13956855" y="24722387"/>
            <a:ext cx="7950308" cy="392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15000"/>
              </a:lnSpc>
            </a:pPr>
            <a:r>
              <a:rPr lang="en-US" i="1" u="none" strike="noStrike">
                <a:effectLst/>
                <a:ea typeface="Arial" panose="020B0604020202020204" pitchFamily="34" charset="0"/>
              </a:rPr>
              <a:t>Table 3: Average </a:t>
            </a:r>
            <a:r>
              <a:rPr lang="en-US" i="1">
                <a:ea typeface="Arial" panose="020B0604020202020204" pitchFamily="34" charset="0"/>
              </a:rPr>
              <a:t>Widths </a:t>
            </a:r>
            <a:r>
              <a:rPr lang="en-US" i="1" u="none" strike="noStrike">
                <a:effectLst/>
                <a:ea typeface="Arial" panose="020B0604020202020204" pitchFamily="34" charset="0"/>
              </a:rPr>
              <a:t>of </a:t>
            </a:r>
            <a:r>
              <a:rPr lang="en-US" i="1">
                <a:ea typeface="Arial" panose="020B0604020202020204" pitchFamily="34" charset="0"/>
              </a:rPr>
              <a:t>Fibers</a:t>
            </a:r>
            <a:r>
              <a:rPr lang="en-US" i="1" u="none" strike="noStrike">
                <a:effectLst/>
                <a:ea typeface="Arial" panose="020B0604020202020204" pitchFamily="34" charset="0"/>
              </a:rPr>
              <a:t> </a:t>
            </a:r>
            <a:r>
              <a:rPr lang="en-US" i="1">
                <a:ea typeface="Arial" panose="020B0604020202020204" pitchFamily="34" charset="0"/>
              </a:rPr>
              <a:t>Derived</a:t>
            </a:r>
            <a:r>
              <a:rPr lang="en-US" i="1" u="none" strike="noStrike">
                <a:effectLst/>
                <a:ea typeface="Arial" panose="020B0604020202020204" pitchFamily="34" charset="0"/>
              </a:rPr>
              <a:t> from SEM </a:t>
            </a:r>
            <a:r>
              <a:rPr lang="en-US" i="1">
                <a:ea typeface="Arial" panose="020B0604020202020204" pitchFamily="34" charset="0"/>
              </a:rPr>
              <a:t>Imaging</a:t>
            </a:r>
            <a:r>
              <a:rPr lang="en-US" i="1" u="none" strike="noStrike">
                <a:effectLst/>
                <a:ea typeface="Arial" panose="020B0604020202020204" pitchFamily="34" charset="0"/>
              </a:rPr>
              <a:t> </a:t>
            </a:r>
            <a:r>
              <a:rPr lang="en-US" i="1">
                <a:ea typeface="Arial" panose="020B0604020202020204" pitchFamily="34" charset="0"/>
              </a:rPr>
              <a:t>Analysis </a:t>
            </a:r>
            <a:endParaRPr lang="en-US" i="1" u="none" strike="noStrike">
              <a:effectLst/>
              <a:ea typeface="Arial" panose="020B0604020202020204" pitchFamily="34" charset="0"/>
            </a:endParaRPr>
          </a:p>
        </p:txBody>
      </p:sp>
      <p:pic>
        <p:nvPicPr>
          <p:cNvPr id="2050" name="Picture 2" descr="Recent advances in photo-crosslinkable hydrogels for biomedical  applications | BioTechniques">
            <a:extLst>
              <a:ext uri="{FF2B5EF4-FFF2-40B4-BE49-F238E27FC236}">
                <a16:creationId xmlns:a16="http://schemas.microsoft.com/office/drawing/2014/main" id="{BB0BFC0B-3873-1C7D-15C2-DBE914510CAC}"/>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5211" r="43409" b="80863"/>
          <a:stretch/>
        </p:blipFill>
        <p:spPr bwMode="auto">
          <a:xfrm>
            <a:off x="462006" y="29557555"/>
            <a:ext cx="5792750" cy="1773557"/>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id="{CA91B41B-B2E3-2475-27A4-61703AD7A594}"/>
              </a:ext>
            </a:extLst>
          </p:cNvPr>
          <p:cNvSpPr txBox="1"/>
          <p:nvPr/>
        </p:nvSpPr>
        <p:spPr>
          <a:xfrm>
            <a:off x="23259490" y="5830313"/>
            <a:ext cx="7332978" cy="39087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5000"/>
              </a:lnSpc>
            </a:pPr>
            <a:endParaRPr lang="en-US" dirty="0"/>
          </a:p>
          <a:p>
            <a:pPr marL="742950" lvl="1" indent="-285750" algn="just">
              <a:lnSpc>
                <a:spcPct val="114999"/>
              </a:lnSpc>
              <a:buFont typeface="Arial" panose="020B0604020202020204" pitchFamily="34" charset="0"/>
              <a:buChar char="○"/>
            </a:pPr>
            <a:r>
              <a:rPr lang="en-US" sz="4000" dirty="0">
                <a:ea typeface="Arial" panose="020B0604020202020204" pitchFamily="34" charset="0"/>
              </a:rPr>
              <a:t>Synthesize solutions </a:t>
            </a:r>
            <a:endParaRPr lang="en-US" sz="4000" dirty="0">
              <a:ea typeface="Arial" panose="020B0604020202020204" pitchFamily="34" charset="0"/>
              <a:cs typeface="Calibri"/>
            </a:endParaRPr>
          </a:p>
          <a:p>
            <a:pPr marL="742950" marR="0" lvl="1" indent="-285750" algn="just">
              <a:lnSpc>
                <a:spcPct val="115000"/>
              </a:lnSpc>
              <a:spcBef>
                <a:spcPts val="0"/>
              </a:spcBef>
              <a:spcAft>
                <a:spcPts val="0"/>
              </a:spcAft>
              <a:buFont typeface="Arial" panose="020B0604020202020204" pitchFamily="34" charset="0"/>
              <a:buChar char="○"/>
            </a:pPr>
            <a:r>
              <a:rPr lang="en-US" sz="4000" u="none" strike="noStrike" dirty="0" err="1">
                <a:effectLst/>
                <a:ea typeface="Arial" panose="020B0604020202020204" pitchFamily="34" charset="0"/>
              </a:rPr>
              <a:t>Electrospin</a:t>
            </a:r>
            <a:r>
              <a:rPr lang="en-US" sz="4000" u="none" strike="noStrike" dirty="0">
                <a:effectLst/>
                <a:ea typeface="Arial" panose="020B0604020202020204" pitchFamily="34" charset="0"/>
              </a:rPr>
              <a:t> </a:t>
            </a:r>
            <a:r>
              <a:rPr lang="en-US" sz="4000" dirty="0">
                <a:ea typeface="Arial" panose="020B0604020202020204" pitchFamily="34" charset="0"/>
              </a:rPr>
              <a:t>scaffolding</a:t>
            </a:r>
            <a:endParaRPr lang="en-US" sz="4000" u="none" strike="noStrike" dirty="0">
              <a:effectLst/>
              <a:ea typeface="Arial" panose="020B0604020202020204" pitchFamily="34" charset="0"/>
              <a:cs typeface="Calibri"/>
            </a:endParaRPr>
          </a:p>
          <a:p>
            <a:pPr marL="742950" lvl="1" indent="-285750" algn="just">
              <a:lnSpc>
                <a:spcPct val="115000"/>
              </a:lnSpc>
              <a:buFont typeface="Arial" panose="020B0604020202020204" pitchFamily="34" charset="0"/>
              <a:buChar char="○"/>
            </a:pPr>
            <a:r>
              <a:rPr lang="en-US" sz="4000" dirty="0">
                <a:ea typeface="Arial" panose="020B0604020202020204" pitchFamily="34" charset="0"/>
              </a:rPr>
              <a:t>Characterize nanofibers</a:t>
            </a:r>
            <a:endParaRPr lang="en-US" sz="4000" dirty="0">
              <a:ea typeface="Arial" panose="020B0604020202020204" pitchFamily="34" charset="0"/>
              <a:cs typeface="Calibri"/>
            </a:endParaRPr>
          </a:p>
          <a:p>
            <a:pPr marL="742950" lvl="1" indent="-285750" algn="just">
              <a:lnSpc>
                <a:spcPct val="115000"/>
              </a:lnSpc>
              <a:buFont typeface="Arial" panose="020B0604020202020204" pitchFamily="34" charset="0"/>
              <a:buChar char="○"/>
            </a:pPr>
            <a:r>
              <a:rPr lang="en-US" sz="4000" u="none" strike="noStrike" dirty="0">
                <a:effectLst/>
                <a:ea typeface="Arial" panose="020B0604020202020204" pitchFamily="34" charset="0"/>
              </a:rPr>
              <a:t>Crosslink to form hydrogels</a:t>
            </a:r>
            <a:r>
              <a:rPr lang="en-US" sz="4000" dirty="0">
                <a:ea typeface="Arial" panose="020B0604020202020204" pitchFamily="34" charset="0"/>
              </a:rPr>
              <a:t> </a:t>
            </a:r>
            <a:endParaRPr lang="en-US" sz="4000" u="none" strike="noStrike" dirty="0">
              <a:effectLst/>
              <a:ea typeface="Arial" panose="020B0604020202020204" pitchFamily="34" charset="0"/>
              <a:cs typeface="Calibri"/>
            </a:endParaRPr>
          </a:p>
          <a:p>
            <a:pPr marL="742950" lvl="1" indent="-285750" algn="just">
              <a:lnSpc>
                <a:spcPct val="115000"/>
              </a:lnSpc>
              <a:buFont typeface="Arial" panose="020B0604020202020204" pitchFamily="34" charset="0"/>
              <a:buChar char="○"/>
            </a:pPr>
            <a:r>
              <a:rPr lang="en-US" sz="4000" dirty="0">
                <a:ea typeface="Arial" panose="020B0604020202020204" pitchFamily="34" charset="0"/>
              </a:rPr>
              <a:t>Culture dermal fibroblast cells </a:t>
            </a:r>
            <a:endParaRPr lang="en-US" sz="4000" u="none" strike="noStrike" dirty="0">
              <a:effectLst/>
              <a:ea typeface="Arial" panose="020B0604020202020204" pitchFamily="34" charset="0"/>
              <a:cs typeface="Calibri"/>
            </a:endParaRPr>
          </a:p>
        </p:txBody>
      </p:sp>
      <p:graphicFrame>
        <p:nvGraphicFramePr>
          <p:cNvPr id="62" name="Table 61">
            <a:extLst>
              <a:ext uri="{FF2B5EF4-FFF2-40B4-BE49-F238E27FC236}">
                <a16:creationId xmlns:a16="http://schemas.microsoft.com/office/drawing/2014/main" id="{1309FF86-FEAA-47B3-2C8B-8ED6AF4AB060}"/>
              </a:ext>
            </a:extLst>
          </p:cNvPr>
          <p:cNvGraphicFramePr>
            <a:graphicFrameLocks noGrp="1"/>
          </p:cNvGraphicFramePr>
          <p:nvPr>
            <p:extLst>
              <p:ext uri="{D42A27DB-BD31-4B8C-83A1-F6EECF244321}">
                <p14:modId xmlns:p14="http://schemas.microsoft.com/office/powerpoint/2010/main" val="3055848421"/>
              </p:ext>
            </p:extLst>
          </p:nvPr>
        </p:nvGraphicFramePr>
        <p:xfrm>
          <a:off x="14627579" y="13045784"/>
          <a:ext cx="6654348" cy="1443543"/>
        </p:xfrm>
        <a:graphic>
          <a:graphicData uri="http://schemas.openxmlformats.org/drawingml/2006/table">
            <a:tbl>
              <a:tblPr firstRow="1" firstCol="1" bandRow="1">
                <a:tableStyleId>{5C22544A-7EE6-4342-B048-85BDC9FD1C3A}</a:tableStyleId>
              </a:tblPr>
              <a:tblGrid>
                <a:gridCol w="3427339">
                  <a:extLst>
                    <a:ext uri="{9D8B030D-6E8A-4147-A177-3AD203B41FA5}">
                      <a16:colId xmlns:a16="http://schemas.microsoft.com/office/drawing/2014/main" val="3644420250"/>
                    </a:ext>
                  </a:extLst>
                </a:gridCol>
                <a:gridCol w="1111623">
                  <a:extLst>
                    <a:ext uri="{9D8B030D-6E8A-4147-A177-3AD203B41FA5}">
                      <a16:colId xmlns:a16="http://schemas.microsoft.com/office/drawing/2014/main" val="4218742997"/>
                    </a:ext>
                  </a:extLst>
                </a:gridCol>
                <a:gridCol w="1093694">
                  <a:extLst>
                    <a:ext uri="{9D8B030D-6E8A-4147-A177-3AD203B41FA5}">
                      <a16:colId xmlns:a16="http://schemas.microsoft.com/office/drawing/2014/main" val="795846986"/>
                    </a:ext>
                  </a:extLst>
                </a:gridCol>
                <a:gridCol w="1021692">
                  <a:extLst>
                    <a:ext uri="{9D8B030D-6E8A-4147-A177-3AD203B41FA5}">
                      <a16:colId xmlns:a16="http://schemas.microsoft.com/office/drawing/2014/main" val="1617969217"/>
                    </a:ext>
                  </a:extLst>
                </a:gridCol>
              </a:tblGrid>
              <a:tr h="451166">
                <a:tc>
                  <a:txBody>
                    <a:bodyPr/>
                    <a:lstStyle/>
                    <a:p>
                      <a:pPr marL="0" marR="0">
                        <a:lnSpc>
                          <a:spcPct val="115000"/>
                        </a:lnSpc>
                        <a:spcBef>
                          <a:spcPts val="0"/>
                        </a:spcBef>
                        <a:spcAft>
                          <a:spcPts val="0"/>
                        </a:spcAft>
                      </a:pPr>
                      <a:r>
                        <a:rPr lang="en-US" sz="2300">
                          <a:effectLst/>
                          <a:latin typeface="+mn-lt"/>
                          <a:ea typeface="Arial" panose="020B0604020202020204" pitchFamily="34" charset="0"/>
                        </a:rPr>
                        <a:t>Molecular Weight (</a:t>
                      </a:r>
                      <a:r>
                        <a:rPr lang="en-US" sz="2300" err="1">
                          <a:effectLst/>
                          <a:latin typeface="+mn-lt"/>
                          <a:ea typeface="Arial" panose="020B0604020202020204" pitchFamily="34" charset="0"/>
                        </a:rPr>
                        <a:t>kDa</a:t>
                      </a:r>
                      <a:r>
                        <a:rPr lang="en-US" sz="2300">
                          <a:effectLst/>
                          <a:latin typeface="+mn-lt"/>
                          <a:ea typeface="Arial" panose="020B0604020202020204" pitchFamily="34" charset="0"/>
                        </a:rPr>
                        <a:t>)</a:t>
                      </a:r>
                    </a:p>
                  </a:txBody>
                  <a:tcPr marL="144950" marR="144950" marT="0" marB="0">
                    <a:solidFill>
                      <a:srgbClr val="237194"/>
                    </a:solidFill>
                  </a:tcPr>
                </a:tc>
                <a:tc>
                  <a:txBody>
                    <a:bodyPr/>
                    <a:lstStyle/>
                    <a:p>
                      <a:pPr marL="0" marR="0" algn="ctr">
                        <a:lnSpc>
                          <a:spcPct val="115000"/>
                        </a:lnSpc>
                        <a:spcBef>
                          <a:spcPts val="0"/>
                        </a:spcBef>
                        <a:spcAft>
                          <a:spcPts val="0"/>
                        </a:spcAft>
                      </a:pPr>
                      <a:r>
                        <a:rPr lang="en-US" sz="2300">
                          <a:effectLst/>
                          <a:latin typeface="+mn-lt"/>
                          <a:ea typeface="Arial" panose="020B0604020202020204" pitchFamily="34" charset="0"/>
                        </a:rPr>
                        <a:t>86</a:t>
                      </a:r>
                    </a:p>
                  </a:txBody>
                  <a:tcPr marL="144950" marR="144950" marT="0" marB="0">
                    <a:solidFill>
                      <a:srgbClr val="FAA32B"/>
                    </a:solidFill>
                  </a:tcPr>
                </a:tc>
                <a:tc>
                  <a:txBody>
                    <a:bodyPr/>
                    <a:lstStyle/>
                    <a:p>
                      <a:pPr marL="0" marR="0" algn="ctr">
                        <a:lnSpc>
                          <a:spcPct val="115000"/>
                        </a:lnSpc>
                        <a:spcBef>
                          <a:spcPts val="0"/>
                        </a:spcBef>
                        <a:spcAft>
                          <a:spcPts val="0"/>
                        </a:spcAft>
                      </a:pPr>
                      <a:r>
                        <a:rPr lang="en-US" sz="2300">
                          <a:effectLst/>
                          <a:latin typeface="+mn-lt"/>
                          <a:ea typeface="Arial" panose="020B0604020202020204" pitchFamily="34" charset="0"/>
                        </a:rPr>
                        <a:t>150 </a:t>
                      </a:r>
                    </a:p>
                  </a:txBody>
                  <a:tcPr marL="144950" marR="144950" marT="0" marB="0">
                    <a:solidFill>
                      <a:srgbClr val="FAA32B"/>
                    </a:solidFill>
                  </a:tcPr>
                </a:tc>
                <a:tc>
                  <a:txBody>
                    <a:bodyPr/>
                    <a:lstStyle/>
                    <a:p>
                      <a:pPr marL="0" marR="0" algn="ctr">
                        <a:lnSpc>
                          <a:spcPct val="115000"/>
                        </a:lnSpc>
                        <a:spcBef>
                          <a:spcPts val="0"/>
                        </a:spcBef>
                        <a:spcAft>
                          <a:spcPts val="0"/>
                        </a:spcAft>
                      </a:pPr>
                      <a:r>
                        <a:rPr lang="en-US" sz="2300">
                          <a:effectLst/>
                          <a:latin typeface="+mn-lt"/>
                          <a:ea typeface="Arial" panose="020B0604020202020204" pitchFamily="34" charset="0"/>
                        </a:rPr>
                        <a:t>250 </a:t>
                      </a:r>
                    </a:p>
                  </a:txBody>
                  <a:tcPr marL="144950" marR="144950" marT="0" marB="0">
                    <a:solidFill>
                      <a:srgbClr val="FAA32B"/>
                    </a:solidFill>
                  </a:tcPr>
                </a:tc>
                <a:extLst>
                  <a:ext uri="{0D108BD9-81ED-4DB2-BD59-A6C34878D82A}">
                    <a16:rowId xmlns:a16="http://schemas.microsoft.com/office/drawing/2014/main" val="1969377310"/>
                  </a:ext>
                </a:extLst>
              </a:tr>
              <a:tr h="992377">
                <a:tc>
                  <a:txBody>
                    <a:bodyPr/>
                    <a:lstStyle/>
                    <a:p>
                      <a:pPr marL="0" marR="0">
                        <a:lnSpc>
                          <a:spcPct val="115000"/>
                        </a:lnSpc>
                        <a:spcBef>
                          <a:spcPts val="0"/>
                        </a:spcBef>
                        <a:spcAft>
                          <a:spcPts val="0"/>
                        </a:spcAft>
                      </a:pPr>
                      <a:r>
                        <a:rPr lang="en-US" sz="2300">
                          <a:effectLst/>
                          <a:latin typeface="+mn-lt"/>
                        </a:rPr>
                        <a:t>Spinning Compatibility  </a:t>
                      </a:r>
                      <a:endParaRPr lang="en-US" sz="2300">
                        <a:effectLst/>
                        <a:latin typeface="+mn-lt"/>
                        <a:ea typeface="Arial" panose="020B0604020202020204" pitchFamily="34" charset="0"/>
                      </a:endParaRPr>
                    </a:p>
                  </a:txBody>
                  <a:tcPr marL="144950" marR="144950" marT="0" marB="0">
                    <a:solidFill>
                      <a:srgbClr val="237194"/>
                    </a:solidFill>
                  </a:tcPr>
                </a:tc>
                <a:tc>
                  <a:txBody>
                    <a:bodyPr/>
                    <a:lstStyle/>
                    <a:p>
                      <a:pPr marL="0" marR="0" algn="ctr">
                        <a:lnSpc>
                          <a:spcPct val="115000"/>
                        </a:lnSpc>
                        <a:spcBef>
                          <a:spcPts val="0"/>
                        </a:spcBef>
                        <a:spcAft>
                          <a:spcPts val="0"/>
                        </a:spcAft>
                      </a:pPr>
                      <a:r>
                        <a:rPr lang="en-US" sz="2300">
                          <a:solidFill>
                            <a:schemeClr val="accent6"/>
                          </a:solidFill>
                          <a:effectLst/>
                          <a:latin typeface="+mn-lt"/>
                        </a:rPr>
                        <a:t> </a:t>
                      </a:r>
                      <a:r>
                        <a:rPr lang="en-US" sz="5500">
                          <a:solidFill>
                            <a:schemeClr val="accent6"/>
                          </a:solidFill>
                          <a:effectLst/>
                          <a:latin typeface="+mn-lt"/>
                        </a:rPr>
                        <a:t>✓</a:t>
                      </a:r>
                      <a:endParaRPr lang="en-US" sz="2300">
                        <a:solidFill>
                          <a:srgbClr val="000000"/>
                        </a:solidFill>
                        <a:effectLst/>
                        <a:latin typeface="+mn-lt"/>
                        <a:ea typeface="Arial" panose="020B0604020202020204" pitchFamily="34" charset="0"/>
                      </a:endParaRPr>
                    </a:p>
                  </a:txBody>
                  <a:tcPr marL="144950" marR="144950" marT="0" marB="0">
                    <a:solidFill>
                      <a:srgbClr val="00BBD6">
                        <a:alpha val="14118"/>
                      </a:srgbClr>
                    </a:solidFill>
                  </a:tcPr>
                </a:tc>
                <a:tc>
                  <a:txBody>
                    <a:bodyPr/>
                    <a:lstStyle/>
                    <a:p>
                      <a:pPr marL="0" marR="0" algn="ctr">
                        <a:lnSpc>
                          <a:spcPct val="115000"/>
                        </a:lnSpc>
                        <a:spcBef>
                          <a:spcPts val="0"/>
                        </a:spcBef>
                        <a:spcAft>
                          <a:spcPts val="0"/>
                        </a:spcAft>
                      </a:pPr>
                      <a:r>
                        <a:rPr lang="en-US" sz="2300">
                          <a:solidFill>
                            <a:srgbClr val="000000"/>
                          </a:solidFill>
                          <a:effectLst/>
                          <a:latin typeface="+mn-lt"/>
                        </a:rPr>
                        <a:t> </a:t>
                      </a:r>
                      <a:r>
                        <a:rPr lang="en-US" sz="5500">
                          <a:solidFill>
                            <a:srgbClr val="000000"/>
                          </a:solidFill>
                          <a:effectLst/>
                          <a:latin typeface="+mn-lt"/>
                        </a:rPr>
                        <a:t>X</a:t>
                      </a:r>
                      <a:endParaRPr lang="en-US" sz="5500">
                        <a:solidFill>
                          <a:srgbClr val="000000"/>
                        </a:solidFill>
                        <a:effectLst/>
                        <a:latin typeface="+mn-lt"/>
                        <a:ea typeface="Arial" panose="020B0604020202020204" pitchFamily="34" charset="0"/>
                      </a:endParaRPr>
                    </a:p>
                  </a:txBody>
                  <a:tcPr marL="144950" marR="144950" marT="0" marB="0">
                    <a:solidFill>
                      <a:srgbClr val="00BBD6">
                        <a:alpha val="14118"/>
                      </a:srgbClr>
                    </a:solidFill>
                  </a:tcPr>
                </a:tc>
                <a:tc>
                  <a:txBody>
                    <a:bodyPr/>
                    <a:lstStyle/>
                    <a:p>
                      <a:pPr marL="0" marR="0" algn="ctr">
                        <a:lnSpc>
                          <a:spcPct val="115000"/>
                        </a:lnSpc>
                        <a:spcBef>
                          <a:spcPts val="0"/>
                        </a:spcBef>
                        <a:spcAft>
                          <a:spcPts val="0"/>
                        </a:spcAft>
                      </a:pPr>
                      <a:r>
                        <a:rPr lang="en-US" sz="5500">
                          <a:solidFill>
                            <a:srgbClr val="000000"/>
                          </a:solidFill>
                          <a:effectLst/>
                          <a:latin typeface="+mn-lt"/>
                        </a:rPr>
                        <a:t>X </a:t>
                      </a:r>
                      <a:endParaRPr lang="en-US" sz="5500">
                        <a:solidFill>
                          <a:srgbClr val="000000"/>
                        </a:solidFill>
                        <a:effectLst/>
                        <a:latin typeface="+mn-lt"/>
                        <a:ea typeface="Arial" panose="020B0604020202020204" pitchFamily="34" charset="0"/>
                      </a:endParaRPr>
                    </a:p>
                  </a:txBody>
                  <a:tcPr marL="144950" marR="144950" marT="0" marB="0">
                    <a:solidFill>
                      <a:srgbClr val="00BBD6">
                        <a:alpha val="14118"/>
                      </a:srgbClr>
                    </a:solidFill>
                  </a:tcPr>
                </a:tc>
                <a:extLst>
                  <a:ext uri="{0D108BD9-81ED-4DB2-BD59-A6C34878D82A}">
                    <a16:rowId xmlns:a16="http://schemas.microsoft.com/office/drawing/2014/main" val="3988238414"/>
                  </a:ext>
                </a:extLst>
              </a:tr>
            </a:tbl>
          </a:graphicData>
        </a:graphic>
      </p:graphicFrame>
      <p:sp>
        <p:nvSpPr>
          <p:cNvPr id="1037" name="TextBox 1036">
            <a:extLst>
              <a:ext uri="{FF2B5EF4-FFF2-40B4-BE49-F238E27FC236}">
                <a16:creationId xmlns:a16="http://schemas.microsoft.com/office/drawing/2014/main" id="{E9333681-8C4D-0F15-5A6B-BA5EB6184754}"/>
              </a:ext>
            </a:extLst>
          </p:cNvPr>
          <p:cNvSpPr txBox="1"/>
          <p:nvPr/>
        </p:nvSpPr>
        <p:spPr>
          <a:xfrm>
            <a:off x="14627579" y="12159135"/>
            <a:ext cx="5270912" cy="584775"/>
          </a:xfrm>
          <a:prstGeom prst="rect">
            <a:avLst/>
          </a:prstGeom>
          <a:noFill/>
        </p:spPr>
        <p:txBody>
          <a:bodyPr wrap="square" rtlCol="0">
            <a:spAutoFit/>
          </a:bodyPr>
          <a:lstStyle/>
          <a:p>
            <a:r>
              <a:rPr lang="en-US" sz="3200">
                <a:solidFill>
                  <a:srgbClr val="237194"/>
                </a:solidFill>
              </a:rPr>
              <a:t>1. Molecular Weight Screening</a:t>
            </a:r>
          </a:p>
        </p:txBody>
      </p:sp>
      <p:cxnSp>
        <p:nvCxnSpPr>
          <p:cNvPr id="1039" name="Straight Connector 1038">
            <a:extLst>
              <a:ext uri="{FF2B5EF4-FFF2-40B4-BE49-F238E27FC236}">
                <a16:creationId xmlns:a16="http://schemas.microsoft.com/office/drawing/2014/main" id="{69F91D06-3268-727E-CA2D-73749BBDF8E8}"/>
              </a:ext>
            </a:extLst>
          </p:cNvPr>
          <p:cNvCxnSpPr>
            <a:cxnSpLocks/>
          </p:cNvCxnSpPr>
          <p:nvPr/>
        </p:nvCxnSpPr>
        <p:spPr>
          <a:xfrm>
            <a:off x="14657714" y="12650852"/>
            <a:ext cx="6093190" cy="0"/>
          </a:xfrm>
          <a:prstGeom prst="line">
            <a:avLst/>
          </a:prstGeom>
          <a:ln w="60325" cap="rnd">
            <a:solidFill>
              <a:srgbClr val="237194">
                <a:alpha val="46937"/>
              </a:srgbClr>
            </a:solidFill>
          </a:ln>
        </p:spPr>
        <p:style>
          <a:lnRef idx="1">
            <a:schemeClr val="accent1"/>
          </a:lnRef>
          <a:fillRef idx="0">
            <a:schemeClr val="accent1"/>
          </a:fillRef>
          <a:effectRef idx="0">
            <a:schemeClr val="accent1"/>
          </a:effectRef>
          <a:fontRef idx="minor">
            <a:schemeClr val="tx1"/>
          </a:fontRef>
        </p:style>
      </p:cxnSp>
      <p:pic>
        <p:nvPicPr>
          <p:cNvPr id="55" name="Picture 54" descr="Graphical user interface&#10;&#10;Description automatically generated">
            <a:extLst>
              <a:ext uri="{FF2B5EF4-FFF2-40B4-BE49-F238E27FC236}">
                <a16:creationId xmlns:a16="http://schemas.microsoft.com/office/drawing/2014/main" id="{D505E779-4B7E-BDBA-A923-2F3E2A5F62B4}"/>
              </a:ext>
            </a:extLst>
          </p:cNvPr>
          <p:cNvPicPr>
            <a:picLocks noChangeAspect="1"/>
          </p:cNvPicPr>
          <p:nvPr/>
        </p:nvPicPr>
        <p:blipFill>
          <a:blip r:embed="rId15"/>
          <a:stretch>
            <a:fillRect/>
          </a:stretch>
        </p:blipFill>
        <p:spPr>
          <a:xfrm>
            <a:off x="30050252" y="12755402"/>
            <a:ext cx="3770426" cy="3560957"/>
          </a:xfrm>
          <a:prstGeom prst="rect">
            <a:avLst/>
          </a:prstGeom>
          <a:ln w="76200">
            <a:solidFill>
              <a:srgbClr val="237194"/>
            </a:solidFill>
          </a:ln>
        </p:spPr>
      </p:pic>
      <p:pic>
        <p:nvPicPr>
          <p:cNvPr id="57" name="Picture 56" descr="Graphical user interface&#10;&#10;Description automatically generated">
            <a:extLst>
              <a:ext uri="{FF2B5EF4-FFF2-40B4-BE49-F238E27FC236}">
                <a16:creationId xmlns:a16="http://schemas.microsoft.com/office/drawing/2014/main" id="{CE074942-35B8-AD36-521D-6B171FA69112}"/>
              </a:ext>
            </a:extLst>
          </p:cNvPr>
          <p:cNvPicPr>
            <a:picLocks noChangeAspect="1"/>
          </p:cNvPicPr>
          <p:nvPr/>
        </p:nvPicPr>
        <p:blipFill>
          <a:blip r:embed="rId16"/>
          <a:stretch>
            <a:fillRect/>
          </a:stretch>
        </p:blipFill>
        <p:spPr>
          <a:xfrm>
            <a:off x="25881136" y="12757163"/>
            <a:ext cx="3766252" cy="3557016"/>
          </a:xfrm>
          <a:prstGeom prst="rect">
            <a:avLst/>
          </a:prstGeom>
          <a:ln w="76200">
            <a:solidFill>
              <a:srgbClr val="237194"/>
            </a:solidFill>
          </a:ln>
        </p:spPr>
      </p:pic>
      <p:sp>
        <p:nvSpPr>
          <p:cNvPr id="58" name="TextBox 57">
            <a:extLst>
              <a:ext uri="{FF2B5EF4-FFF2-40B4-BE49-F238E27FC236}">
                <a16:creationId xmlns:a16="http://schemas.microsoft.com/office/drawing/2014/main" id="{47CB89B9-1566-8B4F-8FD6-41DD8BEC7EBF}"/>
              </a:ext>
            </a:extLst>
          </p:cNvPr>
          <p:cNvSpPr txBox="1"/>
          <p:nvPr/>
        </p:nvSpPr>
        <p:spPr>
          <a:xfrm>
            <a:off x="20978805" y="16366412"/>
            <a:ext cx="5465386" cy="724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15000"/>
              </a:lnSpc>
            </a:pPr>
            <a:r>
              <a:rPr lang="en-US" i="1" u="none" strike="noStrike">
                <a:effectLst/>
                <a:ea typeface="Arial" panose="020B0604020202020204" pitchFamily="34" charset="0"/>
              </a:rPr>
              <a:t>Fi</a:t>
            </a:r>
            <a:r>
              <a:rPr lang="en-US" i="1">
                <a:ea typeface="Arial" panose="020B0604020202020204" pitchFamily="34" charset="0"/>
              </a:rPr>
              <a:t>g. 7: SEM Image of 86 </a:t>
            </a:r>
            <a:r>
              <a:rPr lang="en-US" i="1" err="1">
                <a:ea typeface="Arial" panose="020B0604020202020204" pitchFamily="34" charset="0"/>
              </a:rPr>
              <a:t>kDa</a:t>
            </a:r>
            <a:r>
              <a:rPr lang="en-US" i="1">
                <a:ea typeface="Arial" panose="020B0604020202020204" pitchFamily="34" charset="0"/>
              </a:rPr>
              <a:t> Sample   </a:t>
            </a:r>
            <a:endParaRPr lang="en-US" i="1" u="none" strike="noStrike">
              <a:effectLst/>
              <a:ea typeface="Arial" panose="020B0604020202020204" pitchFamily="34" charset="0"/>
            </a:endParaRPr>
          </a:p>
          <a:p>
            <a:pPr marR="0" lvl="0" algn="ctr">
              <a:lnSpc>
                <a:spcPct val="115000"/>
              </a:lnSpc>
              <a:spcBef>
                <a:spcPts val="0"/>
              </a:spcBef>
              <a:spcAft>
                <a:spcPts val="0"/>
              </a:spcAft>
            </a:pPr>
            <a:endParaRPr lang="en-US" i="1" u="none" strike="noStrike">
              <a:effectLst/>
              <a:ea typeface="Arial" panose="020B0604020202020204" pitchFamily="34" charset="0"/>
            </a:endParaRPr>
          </a:p>
        </p:txBody>
      </p:sp>
      <p:pic>
        <p:nvPicPr>
          <p:cNvPr id="60" name="Picture 59" descr="Graphical user interface&#10;&#10;Description automatically generated">
            <a:extLst>
              <a:ext uri="{FF2B5EF4-FFF2-40B4-BE49-F238E27FC236}">
                <a16:creationId xmlns:a16="http://schemas.microsoft.com/office/drawing/2014/main" id="{1D4FDFFD-50BA-0C40-411D-6A055EC27F35}"/>
              </a:ext>
            </a:extLst>
          </p:cNvPr>
          <p:cNvPicPr>
            <a:picLocks noChangeAspect="1"/>
          </p:cNvPicPr>
          <p:nvPr/>
        </p:nvPicPr>
        <p:blipFill>
          <a:blip r:embed="rId11"/>
          <a:stretch>
            <a:fillRect/>
          </a:stretch>
        </p:blipFill>
        <p:spPr>
          <a:xfrm>
            <a:off x="21732005" y="12755402"/>
            <a:ext cx="3766254" cy="3557016"/>
          </a:xfrm>
          <a:prstGeom prst="rect">
            <a:avLst/>
          </a:prstGeom>
          <a:ln w="76200">
            <a:solidFill>
              <a:srgbClr val="237194"/>
            </a:solidFill>
          </a:ln>
        </p:spPr>
      </p:pic>
      <p:sp>
        <p:nvSpPr>
          <p:cNvPr id="1042" name="TextBox 1041">
            <a:extLst>
              <a:ext uri="{FF2B5EF4-FFF2-40B4-BE49-F238E27FC236}">
                <a16:creationId xmlns:a16="http://schemas.microsoft.com/office/drawing/2014/main" id="{A4636C71-F412-2B8F-D065-5230992B6620}"/>
              </a:ext>
            </a:extLst>
          </p:cNvPr>
          <p:cNvSpPr txBox="1"/>
          <p:nvPr/>
        </p:nvSpPr>
        <p:spPr>
          <a:xfrm>
            <a:off x="25095970" y="16367714"/>
            <a:ext cx="5465386" cy="724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15000"/>
              </a:lnSpc>
            </a:pPr>
            <a:r>
              <a:rPr lang="en-US" i="1" u="none" strike="noStrike">
                <a:effectLst/>
                <a:ea typeface="Arial" panose="020B0604020202020204" pitchFamily="34" charset="0"/>
              </a:rPr>
              <a:t>Fi</a:t>
            </a:r>
            <a:r>
              <a:rPr lang="en-US" i="1">
                <a:ea typeface="Arial" panose="020B0604020202020204" pitchFamily="34" charset="0"/>
              </a:rPr>
              <a:t>g. 8: SEM Image 150 </a:t>
            </a:r>
            <a:r>
              <a:rPr lang="en-US" i="1" err="1">
                <a:ea typeface="Arial" panose="020B0604020202020204" pitchFamily="34" charset="0"/>
              </a:rPr>
              <a:t>kDa</a:t>
            </a:r>
            <a:r>
              <a:rPr lang="en-US" i="1">
                <a:ea typeface="Arial" panose="020B0604020202020204" pitchFamily="34" charset="0"/>
              </a:rPr>
              <a:t>  Sample </a:t>
            </a:r>
            <a:endParaRPr lang="en-US"/>
          </a:p>
          <a:p>
            <a:pPr marR="0" lvl="0" algn="ctr">
              <a:lnSpc>
                <a:spcPct val="115000"/>
              </a:lnSpc>
              <a:spcBef>
                <a:spcPts val="0"/>
              </a:spcBef>
              <a:spcAft>
                <a:spcPts val="0"/>
              </a:spcAft>
            </a:pPr>
            <a:endParaRPr lang="en-US" i="1" u="none" strike="noStrike">
              <a:effectLst/>
              <a:ea typeface="Arial" panose="020B0604020202020204" pitchFamily="34" charset="0"/>
            </a:endParaRPr>
          </a:p>
        </p:txBody>
      </p:sp>
      <p:sp>
        <p:nvSpPr>
          <p:cNvPr id="1043" name="TextBox 1042">
            <a:extLst>
              <a:ext uri="{FF2B5EF4-FFF2-40B4-BE49-F238E27FC236}">
                <a16:creationId xmlns:a16="http://schemas.microsoft.com/office/drawing/2014/main" id="{9E7B75AD-F8AD-6268-3AE6-18A2418C98D3}"/>
              </a:ext>
            </a:extLst>
          </p:cNvPr>
          <p:cNvSpPr txBox="1"/>
          <p:nvPr/>
        </p:nvSpPr>
        <p:spPr>
          <a:xfrm>
            <a:off x="29194107" y="16362439"/>
            <a:ext cx="5465386" cy="724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15000"/>
              </a:lnSpc>
            </a:pPr>
            <a:r>
              <a:rPr lang="en-US" i="1" u="none" strike="noStrike">
                <a:effectLst/>
                <a:ea typeface="Arial" panose="020B0604020202020204" pitchFamily="34" charset="0"/>
              </a:rPr>
              <a:t>Fi</a:t>
            </a:r>
            <a:r>
              <a:rPr lang="en-US" i="1">
                <a:ea typeface="Arial" panose="020B0604020202020204" pitchFamily="34" charset="0"/>
              </a:rPr>
              <a:t>g. 9: SEM Image 250 </a:t>
            </a:r>
            <a:r>
              <a:rPr lang="en-US" i="1" err="1">
                <a:ea typeface="Arial" panose="020B0604020202020204" pitchFamily="34" charset="0"/>
              </a:rPr>
              <a:t>kDa</a:t>
            </a:r>
            <a:r>
              <a:rPr lang="en-US" i="1">
                <a:ea typeface="Arial" panose="020B0604020202020204" pitchFamily="34" charset="0"/>
              </a:rPr>
              <a:t> Sample  </a:t>
            </a:r>
            <a:endParaRPr lang="en-US" i="1" u="none" strike="noStrike">
              <a:effectLst/>
              <a:ea typeface="Arial" panose="020B0604020202020204" pitchFamily="34" charset="0"/>
            </a:endParaRPr>
          </a:p>
          <a:p>
            <a:pPr marR="0" lvl="0" algn="ctr">
              <a:lnSpc>
                <a:spcPct val="115000"/>
              </a:lnSpc>
              <a:spcBef>
                <a:spcPts val="0"/>
              </a:spcBef>
              <a:spcAft>
                <a:spcPts val="0"/>
              </a:spcAft>
            </a:pPr>
            <a:endParaRPr lang="en-US" i="1" u="none" strike="noStrike">
              <a:effectLst/>
              <a:ea typeface="Arial" panose="020B0604020202020204" pitchFamily="34" charset="0"/>
            </a:endParaRPr>
          </a:p>
        </p:txBody>
      </p:sp>
      <p:pic>
        <p:nvPicPr>
          <p:cNvPr id="23" name="Picture 34" descr="A picture containing purple, indoor, laying, close&#10;&#10;Description automatically generated">
            <a:extLst>
              <a:ext uri="{FF2B5EF4-FFF2-40B4-BE49-F238E27FC236}">
                <a16:creationId xmlns:a16="http://schemas.microsoft.com/office/drawing/2014/main" id="{B6215533-8FB4-492B-0C5C-48852DA8E2F2}"/>
              </a:ext>
            </a:extLst>
          </p:cNvPr>
          <p:cNvPicPr>
            <a:picLocks noChangeAspect="1"/>
          </p:cNvPicPr>
          <p:nvPr/>
        </p:nvPicPr>
        <p:blipFill>
          <a:blip r:embed="rId17"/>
          <a:stretch>
            <a:fillRect/>
          </a:stretch>
        </p:blipFill>
        <p:spPr>
          <a:xfrm>
            <a:off x="34839571" y="21773185"/>
            <a:ext cx="3088255" cy="2950233"/>
          </a:xfrm>
          <a:prstGeom prst="rect">
            <a:avLst/>
          </a:prstGeom>
          <a:ln w="76200">
            <a:solidFill>
              <a:srgbClr val="237194"/>
            </a:solidFill>
          </a:ln>
        </p:spPr>
      </p:pic>
      <p:pic>
        <p:nvPicPr>
          <p:cNvPr id="36" name="Picture 42">
            <a:extLst>
              <a:ext uri="{FF2B5EF4-FFF2-40B4-BE49-F238E27FC236}">
                <a16:creationId xmlns:a16="http://schemas.microsoft.com/office/drawing/2014/main" id="{9F0EEC5E-A635-5754-476D-9022E5F0FC58}"/>
              </a:ext>
            </a:extLst>
          </p:cNvPr>
          <p:cNvPicPr>
            <a:picLocks noChangeAspect="1"/>
          </p:cNvPicPr>
          <p:nvPr/>
        </p:nvPicPr>
        <p:blipFill>
          <a:blip r:embed="rId18"/>
          <a:stretch>
            <a:fillRect/>
          </a:stretch>
        </p:blipFill>
        <p:spPr>
          <a:xfrm>
            <a:off x="34700844" y="18061963"/>
            <a:ext cx="3281657" cy="3047253"/>
          </a:xfrm>
          <a:prstGeom prst="rect">
            <a:avLst/>
          </a:prstGeom>
        </p:spPr>
      </p:pic>
      <p:sp>
        <p:nvSpPr>
          <p:cNvPr id="51" name="TextBox 50">
            <a:extLst>
              <a:ext uri="{FF2B5EF4-FFF2-40B4-BE49-F238E27FC236}">
                <a16:creationId xmlns:a16="http://schemas.microsoft.com/office/drawing/2014/main" id="{1E2F298E-DC49-4B16-A459-9C9DAC6A7279}"/>
              </a:ext>
            </a:extLst>
          </p:cNvPr>
          <p:cNvSpPr txBox="1"/>
          <p:nvPr/>
        </p:nvSpPr>
        <p:spPr>
          <a:xfrm>
            <a:off x="33633390" y="21065200"/>
            <a:ext cx="5362593" cy="7107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15000"/>
              </a:lnSpc>
            </a:pPr>
            <a:r>
              <a:rPr lang="en-US" i="1" u="none" strike="noStrike">
                <a:effectLst/>
                <a:ea typeface="Arial" panose="020B0604020202020204" pitchFamily="34" charset="0"/>
              </a:rPr>
              <a:t>Fi</a:t>
            </a:r>
            <a:r>
              <a:rPr lang="en-US" i="1">
                <a:ea typeface="Arial" panose="020B0604020202020204" pitchFamily="34" charset="0"/>
              </a:rPr>
              <a:t>g. 18: UV Crosslinked Hydrogel  </a:t>
            </a:r>
            <a:endParaRPr lang="en-US" i="1" u="none" strike="noStrike">
              <a:effectLst/>
              <a:ea typeface="Arial" panose="020B0604020202020204" pitchFamily="34" charset="0"/>
            </a:endParaRPr>
          </a:p>
          <a:p>
            <a:pPr marR="0" lvl="0" algn="ctr">
              <a:lnSpc>
                <a:spcPct val="115000"/>
              </a:lnSpc>
              <a:spcBef>
                <a:spcPts val="0"/>
              </a:spcBef>
              <a:spcAft>
                <a:spcPts val="0"/>
              </a:spcAft>
            </a:pPr>
            <a:endParaRPr lang="en-US" i="1" u="none" strike="noStrike">
              <a:effectLst/>
              <a:ea typeface="Arial" panose="020B0604020202020204" pitchFamily="34" charset="0"/>
            </a:endParaRPr>
          </a:p>
        </p:txBody>
      </p:sp>
      <p:sp>
        <p:nvSpPr>
          <p:cNvPr id="53" name="TextBox 52">
            <a:extLst>
              <a:ext uri="{FF2B5EF4-FFF2-40B4-BE49-F238E27FC236}">
                <a16:creationId xmlns:a16="http://schemas.microsoft.com/office/drawing/2014/main" id="{8CB2AB81-536E-3014-A759-C67D2A3A49D5}"/>
              </a:ext>
            </a:extLst>
          </p:cNvPr>
          <p:cNvSpPr txBox="1"/>
          <p:nvPr/>
        </p:nvSpPr>
        <p:spPr>
          <a:xfrm>
            <a:off x="33633391" y="24788494"/>
            <a:ext cx="5362593" cy="10292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15000"/>
              </a:lnSpc>
            </a:pPr>
            <a:r>
              <a:rPr lang="en-US" i="1" u="none" strike="noStrike">
                <a:effectLst/>
                <a:ea typeface="Arial" panose="020B0604020202020204" pitchFamily="34" charset="0"/>
              </a:rPr>
              <a:t>Fi</a:t>
            </a:r>
            <a:r>
              <a:rPr lang="en-US" i="1">
                <a:ea typeface="Arial" panose="020B0604020202020204" pitchFamily="34" charset="0"/>
              </a:rPr>
              <a:t>g. 19.1: HDF in Cultured in Gel </a:t>
            </a:r>
            <a:endParaRPr lang="en-US">
              <a:ea typeface="Arial" panose="020B0604020202020204" pitchFamily="34" charset="0"/>
            </a:endParaRPr>
          </a:p>
          <a:p>
            <a:pPr algn="ctr">
              <a:lnSpc>
                <a:spcPct val="114999"/>
              </a:lnSpc>
            </a:pPr>
            <a:r>
              <a:rPr lang="en-US" i="1">
                <a:ea typeface="Arial" panose="020B0604020202020204" pitchFamily="34" charset="0"/>
              </a:rPr>
              <a:t>Scale bar 100 </a:t>
            </a:r>
            <a:r>
              <a:rPr lang="en-US">
                <a:ea typeface="+mn-lt"/>
                <a:cs typeface="+mn-lt"/>
              </a:rPr>
              <a:t>µm</a:t>
            </a:r>
            <a:r>
              <a:rPr lang="en-US" i="1">
                <a:ea typeface="Arial" panose="020B0604020202020204" pitchFamily="34" charset="0"/>
              </a:rPr>
              <a:t>  </a:t>
            </a:r>
            <a:endParaRPr lang="en-US">
              <a:cs typeface="Calibri" panose="020F0502020204030204"/>
            </a:endParaRPr>
          </a:p>
          <a:p>
            <a:pPr marR="0" lvl="0" algn="ctr">
              <a:lnSpc>
                <a:spcPct val="115000"/>
              </a:lnSpc>
              <a:spcBef>
                <a:spcPts val="0"/>
              </a:spcBef>
              <a:spcAft>
                <a:spcPts val="0"/>
              </a:spcAft>
            </a:pPr>
            <a:endParaRPr lang="en-US" i="1" u="none" strike="noStrike">
              <a:effectLst/>
              <a:ea typeface="Arial" panose="020B0604020202020204" pitchFamily="34" charset="0"/>
            </a:endParaRPr>
          </a:p>
        </p:txBody>
      </p:sp>
      <p:sp>
        <p:nvSpPr>
          <p:cNvPr id="54" name="TextBox 53">
            <a:extLst>
              <a:ext uri="{FF2B5EF4-FFF2-40B4-BE49-F238E27FC236}">
                <a16:creationId xmlns:a16="http://schemas.microsoft.com/office/drawing/2014/main" id="{3A6F27F0-DD66-CC71-EECD-10794B781A7C}"/>
              </a:ext>
            </a:extLst>
          </p:cNvPr>
          <p:cNvSpPr txBox="1"/>
          <p:nvPr/>
        </p:nvSpPr>
        <p:spPr>
          <a:xfrm>
            <a:off x="34650030" y="28914102"/>
            <a:ext cx="332676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i="1"/>
              <a:t>Fig. 19.2: HDF in Cultured in Gel</a:t>
            </a:r>
            <a:endParaRPr lang="en-US">
              <a:cs typeface="Calibri" panose="020F0502020204030204"/>
            </a:endParaRPr>
          </a:p>
          <a:p>
            <a:pPr algn="ctr"/>
            <a:r>
              <a:rPr lang="en-US" i="1"/>
              <a:t>Scale bar 100 </a:t>
            </a:r>
            <a:r>
              <a:rPr lang="en-US">
                <a:ea typeface="+mn-lt"/>
                <a:cs typeface="+mn-lt"/>
              </a:rPr>
              <a:t>µm</a:t>
            </a:r>
            <a:r>
              <a:rPr lang="en-US" i="1"/>
              <a:t>  </a:t>
            </a:r>
            <a:endParaRPr lang="en-US">
              <a:cs typeface="Calibri"/>
            </a:endParaRPr>
          </a:p>
        </p:txBody>
      </p:sp>
      <p:sp>
        <p:nvSpPr>
          <p:cNvPr id="56" name="TextBox 55">
            <a:extLst>
              <a:ext uri="{FF2B5EF4-FFF2-40B4-BE49-F238E27FC236}">
                <a16:creationId xmlns:a16="http://schemas.microsoft.com/office/drawing/2014/main" id="{30519E14-A571-554D-F504-AE8F8E69E9F8}"/>
              </a:ext>
            </a:extLst>
          </p:cNvPr>
          <p:cNvSpPr txBox="1"/>
          <p:nvPr/>
        </p:nvSpPr>
        <p:spPr>
          <a:xfrm>
            <a:off x="38306221" y="22155800"/>
            <a:ext cx="5014110" cy="4493538"/>
          </a:xfrm>
          <a:prstGeom prst="rect">
            <a:avLst/>
          </a:prstGeom>
          <a:noFill/>
        </p:spPr>
        <p:txBody>
          <a:bodyPr wrap="square" lIns="91440" tIns="45720" rIns="91440" bIns="45720" rtlCol="0" anchor="t">
            <a:spAutoFit/>
          </a:bodyPr>
          <a:lstStyle/>
          <a:p>
            <a:pPr algn="just"/>
            <a:r>
              <a:rPr lang="en-US" sz="2600" dirty="0">
                <a:cs typeface="Calibri"/>
              </a:rPr>
              <a:t>Due to issues with fiber solubility, the HDF cell study was performed using 50% of 86 </a:t>
            </a:r>
            <a:r>
              <a:rPr lang="en-US" sz="2600" dirty="0" err="1">
                <a:cs typeface="Calibri"/>
              </a:rPr>
              <a:t>kDa</a:t>
            </a:r>
            <a:r>
              <a:rPr lang="en-US" sz="2600" dirty="0">
                <a:cs typeface="Calibri"/>
              </a:rPr>
              <a:t> 70% modified </a:t>
            </a:r>
            <a:r>
              <a:rPr lang="en-US" sz="2600" dirty="0" err="1">
                <a:cs typeface="Calibri"/>
              </a:rPr>
              <a:t>Dex</a:t>
            </a:r>
            <a:r>
              <a:rPr lang="en-US" sz="2600" dirty="0">
                <a:cs typeface="Calibri"/>
              </a:rPr>
              <a:t>-MA and 50% of 86kDa pure Dextran 0.5 g/mL fibers spun at 8 cm. Fibers were dissolved in 86 </a:t>
            </a:r>
            <a:r>
              <a:rPr lang="en-US" sz="2600" dirty="0" err="1">
                <a:cs typeface="Calibri"/>
              </a:rPr>
              <a:t>kDa</a:t>
            </a:r>
            <a:r>
              <a:rPr lang="en-US" sz="2600" dirty="0">
                <a:cs typeface="Calibri"/>
              </a:rPr>
              <a:t> 70% modified </a:t>
            </a:r>
            <a:r>
              <a:rPr lang="en-US" sz="2600" dirty="0" err="1">
                <a:cs typeface="Calibri"/>
              </a:rPr>
              <a:t>Dex</a:t>
            </a:r>
            <a:r>
              <a:rPr lang="en-US" sz="2600" dirty="0">
                <a:cs typeface="Calibri"/>
              </a:rPr>
              <a:t>-MA solution with fibronectin coating for cell attachment. </a:t>
            </a:r>
          </a:p>
          <a:p>
            <a:pPr algn="just"/>
            <a:endParaRPr lang="en-US" sz="2600" dirty="0">
              <a:cs typeface="Calibri"/>
            </a:endParaRPr>
          </a:p>
          <a:p>
            <a:pPr algn="just"/>
            <a:endParaRPr lang="en-US" sz="2600" dirty="0">
              <a:cs typeface="Calibri"/>
            </a:endParaRPr>
          </a:p>
        </p:txBody>
      </p:sp>
      <p:graphicFrame>
        <p:nvGraphicFramePr>
          <p:cNvPr id="59" name="Table 58">
            <a:extLst>
              <a:ext uri="{FF2B5EF4-FFF2-40B4-BE49-F238E27FC236}">
                <a16:creationId xmlns:a16="http://schemas.microsoft.com/office/drawing/2014/main" id="{D21CA4B5-F191-906C-6044-26F7CFEFD302}"/>
              </a:ext>
            </a:extLst>
          </p:cNvPr>
          <p:cNvGraphicFramePr>
            <a:graphicFrameLocks noGrp="1"/>
          </p:cNvGraphicFramePr>
          <p:nvPr>
            <p:extLst>
              <p:ext uri="{D42A27DB-BD31-4B8C-83A1-F6EECF244321}">
                <p14:modId xmlns:p14="http://schemas.microsoft.com/office/powerpoint/2010/main" val="2231983352"/>
              </p:ext>
            </p:extLst>
          </p:nvPr>
        </p:nvGraphicFramePr>
        <p:xfrm>
          <a:off x="14604372" y="17535733"/>
          <a:ext cx="6744880" cy="1497245"/>
        </p:xfrm>
        <a:graphic>
          <a:graphicData uri="http://schemas.openxmlformats.org/drawingml/2006/table">
            <a:tbl>
              <a:tblPr firstRow="1" firstCol="1" bandRow="1">
                <a:tableStyleId>{5C22544A-7EE6-4342-B048-85BDC9FD1C3A}</a:tableStyleId>
              </a:tblPr>
              <a:tblGrid>
                <a:gridCol w="3346662">
                  <a:extLst>
                    <a:ext uri="{9D8B030D-6E8A-4147-A177-3AD203B41FA5}">
                      <a16:colId xmlns:a16="http://schemas.microsoft.com/office/drawing/2014/main" val="3644420250"/>
                    </a:ext>
                  </a:extLst>
                </a:gridCol>
                <a:gridCol w="809546">
                  <a:extLst>
                    <a:ext uri="{9D8B030D-6E8A-4147-A177-3AD203B41FA5}">
                      <a16:colId xmlns:a16="http://schemas.microsoft.com/office/drawing/2014/main" val="4218742997"/>
                    </a:ext>
                  </a:extLst>
                </a:gridCol>
                <a:gridCol w="889173">
                  <a:extLst>
                    <a:ext uri="{9D8B030D-6E8A-4147-A177-3AD203B41FA5}">
                      <a16:colId xmlns:a16="http://schemas.microsoft.com/office/drawing/2014/main" val="795846986"/>
                    </a:ext>
                  </a:extLst>
                </a:gridCol>
                <a:gridCol w="862630">
                  <a:extLst>
                    <a:ext uri="{9D8B030D-6E8A-4147-A177-3AD203B41FA5}">
                      <a16:colId xmlns:a16="http://schemas.microsoft.com/office/drawing/2014/main" val="1617969217"/>
                    </a:ext>
                  </a:extLst>
                </a:gridCol>
                <a:gridCol w="836869">
                  <a:extLst>
                    <a:ext uri="{9D8B030D-6E8A-4147-A177-3AD203B41FA5}">
                      <a16:colId xmlns:a16="http://schemas.microsoft.com/office/drawing/2014/main" val="3392693164"/>
                    </a:ext>
                  </a:extLst>
                </a:gridCol>
              </a:tblGrid>
              <a:tr h="380082">
                <a:tc>
                  <a:txBody>
                    <a:bodyPr/>
                    <a:lstStyle/>
                    <a:p>
                      <a:pPr marL="0" marR="0" lvl="0" indent="0" algn="l" defTabSz="4389120" rtl="0" eaLnBrk="1" fontAlgn="auto" latinLnBrk="0" hangingPunct="1">
                        <a:lnSpc>
                          <a:spcPct val="115000"/>
                        </a:lnSpc>
                        <a:spcBef>
                          <a:spcPts val="0"/>
                        </a:spcBef>
                        <a:spcAft>
                          <a:spcPts val="0"/>
                        </a:spcAft>
                        <a:buClrTx/>
                        <a:buSzTx/>
                        <a:buFontTx/>
                        <a:buNone/>
                        <a:tabLst/>
                        <a:defRPr/>
                      </a:pPr>
                      <a:r>
                        <a:rPr lang="en-US" sz="2400">
                          <a:effectLst/>
                          <a:latin typeface="+mn-lt"/>
                        </a:rPr>
                        <a:t>Concentration (g/mL)</a:t>
                      </a:r>
                      <a:endParaRPr lang="en-US" sz="2400">
                        <a:effectLst/>
                        <a:latin typeface="+mn-lt"/>
                        <a:ea typeface="Arial" panose="020B0604020202020204" pitchFamily="34" charset="0"/>
                      </a:endParaRPr>
                    </a:p>
                  </a:txBody>
                  <a:tcPr marL="144950" marR="144950" marT="0" marB="0">
                    <a:solidFill>
                      <a:srgbClr val="237194"/>
                    </a:solidFill>
                  </a:tcPr>
                </a:tc>
                <a:tc>
                  <a:txBody>
                    <a:bodyPr/>
                    <a:lstStyle/>
                    <a:p>
                      <a:pPr marL="0" marR="0" algn="ctr">
                        <a:lnSpc>
                          <a:spcPct val="115000"/>
                        </a:lnSpc>
                        <a:spcBef>
                          <a:spcPts val="0"/>
                        </a:spcBef>
                        <a:spcAft>
                          <a:spcPts val="0"/>
                        </a:spcAft>
                      </a:pPr>
                      <a:r>
                        <a:rPr lang="en-US" sz="2400">
                          <a:effectLst/>
                          <a:latin typeface="+mn-lt"/>
                        </a:rPr>
                        <a:t>0.3</a:t>
                      </a:r>
                      <a:endParaRPr lang="en-US" sz="2400">
                        <a:effectLst/>
                        <a:latin typeface="+mn-lt"/>
                        <a:ea typeface="Arial" panose="020B0604020202020204" pitchFamily="34" charset="0"/>
                      </a:endParaRPr>
                    </a:p>
                  </a:txBody>
                  <a:tcPr marL="144950" marR="144950" marT="0" marB="0">
                    <a:solidFill>
                      <a:srgbClr val="FAA32B"/>
                    </a:solidFill>
                  </a:tcPr>
                </a:tc>
                <a:tc>
                  <a:txBody>
                    <a:bodyPr/>
                    <a:lstStyle/>
                    <a:p>
                      <a:pPr marL="0" marR="0" algn="ctr">
                        <a:lnSpc>
                          <a:spcPct val="115000"/>
                        </a:lnSpc>
                        <a:spcBef>
                          <a:spcPts val="0"/>
                        </a:spcBef>
                        <a:spcAft>
                          <a:spcPts val="0"/>
                        </a:spcAft>
                      </a:pPr>
                      <a:r>
                        <a:rPr lang="en-US" sz="2400">
                          <a:effectLst/>
                          <a:latin typeface="+mn-lt"/>
                        </a:rPr>
                        <a:t>0.4</a:t>
                      </a:r>
                      <a:endParaRPr lang="en-US" sz="2400">
                        <a:effectLst/>
                        <a:latin typeface="+mn-lt"/>
                        <a:ea typeface="Arial" panose="020B0604020202020204" pitchFamily="34" charset="0"/>
                      </a:endParaRPr>
                    </a:p>
                  </a:txBody>
                  <a:tcPr marL="144950" marR="144950" marT="0" marB="0">
                    <a:solidFill>
                      <a:srgbClr val="FAA32B"/>
                    </a:solidFill>
                  </a:tcPr>
                </a:tc>
                <a:tc>
                  <a:txBody>
                    <a:bodyPr/>
                    <a:lstStyle/>
                    <a:p>
                      <a:pPr marL="0" marR="0" algn="ctr">
                        <a:lnSpc>
                          <a:spcPct val="115000"/>
                        </a:lnSpc>
                        <a:spcBef>
                          <a:spcPts val="0"/>
                        </a:spcBef>
                        <a:spcAft>
                          <a:spcPts val="0"/>
                        </a:spcAft>
                      </a:pPr>
                      <a:r>
                        <a:rPr lang="en-US" sz="2400">
                          <a:effectLst/>
                          <a:latin typeface="+mn-lt"/>
                        </a:rPr>
                        <a:t>0.5</a:t>
                      </a:r>
                      <a:endParaRPr lang="en-US" sz="2400">
                        <a:effectLst/>
                        <a:latin typeface="+mn-lt"/>
                        <a:ea typeface="Arial" panose="020B0604020202020204" pitchFamily="34" charset="0"/>
                      </a:endParaRPr>
                    </a:p>
                  </a:txBody>
                  <a:tcPr marL="144950" marR="144950" marT="0" marB="0">
                    <a:solidFill>
                      <a:srgbClr val="FAA32B"/>
                    </a:solidFill>
                  </a:tcPr>
                </a:tc>
                <a:tc>
                  <a:txBody>
                    <a:bodyPr/>
                    <a:lstStyle/>
                    <a:p>
                      <a:pPr marL="0" marR="0" algn="ctr">
                        <a:lnSpc>
                          <a:spcPct val="115000"/>
                        </a:lnSpc>
                        <a:spcBef>
                          <a:spcPts val="0"/>
                        </a:spcBef>
                        <a:spcAft>
                          <a:spcPts val="0"/>
                        </a:spcAft>
                      </a:pPr>
                      <a:r>
                        <a:rPr lang="en-US" sz="2400">
                          <a:effectLst/>
                          <a:latin typeface="+mn-lt"/>
                        </a:rPr>
                        <a:t>0.6</a:t>
                      </a:r>
                      <a:endParaRPr lang="en-US" sz="2400">
                        <a:effectLst/>
                        <a:latin typeface="+mn-lt"/>
                        <a:ea typeface="Arial" panose="020B0604020202020204" pitchFamily="34" charset="0"/>
                      </a:endParaRPr>
                    </a:p>
                  </a:txBody>
                  <a:tcPr marL="144950" marR="144950" marT="0" marB="0">
                    <a:solidFill>
                      <a:srgbClr val="FAA32B"/>
                    </a:solidFill>
                  </a:tcPr>
                </a:tc>
                <a:extLst>
                  <a:ext uri="{0D108BD9-81ED-4DB2-BD59-A6C34878D82A}">
                    <a16:rowId xmlns:a16="http://schemas.microsoft.com/office/drawing/2014/main" val="1969377310"/>
                  </a:ext>
                </a:extLst>
              </a:tr>
              <a:tr h="1101322">
                <a:tc>
                  <a:txBody>
                    <a:bodyPr/>
                    <a:lstStyle/>
                    <a:p>
                      <a:pPr marL="0" marR="0">
                        <a:lnSpc>
                          <a:spcPct val="115000"/>
                        </a:lnSpc>
                        <a:spcBef>
                          <a:spcPts val="0"/>
                        </a:spcBef>
                        <a:spcAft>
                          <a:spcPts val="0"/>
                        </a:spcAft>
                      </a:pPr>
                      <a:r>
                        <a:rPr lang="en-US" sz="2400">
                          <a:effectLst/>
                          <a:latin typeface="+mn-lt"/>
                        </a:rPr>
                        <a:t>Produced Defined Nanofibers</a:t>
                      </a:r>
                      <a:endParaRPr lang="en-US" sz="2400">
                        <a:effectLst/>
                        <a:latin typeface="+mn-lt"/>
                        <a:ea typeface="Arial" panose="020B0604020202020204" pitchFamily="34" charset="0"/>
                      </a:endParaRPr>
                    </a:p>
                  </a:txBody>
                  <a:tcPr marL="144950" marR="144950" marT="0" marB="0">
                    <a:solidFill>
                      <a:srgbClr val="237194"/>
                    </a:solidFill>
                  </a:tcPr>
                </a:tc>
                <a:tc>
                  <a:txBody>
                    <a:bodyPr/>
                    <a:lstStyle/>
                    <a:p>
                      <a:pPr marL="0" marR="0" algn="ctr">
                        <a:lnSpc>
                          <a:spcPct val="115000"/>
                        </a:lnSpc>
                        <a:spcBef>
                          <a:spcPts val="0"/>
                        </a:spcBef>
                        <a:spcAft>
                          <a:spcPts val="0"/>
                        </a:spcAft>
                      </a:pPr>
                      <a:r>
                        <a:rPr lang="en-US" sz="5400">
                          <a:solidFill>
                            <a:srgbClr val="000000"/>
                          </a:solidFill>
                          <a:effectLst/>
                          <a:latin typeface="+mn-lt"/>
                        </a:rPr>
                        <a:t>X</a:t>
                      </a:r>
                      <a:endParaRPr lang="en-US" sz="5400">
                        <a:solidFill>
                          <a:srgbClr val="000000"/>
                        </a:solidFill>
                        <a:effectLst/>
                        <a:latin typeface="+mn-lt"/>
                        <a:ea typeface="Arial" panose="020B0604020202020204" pitchFamily="34" charset="0"/>
                      </a:endParaRPr>
                    </a:p>
                  </a:txBody>
                  <a:tcPr marL="144950" marR="144950" marT="0" marB="0">
                    <a:solidFill>
                      <a:srgbClr val="00BBD6">
                        <a:alpha val="14118"/>
                      </a:srgbClr>
                    </a:solidFill>
                  </a:tcPr>
                </a:tc>
                <a:tc>
                  <a:txBody>
                    <a:bodyPr/>
                    <a:lstStyle/>
                    <a:p>
                      <a:pPr marL="0" marR="0" algn="ctr">
                        <a:lnSpc>
                          <a:spcPct val="115000"/>
                        </a:lnSpc>
                        <a:spcBef>
                          <a:spcPts val="0"/>
                        </a:spcBef>
                        <a:spcAft>
                          <a:spcPts val="0"/>
                        </a:spcAft>
                      </a:pPr>
                      <a:r>
                        <a:rPr lang="en-US" sz="5400">
                          <a:solidFill>
                            <a:schemeClr val="accent6"/>
                          </a:solidFill>
                          <a:effectLst/>
                          <a:latin typeface="+mn-lt"/>
                        </a:rPr>
                        <a:t>✓</a:t>
                      </a:r>
                      <a:endParaRPr lang="en-US" sz="5400">
                        <a:solidFill>
                          <a:schemeClr val="accent6"/>
                        </a:solidFill>
                        <a:effectLst/>
                        <a:latin typeface="+mn-lt"/>
                        <a:ea typeface="Arial" panose="020B0604020202020204" pitchFamily="34" charset="0"/>
                      </a:endParaRPr>
                    </a:p>
                  </a:txBody>
                  <a:tcPr marL="144950" marR="144950" marT="0" marB="0">
                    <a:solidFill>
                      <a:srgbClr val="00BBD6">
                        <a:alpha val="14118"/>
                      </a:srgbClr>
                    </a:solidFill>
                  </a:tcPr>
                </a:tc>
                <a:tc>
                  <a:txBody>
                    <a:bodyPr/>
                    <a:lstStyle/>
                    <a:p>
                      <a:pPr marL="0" marR="0" algn="ctr">
                        <a:lnSpc>
                          <a:spcPct val="115000"/>
                        </a:lnSpc>
                        <a:spcBef>
                          <a:spcPts val="0"/>
                        </a:spcBef>
                        <a:spcAft>
                          <a:spcPts val="0"/>
                        </a:spcAft>
                      </a:pPr>
                      <a:r>
                        <a:rPr lang="en-US" sz="5400">
                          <a:solidFill>
                            <a:schemeClr val="accent6"/>
                          </a:solidFill>
                          <a:effectLst/>
                          <a:latin typeface="+mn-lt"/>
                        </a:rPr>
                        <a:t>✓</a:t>
                      </a:r>
                      <a:endParaRPr lang="en-US" sz="5400">
                        <a:solidFill>
                          <a:schemeClr val="accent6"/>
                        </a:solidFill>
                        <a:effectLst/>
                        <a:latin typeface="+mn-lt"/>
                        <a:ea typeface="Arial" panose="020B0604020202020204" pitchFamily="34" charset="0"/>
                      </a:endParaRPr>
                    </a:p>
                  </a:txBody>
                  <a:tcPr marL="144950" marR="144950" marT="0" marB="0">
                    <a:solidFill>
                      <a:srgbClr val="00BBD6">
                        <a:alpha val="14118"/>
                      </a:srgbClr>
                    </a:solidFill>
                  </a:tcPr>
                </a:tc>
                <a:tc>
                  <a:txBody>
                    <a:bodyPr/>
                    <a:lstStyle/>
                    <a:p>
                      <a:pPr marL="0" marR="0" algn="ctr">
                        <a:lnSpc>
                          <a:spcPct val="115000"/>
                        </a:lnSpc>
                        <a:spcBef>
                          <a:spcPts val="0"/>
                        </a:spcBef>
                        <a:spcAft>
                          <a:spcPts val="0"/>
                        </a:spcAft>
                      </a:pPr>
                      <a:r>
                        <a:rPr lang="en-US" sz="5400">
                          <a:solidFill>
                            <a:srgbClr val="000000"/>
                          </a:solidFill>
                          <a:effectLst/>
                          <a:latin typeface="+mn-lt"/>
                        </a:rPr>
                        <a:t>X</a:t>
                      </a:r>
                      <a:endParaRPr lang="en-US" sz="5400">
                        <a:solidFill>
                          <a:srgbClr val="000000"/>
                        </a:solidFill>
                        <a:effectLst/>
                        <a:latin typeface="+mn-lt"/>
                        <a:ea typeface="Arial" panose="020B0604020202020204" pitchFamily="34" charset="0"/>
                      </a:endParaRPr>
                    </a:p>
                  </a:txBody>
                  <a:tcPr marL="144950" marR="144950" marT="0" marB="0">
                    <a:solidFill>
                      <a:srgbClr val="00BBD6">
                        <a:alpha val="14118"/>
                      </a:srgbClr>
                    </a:solidFill>
                  </a:tcPr>
                </a:tc>
                <a:extLst>
                  <a:ext uri="{0D108BD9-81ED-4DB2-BD59-A6C34878D82A}">
                    <a16:rowId xmlns:a16="http://schemas.microsoft.com/office/drawing/2014/main" val="3988238414"/>
                  </a:ext>
                </a:extLst>
              </a:tr>
            </a:tbl>
          </a:graphicData>
        </a:graphic>
      </p:graphicFrame>
      <p:sp>
        <p:nvSpPr>
          <p:cNvPr id="61" name="TextBox 60">
            <a:extLst>
              <a:ext uri="{FF2B5EF4-FFF2-40B4-BE49-F238E27FC236}">
                <a16:creationId xmlns:a16="http://schemas.microsoft.com/office/drawing/2014/main" id="{8772796F-2C74-A5C3-0AD9-E487C81A016B}"/>
              </a:ext>
            </a:extLst>
          </p:cNvPr>
          <p:cNvSpPr txBox="1"/>
          <p:nvPr/>
        </p:nvSpPr>
        <p:spPr>
          <a:xfrm>
            <a:off x="14420242" y="19098637"/>
            <a:ext cx="6775937" cy="392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15000"/>
              </a:lnSpc>
            </a:pPr>
            <a:r>
              <a:rPr lang="en-US" i="1" u="none" strike="noStrike">
                <a:effectLst/>
                <a:ea typeface="Arial" panose="020B0604020202020204" pitchFamily="34" charset="0"/>
              </a:rPr>
              <a:t>Table </a:t>
            </a:r>
            <a:r>
              <a:rPr lang="en-US" i="1">
                <a:ea typeface="Arial" panose="020B0604020202020204" pitchFamily="34" charset="0"/>
              </a:rPr>
              <a:t>2</a:t>
            </a:r>
            <a:r>
              <a:rPr lang="en-US" i="1" u="none" strike="noStrike">
                <a:effectLst/>
                <a:ea typeface="Arial" panose="020B0604020202020204" pitchFamily="34" charset="0"/>
              </a:rPr>
              <a:t>: Tested Concentrations of Dextran Spinning Solutions</a:t>
            </a:r>
            <a:r>
              <a:rPr lang="en-US" i="1">
                <a:ea typeface="Arial" panose="020B0604020202020204" pitchFamily="34" charset="0"/>
              </a:rPr>
              <a:t> </a:t>
            </a:r>
            <a:endParaRPr lang="en-US" i="1" u="none" strike="noStrike">
              <a:effectLst/>
              <a:ea typeface="Arial" panose="020B0604020202020204" pitchFamily="34" charset="0"/>
            </a:endParaRPr>
          </a:p>
        </p:txBody>
      </p:sp>
      <p:sp>
        <p:nvSpPr>
          <p:cNvPr id="1040" name="TextBox 1039">
            <a:extLst>
              <a:ext uri="{FF2B5EF4-FFF2-40B4-BE49-F238E27FC236}">
                <a16:creationId xmlns:a16="http://schemas.microsoft.com/office/drawing/2014/main" id="{FF396DA9-6937-8FD3-1D02-1B457637D73D}"/>
              </a:ext>
            </a:extLst>
          </p:cNvPr>
          <p:cNvSpPr txBox="1"/>
          <p:nvPr/>
        </p:nvSpPr>
        <p:spPr>
          <a:xfrm>
            <a:off x="14598469" y="16801677"/>
            <a:ext cx="6151409" cy="584775"/>
          </a:xfrm>
          <a:prstGeom prst="rect">
            <a:avLst/>
          </a:prstGeom>
          <a:noFill/>
        </p:spPr>
        <p:txBody>
          <a:bodyPr wrap="square" rtlCol="0">
            <a:spAutoFit/>
          </a:bodyPr>
          <a:lstStyle/>
          <a:p>
            <a:r>
              <a:rPr lang="en-US" sz="3200">
                <a:solidFill>
                  <a:srgbClr val="237194"/>
                </a:solidFill>
              </a:rPr>
              <a:t>2. Concentration Screening</a:t>
            </a:r>
          </a:p>
        </p:txBody>
      </p:sp>
      <p:cxnSp>
        <p:nvCxnSpPr>
          <p:cNvPr id="1041" name="Straight Connector 1040">
            <a:extLst>
              <a:ext uri="{FF2B5EF4-FFF2-40B4-BE49-F238E27FC236}">
                <a16:creationId xmlns:a16="http://schemas.microsoft.com/office/drawing/2014/main" id="{E85A30F3-0E1E-DAA0-8D47-2CCE7EDA2C79}"/>
              </a:ext>
            </a:extLst>
          </p:cNvPr>
          <p:cNvCxnSpPr>
            <a:cxnSpLocks/>
          </p:cNvCxnSpPr>
          <p:nvPr/>
        </p:nvCxnSpPr>
        <p:spPr>
          <a:xfrm>
            <a:off x="14596338" y="17322998"/>
            <a:ext cx="6093190" cy="0"/>
          </a:xfrm>
          <a:prstGeom prst="line">
            <a:avLst/>
          </a:prstGeom>
          <a:ln w="60325" cap="rnd">
            <a:solidFill>
              <a:srgbClr val="237194">
                <a:alpha val="46937"/>
              </a:srgbClr>
            </a:solidFill>
          </a:ln>
        </p:spPr>
        <p:style>
          <a:lnRef idx="1">
            <a:schemeClr val="accent1"/>
          </a:lnRef>
          <a:fillRef idx="0">
            <a:schemeClr val="accent1"/>
          </a:fillRef>
          <a:effectRef idx="0">
            <a:schemeClr val="accent1"/>
          </a:effectRef>
          <a:fontRef idx="minor">
            <a:schemeClr val="tx1"/>
          </a:fontRef>
        </p:style>
      </p:cxnSp>
      <p:sp>
        <p:nvSpPr>
          <p:cNvPr id="1055" name="TextBox 1054">
            <a:extLst>
              <a:ext uri="{FF2B5EF4-FFF2-40B4-BE49-F238E27FC236}">
                <a16:creationId xmlns:a16="http://schemas.microsoft.com/office/drawing/2014/main" id="{38468317-6F82-79C4-EA11-95BDA14A12FD}"/>
              </a:ext>
            </a:extLst>
          </p:cNvPr>
          <p:cNvSpPr txBox="1"/>
          <p:nvPr/>
        </p:nvSpPr>
        <p:spPr>
          <a:xfrm>
            <a:off x="2050266" y="31789090"/>
            <a:ext cx="48135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t>Fig. 6: UV Crosslinking  of Nanofibers [5]</a:t>
            </a:r>
            <a:endParaRPr lang="en-US" i="1">
              <a:cs typeface="Calibri"/>
            </a:endParaRPr>
          </a:p>
        </p:txBody>
      </p:sp>
      <p:sp>
        <p:nvSpPr>
          <p:cNvPr id="1056" name="TextBox 1055">
            <a:extLst>
              <a:ext uri="{FF2B5EF4-FFF2-40B4-BE49-F238E27FC236}">
                <a16:creationId xmlns:a16="http://schemas.microsoft.com/office/drawing/2014/main" id="{F1C1704B-92E1-09CD-FCC9-E35491F1E79A}"/>
              </a:ext>
            </a:extLst>
          </p:cNvPr>
          <p:cNvSpPr txBox="1"/>
          <p:nvPr/>
        </p:nvSpPr>
        <p:spPr>
          <a:xfrm>
            <a:off x="38267226" y="17803939"/>
            <a:ext cx="5101844" cy="4344779"/>
          </a:xfrm>
          <a:prstGeom prst="rect">
            <a:avLst/>
          </a:prstGeom>
          <a:noFill/>
        </p:spPr>
        <p:txBody>
          <a:bodyPr wrap="square" lIns="91440" tIns="45720" rIns="91440" bIns="45720" rtlCol="0" anchor="t">
            <a:spAutoFit/>
          </a:bodyPr>
          <a:lstStyle/>
          <a:p>
            <a:pPr algn="just">
              <a:lnSpc>
                <a:spcPts val="3060"/>
              </a:lnSpc>
            </a:pPr>
            <a:r>
              <a:rPr lang="en-US" sz="2600" dirty="0">
                <a:cs typeface="Calibri"/>
              </a:rPr>
              <a:t>The cell study </a:t>
            </a:r>
            <a:r>
              <a:rPr lang="en-US" sz="2600" b="1" dirty="0">
                <a:cs typeface="Calibri"/>
              </a:rPr>
              <a:t>indicated successful growth and cell attachment to nanofiber scaffolding. </a:t>
            </a:r>
            <a:r>
              <a:rPr lang="en-US" sz="2600" dirty="0">
                <a:cs typeface="Calibri"/>
              </a:rPr>
              <a:t>Confocal microscopy results portray cells oriented in a linear pattern, along the length of a fiber. The growth and attachment of these cells to the scaffolding indicates </a:t>
            </a:r>
            <a:r>
              <a:rPr lang="en-US" sz="2600" b="1" dirty="0" err="1">
                <a:cs typeface="Calibri"/>
              </a:rPr>
              <a:t>electrospun</a:t>
            </a:r>
            <a:r>
              <a:rPr lang="en-US" sz="2600" b="1" dirty="0">
                <a:cs typeface="Calibri"/>
              </a:rPr>
              <a:t> scaffolding produced a viable environment for cell growth. </a:t>
            </a:r>
            <a:endParaRPr lang="en-US" sz="2600" b="1" dirty="0"/>
          </a:p>
          <a:p>
            <a:pPr algn="just"/>
            <a:endParaRPr lang="en-US" dirty="0">
              <a:cs typeface="Calibri"/>
            </a:endParaRPr>
          </a:p>
        </p:txBody>
      </p:sp>
      <p:sp>
        <p:nvSpPr>
          <p:cNvPr id="1045" name="TextBox 1044">
            <a:extLst>
              <a:ext uri="{FF2B5EF4-FFF2-40B4-BE49-F238E27FC236}">
                <a16:creationId xmlns:a16="http://schemas.microsoft.com/office/drawing/2014/main" id="{B059BF9C-CAA0-3F72-A9C4-A0693C1A700A}"/>
              </a:ext>
            </a:extLst>
          </p:cNvPr>
          <p:cNvSpPr txBox="1"/>
          <p:nvPr/>
        </p:nvSpPr>
        <p:spPr>
          <a:xfrm>
            <a:off x="14610026" y="21253181"/>
            <a:ext cx="6151409" cy="584775"/>
          </a:xfrm>
          <a:prstGeom prst="rect">
            <a:avLst/>
          </a:prstGeom>
          <a:noFill/>
        </p:spPr>
        <p:txBody>
          <a:bodyPr wrap="square" rtlCol="0">
            <a:spAutoFit/>
          </a:bodyPr>
          <a:lstStyle/>
          <a:p>
            <a:r>
              <a:rPr lang="en-US" sz="3200">
                <a:solidFill>
                  <a:srgbClr val="237194"/>
                </a:solidFill>
              </a:rPr>
              <a:t>3. Spinning Distance Screening</a:t>
            </a:r>
          </a:p>
        </p:txBody>
      </p:sp>
      <p:cxnSp>
        <p:nvCxnSpPr>
          <p:cNvPr id="1046" name="Straight Connector 1045">
            <a:extLst>
              <a:ext uri="{FF2B5EF4-FFF2-40B4-BE49-F238E27FC236}">
                <a16:creationId xmlns:a16="http://schemas.microsoft.com/office/drawing/2014/main" id="{EB2A0C73-0494-C617-6321-0B2C73F16285}"/>
              </a:ext>
            </a:extLst>
          </p:cNvPr>
          <p:cNvCxnSpPr>
            <a:cxnSpLocks/>
          </p:cNvCxnSpPr>
          <p:nvPr/>
        </p:nvCxnSpPr>
        <p:spPr>
          <a:xfrm>
            <a:off x="14627579" y="21810252"/>
            <a:ext cx="6093190" cy="0"/>
          </a:xfrm>
          <a:prstGeom prst="line">
            <a:avLst/>
          </a:prstGeom>
          <a:ln w="60325" cap="rnd">
            <a:solidFill>
              <a:srgbClr val="237194">
                <a:alpha val="46937"/>
              </a:srgbClr>
            </a:solidFill>
          </a:ln>
        </p:spPr>
        <p:style>
          <a:lnRef idx="1">
            <a:schemeClr val="accent1"/>
          </a:lnRef>
          <a:fillRef idx="0">
            <a:schemeClr val="accent1"/>
          </a:fillRef>
          <a:effectRef idx="0">
            <a:schemeClr val="accent1"/>
          </a:effectRef>
          <a:fontRef idx="minor">
            <a:schemeClr val="tx1"/>
          </a:fontRef>
        </p:style>
      </p:cxnSp>
      <p:sp>
        <p:nvSpPr>
          <p:cNvPr id="1050" name="TextBox 1049">
            <a:extLst>
              <a:ext uri="{FF2B5EF4-FFF2-40B4-BE49-F238E27FC236}">
                <a16:creationId xmlns:a16="http://schemas.microsoft.com/office/drawing/2014/main" id="{29A19D95-0960-0577-C79B-B20A287C1407}"/>
              </a:ext>
            </a:extLst>
          </p:cNvPr>
          <p:cNvSpPr txBox="1"/>
          <p:nvPr/>
        </p:nvSpPr>
        <p:spPr>
          <a:xfrm>
            <a:off x="13979599" y="14506449"/>
            <a:ext cx="7950308" cy="392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algn="ctr">
              <a:lnSpc>
                <a:spcPct val="115000"/>
              </a:lnSpc>
              <a:spcBef>
                <a:spcPts val="0"/>
              </a:spcBef>
              <a:spcAft>
                <a:spcPts val="0"/>
              </a:spcAft>
            </a:pPr>
            <a:r>
              <a:rPr lang="en-US" i="1" u="none" strike="noStrike">
                <a:effectLst/>
                <a:ea typeface="Arial" panose="020B0604020202020204" pitchFamily="34" charset="0"/>
              </a:rPr>
              <a:t>Table </a:t>
            </a:r>
            <a:r>
              <a:rPr lang="en-US" i="1">
                <a:ea typeface="Arial" panose="020B0604020202020204" pitchFamily="34" charset="0"/>
              </a:rPr>
              <a:t>1</a:t>
            </a:r>
            <a:r>
              <a:rPr lang="en-US" i="1" u="none" strike="noStrike">
                <a:effectLst/>
                <a:ea typeface="Arial" panose="020B0604020202020204" pitchFamily="34" charset="0"/>
              </a:rPr>
              <a:t>: Tested </a:t>
            </a:r>
            <a:r>
              <a:rPr lang="en-US" i="1">
                <a:ea typeface="Arial" panose="020B0604020202020204" pitchFamily="34" charset="0"/>
              </a:rPr>
              <a:t>Molecular</a:t>
            </a:r>
            <a:r>
              <a:rPr lang="en-US" i="1" u="none" strike="noStrike">
                <a:effectLst/>
                <a:ea typeface="Arial" panose="020B0604020202020204" pitchFamily="34" charset="0"/>
              </a:rPr>
              <a:t> </a:t>
            </a:r>
            <a:r>
              <a:rPr lang="en-US" i="1">
                <a:ea typeface="Arial" panose="020B0604020202020204" pitchFamily="34" charset="0"/>
              </a:rPr>
              <a:t>Weights</a:t>
            </a:r>
            <a:r>
              <a:rPr lang="en-US" i="1" u="none" strike="noStrike">
                <a:effectLst/>
                <a:ea typeface="Arial" panose="020B0604020202020204" pitchFamily="34" charset="0"/>
              </a:rPr>
              <a:t> of </a:t>
            </a:r>
            <a:r>
              <a:rPr lang="en-US" i="1">
                <a:ea typeface="Arial" panose="020B0604020202020204" pitchFamily="34" charset="0"/>
              </a:rPr>
              <a:t>Pure Dextran</a:t>
            </a:r>
            <a:endParaRPr lang="en-US" i="1" u="none" strike="noStrike">
              <a:effectLst/>
              <a:ea typeface="Arial" panose="020B0604020202020204" pitchFamily="34" charset="0"/>
            </a:endParaRPr>
          </a:p>
        </p:txBody>
      </p:sp>
      <p:sp>
        <p:nvSpPr>
          <p:cNvPr id="1054" name="TextBox 1053">
            <a:extLst>
              <a:ext uri="{FF2B5EF4-FFF2-40B4-BE49-F238E27FC236}">
                <a16:creationId xmlns:a16="http://schemas.microsoft.com/office/drawing/2014/main" id="{A3310E39-4E1C-89EA-5157-01C53959522D}"/>
              </a:ext>
            </a:extLst>
          </p:cNvPr>
          <p:cNvSpPr txBox="1"/>
          <p:nvPr/>
        </p:nvSpPr>
        <p:spPr>
          <a:xfrm>
            <a:off x="22651675" y="12205658"/>
            <a:ext cx="1947117" cy="523220"/>
          </a:xfrm>
          <a:prstGeom prst="rect">
            <a:avLst/>
          </a:prstGeom>
          <a:noFill/>
        </p:spPr>
        <p:txBody>
          <a:bodyPr wrap="square">
            <a:spAutoFit/>
          </a:bodyPr>
          <a:lstStyle/>
          <a:p>
            <a:pPr algn="ctr"/>
            <a:r>
              <a:rPr lang="en-US" sz="2800" b="1">
                <a:solidFill>
                  <a:srgbClr val="FAA32B"/>
                </a:solidFill>
                <a:cs typeface="Calibri"/>
              </a:rPr>
              <a:t>86 </a:t>
            </a:r>
            <a:r>
              <a:rPr lang="en-US" sz="2800" b="1" err="1">
                <a:solidFill>
                  <a:srgbClr val="FAA32B"/>
                </a:solidFill>
                <a:cs typeface="Calibri"/>
              </a:rPr>
              <a:t>kDa</a:t>
            </a:r>
            <a:endParaRPr lang="en-US" sz="2800"/>
          </a:p>
        </p:txBody>
      </p:sp>
      <p:sp>
        <p:nvSpPr>
          <p:cNvPr id="1058" name="TextBox 1057">
            <a:extLst>
              <a:ext uri="{FF2B5EF4-FFF2-40B4-BE49-F238E27FC236}">
                <a16:creationId xmlns:a16="http://schemas.microsoft.com/office/drawing/2014/main" id="{49054056-4DC1-67F9-9A57-EF5E59F658C7}"/>
              </a:ext>
            </a:extLst>
          </p:cNvPr>
          <p:cNvSpPr txBox="1"/>
          <p:nvPr/>
        </p:nvSpPr>
        <p:spPr>
          <a:xfrm>
            <a:off x="26851592" y="12205658"/>
            <a:ext cx="1947117" cy="523220"/>
          </a:xfrm>
          <a:prstGeom prst="rect">
            <a:avLst/>
          </a:prstGeom>
          <a:noFill/>
        </p:spPr>
        <p:txBody>
          <a:bodyPr wrap="square">
            <a:spAutoFit/>
          </a:bodyPr>
          <a:lstStyle/>
          <a:p>
            <a:pPr algn="ctr"/>
            <a:r>
              <a:rPr lang="en-US" sz="2800" b="1">
                <a:solidFill>
                  <a:srgbClr val="FAA32B"/>
                </a:solidFill>
                <a:cs typeface="Calibri"/>
              </a:rPr>
              <a:t>150 </a:t>
            </a:r>
            <a:r>
              <a:rPr lang="en-US" sz="2800" b="1" err="1">
                <a:solidFill>
                  <a:srgbClr val="FAA32B"/>
                </a:solidFill>
                <a:cs typeface="Calibri"/>
              </a:rPr>
              <a:t>kDa</a:t>
            </a:r>
            <a:endParaRPr lang="en-US" sz="2800"/>
          </a:p>
        </p:txBody>
      </p:sp>
      <p:sp>
        <p:nvSpPr>
          <p:cNvPr id="1059" name="TextBox 1058">
            <a:extLst>
              <a:ext uri="{FF2B5EF4-FFF2-40B4-BE49-F238E27FC236}">
                <a16:creationId xmlns:a16="http://schemas.microsoft.com/office/drawing/2014/main" id="{E14DEFA9-6C66-9202-539A-60BA90B6D6D1}"/>
              </a:ext>
            </a:extLst>
          </p:cNvPr>
          <p:cNvSpPr txBox="1"/>
          <p:nvPr/>
        </p:nvSpPr>
        <p:spPr>
          <a:xfrm>
            <a:off x="30919659" y="12178935"/>
            <a:ext cx="1947117" cy="523220"/>
          </a:xfrm>
          <a:prstGeom prst="rect">
            <a:avLst/>
          </a:prstGeom>
          <a:noFill/>
        </p:spPr>
        <p:txBody>
          <a:bodyPr wrap="square">
            <a:spAutoFit/>
          </a:bodyPr>
          <a:lstStyle/>
          <a:p>
            <a:pPr algn="ctr"/>
            <a:r>
              <a:rPr lang="en-US" sz="2800" b="1">
                <a:solidFill>
                  <a:srgbClr val="FAA32B"/>
                </a:solidFill>
                <a:cs typeface="Calibri"/>
              </a:rPr>
              <a:t>250 </a:t>
            </a:r>
            <a:r>
              <a:rPr lang="en-US" sz="2800" b="1" err="1">
                <a:solidFill>
                  <a:srgbClr val="FAA32B"/>
                </a:solidFill>
                <a:cs typeface="Calibri"/>
              </a:rPr>
              <a:t>kDa</a:t>
            </a:r>
            <a:endParaRPr lang="en-US" sz="2800"/>
          </a:p>
        </p:txBody>
      </p:sp>
      <p:sp>
        <p:nvSpPr>
          <p:cNvPr id="1060" name="TextBox 1059">
            <a:extLst>
              <a:ext uri="{FF2B5EF4-FFF2-40B4-BE49-F238E27FC236}">
                <a16:creationId xmlns:a16="http://schemas.microsoft.com/office/drawing/2014/main" id="{2B9B9858-5F7C-CE80-2EB6-7A018E6D3DEC}"/>
              </a:ext>
            </a:extLst>
          </p:cNvPr>
          <p:cNvSpPr txBox="1"/>
          <p:nvPr/>
        </p:nvSpPr>
        <p:spPr>
          <a:xfrm>
            <a:off x="26771125" y="16816710"/>
            <a:ext cx="1947117" cy="523220"/>
          </a:xfrm>
          <a:prstGeom prst="rect">
            <a:avLst/>
          </a:prstGeom>
          <a:noFill/>
        </p:spPr>
        <p:txBody>
          <a:bodyPr wrap="square">
            <a:spAutoFit/>
          </a:bodyPr>
          <a:lstStyle/>
          <a:p>
            <a:pPr algn="ctr"/>
            <a:r>
              <a:rPr lang="en-US" sz="2800" b="1" dirty="0">
                <a:solidFill>
                  <a:srgbClr val="FAA32B"/>
                </a:solidFill>
                <a:cs typeface="Calibri"/>
              </a:rPr>
              <a:t>0.3 g/mL</a:t>
            </a:r>
            <a:endParaRPr lang="en-US" sz="2800" dirty="0"/>
          </a:p>
        </p:txBody>
      </p:sp>
      <p:sp>
        <p:nvSpPr>
          <p:cNvPr id="1061" name="TextBox 1060">
            <a:extLst>
              <a:ext uri="{FF2B5EF4-FFF2-40B4-BE49-F238E27FC236}">
                <a16:creationId xmlns:a16="http://schemas.microsoft.com/office/drawing/2014/main" id="{DFA3BF7D-F39B-3222-7648-FCB2AEC2CB02}"/>
              </a:ext>
            </a:extLst>
          </p:cNvPr>
          <p:cNvSpPr txBox="1"/>
          <p:nvPr/>
        </p:nvSpPr>
        <p:spPr>
          <a:xfrm>
            <a:off x="30919659" y="16796580"/>
            <a:ext cx="1947117" cy="523220"/>
          </a:xfrm>
          <a:prstGeom prst="rect">
            <a:avLst/>
          </a:prstGeom>
          <a:noFill/>
        </p:spPr>
        <p:txBody>
          <a:bodyPr wrap="square">
            <a:spAutoFit/>
          </a:bodyPr>
          <a:lstStyle/>
          <a:p>
            <a:pPr algn="ctr"/>
            <a:r>
              <a:rPr lang="en-US" sz="2800" b="1" dirty="0">
                <a:solidFill>
                  <a:srgbClr val="FAA32B"/>
                </a:solidFill>
                <a:cs typeface="Calibri"/>
              </a:rPr>
              <a:t>0.6 g/mL</a:t>
            </a:r>
            <a:endParaRPr lang="en-US" sz="2800" dirty="0"/>
          </a:p>
        </p:txBody>
      </p:sp>
      <p:pic>
        <p:nvPicPr>
          <p:cNvPr id="1064" name="Picture 1063" descr="A close-up of a plant&#10;&#10;Description automatically generated with low confidence">
            <a:extLst>
              <a:ext uri="{FF2B5EF4-FFF2-40B4-BE49-F238E27FC236}">
                <a16:creationId xmlns:a16="http://schemas.microsoft.com/office/drawing/2014/main" id="{E8C5D4B3-FAD8-FFFA-3778-731BA070FD67}"/>
              </a:ext>
            </a:extLst>
          </p:cNvPr>
          <p:cNvPicPr>
            <a:picLocks noChangeAspect="1"/>
          </p:cNvPicPr>
          <p:nvPr/>
        </p:nvPicPr>
        <p:blipFill>
          <a:blip r:embed="rId19"/>
          <a:stretch>
            <a:fillRect/>
          </a:stretch>
        </p:blipFill>
        <p:spPr>
          <a:xfrm>
            <a:off x="25936705" y="27584710"/>
            <a:ext cx="3766252" cy="3557016"/>
          </a:xfrm>
          <a:prstGeom prst="rect">
            <a:avLst/>
          </a:prstGeom>
          <a:ln w="76200">
            <a:solidFill>
              <a:srgbClr val="237194"/>
            </a:solidFill>
          </a:ln>
        </p:spPr>
      </p:pic>
      <p:pic>
        <p:nvPicPr>
          <p:cNvPr id="1066" name="Picture 1065" descr="Chart, line chart&#10;&#10;Description automatically generated">
            <a:extLst>
              <a:ext uri="{FF2B5EF4-FFF2-40B4-BE49-F238E27FC236}">
                <a16:creationId xmlns:a16="http://schemas.microsoft.com/office/drawing/2014/main" id="{8249AE90-82A9-645E-C3CA-37A1296545C4}"/>
              </a:ext>
            </a:extLst>
          </p:cNvPr>
          <p:cNvPicPr>
            <a:picLocks noChangeAspect="1"/>
          </p:cNvPicPr>
          <p:nvPr/>
        </p:nvPicPr>
        <p:blipFill>
          <a:blip r:embed="rId20"/>
          <a:stretch>
            <a:fillRect/>
          </a:stretch>
        </p:blipFill>
        <p:spPr>
          <a:xfrm>
            <a:off x="7190512" y="15230991"/>
            <a:ext cx="6479802" cy="3382611"/>
          </a:xfrm>
          <a:prstGeom prst="rect">
            <a:avLst/>
          </a:prstGeom>
          <a:ln w="76200">
            <a:solidFill>
              <a:srgbClr val="FAA32B"/>
            </a:solidFill>
          </a:ln>
        </p:spPr>
      </p:pic>
      <p:sp>
        <p:nvSpPr>
          <p:cNvPr id="1067" name="TextBox 1066">
            <a:extLst>
              <a:ext uri="{FF2B5EF4-FFF2-40B4-BE49-F238E27FC236}">
                <a16:creationId xmlns:a16="http://schemas.microsoft.com/office/drawing/2014/main" id="{8FE99122-42D9-A094-CCDB-EC9B3CAE3920}"/>
              </a:ext>
            </a:extLst>
          </p:cNvPr>
          <p:cNvSpPr txBox="1"/>
          <p:nvPr/>
        </p:nvSpPr>
        <p:spPr>
          <a:xfrm>
            <a:off x="22204129" y="21624523"/>
            <a:ext cx="3029137" cy="523220"/>
          </a:xfrm>
          <a:prstGeom prst="rect">
            <a:avLst/>
          </a:prstGeom>
          <a:noFill/>
        </p:spPr>
        <p:txBody>
          <a:bodyPr wrap="square">
            <a:spAutoFit/>
          </a:bodyPr>
          <a:lstStyle/>
          <a:p>
            <a:pPr algn="ctr"/>
            <a:r>
              <a:rPr lang="en-US" sz="2800" b="1">
                <a:solidFill>
                  <a:srgbClr val="FAA32B"/>
                </a:solidFill>
                <a:cs typeface="Calibri"/>
              </a:rPr>
              <a:t>0.4 g/mL at 8 cm</a:t>
            </a:r>
            <a:endParaRPr lang="en-US" sz="2800"/>
          </a:p>
        </p:txBody>
      </p:sp>
      <p:sp>
        <p:nvSpPr>
          <p:cNvPr id="1068" name="TextBox 1067">
            <a:extLst>
              <a:ext uri="{FF2B5EF4-FFF2-40B4-BE49-F238E27FC236}">
                <a16:creationId xmlns:a16="http://schemas.microsoft.com/office/drawing/2014/main" id="{B3452A59-080E-9D4D-0F06-C9372F5E70D0}"/>
              </a:ext>
            </a:extLst>
          </p:cNvPr>
          <p:cNvSpPr txBox="1"/>
          <p:nvPr/>
        </p:nvSpPr>
        <p:spPr>
          <a:xfrm>
            <a:off x="26357927" y="21626349"/>
            <a:ext cx="3029137" cy="523220"/>
          </a:xfrm>
          <a:prstGeom prst="rect">
            <a:avLst/>
          </a:prstGeom>
          <a:noFill/>
        </p:spPr>
        <p:txBody>
          <a:bodyPr wrap="square">
            <a:spAutoFit/>
          </a:bodyPr>
          <a:lstStyle/>
          <a:p>
            <a:pPr algn="ctr"/>
            <a:r>
              <a:rPr lang="en-US" sz="2800" b="1">
                <a:solidFill>
                  <a:srgbClr val="FAA32B"/>
                </a:solidFill>
                <a:cs typeface="Calibri"/>
              </a:rPr>
              <a:t>0.4 g/mL at 12 cm</a:t>
            </a:r>
            <a:endParaRPr lang="en-US" sz="2800"/>
          </a:p>
        </p:txBody>
      </p:sp>
      <p:sp>
        <p:nvSpPr>
          <p:cNvPr id="1070" name="TextBox 1069">
            <a:extLst>
              <a:ext uri="{FF2B5EF4-FFF2-40B4-BE49-F238E27FC236}">
                <a16:creationId xmlns:a16="http://schemas.microsoft.com/office/drawing/2014/main" id="{C1FDA2C0-E11C-10B0-AC0D-F8A437FB903D}"/>
              </a:ext>
            </a:extLst>
          </p:cNvPr>
          <p:cNvSpPr txBox="1"/>
          <p:nvPr/>
        </p:nvSpPr>
        <p:spPr>
          <a:xfrm>
            <a:off x="30592468" y="21624523"/>
            <a:ext cx="3029137" cy="523220"/>
          </a:xfrm>
          <a:prstGeom prst="rect">
            <a:avLst/>
          </a:prstGeom>
          <a:noFill/>
        </p:spPr>
        <p:txBody>
          <a:bodyPr wrap="square">
            <a:spAutoFit/>
          </a:bodyPr>
          <a:lstStyle/>
          <a:p>
            <a:pPr algn="ctr"/>
            <a:r>
              <a:rPr lang="en-US" sz="2800" b="1">
                <a:solidFill>
                  <a:srgbClr val="FAA32B"/>
                </a:solidFill>
                <a:cs typeface="Calibri"/>
              </a:rPr>
              <a:t>0.5 g/mL at 8 cm</a:t>
            </a:r>
            <a:endParaRPr lang="en-US" sz="2800"/>
          </a:p>
        </p:txBody>
      </p:sp>
      <p:sp>
        <p:nvSpPr>
          <p:cNvPr id="1071" name="TextBox 1070">
            <a:extLst>
              <a:ext uri="{FF2B5EF4-FFF2-40B4-BE49-F238E27FC236}">
                <a16:creationId xmlns:a16="http://schemas.microsoft.com/office/drawing/2014/main" id="{C122E959-7441-B8E3-14AF-B3BAD7DFB3E1}"/>
              </a:ext>
            </a:extLst>
          </p:cNvPr>
          <p:cNvSpPr txBox="1"/>
          <p:nvPr/>
        </p:nvSpPr>
        <p:spPr>
          <a:xfrm>
            <a:off x="26357927" y="27013242"/>
            <a:ext cx="3029137" cy="523220"/>
          </a:xfrm>
          <a:prstGeom prst="rect">
            <a:avLst/>
          </a:prstGeom>
          <a:noFill/>
        </p:spPr>
        <p:txBody>
          <a:bodyPr wrap="square">
            <a:spAutoFit/>
          </a:bodyPr>
          <a:lstStyle/>
          <a:p>
            <a:pPr algn="ctr"/>
            <a:r>
              <a:rPr lang="en-US" sz="2800" b="1">
                <a:solidFill>
                  <a:srgbClr val="FAA32B"/>
                </a:solidFill>
                <a:cs typeface="Calibri"/>
              </a:rPr>
              <a:t>0.5 g/mL at 10 cm</a:t>
            </a:r>
            <a:endParaRPr lang="en-US" sz="2800"/>
          </a:p>
        </p:txBody>
      </p:sp>
      <p:sp>
        <p:nvSpPr>
          <p:cNvPr id="1072" name="TextBox 1071">
            <a:extLst>
              <a:ext uri="{FF2B5EF4-FFF2-40B4-BE49-F238E27FC236}">
                <a16:creationId xmlns:a16="http://schemas.microsoft.com/office/drawing/2014/main" id="{23CA81B4-0764-9738-5661-FB868BB05C7D}"/>
              </a:ext>
            </a:extLst>
          </p:cNvPr>
          <p:cNvSpPr txBox="1"/>
          <p:nvPr/>
        </p:nvSpPr>
        <p:spPr>
          <a:xfrm>
            <a:off x="30378648" y="27027896"/>
            <a:ext cx="3029137" cy="523220"/>
          </a:xfrm>
          <a:prstGeom prst="rect">
            <a:avLst/>
          </a:prstGeom>
          <a:noFill/>
        </p:spPr>
        <p:txBody>
          <a:bodyPr wrap="square">
            <a:spAutoFit/>
          </a:bodyPr>
          <a:lstStyle/>
          <a:p>
            <a:pPr algn="ctr"/>
            <a:r>
              <a:rPr lang="en-US" sz="2800" b="1">
                <a:solidFill>
                  <a:srgbClr val="FAA32B"/>
                </a:solidFill>
                <a:cs typeface="Calibri"/>
              </a:rPr>
              <a:t>0.5 g/mL at 12 cm</a:t>
            </a:r>
            <a:endParaRPr lang="en-US" sz="2800"/>
          </a:p>
        </p:txBody>
      </p:sp>
      <p:sp>
        <p:nvSpPr>
          <p:cNvPr id="1073" name="TextBox 1072">
            <a:extLst>
              <a:ext uri="{FF2B5EF4-FFF2-40B4-BE49-F238E27FC236}">
                <a16:creationId xmlns:a16="http://schemas.microsoft.com/office/drawing/2014/main" id="{862B6864-BEFB-6254-D856-4B371B8F4D98}"/>
              </a:ext>
            </a:extLst>
          </p:cNvPr>
          <p:cNvSpPr txBox="1"/>
          <p:nvPr/>
        </p:nvSpPr>
        <p:spPr>
          <a:xfrm>
            <a:off x="6428185" y="18752465"/>
            <a:ext cx="7950308" cy="392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15000"/>
              </a:lnSpc>
            </a:pPr>
            <a:r>
              <a:rPr lang="en-US" i="1">
                <a:ea typeface="Arial" panose="020B0604020202020204" pitchFamily="34" charset="0"/>
              </a:rPr>
              <a:t>Fig. 4: Spectrum</a:t>
            </a:r>
            <a:r>
              <a:rPr lang="en-US" i="1" u="none" strike="noStrike">
                <a:effectLst/>
                <a:ea typeface="Arial" panose="020B0604020202020204" pitchFamily="34" charset="0"/>
              </a:rPr>
              <a:t> </a:t>
            </a:r>
            <a:r>
              <a:rPr lang="en-US" i="1">
                <a:ea typeface="Arial" panose="020B0604020202020204" pitchFamily="34" charset="0"/>
              </a:rPr>
              <a:t>Analysis</a:t>
            </a:r>
            <a:r>
              <a:rPr lang="en-US" i="1" u="none" strike="noStrike">
                <a:effectLst/>
                <a:ea typeface="Arial" panose="020B0604020202020204" pitchFamily="34" charset="0"/>
              </a:rPr>
              <a:t> of </a:t>
            </a:r>
            <a:r>
              <a:rPr lang="en-US" i="1">
                <a:ea typeface="Arial" panose="020B0604020202020204" pitchFamily="34" charset="0"/>
              </a:rPr>
              <a:t>Pure</a:t>
            </a:r>
            <a:r>
              <a:rPr lang="en-US" i="1" u="none" strike="noStrike">
                <a:effectLst/>
                <a:ea typeface="Arial" panose="020B0604020202020204" pitchFamily="34" charset="0"/>
              </a:rPr>
              <a:t> </a:t>
            </a:r>
            <a:r>
              <a:rPr lang="en-US" i="1">
                <a:ea typeface="Arial" panose="020B0604020202020204" pitchFamily="34" charset="0"/>
              </a:rPr>
              <a:t>Dextran Versus Modified</a:t>
            </a:r>
            <a:r>
              <a:rPr lang="en-US" i="1" u="none" strike="noStrike">
                <a:effectLst/>
                <a:ea typeface="Arial" panose="020B0604020202020204" pitchFamily="34" charset="0"/>
              </a:rPr>
              <a:t> Dex-MA</a:t>
            </a:r>
          </a:p>
        </p:txBody>
      </p:sp>
      <p:sp>
        <p:nvSpPr>
          <p:cNvPr id="1074" name="TextBox 1073">
            <a:extLst>
              <a:ext uri="{FF2B5EF4-FFF2-40B4-BE49-F238E27FC236}">
                <a16:creationId xmlns:a16="http://schemas.microsoft.com/office/drawing/2014/main" id="{3047BB5C-E980-C229-12C7-54226F861079}"/>
              </a:ext>
            </a:extLst>
          </p:cNvPr>
          <p:cNvSpPr txBox="1"/>
          <p:nvPr/>
        </p:nvSpPr>
        <p:spPr>
          <a:xfrm>
            <a:off x="24873001" y="31297192"/>
            <a:ext cx="5782522" cy="3588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algn="ctr">
              <a:lnSpc>
                <a:spcPct val="115000"/>
              </a:lnSpc>
              <a:spcBef>
                <a:spcPts val="0"/>
              </a:spcBef>
              <a:spcAft>
                <a:spcPts val="0"/>
              </a:spcAft>
            </a:pPr>
            <a:r>
              <a:rPr lang="en-US" sz="1600" i="1" u="none" strike="noStrike">
                <a:effectLst/>
                <a:ea typeface="Arial" panose="020B0604020202020204" pitchFamily="34" charset="0"/>
              </a:rPr>
              <a:t>Fig. </a:t>
            </a:r>
            <a:r>
              <a:rPr lang="en-US" sz="1600" i="1">
                <a:ea typeface="Arial" panose="020B0604020202020204" pitchFamily="34" charset="0"/>
              </a:rPr>
              <a:t>15</a:t>
            </a:r>
            <a:r>
              <a:rPr lang="en-US" sz="1600" i="1" u="none" strike="noStrike">
                <a:effectLst/>
                <a:ea typeface="Arial" panose="020B0604020202020204" pitchFamily="34" charset="0"/>
              </a:rPr>
              <a:t>: SEM </a:t>
            </a:r>
            <a:r>
              <a:rPr lang="en-US" sz="1600" i="1">
                <a:ea typeface="Arial" panose="020B0604020202020204" pitchFamily="34" charset="0"/>
              </a:rPr>
              <a:t>Image</a:t>
            </a:r>
            <a:r>
              <a:rPr lang="en-US" sz="1600" i="1" u="none" strike="noStrike">
                <a:effectLst/>
                <a:ea typeface="Arial" panose="020B0604020202020204" pitchFamily="34" charset="0"/>
              </a:rPr>
              <a:t> of 0.5 g/mL </a:t>
            </a:r>
            <a:r>
              <a:rPr lang="en-US" sz="1600" i="1">
                <a:ea typeface="Arial" panose="020B0604020202020204" pitchFamily="34" charset="0"/>
              </a:rPr>
              <a:t>8 cm Sample</a:t>
            </a:r>
            <a:endParaRPr lang="en-US" sz="1600" i="1" u="none" strike="noStrike">
              <a:effectLst/>
              <a:ea typeface="Arial" panose="020B0604020202020204" pitchFamily="34" charset="0"/>
            </a:endParaRPr>
          </a:p>
        </p:txBody>
      </p:sp>
      <p:pic>
        <p:nvPicPr>
          <p:cNvPr id="2" name="Picture 25" descr="A picture containing text, clock&#10;&#10;Description automatically generated">
            <a:extLst>
              <a:ext uri="{FF2B5EF4-FFF2-40B4-BE49-F238E27FC236}">
                <a16:creationId xmlns:a16="http://schemas.microsoft.com/office/drawing/2014/main" id="{3E872CEF-FE85-E197-3F43-7F761A0F86CF}"/>
              </a:ext>
            </a:extLst>
          </p:cNvPr>
          <p:cNvPicPr>
            <a:picLocks noChangeAspect="1"/>
          </p:cNvPicPr>
          <p:nvPr/>
        </p:nvPicPr>
        <p:blipFill>
          <a:blip r:embed="rId21"/>
          <a:stretch>
            <a:fillRect/>
          </a:stretch>
        </p:blipFill>
        <p:spPr>
          <a:xfrm>
            <a:off x="7186091" y="12166803"/>
            <a:ext cx="6418199" cy="2249524"/>
          </a:xfrm>
          <a:prstGeom prst="rect">
            <a:avLst/>
          </a:prstGeom>
          <a:ln w="76200">
            <a:solidFill>
              <a:srgbClr val="FAA32B"/>
            </a:solidFill>
          </a:ln>
        </p:spPr>
      </p:pic>
      <p:sp>
        <p:nvSpPr>
          <p:cNvPr id="26" name="TextBox 25">
            <a:extLst>
              <a:ext uri="{FF2B5EF4-FFF2-40B4-BE49-F238E27FC236}">
                <a16:creationId xmlns:a16="http://schemas.microsoft.com/office/drawing/2014/main" id="{E5AB1843-1EBD-5822-C5ED-232B20076D29}"/>
              </a:ext>
            </a:extLst>
          </p:cNvPr>
          <p:cNvSpPr txBox="1"/>
          <p:nvPr/>
        </p:nvSpPr>
        <p:spPr>
          <a:xfrm>
            <a:off x="6415621" y="14511613"/>
            <a:ext cx="7950308" cy="392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15000"/>
              </a:lnSpc>
            </a:pPr>
            <a:r>
              <a:rPr lang="en-US" i="1">
                <a:ea typeface="Arial" panose="020B0604020202020204" pitchFamily="34" charset="0"/>
              </a:rPr>
              <a:t>Fig. 3: Molecular Structure of Dextran and </a:t>
            </a:r>
            <a:r>
              <a:rPr lang="en-US" i="1" err="1">
                <a:ea typeface="Arial" panose="020B0604020202020204" pitchFamily="34" charset="0"/>
              </a:rPr>
              <a:t>DexMA</a:t>
            </a:r>
            <a:r>
              <a:rPr lang="en-US" i="1">
                <a:ea typeface="Arial" panose="020B0604020202020204" pitchFamily="34" charset="0"/>
              </a:rPr>
              <a:t> [4]</a:t>
            </a:r>
            <a:endParaRPr lang="en-US" i="1" u="none" strike="noStrike">
              <a:effectLst/>
              <a:ea typeface="Arial" panose="020B0604020202020204" pitchFamily="34" charset="0"/>
              <a:cs typeface="Calibri"/>
            </a:endParaRPr>
          </a:p>
        </p:txBody>
      </p:sp>
      <p:sp>
        <p:nvSpPr>
          <p:cNvPr id="30" name="TextBox 29">
            <a:extLst>
              <a:ext uri="{FF2B5EF4-FFF2-40B4-BE49-F238E27FC236}">
                <a16:creationId xmlns:a16="http://schemas.microsoft.com/office/drawing/2014/main" id="{0CF0905D-EFEF-BBC8-5EF2-48E3F5A6FEB6}"/>
              </a:ext>
            </a:extLst>
          </p:cNvPr>
          <p:cNvSpPr txBox="1"/>
          <p:nvPr/>
        </p:nvSpPr>
        <p:spPr>
          <a:xfrm>
            <a:off x="14596338" y="10411984"/>
            <a:ext cx="7950308" cy="392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15000"/>
              </a:lnSpc>
            </a:pPr>
            <a:r>
              <a:rPr lang="en-US" i="1">
                <a:ea typeface="Arial" panose="020B0604020202020204" pitchFamily="34" charset="0"/>
              </a:rPr>
              <a:t>Fig. 2: Electrospinning Setup</a:t>
            </a:r>
            <a:endParaRPr lang="en-US" i="1" u="none" strike="noStrike">
              <a:effectLst/>
              <a:ea typeface="Arial" panose="020B0604020202020204" pitchFamily="34" charset="0"/>
              <a:cs typeface="Calibri"/>
            </a:endParaRPr>
          </a:p>
        </p:txBody>
      </p:sp>
      <p:pic>
        <p:nvPicPr>
          <p:cNvPr id="1077" name="Picture 2" descr="Recent advances in photo-crosslinkable hydrogels for biomedical  applications | BioTechniques">
            <a:extLst>
              <a:ext uri="{FF2B5EF4-FFF2-40B4-BE49-F238E27FC236}">
                <a16:creationId xmlns:a16="http://schemas.microsoft.com/office/drawing/2014/main" id="{80F59CB1-F0D8-C444-CC16-7BC48DAFEB9F}"/>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64929" t="114" r="16589" b="80749"/>
          <a:stretch/>
        </p:blipFill>
        <p:spPr bwMode="auto">
          <a:xfrm>
            <a:off x="348172" y="31291653"/>
            <a:ext cx="1627225" cy="1384996"/>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5D17CB6E-5372-F714-D720-DAA1B41B6622}"/>
              </a:ext>
            </a:extLst>
          </p:cNvPr>
          <p:cNvSpPr txBox="1"/>
          <p:nvPr/>
        </p:nvSpPr>
        <p:spPr>
          <a:xfrm>
            <a:off x="16790501" y="32314806"/>
            <a:ext cx="5465386" cy="724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15000"/>
              </a:lnSpc>
            </a:pPr>
            <a:r>
              <a:rPr lang="en-US" i="1" u="none" strike="noStrike" dirty="0">
                <a:effectLst/>
                <a:ea typeface="Arial" panose="020B0604020202020204" pitchFamily="34" charset="0"/>
              </a:rPr>
              <a:t>Fi</a:t>
            </a:r>
            <a:r>
              <a:rPr lang="en-US" i="1" dirty="0">
                <a:ea typeface="Arial" panose="020B0604020202020204" pitchFamily="34" charset="0"/>
              </a:rPr>
              <a:t>g. 17: Nanofiber Widths at Spinning Distances   </a:t>
            </a:r>
            <a:endParaRPr lang="en-US" i="1" u="none" strike="noStrike" dirty="0">
              <a:effectLst/>
              <a:ea typeface="Arial" panose="020B0604020202020204" pitchFamily="34" charset="0"/>
            </a:endParaRPr>
          </a:p>
          <a:p>
            <a:pPr marR="0" lvl="0" algn="ctr">
              <a:lnSpc>
                <a:spcPct val="115000"/>
              </a:lnSpc>
              <a:spcBef>
                <a:spcPts val="0"/>
              </a:spcBef>
              <a:spcAft>
                <a:spcPts val="0"/>
              </a:spcAft>
            </a:pPr>
            <a:endParaRPr lang="en-US" i="1" u="none" strike="noStrike" dirty="0">
              <a:effectLst/>
              <a:ea typeface="Arial" panose="020B0604020202020204" pitchFamily="34" charset="0"/>
            </a:endParaRPr>
          </a:p>
        </p:txBody>
      </p:sp>
      <p:sp>
        <p:nvSpPr>
          <p:cNvPr id="48" name="TextBox 47">
            <a:extLst>
              <a:ext uri="{FF2B5EF4-FFF2-40B4-BE49-F238E27FC236}">
                <a16:creationId xmlns:a16="http://schemas.microsoft.com/office/drawing/2014/main" id="{D03AFAE6-A8B1-E4AB-5371-FC6DE93D4C87}"/>
              </a:ext>
            </a:extLst>
          </p:cNvPr>
          <p:cNvSpPr txBox="1"/>
          <p:nvPr/>
        </p:nvSpPr>
        <p:spPr>
          <a:xfrm>
            <a:off x="14525172" y="15115014"/>
            <a:ext cx="6744879" cy="1384995"/>
          </a:xfrm>
          <a:prstGeom prst="rect">
            <a:avLst/>
          </a:prstGeom>
          <a:noFill/>
        </p:spPr>
        <p:txBody>
          <a:bodyPr wrap="square" lIns="91440" tIns="45720" rIns="91440" bIns="45720" rtlCol="0" anchor="t">
            <a:spAutoFit/>
          </a:bodyPr>
          <a:lstStyle/>
          <a:p>
            <a:r>
              <a:rPr lang="en-US" sz="2800" b="1" dirty="0">
                <a:solidFill>
                  <a:srgbClr val="FAA32B"/>
                </a:solidFill>
              </a:rPr>
              <a:t>The higher molecular weights of Dextran were too viscous to spin. 86 </a:t>
            </a:r>
            <a:r>
              <a:rPr lang="en-US" sz="2800" b="1" dirty="0" err="1">
                <a:solidFill>
                  <a:srgbClr val="FAA32B"/>
                </a:solidFill>
              </a:rPr>
              <a:t>kDa</a:t>
            </a:r>
            <a:r>
              <a:rPr lang="en-US" sz="2800" b="1" dirty="0">
                <a:solidFill>
                  <a:srgbClr val="FAA32B"/>
                </a:solidFill>
              </a:rPr>
              <a:t> was found to be ideal for spinning.</a:t>
            </a:r>
          </a:p>
        </p:txBody>
      </p:sp>
      <p:sp>
        <p:nvSpPr>
          <p:cNvPr id="1044" name="TextBox 1043">
            <a:extLst>
              <a:ext uri="{FF2B5EF4-FFF2-40B4-BE49-F238E27FC236}">
                <a16:creationId xmlns:a16="http://schemas.microsoft.com/office/drawing/2014/main" id="{D61A7C35-CE19-0AB8-6D69-0526796A5683}"/>
              </a:ext>
            </a:extLst>
          </p:cNvPr>
          <p:cNvSpPr txBox="1"/>
          <p:nvPr/>
        </p:nvSpPr>
        <p:spPr>
          <a:xfrm>
            <a:off x="14518636" y="19748267"/>
            <a:ext cx="7109669" cy="954107"/>
          </a:xfrm>
          <a:prstGeom prst="rect">
            <a:avLst/>
          </a:prstGeom>
          <a:noFill/>
        </p:spPr>
        <p:txBody>
          <a:bodyPr wrap="square" lIns="91440" tIns="45720" rIns="91440" bIns="45720" rtlCol="0" anchor="t">
            <a:spAutoFit/>
          </a:bodyPr>
          <a:lstStyle/>
          <a:p>
            <a:r>
              <a:rPr lang="en-US" sz="2800" b="1" dirty="0">
                <a:solidFill>
                  <a:srgbClr val="FAA32B"/>
                </a:solidFill>
              </a:rPr>
              <a:t>The ideal spinning concentration 86 </a:t>
            </a:r>
            <a:r>
              <a:rPr lang="en-US" sz="2800" b="1" dirty="0" err="1">
                <a:solidFill>
                  <a:srgbClr val="FAA32B"/>
                </a:solidFill>
              </a:rPr>
              <a:t>kDa</a:t>
            </a:r>
            <a:r>
              <a:rPr lang="en-US" sz="2800" b="1" dirty="0">
                <a:solidFill>
                  <a:srgbClr val="FAA32B"/>
                </a:solidFill>
              </a:rPr>
              <a:t> dextran ranged from 0.4 g/mL to 0.5 g/</a:t>
            </a:r>
            <a:r>
              <a:rPr lang="en-US" sz="2800" b="1" dirty="0" err="1">
                <a:solidFill>
                  <a:srgbClr val="FAA32B"/>
                </a:solidFill>
              </a:rPr>
              <a:t>mL.</a:t>
            </a:r>
            <a:r>
              <a:rPr lang="en-US" sz="2800" b="1" dirty="0">
                <a:solidFill>
                  <a:srgbClr val="FAA32B"/>
                </a:solidFill>
              </a:rPr>
              <a:t> </a:t>
            </a:r>
          </a:p>
        </p:txBody>
      </p:sp>
      <p:sp>
        <p:nvSpPr>
          <p:cNvPr id="1048" name="TextBox 1047">
            <a:extLst>
              <a:ext uri="{FF2B5EF4-FFF2-40B4-BE49-F238E27FC236}">
                <a16:creationId xmlns:a16="http://schemas.microsoft.com/office/drawing/2014/main" id="{17F92C3E-D9E9-E4C7-20E2-3D2FA9FC78E3}"/>
              </a:ext>
            </a:extLst>
          </p:cNvPr>
          <p:cNvSpPr txBox="1"/>
          <p:nvPr/>
        </p:nvSpPr>
        <p:spPr>
          <a:xfrm>
            <a:off x="14556152" y="25209747"/>
            <a:ext cx="7522956" cy="1384995"/>
          </a:xfrm>
          <a:prstGeom prst="rect">
            <a:avLst/>
          </a:prstGeom>
          <a:noFill/>
        </p:spPr>
        <p:txBody>
          <a:bodyPr wrap="square" lIns="91440" tIns="45720" rIns="91440" bIns="45720" rtlCol="0" anchor="t">
            <a:spAutoFit/>
          </a:bodyPr>
          <a:lstStyle/>
          <a:p>
            <a:r>
              <a:rPr lang="en-US" sz="2800" b="1" dirty="0">
                <a:solidFill>
                  <a:srgbClr val="FAA32B"/>
                </a:solidFill>
              </a:rPr>
              <a:t>An inverse relationship was found between distance and nanofiber width, such that as distance increased, nanofiber width decreased.</a:t>
            </a:r>
          </a:p>
        </p:txBody>
      </p:sp>
      <p:pic>
        <p:nvPicPr>
          <p:cNvPr id="43" name="Picture 1037">
            <a:extLst>
              <a:ext uri="{FF2B5EF4-FFF2-40B4-BE49-F238E27FC236}">
                <a16:creationId xmlns:a16="http://schemas.microsoft.com/office/drawing/2014/main" id="{25F92D1B-BEF0-C6C6-F6B2-DC3CCF0D981B}"/>
              </a:ext>
            </a:extLst>
          </p:cNvPr>
          <p:cNvPicPr>
            <a:picLocks noChangeAspect="1"/>
          </p:cNvPicPr>
          <p:nvPr/>
        </p:nvPicPr>
        <p:blipFill rotWithShape="1">
          <a:blip r:embed="rId22"/>
          <a:srcRect l="13425" t="2047" r="13513" b="2743"/>
          <a:stretch/>
        </p:blipFill>
        <p:spPr>
          <a:xfrm>
            <a:off x="34839571" y="25665182"/>
            <a:ext cx="3093085" cy="2995248"/>
          </a:xfrm>
          <a:prstGeom prst="rect">
            <a:avLst/>
          </a:prstGeom>
          <a:ln w="76200">
            <a:solidFill>
              <a:srgbClr val="237194"/>
            </a:solidFill>
          </a:ln>
        </p:spPr>
      </p:pic>
      <p:sp>
        <p:nvSpPr>
          <p:cNvPr id="35" name="TextBox 34">
            <a:extLst>
              <a:ext uri="{FF2B5EF4-FFF2-40B4-BE49-F238E27FC236}">
                <a16:creationId xmlns:a16="http://schemas.microsoft.com/office/drawing/2014/main" id="{EE0F7728-CE6D-C6DE-50A1-21B7A3359C9E}"/>
              </a:ext>
            </a:extLst>
          </p:cNvPr>
          <p:cNvSpPr txBox="1"/>
          <p:nvPr/>
        </p:nvSpPr>
        <p:spPr>
          <a:xfrm>
            <a:off x="38369759" y="26197643"/>
            <a:ext cx="5015404" cy="4093428"/>
          </a:xfrm>
          <a:prstGeom prst="rect">
            <a:avLst/>
          </a:prstGeom>
          <a:noFill/>
        </p:spPr>
        <p:txBody>
          <a:bodyPr wrap="square" lIns="91440" tIns="45720" rIns="91440" bIns="45720" rtlCol="0" anchor="t">
            <a:spAutoFit/>
          </a:bodyPr>
          <a:lstStyle/>
          <a:p>
            <a:pPr algn="just"/>
            <a:r>
              <a:rPr lang="en-US" sz="2600" dirty="0">
                <a:cs typeface="Calibri"/>
              </a:rPr>
              <a:t>For future studies, cell culture on gels consisting of higher concentrations of </a:t>
            </a:r>
            <a:r>
              <a:rPr lang="en-US" sz="2600" dirty="0" err="1">
                <a:cs typeface="Calibri"/>
              </a:rPr>
              <a:t>Dex</a:t>
            </a:r>
            <a:r>
              <a:rPr lang="en-US" sz="2600" dirty="0">
                <a:cs typeface="Calibri"/>
              </a:rPr>
              <a:t>-MA fibers should be investigated as gels produced with low concentrations were brittle due to limited crosslinking of nanofibers. </a:t>
            </a:r>
          </a:p>
          <a:p>
            <a:pPr algn="just"/>
            <a:endParaRPr lang="en-US" sz="2600" dirty="0">
              <a:cs typeface="Calibri"/>
            </a:endParaRPr>
          </a:p>
          <a:p>
            <a:pPr algn="just"/>
            <a:endParaRPr lang="en-US" sz="2600" dirty="0">
              <a:cs typeface="Calibri"/>
            </a:endParaRPr>
          </a:p>
          <a:p>
            <a:pPr algn="just"/>
            <a:endParaRPr lang="en-US" sz="2600" dirty="0">
              <a:cs typeface="Calibri"/>
            </a:endParaRPr>
          </a:p>
        </p:txBody>
      </p:sp>
    </p:spTree>
    <p:extLst>
      <p:ext uri="{BB962C8B-B14F-4D97-AF65-F5344CB8AC3E}">
        <p14:creationId xmlns:p14="http://schemas.microsoft.com/office/powerpoint/2010/main" val="40344901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37</TotalTime>
  <Words>1706</Words>
  <Application>Microsoft Macintosh PowerPoint</Application>
  <PresentationFormat>Custom</PresentationFormat>
  <Paragraphs>155</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Century Gothic</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Isabella M Clemmons</dc:creator>
  <cp:lastModifiedBy>Isabella M Clemmons</cp:lastModifiedBy>
  <cp:revision>2</cp:revision>
  <dcterms:created xsi:type="dcterms:W3CDTF">2023-02-27T16:39:00Z</dcterms:created>
  <dcterms:modified xsi:type="dcterms:W3CDTF">2023-04-18T03:29:26Z</dcterms:modified>
</cp:coreProperties>
</file>