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6"/>
  </p:handoutMasterIdLst>
  <p:sldIdLst>
    <p:sldId id="259" r:id="rId5"/>
  </p:sldIdLst>
  <p:sldSz cx="43891200" cy="32918400"/>
  <p:notesSz cx="7077075" cy="936307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300" b="1" kern="1200">
        <a:solidFill>
          <a:srgbClr val="FF9900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300" b="1" kern="1200">
        <a:solidFill>
          <a:srgbClr val="FF9900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300" b="1" kern="1200">
        <a:solidFill>
          <a:srgbClr val="FF9900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300" b="1" kern="1200">
        <a:solidFill>
          <a:srgbClr val="FF9900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300" b="1" kern="1200">
        <a:solidFill>
          <a:srgbClr val="FF99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300" b="1" kern="1200">
        <a:solidFill>
          <a:srgbClr val="FF99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300" b="1" kern="1200">
        <a:solidFill>
          <a:srgbClr val="FF99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300" b="1" kern="1200">
        <a:solidFill>
          <a:srgbClr val="FF99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300" b="1" kern="1200">
        <a:solidFill>
          <a:srgbClr val="FF9900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5552">
          <p15:clr>
            <a:srgbClr val="A4A3A4"/>
          </p15:clr>
        </p15:guide>
        <p15:guide id="3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CCCCCC"/>
    <a:srgbClr val="999999"/>
    <a:srgbClr val="FF9900"/>
    <a:srgbClr val="990000"/>
    <a:srgbClr val="000050"/>
    <a:srgbClr val="00126A"/>
    <a:srgbClr val="0033CC"/>
    <a:srgbClr val="000622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AA84C7-C348-48FC-97C7-2B4477FBD68E}" v="175" dt="2023-04-14T10:25:30.0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658" autoAdjust="0"/>
    <p:restoredTop sz="94575" autoAdjust="0"/>
  </p:normalViewPr>
  <p:slideViewPr>
    <p:cSldViewPr>
      <p:cViewPr>
        <p:scale>
          <a:sx n="20" d="100"/>
          <a:sy n="20" d="100"/>
        </p:scale>
        <p:origin x="1708" y="428"/>
      </p:cViewPr>
      <p:guideLst>
        <p:guide orient="horz" pos="10368"/>
        <p:guide pos="15552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8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000" baseline="0" dirty="0"/>
              <a:t>What fruit/vegetable do you wish was more available?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21C-4C90-B8AE-9895B98C6C5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21C-4C90-B8AE-9895B98C6C5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21C-4C90-B8AE-9895B98C6C5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21C-4C90-B8AE-9895B98C6C5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21C-4C90-B8AE-9895B98C6C5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221C-4C90-B8AE-9895B98C6C5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221C-4C90-B8AE-9895B98C6C5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221C-4C90-B8AE-9895B98C6C51}"/>
              </c:ext>
            </c:extLst>
          </c:dPt>
          <c:dLbls>
            <c:dLbl>
              <c:idx val="1"/>
              <c:layout>
                <c:manualLayout>
                  <c:x val="-7.5000444007037967E-2"/>
                  <c:y val="-0.14818808688073598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21C-4C90-B8AE-9895B98C6C51}"/>
                </c:ext>
              </c:extLst>
            </c:dLbl>
            <c:dLbl>
              <c:idx val="4"/>
              <c:layout>
                <c:manualLayout>
                  <c:x val="8.0672535491910363E-2"/>
                  <c:y val="5.594936751815136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21C-4C90-B8AE-9895B98C6C51}"/>
                </c:ext>
              </c:extLst>
            </c:dLbl>
            <c:dLbl>
              <c:idx val="6"/>
              <c:layout>
                <c:manualLayout>
                  <c:x val="7.0270697311522037E-2"/>
                  <c:y val="0.1521131147018684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21C-4C90-B8AE-9895B98C6C51}"/>
                </c:ext>
              </c:extLst>
            </c:dLbl>
            <c:dLbl>
              <c:idx val="7"/>
              <c:layout>
                <c:manualLayout>
                  <c:x val="1.5677954127554961E-2"/>
                  <c:y val="0.1531865589100110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21C-4C90-B8AE-9895B98C6C51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Sheet1!$B$4:$B$11</c:f>
              <c:strCache>
                <c:ptCount val="8"/>
                <c:pt idx="0">
                  <c:v>Tomatoes</c:v>
                </c:pt>
                <c:pt idx="1">
                  <c:v>Strawberries</c:v>
                </c:pt>
                <c:pt idx="2">
                  <c:v>Peas</c:v>
                </c:pt>
                <c:pt idx="3">
                  <c:v>Lettuce</c:v>
                </c:pt>
                <c:pt idx="4">
                  <c:v>Blueberries</c:v>
                </c:pt>
                <c:pt idx="5">
                  <c:v>Potatoes</c:v>
                </c:pt>
                <c:pt idx="6">
                  <c:v>Spinach</c:v>
                </c:pt>
                <c:pt idx="7">
                  <c:v>Kale</c:v>
                </c:pt>
              </c:strCache>
            </c:strRef>
          </c:cat>
          <c:val>
            <c:numRef>
              <c:f>Sheet1!$C$4:$C$11</c:f>
              <c:numCache>
                <c:formatCode>General</c:formatCode>
                <c:ptCount val="8"/>
                <c:pt idx="0">
                  <c:v>17</c:v>
                </c:pt>
                <c:pt idx="1">
                  <c:v>8</c:v>
                </c:pt>
                <c:pt idx="2">
                  <c:v>2</c:v>
                </c:pt>
                <c:pt idx="3">
                  <c:v>16</c:v>
                </c:pt>
                <c:pt idx="4">
                  <c:v>5</c:v>
                </c:pt>
                <c:pt idx="5">
                  <c:v>1</c:v>
                </c:pt>
                <c:pt idx="6">
                  <c:v>7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21C-4C90-B8AE-9895B98C6C5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000" baseline="0" dirty="0"/>
              <a:t>Does the labor of outdoor gardening draw you away from the benefits of it?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666-41DD-811D-6B449F2AAB8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666-41DD-811D-6B449F2AAB8A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Sheet1!$B$13:$B$14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Sheet1!$C$13:$C$14</c:f>
              <c:numCache>
                <c:formatCode>General</c:formatCode>
                <c:ptCount val="2"/>
                <c:pt idx="0">
                  <c:v>34</c:v>
                </c:pt>
                <c:pt idx="1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666-41DD-811D-6B449F2AAB8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9716097088022495"/>
          <c:y val="0.39137718665583615"/>
          <c:w val="0.10172791791145389"/>
          <c:h val="0.2059792011920039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22" tIns="47161" rIns="94322" bIns="47161" numCol="1" anchor="t" anchorCtr="0" compatLnSpc="1">
            <a:prstTxWarp prst="textNoShape">
              <a:avLst/>
            </a:prstTxWarp>
          </a:bodyPr>
          <a:lstStyle>
            <a:lvl1pPr algn="l" defTabSz="942804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8727" y="1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22" tIns="47161" rIns="94322" bIns="47161" numCol="1" anchor="t" anchorCtr="0" compatLnSpc="1">
            <a:prstTxWarp prst="textNoShape">
              <a:avLst/>
            </a:prstTxWarp>
          </a:bodyPr>
          <a:lstStyle>
            <a:lvl1pPr algn="r" defTabSz="942804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3313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22" tIns="47161" rIns="94322" bIns="47161" numCol="1" anchor="b" anchorCtr="0" compatLnSpc="1">
            <a:prstTxWarp prst="textNoShape">
              <a:avLst/>
            </a:prstTxWarp>
          </a:bodyPr>
          <a:lstStyle>
            <a:lvl1pPr algn="l" defTabSz="942804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8727" y="8893313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22" tIns="47161" rIns="94322" bIns="47161" numCol="1" anchor="b" anchorCtr="0" compatLnSpc="1">
            <a:prstTxWarp prst="textNoShape">
              <a:avLst/>
            </a:prstTxWarp>
          </a:bodyPr>
          <a:lstStyle>
            <a:lvl1pPr algn="r" defTabSz="942804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DCE5CEB-6363-420F-BE45-85B064B891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526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7" y="10226675"/>
            <a:ext cx="37306250" cy="70548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364" y="18653125"/>
            <a:ext cx="30724474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5278E-ED96-461A-883E-5FD94BC35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27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5C329-9094-49E3-ADB9-7C70C8CFF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61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440" y="1317625"/>
            <a:ext cx="9875837" cy="280892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3925" y="1317625"/>
            <a:ext cx="29475113" cy="280892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BC182-0EAC-4479-8D18-C53192F40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77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193927" y="1317625"/>
            <a:ext cx="39503350" cy="5486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93928" y="7680326"/>
            <a:ext cx="19675474" cy="10787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021803" y="7680326"/>
            <a:ext cx="19675474" cy="10787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193928" y="18619788"/>
            <a:ext cx="19675474" cy="10787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021803" y="18619788"/>
            <a:ext cx="19675474" cy="10787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E7164-4707-4A19-A6AB-6533AC9FA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650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D8D97-1826-4078-ADDA-4E99B734A4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17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21153443"/>
            <a:ext cx="37307838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13952538"/>
            <a:ext cx="37307838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73675-D381-4E0E-B86F-9F9EFE0572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241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3928" y="7680325"/>
            <a:ext cx="19675474" cy="21726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1803" y="7680325"/>
            <a:ext cx="19675474" cy="21726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8DAF2-D655-47B3-A184-648194FE7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06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5" y="7369178"/>
            <a:ext cx="19392901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5" y="10439400"/>
            <a:ext cx="19392901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38" y="7369178"/>
            <a:ext cx="19400837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38" y="10439400"/>
            <a:ext cx="19400837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F92EC-8C3C-4F10-858C-C66E68A9EC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859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AEDA9-9C5F-4252-8D07-E5D3174E9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511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FBADD-EE0D-4AEE-A966-D1DAD5921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66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4" y="1311275"/>
            <a:ext cx="14439901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4" y="1311275"/>
            <a:ext cx="2453640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4" y="6888163"/>
            <a:ext cx="14439901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56635-F299-487E-8478-361B2D7E66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45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65" y="23042568"/>
            <a:ext cx="26335037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65" y="2941638"/>
            <a:ext cx="26335037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65" y="25763543"/>
            <a:ext cx="26335037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8BA4C-6842-4480-8686-9E83B0824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193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A9A9"/>
            </a:gs>
            <a:gs pos="50000">
              <a:srgbClr val="990000"/>
            </a:gs>
            <a:gs pos="100000">
              <a:srgbClr val="DDA9A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4279" y="1317625"/>
            <a:ext cx="3950264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4279" y="7680325"/>
            <a:ext cx="39502645" cy="2172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94279" y="29978350"/>
            <a:ext cx="1024184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numCol="1" anchor="t" anchorCtr="0" compatLnSpc="1">
            <a:prstTxWarp prst="textNoShape">
              <a:avLst/>
            </a:prstTxWarp>
          </a:bodyPr>
          <a:lstStyle>
            <a:lvl1pPr algn="l" defTabSz="3762375">
              <a:defRPr sz="57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5879" y="29978350"/>
            <a:ext cx="1389944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numCol="1" anchor="t" anchorCtr="0" compatLnSpc="1">
            <a:prstTxWarp prst="textNoShape">
              <a:avLst/>
            </a:prstTxWarp>
          </a:bodyPr>
          <a:lstStyle>
            <a:lvl1pPr defTabSz="3762375">
              <a:defRPr sz="57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5079" y="29978350"/>
            <a:ext cx="1024184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numCol="1" anchor="t" anchorCtr="0" compatLnSpc="1">
            <a:prstTxWarp prst="textNoShape">
              <a:avLst/>
            </a:prstTxWarp>
          </a:bodyPr>
          <a:lstStyle>
            <a:lvl1pPr algn="r" defTabSz="3762375">
              <a:defRPr sz="57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D3B0B1D-8805-4920-9608-A1D4D0B3D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C06847-66D4-0C95-792E-C801C669C3F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0" y="0"/>
            <a:ext cx="248761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is a sensitive message, please do not share.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3762375" rtl="0" eaLnBrk="0" fontAlgn="base" hangingPunct="0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762375" rtl="0" eaLnBrk="0" fontAlgn="base" hangingPunct="0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2pPr>
      <a:lvl3pPr algn="ctr" defTabSz="3762375" rtl="0" eaLnBrk="0" fontAlgn="base" hangingPunct="0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3pPr>
      <a:lvl4pPr algn="ctr" defTabSz="3762375" rtl="0" eaLnBrk="0" fontAlgn="base" hangingPunct="0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4pPr>
      <a:lvl5pPr algn="ctr" defTabSz="3762375" rtl="0" eaLnBrk="0" fontAlgn="base" hangingPunct="0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5pPr>
      <a:lvl6pPr marL="457200" algn="ctr" defTabSz="3762375" rtl="0" fontAlgn="base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6pPr>
      <a:lvl7pPr marL="914400" algn="ctr" defTabSz="3762375" rtl="0" fontAlgn="base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7pPr>
      <a:lvl8pPr marL="1371600" algn="ctr" defTabSz="3762375" rtl="0" fontAlgn="base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8pPr>
      <a:lvl9pPr marL="1828800" algn="ctr" defTabSz="3762375" rtl="0" fontAlgn="base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9pPr>
    </p:titleStyle>
    <p:bodyStyle>
      <a:lvl1pPr marL="1409700" indent="-1409700" algn="l" defTabSz="3762375" rtl="0" eaLnBrk="0" fontAlgn="base" hangingPunct="0">
        <a:spcBef>
          <a:spcPct val="20000"/>
        </a:spcBef>
        <a:spcAft>
          <a:spcPct val="0"/>
        </a:spcAft>
        <a:buChar char="•"/>
        <a:defRPr sz="13200">
          <a:solidFill>
            <a:schemeClr val="tx1"/>
          </a:solidFill>
          <a:latin typeface="+mn-lt"/>
          <a:ea typeface="+mn-ea"/>
          <a:cs typeface="+mn-cs"/>
        </a:defRPr>
      </a:lvl1pPr>
      <a:lvl2pPr marL="3057525" indent="-1176338" algn="l" defTabSz="3762375" rtl="0" eaLnBrk="0" fontAlgn="base" hangingPunct="0">
        <a:spcBef>
          <a:spcPct val="20000"/>
        </a:spcBef>
        <a:spcAft>
          <a:spcPct val="0"/>
        </a:spcAft>
        <a:buChar char="–"/>
        <a:defRPr sz="11500">
          <a:solidFill>
            <a:schemeClr val="tx1"/>
          </a:solidFill>
          <a:latin typeface="+mn-lt"/>
        </a:defRPr>
      </a:lvl2pPr>
      <a:lvl3pPr marL="4702175" indent="-939800" algn="l" defTabSz="3762375" rtl="0" eaLnBrk="0" fontAlgn="base" hangingPunct="0">
        <a:spcBef>
          <a:spcPct val="20000"/>
        </a:spcBef>
        <a:spcAft>
          <a:spcPct val="0"/>
        </a:spcAft>
        <a:buChar char="•"/>
        <a:defRPr sz="9900">
          <a:solidFill>
            <a:schemeClr val="tx1"/>
          </a:solidFill>
          <a:latin typeface="+mn-lt"/>
        </a:defRPr>
      </a:lvl3pPr>
      <a:lvl4pPr marL="6583363" indent="-939800" algn="l" defTabSz="3762375" rtl="0" eaLnBrk="0" fontAlgn="base" hangingPunct="0">
        <a:spcBef>
          <a:spcPct val="20000"/>
        </a:spcBef>
        <a:spcAft>
          <a:spcPct val="0"/>
        </a:spcAft>
        <a:buChar char="–"/>
        <a:defRPr sz="8200">
          <a:solidFill>
            <a:schemeClr val="tx1"/>
          </a:solidFill>
          <a:latin typeface="+mn-lt"/>
        </a:defRPr>
      </a:lvl4pPr>
      <a:lvl5pPr marL="8466138" indent="-941388" algn="l" defTabSz="3762375" rtl="0" eaLnBrk="0" fontAlgn="base" hangingPunct="0">
        <a:spcBef>
          <a:spcPct val="20000"/>
        </a:spcBef>
        <a:spcAft>
          <a:spcPct val="0"/>
        </a:spcAft>
        <a:buChar char="»"/>
        <a:defRPr sz="8200">
          <a:solidFill>
            <a:schemeClr val="tx1"/>
          </a:solidFill>
          <a:latin typeface="+mn-lt"/>
        </a:defRPr>
      </a:lvl5pPr>
      <a:lvl6pPr marL="8923338" indent="-941388" algn="l" defTabSz="3762375" rtl="0" fontAlgn="base">
        <a:spcBef>
          <a:spcPct val="20000"/>
        </a:spcBef>
        <a:spcAft>
          <a:spcPct val="0"/>
        </a:spcAft>
        <a:buChar char="»"/>
        <a:defRPr sz="8200">
          <a:solidFill>
            <a:schemeClr val="tx1"/>
          </a:solidFill>
          <a:latin typeface="+mn-lt"/>
        </a:defRPr>
      </a:lvl6pPr>
      <a:lvl7pPr marL="9380538" indent="-941388" algn="l" defTabSz="3762375" rtl="0" fontAlgn="base">
        <a:spcBef>
          <a:spcPct val="20000"/>
        </a:spcBef>
        <a:spcAft>
          <a:spcPct val="0"/>
        </a:spcAft>
        <a:buChar char="»"/>
        <a:defRPr sz="8200">
          <a:solidFill>
            <a:schemeClr val="tx1"/>
          </a:solidFill>
          <a:latin typeface="+mn-lt"/>
        </a:defRPr>
      </a:lvl7pPr>
      <a:lvl8pPr marL="9837738" indent="-941388" algn="l" defTabSz="3762375" rtl="0" fontAlgn="base">
        <a:spcBef>
          <a:spcPct val="20000"/>
        </a:spcBef>
        <a:spcAft>
          <a:spcPct val="0"/>
        </a:spcAft>
        <a:buChar char="»"/>
        <a:defRPr sz="8200">
          <a:solidFill>
            <a:schemeClr val="tx1"/>
          </a:solidFill>
          <a:latin typeface="+mn-lt"/>
        </a:defRPr>
      </a:lvl8pPr>
      <a:lvl9pPr marL="10294938" indent="-941388" algn="l" defTabSz="3762375" rtl="0" fontAlgn="base">
        <a:spcBef>
          <a:spcPct val="20000"/>
        </a:spcBef>
        <a:spcAft>
          <a:spcPct val="0"/>
        </a:spcAft>
        <a:buChar char="»"/>
        <a:defRPr sz="8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chart" Target="../charts/chart1.xml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1"/>
            <a:ext cx="43891200" cy="5486399"/>
          </a:xfr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indent="-457200" algn="l" eaLnBrk="1" hangingPunct="1">
              <a:spcBef>
                <a:spcPts val="1800"/>
              </a:spcBef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br>
              <a:rPr lang="en-US" sz="8800" dirty="0">
                <a:solidFill>
                  <a:schemeClr val="bg1"/>
                </a:solidFill>
              </a:rPr>
            </a:br>
            <a:r>
              <a:rPr lang="en-US" sz="8800" dirty="0">
                <a:solidFill>
                  <a:schemeClr val="bg1"/>
                </a:solidFill>
              </a:rPr>
              <a:t>Hydroponic Bay</a:t>
            </a:r>
            <a:br>
              <a:rPr lang="en-US" sz="9600" dirty="0"/>
            </a:br>
            <a:br>
              <a:rPr lang="en-US" sz="4000" dirty="0"/>
            </a:br>
            <a:r>
              <a:rPr lang="en-US" sz="5400" i="1" dirty="0">
                <a:solidFill>
                  <a:srgbClr val="FFFFFF"/>
                </a:solidFill>
              </a:rPr>
              <a:t>Anthony Bilodeau</a:t>
            </a:r>
            <a:br>
              <a:rPr lang="en-US" sz="5400" i="1" dirty="0">
                <a:solidFill>
                  <a:srgbClr val="FFFFFF"/>
                </a:solidFill>
              </a:rPr>
            </a:br>
            <a:r>
              <a:rPr lang="en-US" sz="5400" i="1" dirty="0">
                <a:solidFill>
                  <a:srgbClr val="FFFFFF"/>
                </a:solidFill>
              </a:rPr>
              <a:t>Innovation Scholars, University of New Hampshire</a:t>
            </a:r>
          </a:p>
        </p:txBody>
      </p:sp>
      <p:sp>
        <p:nvSpPr>
          <p:cNvPr id="2150" name="Text Box 161"/>
          <p:cNvSpPr txBox="1">
            <a:spLocks noChangeArrowheads="1"/>
          </p:cNvSpPr>
          <p:nvPr/>
        </p:nvSpPr>
        <p:spPr bwMode="auto">
          <a:xfrm>
            <a:off x="39852600" y="10275890"/>
            <a:ext cx="3048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300" b="1">
                <a:solidFill>
                  <a:srgbClr val="FF9900"/>
                </a:solidFill>
                <a:latin typeface="Arial" charset="0"/>
              </a:defRPr>
            </a:lvl1pPr>
            <a:lvl2pPr marL="742950" indent="-285750" eaLnBrk="0" hangingPunct="0">
              <a:defRPr sz="4300" b="1">
                <a:solidFill>
                  <a:srgbClr val="FF9900"/>
                </a:solidFill>
                <a:latin typeface="Arial" charset="0"/>
              </a:defRPr>
            </a:lvl2pPr>
            <a:lvl3pPr marL="1143000" indent="-228600" eaLnBrk="0" hangingPunct="0">
              <a:defRPr sz="4300" b="1">
                <a:solidFill>
                  <a:srgbClr val="FF9900"/>
                </a:solidFill>
                <a:latin typeface="Arial" charset="0"/>
              </a:defRPr>
            </a:lvl3pPr>
            <a:lvl4pPr marL="1600200" indent="-228600" eaLnBrk="0" hangingPunct="0">
              <a:defRPr sz="4300" b="1">
                <a:solidFill>
                  <a:srgbClr val="FF9900"/>
                </a:solidFill>
                <a:latin typeface="Arial" charset="0"/>
              </a:defRPr>
            </a:lvl4pPr>
            <a:lvl5pPr marL="2057400" indent="-228600" eaLnBrk="0" hangingPunct="0">
              <a:defRPr sz="4300" b="1">
                <a:solidFill>
                  <a:srgbClr val="FF99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 sz="3000" b="0">
              <a:solidFill>
                <a:schemeClr val="tx1"/>
              </a:solidFill>
            </a:endParaRPr>
          </a:p>
        </p:txBody>
      </p:sp>
      <p:sp>
        <p:nvSpPr>
          <p:cNvPr id="2152" name="Rectangle 164"/>
          <p:cNvSpPr>
            <a:spLocks noChangeArrowheads="1"/>
          </p:cNvSpPr>
          <p:nvPr/>
        </p:nvSpPr>
        <p:spPr bwMode="auto">
          <a:xfrm>
            <a:off x="15336087" y="23372205"/>
            <a:ext cx="12801600" cy="13716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defTabSz="3762375"/>
            <a:r>
              <a:rPr lang="en-US" sz="6000" dirty="0">
                <a:solidFill>
                  <a:srgbClr val="CCCC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sz="6000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4" name="Rectangle 166"/>
          <p:cNvSpPr>
            <a:spLocks noChangeArrowheads="1"/>
          </p:cNvSpPr>
          <p:nvPr/>
        </p:nvSpPr>
        <p:spPr bwMode="auto">
          <a:xfrm>
            <a:off x="781068" y="16031410"/>
            <a:ext cx="12530667" cy="13716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defTabSz="3762375"/>
            <a:r>
              <a:rPr lang="en-US" sz="6000" dirty="0">
                <a:solidFill>
                  <a:srgbClr val="CCCCCC"/>
                </a:solidFill>
              </a:rPr>
              <a:t>Methods</a:t>
            </a:r>
          </a:p>
        </p:txBody>
      </p:sp>
      <p:sp>
        <p:nvSpPr>
          <p:cNvPr id="2155" name="Rectangle 167"/>
          <p:cNvSpPr>
            <a:spLocks noChangeArrowheads="1"/>
          </p:cNvSpPr>
          <p:nvPr/>
        </p:nvSpPr>
        <p:spPr bwMode="auto">
          <a:xfrm>
            <a:off x="802839" y="6096000"/>
            <a:ext cx="12405161" cy="13716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defTabSz="3762375"/>
            <a:r>
              <a:rPr lang="en-US" sz="6000" dirty="0">
                <a:solidFill>
                  <a:srgbClr val="CCCC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Overview</a:t>
            </a:r>
            <a:endParaRPr lang="en-US" dirty="0">
              <a:solidFill>
                <a:srgbClr val="9999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65"/>
          <p:cNvSpPr>
            <a:spLocks noChangeArrowheads="1"/>
          </p:cNvSpPr>
          <p:nvPr/>
        </p:nvSpPr>
        <p:spPr bwMode="auto">
          <a:xfrm>
            <a:off x="29768799" y="26634805"/>
            <a:ext cx="13064067" cy="13716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defTabSz="3762375"/>
            <a:r>
              <a:rPr lang="en-US" sz="6000" dirty="0">
                <a:solidFill>
                  <a:srgbClr val="CCCCCC"/>
                </a:solidFill>
              </a:rPr>
              <a:t>Acknowledgments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9467" y="1143002"/>
            <a:ext cx="12869333" cy="3851371"/>
          </a:xfrm>
          <a:prstGeom prst="rect">
            <a:avLst/>
          </a:prstGeom>
        </p:spPr>
      </p:pic>
      <p:sp>
        <p:nvSpPr>
          <p:cNvPr id="36" name="Rectangle 164"/>
          <p:cNvSpPr>
            <a:spLocks noChangeArrowheads="1"/>
          </p:cNvSpPr>
          <p:nvPr/>
        </p:nvSpPr>
        <p:spPr bwMode="auto">
          <a:xfrm>
            <a:off x="30005867" y="6096000"/>
            <a:ext cx="12869333" cy="13716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defTabSz="3762375"/>
            <a:r>
              <a:rPr lang="en-US" sz="6000" dirty="0">
                <a:solidFill>
                  <a:srgbClr val="CCCC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Polls</a:t>
            </a:r>
            <a:endParaRPr lang="en-US" sz="5400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2546"/>
          <p:cNvSpPr txBox="1">
            <a:spLocks noChangeArrowheads="1"/>
          </p:cNvSpPr>
          <p:nvPr/>
        </p:nvSpPr>
        <p:spPr bwMode="auto">
          <a:xfrm>
            <a:off x="982135" y="7798371"/>
            <a:ext cx="12733867" cy="726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1200150" indent="-4572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571500" indent="-571500" algn="just" eaLnBrk="1" hangingPunct="1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3600" b="0" dirty="0">
                <a:latin typeface="Times New Roman" charset="0"/>
                <a:cs typeface="Times New Roman" charset="0"/>
              </a:rPr>
              <a:t>Issue</a:t>
            </a:r>
          </a:p>
          <a:p>
            <a:pPr marL="1314450" lvl="1" indent="-571500" algn="just" eaLnBrk="1" hangingPunct="1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3600" b="0" dirty="0">
                <a:latin typeface="Times New Roman" charset="0"/>
                <a:cs typeface="Times New Roman" charset="0"/>
              </a:rPr>
              <a:t>Gardening is hard, animals do not make it easier, and they are hard to carry on year after year.</a:t>
            </a:r>
          </a:p>
          <a:p>
            <a:pPr marL="571500" indent="-571500" algn="just" eaLnBrk="1" hangingPunct="1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3600" b="0" dirty="0">
                <a:latin typeface="Times New Roman" charset="0"/>
                <a:cs typeface="Times New Roman" charset="0"/>
              </a:rPr>
              <a:t>Resolution</a:t>
            </a:r>
          </a:p>
          <a:p>
            <a:pPr marL="1314450" lvl="1" indent="-571500" algn="just" eaLnBrk="1" hangingPunct="1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3600" b="0" dirty="0">
                <a:latin typeface="Times New Roman" charset="0"/>
                <a:cs typeface="Times New Roman" charset="0"/>
              </a:rPr>
              <a:t>Hydroponics</a:t>
            </a:r>
          </a:p>
          <a:p>
            <a:pPr marL="1714500" lvl="3" indent="-571500" algn="just" eaLnBrk="1" hangingPunct="1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3600" b="0" dirty="0">
                <a:latin typeface="Times New Roman" charset="0"/>
                <a:cs typeface="Times New Roman" charset="0"/>
              </a:rPr>
              <a:t>Indoor, soil-free plant growth that can be done with little to no previous gardening.</a:t>
            </a:r>
          </a:p>
          <a:p>
            <a:pPr marL="1714500" lvl="3" indent="-571500" algn="just" eaLnBrk="1" hangingPunct="1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3600" b="0" dirty="0">
                <a:latin typeface="Times New Roman" charset="0"/>
                <a:cs typeface="Times New Roman" charset="0"/>
              </a:rPr>
              <a:t>Has the possibility of being self sustaining.</a:t>
            </a:r>
          </a:p>
          <a:p>
            <a:pPr marL="571500" indent="-571500" algn="just" eaLnBrk="1" hangingPunct="1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3600" b="0" dirty="0">
                <a:latin typeface="Times New Roman" charset="0"/>
                <a:cs typeface="Times New Roman" charset="0"/>
              </a:rPr>
              <a:t>Goals</a:t>
            </a:r>
          </a:p>
          <a:p>
            <a:pPr marL="1314450" lvl="1" indent="-571500" algn="just" eaLnBrk="1" hangingPunct="1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3600" b="0" dirty="0">
                <a:latin typeface="Times New Roman" charset="0"/>
                <a:cs typeface="Times New Roman" charset="0"/>
              </a:rPr>
              <a:t>Create a hydroponic bay for home use, whilst being sustainable and financially conscious.</a:t>
            </a:r>
          </a:p>
        </p:txBody>
      </p:sp>
      <p:sp>
        <p:nvSpPr>
          <p:cNvPr id="9" name="Rectangle 8"/>
          <p:cNvSpPr/>
          <p:nvPr/>
        </p:nvSpPr>
        <p:spPr>
          <a:xfrm>
            <a:off x="869113" y="17856503"/>
            <a:ext cx="12959909" cy="1228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just">
              <a:buFont typeface="Wingdings" panose="05000000000000000000" pitchFamily="2" charset="2"/>
              <a:buChar char="q"/>
            </a:pPr>
            <a:r>
              <a:rPr lang="en-US" sz="36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</a:p>
          <a:p>
            <a:pPr marL="1143000" lvl="1" indent="-685800" algn="just">
              <a:buFont typeface="Wingdings" panose="05000000000000000000" pitchFamily="2" charset="2"/>
              <a:buChar char="q"/>
            </a:pPr>
            <a:r>
              <a:rPr lang="en-US" sz="36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fit inside of a conventional home?</a:t>
            </a:r>
          </a:p>
          <a:p>
            <a:pPr marL="1600200" lvl="2" indent="-685800" algn="just">
              <a:buFont typeface="Wingdings" panose="05000000000000000000" pitchFamily="2" charset="2"/>
              <a:buChar char="q"/>
            </a:pPr>
            <a:r>
              <a:rPr lang="en-US" sz="36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 optimization, tall vs long, shallow vs deep.</a:t>
            </a:r>
          </a:p>
          <a:p>
            <a:pPr marL="1143000" lvl="1" indent="-685800" algn="just">
              <a:buFont typeface="Wingdings" panose="05000000000000000000" pitchFamily="2" charset="2"/>
              <a:buChar char="q"/>
            </a:pPr>
            <a:r>
              <a:rPr lang="en-US" sz="36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will it grow?</a:t>
            </a:r>
          </a:p>
          <a:p>
            <a:pPr marL="1600200" lvl="2" indent="-685800" algn="just">
              <a:buFont typeface="Wingdings" panose="05000000000000000000" pitchFamily="2" charset="2"/>
              <a:buChar char="q"/>
            </a:pPr>
            <a:r>
              <a:rPr lang="en-US" sz="36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Soil vs no soil, water oxidization, plant nutrients.</a:t>
            </a:r>
          </a:p>
          <a:p>
            <a:pPr marL="1143000" lvl="1" indent="-685800" algn="just">
              <a:buFont typeface="Wingdings" panose="05000000000000000000" pitchFamily="2" charset="2"/>
              <a:buChar char="q"/>
            </a:pPr>
            <a:r>
              <a:rPr lang="en-US" sz="36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will it be sustainable?</a:t>
            </a:r>
          </a:p>
          <a:p>
            <a:pPr marL="1600200" lvl="2" indent="-685800" algn="just">
              <a:buFont typeface="Wingdings" panose="05000000000000000000" pitchFamily="2" charset="2"/>
              <a:buChar char="q"/>
            </a:pPr>
            <a:r>
              <a:rPr lang="en-US" sz="36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Recycle water and timers on equipment.</a:t>
            </a:r>
          </a:p>
          <a:p>
            <a:pPr marL="1600200" lvl="2" indent="-685800" algn="just">
              <a:buFont typeface="Wingdings" panose="05000000000000000000" pitchFamily="2" charset="2"/>
              <a:buChar char="q"/>
            </a:pPr>
            <a:endParaRPr lang="en-US" sz="36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 algn="just">
              <a:buFont typeface="Wingdings" panose="05000000000000000000" pitchFamily="2" charset="2"/>
              <a:buChar char="q"/>
            </a:pPr>
            <a:r>
              <a:rPr lang="en-US" sz="36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Decisions</a:t>
            </a:r>
          </a:p>
          <a:p>
            <a:pPr marL="1143000" lvl="1" indent="-685800" algn="just">
              <a:buFont typeface="Wingdings" panose="05000000000000000000" pitchFamily="2" charset="2"/>
              <a:buChar char="q"/>
            </a:pPr>
            <a:r>
              <a:rPr lang="en-US" sz="36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materials to use?</a:t>
            </a:r>
          </a:p>
          <a:p>
            <a:pPr marL="1600200" lvl="2" indent="-685800" algn="just">
              <a:buFont typeface="Wingdings" panose="05000000000000000000" pitchFamily="2" charset="2"/>
              <a:buChar char="q"/>
            </a:pPr>
            <a:r>
              <a:rPr lang="en-US" sz="36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Plexiglass, aquarium sealant, silicone sealant.</a:t>
            </a:r>
          </a:p>
          <a:p>
            <a:pPr marL="1600200" lvl="2" indent="-685800" algn="just">
              <a:buFont typeface="Wingdings" panose="05000000000000000000" pitchFamily="2" charset="2"/>
              <a:buChar char="q"/>
            </a:pPr>
            <a:r>
              <a:rPr lang="en-US" sz="36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 the shelf parts.</a:t>
            </a:r>
          </a:p>
          <a:p>
            <a:pPr marL="2057400" lvl="3" indent="-685800" algn="just">
              <a:buFont typeface="Wingdings" panose="05000000000000000000" pitchFamily="2" charset="2"/>
              <a:buChar char="q"/>
            </a:pPr>
            <a:r>
              <a:rPr lang="en-US" sz="36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Save design time and overall complexity.</a:t>
            </a:r>
          </a:p>
          <a:p>
            <a:pPr marL="1143000" lvl="1" indent="-685800" algn="just">
              <a:buFont typeface="Wingdings" panose="05000000000000000000" pitchFamily="2" charset="2"/>
              <a:buChar char="q"/>
            </a:pPr>
            <a:r>
              <a:rPr lang="en-US" sz="36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 optimization</a:t>
            </a:r>
          </a:p>
          <a:p>
            <a:pPr marL="1600200" lvl="2" indent="-685800" algn="just">
              <a:buFont typeface="Wingdings" panose="05000000000000000000" pitchFamily="2" charset="2"/>
              <a:buChar char="q"/>
            </a:pPr>
            <a:r>
              <a:rPr lang="en-US" sz="36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feet wide x 2 feet tall x 1.5 feet deep.</a:t>
            </a:r>
          </a:p>
          <a:p>
            <a:pPr marL="1143000" lvl="1" indent="-685800" algn="just">
              <a:buFont typeface="Wingdings" panose="05000000000000000000" pitchFamily="2" charset="2"/>
              <a:buChar char="q"/>
            </a:pPr>
            <a:r>
              <a:rPr lang="en-US" sz="36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Growth</a:t>
            </a:r>
          </a:p>
          <a:p>
            <a:pPr marL="1600200" lvl="2" indent="-685800" algn="just">
              <a:buFont typeface="Wingdings" panose="05000000000000000000" pitchFamily="2" charset="2"/>
              <a:buChar char="q"/>
            </a:pPr>
            <a:r>
              <a:rPr lang="en-US" sz="36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soil, pump water around internally to oxidize, insertion of generic plant nutrients into water.</a:t>
            </a:r>
          </a:p>
          <a:p>
            <a:pPr marL="1028700" lvl="1" indent="-571500" algn="just">
              <a:buFont typeface="Wingdings" panose="05000000000000000000" pitchFamily="2" charset="2"/>
              <a:buChar char="q"/>
            </a:pPr>
            <a:r>
              <a:rPr lang="en-US" sz="36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Sustainability</a:t>
            </a:r>
          </a:p>
          <a:p>
            <a:pPr marL="1485900" lvl="2" indent="-571500" algn="just">
              <a:buFont typeface="Wingdings" panose="05000000000000000000" pitchFamily="2" charset="2"/>
              <a:buChar char="q"/>
            </a:pPr>
            <a:r>
              <a:rPr lang="en-US" sz="36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power usage, timers on all equipment, water recycles through pump with filter.</a:t>
            </a:r>
          </a:p>
          <a:p>
            <a:pPr marL="1600200" lvl="2" indent="-685800" algn="l">
              <a:buFont typeface="Wingdings" panose="05000000000000000000" pitchFamily="2" charset="2"/>
              <a:buChar char="q"/>
            </a:pPr>
            <a:endParaRPr lang="en-US" sz="36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005866" y="28651202"/>
            <a:ext cx="132757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Dr. Benjamin Mitchell and Elizabeth Mamros for their continued support during the duration of the project.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5336087" y="25222374"/>
            <a:ext cx="128016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sz="36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Building</a:t>
            </a:r>
          </a:p>
          <a:p>
            <a:pPr marL="1028700" lvl="1" indent="-571500" algn="just">
              <a:buFont typeface="Wingdings" panose="05000000000000000000" pitchFamily="2" charset="2"/>
              <a:buChar char="q"/>
            </a:pPr>
            <a:r>
              <a:rPr lang="en-US" sz="36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Plexiglass cut with waterjet, used sealants to seal edges and make watertight.</a:t>
            </a:r>
          </a:p>
          <a:p>
            <a:pPr marL="1028700" lvl="1" indent="-571500" algn="just">
              <a:buFont typeface="Wingdings" panose="05000000000000000000" pitchFamily="2" charset="2"/>
              <a:buChar char="q"/>
            </a:pPr>
            <a:r>
              <a:rPr lang="en-US" sz="36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Built door to fit snugly with layer of sealant to create internal climate</a:t>
            </a:r>
          </a:p>
          <a:p>
            <a:pPr marL="1028700" lvl="1" indent="-571500" algn="just">
              <a:buFont typeface="Wingdings" panose="05000000000000000000" pitchFamily="2" charset="2"/>
              <a:buChar char="q"/>
            </a:pPr>
            <a:r>
              <a:rPr lang="en-US" sz="36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Added two-way mirror film to eliminate light pollution from internal light source.</a:t>
            </a:r>
          </a:p>
          <a:p>
            <a:pPr marL="1028700" lvl="1" indent="-571500" algn="just">
              <a:buFont typeface="Wingdings" panose="05000000000000000000" pitchFamily="2" charset="2"/>
              <a:buChar char="q"/>
            </a:pPr>
            <a:r>
              <a:rPr lang="en-US" sz="36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Installed pump, misters to regulate water flow and oxidization.</a:t>
            </a:r>
          </a:p>
          <a:p>
            <a:pPr marL="1028700" lvl="1" indent="-571500" algn="just">
              <a:buFont typeface="Wingdings" panose="05000000000000000000" pitchFamily="2" charset="2"/>
              <a:buChar char="q"/>
            </a:pPr>
            <a:r>
              <a:rPr lang="en-US" sz="36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Temperature sensors, and water temperature sensors to analyze climate inside of bay.</a:t>
            </a:r>
          </a:p>
          <a:p>
            <a:pPr marL="1028700" lvl="1" indent="-571500" algn="l">
              <a:buFont typeface="Wingdings" panose="05000000000000000000" pitchFamily="2" charset="2"/>
              <a:buChar char="q"/>
            </a:pPr>
            <a:endParaRPr lang="en-US" sz="36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66">
            <a:extLst>
              <a:ext uri="{FF2B5EF4-FFF2-40B4-BE49-F238E27FC236}">
                <a16:creationId xmlns:a16="http://schemas.microsoft.com/office/drawing/2014/main" id="{C9A17795-DB6E-DE2B-0208-43A80CA8E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68799" y="20507491"/>
            <a:ext cx="12530667" cy="13716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defTabSz="3762375"/>
            <a:r>
              <a:rPr lang="en-US" sz="6000" dirty="0">
                <a:solidFill>
                  <a:srgbClr val="CCCCCC"/>
                </a:solidFill>
              </a:rPr>
              <a:t>Conclusions</a:t>
            </a:r>
          </a:p>
        </p:txBody>
      </p:sp>
      <p:sp>
        <p:nvSpPr>
          <p:cNvPr id="6" name="Rectangle 166">
            <a:extLst>
              <a:ext uri="{FF2B5EF4-FFF2-40B4-BE49-F238E27FC236}">
                <a16:creationId xmlns:a16="http://schemas.microsoft.com/office/drawing/2014/main" id="{F0E575A5-FFC3-F385-595F-58EB875D6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36087" y="6096000"/>
            <a:ext cx="12530667" cy="13716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defTabSz="3762375"/>
            <a:r>
              <a:rPr lang="en-US" sz="6000" dirty="0">
                <a:solidFill>
                  <a:srgbClr val="CCCCCC"/>
                </a:solidFill>
              </a:rPr>
              <a:t>Media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5B628A-0E27-FD98-BDD8-688ECF4074E6}"/>
              </a:ext>
            </a:extLst>
          </p:cNvPr>
          <p:cNvSpPr/>
          <p:nvPr/>
        </p:nvSpPr>
        <p:spPr>
          <a:xfrm>
            <a:off x="30005866" y="22474052"/>
            <a:ext cx="1190413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sz="36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Ongoing project, looking for more data to reinforce field estimates of hydroponic growth.</a:t>
            </a:r>
          </a:p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sz="36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 itself could be improved.</a:t>
            </a:r>
          </a:p>
          <a:p>
            <a:pPr marL="1028700" lvl="1" indent="-571500" algn="just">
              <a:buFont typeface="Wingdings" panose="05000000000000000000" pitchFamily="2" charset="2"/>
              <a:buChar char="q"/>
            </a:pPr>
            <a:r>
              <a:rPr lang="en-US" sz="36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so?</a:t>
            </a:r>
          </a:p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sz="36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Financial goal failed, was not inexpensive, looking for ways to make it more cost efficient.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077739FD-0FBF-0EEF-19BF-DB111A2C27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4362908"/>
              </p:ext>
            </p:extLst>
          </p:nvPr>
        </p:nvGraphicFramePr>
        <p:xfrm>
          <a:off x="30725533" y="8152911"/>
          <a:ext cx="11429999" cy="5304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1D191F14-8A31-1442-C5E5-08C89517FF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0890520"/>
              </p:ext>
            </p:extLst>
          </p:nvPr>
        </p:nvGraphicFramePr>
        <p:xfrm>
          <a:off x="30725533" y="14040987"/>
          <a:ext cx="11429999" cy="5974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Picture 4" descr="A picture containing text, power saw, tool, miller&#10;&#10;Description automatically generated">
            <a:extLst>
              <a:ext uri="{FF2B5EF4-FFF2-40B4-BE49-F238E27FC236}">
                <a16:creationId xmlns:a16="http://schemas.microsoft.com/office/drawing/2014/main" id="{BCD039D0-7683-46A0-F262-B2BF014FA5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389985" y="9149606"/>
            <a:ext cx="6724920" cy="5043690"/>
          </a:xfrm>
          <a:prstGeom prst="rect">
            <a:avLst/>
          </a:prstGeom>
        </p:spPr>
      </p:pic>
      <p:pic>
        <p:nvPicPr>
          <p:cNvPr id="22" name="Picture 21" descr="A picture containing indoor, miller&#10;&#10;Description automatically generated">
            <a:extLst>
              <a:ext uri="{FF2B5EF4-FFF2-40B4-BE49-F238E27FC236}">
                <a16:creationId xmlns:a16="http://schemas.microsoft.com/office/drawing/2014/main" id="{B71813F4-93CA-1CCF-4FA3-5AF3056077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896272" y="9134923"/>
            <a:ext cx="6724920" cy="5043690"/>
          </a:xfrm>
          <a:prstGeom prst="rect">
            <a:avLst/>
          </a:prstGeom>
        </p:spPr>
      </p:pic>
      <p:pic>
        <p:nvPicPr>
          <p:cNvPr id="25" name="Picture 24" descr="A picture containing yellow, construction, trash&#10;&#10;Description automatically generated">
            <a:extLst>
              <a:ext uri="{FF2B5EF4-FFF2-40B4-BE49-F238E27FC236}">
                <a16:creationId xmlns:a16="http://schemas.microsoft.com/office/drawing/2014/main" id="{FB21AF43-01C6-538A-D7A1-1E2856E85F4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3645" y="15512480"/>
            <a:ext cx="5043690" cy="6724920"/>
          </a:xfrm>
          <a:prstGeom prst="rect">
            <a:avLst/>
          </a:prstGeom>
        </p:spPr>
      </p:pic>
      <p:pic>
        <p:nvPicPr>
          <p:cNvPr id="27" name="Picture 26" descr="A picture containing floor, indoor, wood&#10;&#10;Description automatically generated">
            <a:extLst>
              <a:ext uri="{FF2B5EF4-FFF2-40B4-BE49-F238E27FC236}">
                <a16:creationId xmlns:a16="http://schemas.microsoft.com/office/drawing/2014/main" id="{57A35E10-6E55-0F79-C045-06389A09ED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4446" y="15497797"/>
            <a:ext cx="5043689" cy="672491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800000"/>
            </a:gs>
            <a:gs pos="50000">
              <a:srgbClr val="800000">
                <a:gamma/>
                <a:tint val="73725"/>
                <a:invGamma/>
              </a:srgbClr>
            </a:gs>
            <a:gs pos="100000">
              <a:srgbClr val="800000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137160" tIns="68580" rIns="137160" bIns="68580" numCol="1" anchor="ctr" anchorCtr="0" compatLnSpc="1">
        <a:prstTxWarp prst="textNoShape">
          <a:avLst/>
        </a:prstTxWarp>
      </a:bodyPr>
      <a:lstStyle>
        <a:defPPr marL="0" marR="0" indent="0" algn="ctr" defTabSz="37623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1" i="0" u="none" strike="noStrike" cap="none" normalizeH="0" baseline="0" smtClean="0">
            <a:ln>
              <a:noFill/>
            </a:ln>
            <a:solidFill>
              <a:srgbClr val="FF9900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800000"/>
            </a:gs>
            <a:gs pos="50000">
              <a:srgbClr val="800000">
                <a:gamma/>
                <a:tint val="73725"/>
                <a:invGamma/>
              </a:srgbClr>
            </a:gs>
            <a:gs pos="100000">
              <a:srgbClr val="800000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137160" tIns="68580" rIns="137160" bIns="68580" numCol="1" anchor="ctr" anchorCtr="0" compatLnSpc="1">
        <a:prstTxWarp prst="textNoShape">
          <a:avLst/>
        </a:prstTxWarp>
      </a:bodyPr>
      <a:lstStyle>
        <a:defPPr marL="0" marR="0" indent="0" algn="ctr" defTabSz="37623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1" i="0" u="none" strike="noStrike" cap="none" normalizeH="0" baseline="0" smtClean="0">
            <a:ln>
              <a:noFill/>
            </a:ln>
            <a:solidFill>
              <a:srgbClr val="FF9900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ea2a0e7-4b35-45c1-98e5-ea834a79fbc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80BC2D6D70944AAA7935D5950E2805" ma:contentTypeVersion="6" ma:contentTypeDescription="Create a new document." ma:contentTypeScope="" ma:versionID="71dd7aaa31bf4771fd34c1aaa909de01">
  <xsd:schema xmlns:xsd="http://www.w3.org/2001/XMLSchema" xmlns:xs="http://www.w3.org/2001/XMLSchema" xmlns:p="http://schemas.microsoft.com/office/2006/metadata/properties" xmlns:ns3="cea2a0e7-4b35-45c1-98e5-ea834a79fbc6" xmlns:ns4="ddd38124-0f8d-48e0-aaae-07690d97d6c0" targetNamespace="http://schemas.microsoft.com/office/2006/metadata/properties" ma:root="true" ma:fieldsID="0ff8549ca67342030148312705507131" ns3:_="" ns4:_="">
    <xsd:import namespace="cea2a0e7-4b35-45c1-98e5-ea834a79fbc6"/>
    <xsd:import namespace="ddd38124-0f8d-48e0-aaae-07690d97d6c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a2a0e7-4b35-45c1-98e5-ea834a79fb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d38124-0f8d-48e0-aaae-07690d97d6c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B11BDAE-70AC-4ADF-929B-75A943597EB6}">
  <ds:schemaRefs>
    <ds:schemaRef ds:uri="http://schemas.microsoft.com/office/2006/documentManagement/types"/>
    <ds:schemaRef ds:uri="http://schemas.microsoft.com/office/infopath/2007/PartnerControls"/>
    <ds:schemaRef ds:uri="ddd38124-0f8d-48e0-aaae-07690d97d6c0"/>
    <ds:schemaRef ds:uri="http://purl.org/dc/elements/1.1/"/>
    <ds:schemaRef ds:uri="http://www.w3.org/XML/1998/namespace"/>
    <ds:schemaRef ds:uri="http://schemas.microsoft.com/office/2006/metadata/properties"/>
    <ds:schemaRef ds:uri="http://purl.org/dc/terms/"/>
    <ds:schemaRef ds:uri="http://schemas.openxmlformats.org/package/2006/metadata/core-properties"/>
    <ds:schemaRef ds:uri="cea2a0e7-4b35-45c1-98e5-ea834a79fbc6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F12DB27-C041-4308-A4A8-3684A8F34D7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8B7515-BA06-4EE1-A5F3-CF5C0918FE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a2a0e7-4b35-45c1-98e5-ea834a79fbc6"/>
    <ds:schemaRef ds:uri="ddd38124-0f8d-48e0-aaae-07690d97d6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8309</TotalTime>
  <Words>372</Words>
  <Application>Microsoft Office PowerPoint</Application>
  <PresentationFormat>Custom</PresentationFormat>
  <Paragraphs>52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Times New Roman</vt:lpstr>
      <vt:lpstr>Wingdings</vt:lpstr>
      <vt:lpstr>Default Design</vt:lpstr>
      <vt:lpstr>  Hydroponic Bay  Anthony Bilodeau Innovation Scholars, University of New Hampshire</vt:lpstr>
    </vt:vector>
  </TitlesOfParts>
  <Company>Graphicsland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poster example</dc:title>
  <dc:subject>Free Research Poster</dc:subject>
  <dc:creator>Graphicsland/MakeSigns.com</dc:creator>
  <cp:keywords>scientific, research, template, custom, poster, presentation, symposium, printing, PowerPoint, create, design, example, sample, download</cp:keywords>
  <dc:description>These templates are offered for free to help your create a poster ranging from nursing research posters to psychology research posters.</dc:description>
  <cp:lastModifiedBy>Anthony Bilodeau</cp:lastModifiedBy>
  <cp:revision>286</cp:revision>
  <cp:lastPrinted>2014-02-24T14:53:09Z</cp:lastPrinted>
  <dcterms:created xsi:type="dcterms:W3CDTF">2004-07-26T21:45:23Z</dcterms:created>
  <dcterms:modified xsi:type="dcterms:W3CDTF">2023-04-14T10:27:10Z</dcterms:modified>
  <cp:category>science research poster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0x0101003380BC2D6D70944AAA7935D5950E2805</vt:lpwstr>
  </property>
  <property fmtid="{D5CDD505-2E9C-101B-9397-08002B2CF9AE}" pid="3" name="MSIP_Label_75cf5f2c-1990-42eb-b48f-67d63dde6038_Enabled">
    <vt:lpwstr>true</vt:lpwstr>
  </property>
  <property fmtid="{D5CDD505-2E9C-101B-9397-08002B2CF9AE}" pid="4" name="MSIP_Label_75cf5f2c-1990-42eb-b48f-67d63dde6038_SetDate">
    <vt:lpwstr>2023-04-07T18:51:05Z</vt:lpwstr>
  </property>
  <property fmtid="{D5CDD505-2E9C-101B-9397-08002B2CF9AE}" pid="5" name="MSIP_Label_75cf5f2c-1990-42eb-b48f-67d63dde6038_Method">
    <vt:lpwstr>Privileged</vt:lpwstr>
  </property>
  <property fmtid="{D5CDD505-2E9C-101B-9397-08002B2CF9AE}" pid="6" name="MSIP_Label_75cf5f2c-1990-42eb-b48f-67d63dde6038_Name">
    <vt:lpwstr>Personal</vt:lpwstr>
  </property>
  <property fmtid="{D5CDD505-2E9C-101B-9397-08002B2CF9AE}" pid="7" name="MSIP_Label_75cf5f2c-1990-42eb-b48f-67d63dde6038_SiteId">
    <vt:lpwstr>d6241893-512d-46dc-8d2b-be47e25f5666</vt:lpwstr>
  </property>
  <property fmtid="{D5CDD505-2E9C-101B-9397-08002B2CF9AE}" pid="8" name="MSIP_Label_75cf5f2c-1990-42eb-b48f-67d63dde6038_ActionId">
    <vt:lpwstr>bf8025d2-b07d-4d90-8473-56db0a37438c</vt:lpwstr>
  </property>
  <property fmtid="{D5CDD505-2E9C-101B-9397-08002B2CF9AE}" pid="9" name="MSIP_Label_75cf5f2c-1990-42eb-b48f-67d63dde6038_ContentBits">
    <vt:lpwstr>1</vt:lpwstr>
  </property>
  <property fmtid="{D5CDD505-2E9C-101B-9397-08002B2CF9AE}" pid="10" name="ClassificationContentMarkingHeaderLocations">
    <vt:lpwstr>Default Design:3</vt:lpwstr>
  </property>
  <property fmtid="{D5CDD505-2E9C-101B-9397-08002B2CF9AE}" pid="11" name="ClassificationContentMarkingHeaderText">
    <vt:lpwstr>This is a sensitive message, please do not share.</vt:lpwstr>
  </property>
</Properties>
</file>