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9"/>
    <p:restoredTop sz="94684"/>
  </p:normalViewPr>
  <p:slideViewPr>
    <p:cSldViewPr snapToGrid="0">
      <p:cViewPr>
        <p:scale>
          <a:sx n="10" d="100"/>
          <a:sy n="10" d="100"/>
        </p:scale>
        <p:origin x="2456" y="144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BB9A83E-8C4B-4B4D-A4A4-A9830505C413}" type="datetimeFigureOut">
              <a:rPr lang="en-US" smtClean="0"/>
              <a:t>4/17/23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898634A-5991-1549-8B9A-FDC1326007E0}" type="slidenum">
              <a:rPr lang="en-US" smtClean="0"/>
              <a:t>‹#›</a:t>
            </a:fld>
            <a:endParaRPr lang="en-US"/>
          </a:p>
        </p:txBody>
      </p:sp>
    </p:spTree>
    <p:extLst>
      <p:ext uri="{BB962C8B-B14F-4D97-AF65-F5344CB8AC3E}">
        <p14:creationId xmlns:p14="http://schemas.microsoft.com/office/powerpoint/2010/main" val="1259776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8634A-5991-1549-8B9A-FDC1326007E0}" type="slidenum">
              <a:rPr lang="en-US" smtClean="0"/>
              <a:t>1</a:t>
            </a:fld>
            <a:endParaRPr lang="en-US"/>
          </a:p>
        </p:txBody>
      </p:sp>
    </p:spTree>
    <p:extLst>
      <p:ext uri="{BB962C8B-B14F-4D97-AF65-F5344CB8AC3E}">
        <p14:creationId xmlns:p14="http://schemas.microsoft.com/office/powerpoint/2010/main" val="63039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4/17/23</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030275"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9600" dirty="0">
                <a:solidFill>
                  <a:schemeClr val="bg1"/>
                </a:solidFill>
                <a:latin typeface="Cambria" panose="02040503050406030204" pitchFamily="18" charset="0"/>
                <a:cs typeface="Arial" panose="020B0604020202020204" pitchFamily="34" charset="0"/>
              </a:rPr>
              <a:t>Prediction of Movement of Spilled Oil under Ice</a:t>
            </a:r>
            <a:br>
              <a:rPr lang="en-US" sz="9600" dirty="0">
                <a:solidFill>
                  <a:schemeClr val="bg1"/>
                </a:solidFill>
                <a:latin typeface="Cambria" panose="02040503050406030204" pitchFamily="18" charset="0"/>
                <a:cs typeface="Arial" panose="020B0604020202020204" pitchFamily="34" charset="0"/>
              </a:rPr>
            </a:br>
            <a:r>
              <a:rPr lang="en-US" sz="6000" u="sng" dirty="0">
                <a:solidFill>
                  <a:schemeClr val="bg1"/>
                </a:solidFill>
                <a:latin typeface="Cambria" panose="02040503050406030204" pitchFamily="18" charset="0"/>
                <a:cs typeface="Arial" panose="020B0604020202020204" pitchFamily="34" charset="0"/>
              </a:rPr>
              <a:t>James Wood</a:t>
            </a:r>
            <a:r>
              <a:rPr lang="en-US" sz="6000" dirty="0">
                <a:solidFill>
                  <a:schemeClr val="bg1"/>
                </a:solidFill>
                <a:latin typeface="Cambria" panose="02040503050406030204" pitchFamily="18" charset="0"/>
                <a:cs typeface="Arial" panose="020B0604020202020204" pitchFamily="34" charset="0"/>
              </a:rPr>
              <a:t>, Jessica Manning, Nancy Kinner </a:t>
            </a:r>
            <a:br>
              <a:rPr lang="en-US" sz="5600" dirty="0">
                <a:solidFill>
                  <a:schemeClr val="bg1"/>
                </a:solidFill>
                <a:latin typeface="Cambria" panose="02040503050406030204" pitchFamily="18" charset="0"/>
                <a:cs typeface="Arial" panose="020B0604020202020204" pitchFamily="34" charset="0"/>
              </a:rPr>
            </a:br>
            <a:r>
              <a:rPr lang="en-US" sz="5600" i="1" dirty="0">
                <a:solidFill>
                  <a:schemeClr val="bg1"/>
                </a:solidFill>
                <a:latin typeface="Cambria" panose="02040503050406030204" pitchFamily="18" charset="0"/>
                <a:cs typeface="Arial" panose="020B0604020202020204" pitchFamily="34" charset="0"/>
              </a:rPr>
              <a:t>Civil and Environmental Engineering, Coastal Response Research Center, University of New Hampshire, Durham NH</a:t>
            </a:r>
            <a:endParaRPr lang="en-US" sz="9300"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95454" y="6329144"/>
            <a:ext cx="10914743" cy="12100021"/>
          </a:xfrm>
          <a:prstGeom prst="rect">
            <a:avLst/>
          </a:prstGeom>
          <a:solidFill>
            <a:schemeClr val="accent1">
              <a:lumMod val="20000"/>
              <a:lumOff val="80000"/>
            </a:schemeClr>
          </a:solidFill>
          <a:ln>
            <a:noFill/>
          </a:ln>
        </p:spPr>
        <p:txBody>
          <a:bodyPr vert="horz" lIns="106674" tIns="53337" rIns="106674" bIns="53337" rtlCol="0" anchor="t">
            <a:normAutofit fontScale="850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20000"/>
              </a:lnSpc>
            </a:pPr>
            <a:r>
              <a:rPr lang="en-US" sz="5400" dirty="0">
                <a:effectLst/>
                <a:latin typeface="Calibri"/>
                <a:ea typeface="Calibri" panose="020F0502020204030204" pitchFamily="34" charset="0"/>
                <a:cs typeface="Times New Roman"/>
              </a:rPr>
              <a:t>Melting sea ice </a:t>
            </a:r>
            <a:r>
              <a:rPr lang="en-US" sz="5400" dirty="0">
                <a:latin typeface="Calibri"/>
                <a:ea typeface="Calibri" panose="020F0502020204030204" pitchFamily="34" charset="0"/>
                <a:cs typeface="Times New Roman"/>
              </a:rPr>
              <a:t>has resulted in </a:t>
            </a:r>
            <a:r>
              <a:rPr lang="en-US" sz="5400" dirty="0">
                <a:effectLst/>
                <a:latin typeface="Calibri"/>
                <a:ea typeface="Calibri" panose="020F0502020204030204" pitchFamily="34" charset="0"/>
                <a:cs typeface="Times New Roman"/>
              </a:rPr>
              <a:t>an increase in shipping vessel traffic in Arctic sea routes.</a:t>
            </a:r>
            <a:r>
              <a:rPr lang="en-US" sz="5400" dirty="0">
                <a:latin typeface="Calibri"/>
                <a:ea typeface="Calibri" panose="020F0502020204030204" pitchFamily="34" charset="0"/>
                <a:cs typeface="Times New Roman"/>
              </a:rPr>
              <a:t> Increased shipping</a:t>
            </a:r>
            <a:r>
              <a:rPr lang="en-US" sz="5400" dirty="0">
                <a:effectLst/>
                <a:latin typeface="Calibri"/>
                <a:ea typeface="Calibri" panose="020F0502020204030204" pitchFamily="34" charset="0"/>
                <a:cs typeface="Times New Roman"/>
              </a:rPr>
              <a:t> activity is linked to increased occurrences of oil spills</a:t>
            </a:r>
            <a:r>
              <a:rPr lang="en-US" sz="5400" dirty="0">
                <a:latin typeface="Calibri"/>
                <a:ea typeface="Calibri" panose="020F0502020204030204" pitchFamily="34" charset="0"/>
                <a:cs typeface="Times New Roman"/>
              </a:rPr>
              <a:t>. </a:t>
            </a:r>
            <a:r>
              <a:rPr lang="en-US" sz="5400" dirty="0">
                <a:effectLst/>
                <a:latin typeface="Calibri"/>
                <a:ea typeface="Calibri" panose="020F0502020204030204" pitchFamily="34" charset="0"/>
                <a:cs typeface="Times New Roman"/>
              </a:rPr>
              <a:t>Cavities are formed on the underside of </a:t>
            </a:r>
            <a:r>
              <a:rPr lang="en-US" sz="5400" dirty="0">
                <a:latin typeface="Calibri"/>
                <a:ea typeface="Calibri" panose="020F0502020204030204" pitchFamily="34" charset="0"/>
                <a:cs typeface="Times New Roman"/>
              </a:rPr>
              <a:t>sea ice. </a:t>
            </a:r>
            <a:r>
              <a:rPr lang="en-US" sz="5400" dirty="0">
                <a:effectLst/>
                <a:latin typeface="Calibri"/>
                <a:ea typeface="Calibri" panose="020F0502020204030204" pitchFamily="34" charset="0"/>
                <a:cs typeface="Times New Roman"/>
              </a:rPr>
              <a:t> These formations have the potential to </a:t>
            </a:r>
            <a:r>
              <a:rPr lang="en-US" sz="5400" dirty="0">
                <a:latin typeface="Calibri"/>
                <a:ea typeface="Calibri" panose="020F0502020204030204" pitchFamily="34" charset="0"/>
                <a:cs typeface="Times New Roman"/>
              </a:rPr>
              <a:t>store large</a:t>
            </a:r>
            <a:r>
              <a:rPr lang="en-US" sz="5400" dirty="0">
                <a:effectLst/>
                <a:latin typeface="Calibri"/>
                <a:ea typeface="Calibri" panose="020F0502020204030204" pitchFamily="34" charset="0"/>
                <a:cs typeface="Times New Roman"/>
              </a:rPr>
              <a:t> volumes of spilled oil </a:t>
            </a:r>
            <a:r>
              <a:rPr lang="en-US" sz="5400" dirty="0">
                <a:latin typeface="Calibri"/>
                <a:ea typeface="Calibri" panose="020F0502020204030204" pitchFamily="34" charset="0"/>
                <a:cs typeface="Times New Roman"/>
              </a:rPr>
              <a:t>whose </a:t>
            </a:r>
            <a:r>
              <a:rPr lang="en-US" sz="5400" dirty="0">
                <a:effectLst/>
                <a:latin typeface="Calibri"/>
                <a:ea typeface="Calibri" panose="020F0502020204030204" pitchFamily="34" charset="0"/>
                <a:cs typeface="Times New Roman"/>
              </a:rPr>
              <a:t>movement </a:t>
            </a:r>
            <a:r>
              <a:rPr lang="en-US" sz="5400" dirty="0">
                <a:latin typeface="Calibri"/>
                <a:ea typeface="Calibri" panose="020F0502020204030204" pitchFamily="34" charset="0"/>
                <a:cs typeface="Times New Roman"/>
              </a:rPr>
              <a:t>can be influenced by water currents</a:t>
            </a:r>
            <a:r>
              <a:rPr lang="en-US" sz="5400" dirty="0">
                <a:effectLst/>
                <a:latin typeface="Calibri"/>
                <a:ea typeface="Calibri" panose="020F0502020204030204" pitchFamily="34" charset="0"/>
                <a:cs typeface="Times New Roman"/>
              </a:rPr>
              <a:t>. </a:t>
            </a:r>
            <a:r>
              <a:rPr lang="en-US" sz="5400" b="1" dirty="0">
                <a:effectLst/>
                <a:latin typeface="Calibri"/>
                <a:ea typeface="Calibri" panose="020F0502020204030204" pitchFamily="34" charset="0"/>
                <a:cs typeface="Times New Roman"/>
              </a:rPr>
              <a:t>Characterizing </a:t>
            </a:r>
            <a:r>
              <a:rPr lang="en-US" sz="5400" b="1" dirty="0">
                <a:latin typeface="Calibri"/>
                <a:ea typeface="Calibri" panose="020F0502020204030204" pitchFamily="34" charset="0"/>
                <a:cs typeface="Times New Roman"/>
              </a:rPr>
              <a:t>the mobility</a:t>
            </a:r>
            <a:r>
              <a:rPr lang="en-US" sz="5400" b="1" dirty="0">
                <a:effectLst/>
                <a:latin typeface="Calibri"/>
                <a:ea typeface="Calibri" panose="020F0502020204030204" pitchFamily="34" charset="0"/>
                <a:cs typeface="Times New Roman"/>
              </a:rPr>
              <a:t> </a:t>
            </a:r>
            <a:r>
              <a:rPr lang="en-US" sz="5400" b="1" dirty="0">
                <a:latin typeface="Calibri"/>
                <a:ea typeface="Calibri" panose="020F0502020204030204" pitchFamily="34" charset="0"/>
                <a:cs typeface="Times New Roman"/>
              </a:rPr>
              <a:t>of oil trapped in these sea ice</a:t>
            </a:r>
            <a:r>
              <a:rPr lang="en-US" sz="5400" b="1" dirty="0">
                <a:effectLst/>
                <a:latin typeface="Calibri"/>
                <a:ea typeface="Calibri" panose="020F0502020204030204" pitchFamily="34" charset="0"/>
                <a:cs typeface="Times New Roman"/>
              </a:rPr>
              <a:t> cavities is </a:t>
            </a:r>
            <a:r>
              <a:rPr lang="en-US" sz="5400" b="1" dirty="0">
                <a:latin typeface="Calibri"/>
                <a:ea typeface="Calibri" panose="020F0502020204030204" pitchFamily="34" charset="0"/>
                <a:cs typeface="Times New Roman"/>
              </a:rPr>
              <a:t>needed</a:t>
            </a:r>
            <a:r>
              <a:rPr lang="en-US" sz="5400" b="1" dirty="0">
                <a:effectLst/>
                <a:latin typeface="Calibri"/>
                <a:ea typeface="Calibri" panose="020F0502020204030204" pitchFamily="34" charset="0"/>
                <a:cs typeface="Times New Roman"/>
              </a:rPr>
              <a:t> to refine </a:t>
            </a:r>
            <a:r>
              <a:rPr lang="en-US" sz="5400" b="1" dirty="0">
                <a:latin typeface="Calibri"/>
                <a:ea typeface="Calibri" panose="020F0502020204030204" pitchFamily="34" charset="0"/>
                <a:cs typeface="Times New Roman"/>
              </a:rPr>
              <a:t>Arctic fate and transport</a:t>
            </a:r>
            <a:r>
              <a:rPr lang="en-US" sz="5400" b="1" dirty="0">
                <a:effectLst/>
                <a:latin typeface="Calibri"/>
                <a:ea typeface="Calibri" panose="020F0502020204030204" pitchFamily="34" charset="0"/>
                <a:cs typeface="Times New Roman"/>
              </a:rPr>
              <a:t> modeling</a:t>
            </a:r>
            <a:r>
              <a:rPr lang="en-US" sz="5400" dirty="0">
                <a:effectLst/>
                <a:latin typeface="Calibri"/>
                <a:ea typeface="Calibri" panose="020F0502020204030204" pitchFamily="34" charset="0"/>
                <a:cs typeface="Times New Roman"/>
              </a:rPr>
              <a:t>, including the General NOAA Operational Modeling Environment (GNOME</a:t>
            </a:r>
            <a:r>
              <a:rPr lang="en-US" sz="5400" dirty="0">
                <a:latin typeface="Calibri"/>
                <a:ea typeface="Calibri" panose="020F0502020204030204" pitchFamily="34" charset="0"/>
                <a:cs typeface="Times New Roman"/>
              </a:rPr>
              <a:t>) used to advise the U.S. Coast Guard during spill response.</a:t>
            </a:r>
            <a:endParaRPr lang="en-US" sz="5400" dirty="0">
              <a:effectLst/>
              <a:latin typeface="Calibri"/>
              <a:ea typeface="Calibri" panose="020F0502020204030204" pitchFamily="34" charset="0"/>
              <a:cs typeface="Times New Roman"/>
            </a:endParaRPr>
          </a:p>
        </p:txBody>
      </p:sp>
      <p:sp>
        <p:nvSpPr>
          <p:cNvPr id="13" name="Subtitle 2"/>
          <p:cNvSpPr txBox="1">
            <a:spLocks/>
          </p:cNvSpPr>
          <p:nvPr/>
        </p:nvSpPr>
        <p:spPr>
          <a:xfrm>
            <a:off x="369597"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Background</a:t>
            </a:r>
          </a:p>
        </p:txBody>
      </p:sp>
      <p:sp>
        <p:nvSpPr>
          <p:cNvPr id="30" name="Subtitle 2"/>
          <p:cNvSpPr txBox="1">
            <a:spLocks/>
          </p:cNvSpPr>
          <p:nvPr/>
        </p:nvSpPr>
        <p:spPr>
          <a:xfrm>
            <a:off x="11877861" y="4927623"/>
            <a:ext cx="31522011"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 Experimental Design </a:t>
            </a:r>
          </a:p>
        </p:txBody>
      </p:sp>
      <p:pic>
        <p:nvPicPr>
          <p:cNvPr id="161" name="Picture 1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043" y="1064411"/>
            <a:ext cx="2298576" cy="3042233"/>
          </a:xfrm>
          <a:prstGeom prst="rect">
            <a:avLst/>
          </a:prstGeom>
        </p:spPr>
      </p:pic>
      <p:sp>
        <p:nvSpPr>
          <p:cNvPr id="4" name="TextBox 3"/>
          <p:cNvSpPr txBox="1"/>
          <p:nvPr/>
        </p:nvSpPr>
        <p:spPr>
          <a:xfrm>
            <a:off x="32984920" y="12216858"/>
            <a:ext cx="5657401" cy="553992"/>
          </a:xfrm>
          <a:prstGeom prst="rect">
            <a:avLst/>
          </a:prstGeom>
          <a:noFill/>
        </p:spPr>
        <p:txBody>
          <a:bodyPr wrap="square" lIns="106674" tIns="53337" rIns="106674" bIns="53337" rtlCol="0">
            <a:spAutoFit/>
          </a:bodyPr>
          <a:lstStyle/>
          <a:p>
            <a:endParaRPr lang="en-US" sz="2900">
              <a:latin typeface="Cambria" panose="02040503050406030204" pitchFamily="18" charset="0"/>
            </a:endParaRPr>
          </a:p>
        </p:txBody>
      </p:sp>
      <p:sp>
        <p:nvSpPr>
          <p:cNvPr id="98" name="Subtitle 2"/>
          <p:cNvSpPr txBox="1">
            <a:spLocks/>
          </p:cNvSpPr>
          <p:nvPr/>
        </p:nvSpPr>
        <p:spPr>
          <a:xfrm>
            <a:off x="395454" y="24967249"/>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a:solidFill>
                  <a:schemeClr val="bg1"/>
                </a:solidFill>
                <a:latin typeface="Cambria" panose="02040503050406030204" pitchFamily="18" charset="0"/>
              </a:rPr>
              <a:t> </a:t>
            </a:r>
            <a:r>
              <a:rPr lang="en-US" sz="5800">
                <a:solidFill>
                  <a:schemeClr val="bg1"/>
                </a:solidFill>
                <a:latin typeface="Cambria" panose="02040503050406030204" pitchFamily="18" charset="0"/>
              </a:rPr>
              <a:t>Objective</a:t>
            </a:r>
          </a:p>
        </p:txBody>
      </p:sp>
      <p:sp>
        <p:nvSpPr>
          <p:cNvPr id="9" name="Subtitle 2">
            <a:extLst>
              <a:ext uri="{FF2B5EF4-FFF2-40B4-BE49-F238E27FC236}">
                <a16:creationId xmlns:a16="http://schemas.microsoft.com/office/drawing/2014/main" id="{F81C02ED-2C39-44C0-FD60-A788BE034390}"/>
              </a:ext>
            </a:extLst>
          </p:cNvPr>
          <p:cNvSpPr txBox="1">
            <a:spLocks/>
          </p:cNvSpPr>
          <p:nvPr/>
        </p:nvSpPr>
        <p:spPr>
          <a:xfrm>
            <a:off x="11764402" y="21846958"/>
            <a:ext cx="24948758" cy="898295"/>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a:ea typeface="Cambria"/>
              </a:rPr>
              <a:t>Experiment Results</a:t>
            </a:r>
          </a:p>
        </p:txBody>
      </p:sp>
      <p:sp>
        <p:nvSpPr>
          <p:cNvPr id="24" name="TextBox 23">
            <a:extLst>
              <a:ext uri="{FF2B5EF4-FFF2-40B4-BE49-F238E27FC236}">
                <a16:creationId xmlns:a16="http://schemas.microsoft.com/office/drawing/2014/main" id="{A60D2D6C-AD5B-0E7C-56F4-1A74EDCEAA6C}"/>
              </a:ext>
            </a:extLst>
          </p:cNvPr>
          <p:cNvSpPr txBox="1"/>
          <p:nvPr/>
        </p:nvSpPr>
        <p:spPr>
          <a:xfrm>
            <a:off x="412167" y="26197855"/>
            <a:ext cx="10898030" cy="6217087"/>
          </a:xfrm>
          <a:prstGeom prst="rect">
            <a:avLst/>
          </a:prstGeom>
          <a:solidFill>
            <a:schemeClr val="accent1">
              <a:lumMod val="20000"/>
              <a:lumOff val="80000"/>
            </a:schemeClr>
          </a:solidFill>
          <a:ln>
            <a:noFill/>
          </a:ln>
        </p:spPr>
        <p:txBody>
          <a:bodyPr wrap="square" lIns="91440" tIns="45720" rIns="91440" bIns="45720" rtlCol="0" anchor="t">
            <a:noAutofit/>
          </a:bodyPr>
          <a:lstStyle/>
          <a:p>
            <a:r>
              <a:rPr lang="en-US" sz="4600" b="1" dirty="0">
                <a:effectLst/>
                <a:latin typeface="Calibri"/>
                <a:ea typeface="Calibri" panose="020F0502020204030204" pitchFamily="34" charset="0"/>
                <a:cs typeface="Times New Roman"/>
              </a:rPr>
              <a:t>Test</a:t>
            </a:r>
            <a:r>
              <a:rPr lang="en-US" sz="4600" b="1" dirty="0">
                <a:latin typeface="Calibri"/>
                <a:ea typeface="Calibri" panose="020F0502020204030204" pitchFamily="34" charset="0"/>
                <a:cs typeface="Times New Roman"/>
              </a:rPr>
              <a:t> and apply</a:t>
            </a:r>
            <a:r>
              <a:rPr lang="en-US" sz="4600" b="1" dirty="0">
                <a:effectLst/>
                <a:latin typeface="Calibri"/>
                <a:ea typeface="Calibri" panose="020F0502020204030204" pitchFamily="34" charset="0"/>
                <a:cs typeface="Times New Roman"/>
              </a:rPr>
              <a:t> </a:t>
            </a:r>
            <a:r>
              <a:rPr lang="en-US" sz="4600" b="1" dirty="0">
                <a:latin typeface="Calibri"/>
                <a:ea typeface="Calibri" panose="020F0502020204030204" pitchFamily="34" charset="0"/>
                <a:cs typeface="Times New Roman"/>
              </a:rPr>
              <a:t>a novel </a:t>
            </a:r>
            <a:r>
              <a:rPr lang="en-US" sz="4600" b="1" dirty="0">
                <a:effectLst/>
                <a:latin typeface="Calibri"/>
                <a:ea typeface="Calibri" panose="020F0502020204030204" pitchFamily="34" charset="0"/>
                <a:cs typeface="Times New Roman"/>
              </a:rPr>
              <a:t>design for visualizing the movement of oil under ice</a:t>
            </a:r>
            <a:r>
              <a:rPr lang="en-US" sz="4600" dirty="0">
                <a:effectLst/>
                <a:latin typeface="Calibri"/>
                <a:ea typeface="Calibri" panose="020F0502020204030204" pitchFamily="34" charset="0"/>
                <a:cs typeface="Times New Roman"/>
              </a:rPr>
              <a:t> </a:t>
            </a:r>
            <a:r>
              <a:rPr lang="en-US" sz="4600" b="1" dirty="0">
                <a:effectLst/>
                <a:latin typeface="Calibri"/>
                <a:ea typeface="Calibri" panose="020F0502020204030204" pitchFamily="34" charset="0"/>
                <a:cs typeface="Times New Roman"/>
              </a:rPr>
              <a:t>to characterize </a:t>
            </a:r>
            <a:r>
              <a:rPr lang="en-US" sz="4600" b="1" dirty="0">
                <a:latin typeface="Calibri"/>
                <a:ea typeface="Calibri" panose="020F0502020204030204" pitchFamily="34" charset="0"/>
                <a:cs typeface="Times New Roman"/>
              </a:rPr>
              <a:t>the impact of changes in</a:t>
            </a:r>
            <a:r>
              <a:rPr lang="en-US" sz="4600" b="1" dirty="0">
                <a:effectLst/>
                <a:latin typeface="Calibri"/>
                <a:ea typeface="Calibri" panose="020F0502020204030204" pitchFamily="34" charset="0"/>
                <a:cs typeface="Times New Roman"/>
              </a:rPr>
              <a:t>:</a:t>
            </a:r>
            <a:r>
              <a:rPr lang="en-US" sz="4600" b="1" dirty="0">
                <a:latin typeface="Calibri"/>
                <a:ea typeface="Calibri" panose="020F0502020204030204" pitchFamily="34" charset="0"/>
                <a:cs typeface="Times New Roman"/>
              </a:rPr>
              <a:t> </a:t>
            </a:r>
            <a:endParaRPr lang="en-US" sz="4600" b="1" dirty="0">
              <a:effectLst/>
              <a:latin typeface="Calibri"/>
              <a:ea typeface="Calibri" panose="020F0502020204030204" pitchFamily="34" charset="0"/>
              <a:cs typeface="Times New Roman" panose="02020603050405020304" pitchFamily="18" charset="0"/>
            </a:endParaRPr>
          </a:p>
          <a:p>
            <a:endParaRPr lang="en-US" sz="4600" dirty="0">
              <a:latin typeface="Calibri"/>
              <a:ea typeface="Calibri" panose="020F0502020204030204" pitchFamily="34" charset="0"/>
              <a:cs typeface="Times New Roman"/>
            </a:endParaRPr>
          </a:p>
          <a:p>
            <a:r>
              <a:rPr lang="en-US" sz="4600" dirty="0">
                <a:latin typeface="Calibri"/>
                <a:ea typeface="Calibri" panose="020F0502020204030204" pitchFamily="34" charset="0"/>
                <a:cs typeface="Times New Roman"/>
              </a:rPr>
              <a:t> </a:t>
            </a:r>
            <a:r>
              <a:rPr lang="en-US" sz="4600" dirty="0">
                <a:effectLst/>
                <a:latin typeface="Calibri"/>
                <a:ea typeface="Calibri" panose="020F0502020204030204" pitchFamily="34" charset="0"/>
                <a:cs typeface="Times New Roman"/>
              </a:rPr>
              <a:t>(1) </a:t>
            </a:r>
            <a:r>
              <a:rPr lang="en-US" sz="4600" dirty="0">
                <a:latin typeface="Calibri"/>
                <a:ea typeface="Calibri" panose="020F0502020204030204" pitchFamily="34" charset="0"/>
                <a:cs typeface="Times New Roman"/>
              </a:rPr>
              <a:t>Velocity </a:t>
            </a:r>
            <a:r>
              <a:rPr lang="en-US" sz="4600" dirty="0">
                <a:effectLst/>
                <a:latin typeface="Calibri"/>
                <a:ea typeface="Calibri" panose="020F0502020204030204" pitchFamily="34" charset="0"/>
                <a:cs typeface="Times New Roman"/>
              </a:rPr>
              <a:t>of </a:t>
            </a:r>
            <a:r>
              <a:rPr lang="en-US" sz="4600" dirty="0">
                <a:latin typeface="Calibri"/>
                <a:ea typeface="Calibri" panose="020F0502020204030204" pitchFamily="34" charset="0"/>
                <a:cs typeface="Times New Roman"/>
              </a:rPr>
              <a:t>under ice water currents,</a:t>
            </a:r>
            <a:endParaRPr lang="en-US" sz="4600" dirty="0">
              <a:effectLst/>
              <a:latin typeface="Calibri"/>
              <a:ea typeface="Calibri" panose="020F0502020204030204" pitchFamily="34" charset="0"/>
              <a:cs typeface="Times New Roman" panose="02020603050405020304" pitchFamily="18" charset="0"/>
            </a:endParaRPr>
          </a:p>
          <a:p>
            <a:r>
              <a:rPr lang="en-US" sz="4600" dirty="0">
                <a:latin typeface="Calibri"/>
                <a:ea typeface="Calibri" panose="020F0502020204030204" pitchFamily="34" charset="0"/>
                <a:cs typeface="Times New Roman"/>
              </a:rPr>
              <a:t> (2) Oil </a:t>
            </a:r>
            <a:r>
              <a:rPr lang="en-US" sz="4600" dirty="0">
                <a:effectLst/>
                <a:latin typeface="Calibri"/>
                <a:ea typeface="Calibri" panose="020F0502020204030204" pitchFamily="34" charset="0"/>
                <a:cs typeface="Times New Roman"/>
              </a:rPr>
              <a:t>type</a:t>
            </a:r>
            <a:r>
              <a:rPr lang="en-US" sz="4600" dirty="0">
                <a:latin typeface="Calibri"/>
                <a:ea typeface="Calibri" panose="020F0502020204030204" pitchFamily="34" charset="0"/>
                <a:cs typeface="Times New Roman"/>
              </a:rPr>
              <a:t>,</a:t>
            </a:r>
            <a:endParaRPr lang="en-US" sz="4600" dirty="0">
              <a:effectLst/>
              <a:latin typeface="Calibri"/>
              <a:ea typeface="Calibri" panose="020F0502020204030204" pitchFamily="34" charset="0"/>
              <a:cs typeface="Times New Roman" panose="02020603050405020304" pitchFamily="18" charset="0"/>
            </a:endParaRPr>
          </a:p>
          <a:p>
            <a:r>
              <a:rPr lang="en-US" sz="4600" dirty="0">
                <a:latin typeface="Calibri"/>
                <a:ea typeface="Calibri" panose="020F0502020204030204" pitchFamily="34" charset="0"/>
                <a:cs typeface="Times New Roman"/>
              </a:rPr>
              <a:t> (3) Cavity volume.</a:t>
            </a:r>
          </a:p>
          <a:p>
            <a:endParaRPr lang="en-US" sz="4600" dirty="0">
              <a:latin typeface="Calibri"/>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0A6C4C26-BF43-0A39-5684-571C84E5B728}"/>
                  </a:ext>
                </a:extLst>
              </p:cNvPr>
              <p:cNvSpPr txBox="1"/>
              <p:nvPr/>
            </p:nvSpPr>
            <p:spPr>
              <a:xfrm>
                <a:off x="11760789" y="23089313"/>
                <a:ext cx="24952371" cy="9325630"/>
              </a:xfrm>
              <a:prstGeom prst="rect">
                <a:avLst/>
              </a:prstGeom>
              <a:solidFill>
                <a:schemeClr val="accent1">
                  <a:lumMod val="20000"/>
                  <a:lumOff val="80000"/>
                </a:schemeClr>
              </a:solidFill>
              <a:ln>
                <a:noFill/>
              </a:ln>
            </p:spPr>
            <p:txBody>
              <a:bodyPr wrap="square" numCol="3" spcCol="548640" rtlCol="0">
                <a:spAutoFit/>
              </a:bodyPr>
              <a:lstStyle/>
              <a:p>
                <a:pPr marL="0" marR="0">
                  <a:spcBef>
                    <a:spcPts val="0"/>
                  </a:spcBef>
                  <a:spcAft>
                    <a:spcPts val="0"/>
                  </a:spcAft>
                </a:pPr>
                <a:r>
                  <a:rPr lang="en-US" sz="4000" b="1" dirty="0">
                    <a:latin typeface="Calibri" panose="020F0502020204030204" pitchFamily="34" charset="0"/>
                    <a:ea typeface="Calibri" panose="020F0502020204030204" pitchFamily="34" charset="0"/>
                    <a:cs typeface="Times New Roman" panose="02020603050405020304" pitchFamily="18" charset="0"/>
                  </a:rPr>
                  <a:t>Initial change in velocity of flow was tested within a range of 0 m/s to 0.3 m/s</a:t>
                </a:r>
                <a:r>
                  <a:rPr lang="en-US" sz="4000" dirty="0">
                    <a:latin typeface="Calibri" panose="020F0502020204030204" pitchFamily="34" charset="0"/>
                    <a:ea typeface="Calibri" panose="020F0502020204030204" pitchFamily="34" charset="0"/>
                    <a:cs typeface="Times New Roman" panose="02020603050405020304" pitchFamily="18" charset="0"/>
                  </a:rPr>
                  <a:t>. Observed impacts included different oil formations developing and some oil leaving the cavity. ImageJ software will be used to measure size  and conformation of the moving oil at each velocity. </a:t>
                </a:r>
              </a:p>
              <a:p>
                <a:pPr marL="0" marR="0">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000" b="1" dirty="0">
                    <a:latin typeface="Calibri" panose="020F0502020204030204" pitchFamily="34" charset="0"/>
                    <a:ea typeface="Calibri" panose="020F0502020204030204" pitchFamily="34" charset="0"/>
                    <a:cs typeface="Times New Roman" panose="02020603050405020304" pitchFamily="18" charset="0"/>
                  </a:rPr>
                  <a:t>Type of oil was tested using fresh HOOPS crude oil </a:t>
                </a:r>
                <a:r>
                  <a:rPr lang="en-US" sz="4000" dirty="0">
                    <a:latin typeface="Calibri" panose="020F0502020204030204" pitchFamily="34" charset="0"/>
                    <a:ea typeface="Calibri" panose="020F0502020204030204" pitchFamily="34" charset="0"/>
                    <a:cs typeface="Times New Roman" panose="02020603050405020304" pitchFamily="18" charset="0"/>
                  </a:rPr>
                  <a:t>(0.881 g/mL at -2 </a:t>
                </a:r>
                <a14:m>
                  <m:oMath xmlns:m="http://schemas.openxmlformats.org/officeDocument/2006/math">
                    <m:r>
                      <a:rPr lang="en-US" sz="4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4000" b="0" i="1" smtClean="0">
                        <a:latin typeface="Cambria Math" panose="02040503050406030204" pitchFamily="18" charset="0"/>
                        <a:ea typeface="Cambria Math" panose="02040503050406030204" pitchFamily="18" charset="0"/>
                        <a:cs typeface="Times New Roman" panose="02020603050405020304" pitchFamily="18" charset="0"/>
                      </a:rPr>
                      <m:t>𝐶</m:t>
                    </m:r>
                  </m:oMath>
                </a14:m>
                <a:r>
                  <a:rPr lang="en-US" sz="4000" dirty="0">
                    <a:latin typeface="Calibri" panose="020F0502020204030204" pitchFamily="34" charset="0"/>
                    <a:ea typeface="Calibri" panose="020F0502020204030204" pitchFamily="34" charset="0"/>
                    <a:cs typeface="Times New Roman" panose="02020603050405020304" pitchFamily="18" charset="0"/>
                  </a:rPr>
                  <a:t>) </a:t>
                </a:r>
                <a:r>
                  <a:rPr lang="en-US" sz="4000" b="1" dirty="0">
                    <a:latin typeface="Calibri" panose="020F0502020204030204" pitchFamily="34" charset="0"/>
                    <a:ea typeface="Calibri" panose="020F0502020204030204" pitchFamily="34" charset="0"/>
                    <a:cs typeface="Times New Roman" panose="02020603050405020304" pitchFamily="18" charset="0"/>
                  </a:rPr>
                  <a:t>and diesel no. 2 </a:t>
                </a:r>
                <a:r>
                  <a:rPr lang="en-US" sz="4000" dirty="0">
                    <a:latin typeface="Calibri" panose="020F0502020204030204" pitchFamily="34" charset="0"/>
                    <a:ea typeface="Calibri" panose="020F0502020204030204" pitchFamily="34" charset="0"/>
                    <a:cs typeface="Times New Roman" panose="02020603050405020304" pitchFamily="18" charset="0"/>
                  </a:rPr>
                  <a:t>(0.851 g/mL at -3 </a:t>
                </a:r>
                <a14:m>
                  <m:oMath xmlns:m="http://schemas.openxmlformats.org/officeDocument/2006/math">
                    <m:r>
                      <a:rPr lang="en-US" sz="4000" b="0" i="1">
                        <a:latin typeface="Cambria Math" panose="02040503050406030204" pitchFamily="18" charset="0"/>
                        <a:ea typeface="Cambria Math" panose="02040503050406030204" pitchFamily="18" charset="0"/>
                        <a:cs typeface="Times New Roman" panose="02020603050405020304" pitchFamily="18" charset="0"/>
                      </a:rPr>
                      <m:t>°</m:t>
                    </m:r>
                    <m:r>
                      <a:rPr lang="en-US" sz="4000" b="0" i="1">
                        <a:latin typeface="Cambria Math" panose="02040503050406030204" pitchFamily="18" charset="0"/>
                        <a:ea typeface="Cambria Math" panose="02040503050406030204" pitchFamily="18" charset="0"/>
                        <a:cs typeface="Times New Roman" panose="02020603050405020304" pitchFamily="18" charset="0"/>
                      </a:rPr>
                      <m:t>𝐶</m:t>
                    </m:r>
                  </m:oMath>
                </a14:m>
                <a:r>
                  <a:rPr lang="en-US" sz="4000" dirty="0">
                    <a:latin typeface="Calibri" panose="020F0502020204030204" pitchFamily="34" charset="0"/>
                    <a:ea typeface="Calibri" panose="020F0502020204030204" pitchFamily="34" charset="0"/>
                    <a:cs typeface="Times New Roman" panose="02020603050405020304" pitchFamily="18" charset="0"/>
                  </a:rPr>
                  <a:t>).</a:t>
                </a:r>
                <a:r>
                  <a:rPr lang="en-US" sz="4000" b="1" dirty="0">
                    <a:latin typeface="Calibri" panose="020F0502020204030204" pitchFamily="34" charset="0"/>
                    <a:ea typeface="Calibri" panose="020F0502020204030204" pitchFamily="34" charset="0"/>
                    <a:cs typeface="Times New Roman" panose="02020603050405020304" pitchFamily="18" charset="0"/>
                  </a:rPr>
                  <a:t> </a:t>
                </a:r>
                <a:r>
                  <a:rPr lang="en-US" sz="4000" dirty="0">
                    <a:latin typeface="Calibri" panose="020F0502020204030204" pitchFamily="34" charset="0"/>
                    <a:ea typeface="Calibri" panose="020F0502020204030204" pitchFamily="34" charset="0"/>
                    <a:cs typeface="Times New Roman" panose="02020603050405020304" pitchFamily="18" charset="0"/>
                  </a:rPr>
                  <a:t>Different under ice water velocities initiated movement for each oil type. </a:t>
                </a:r>
              </a:p>
              <a:p>
                <a:endParaRPr lang="en-US" sz="4000" dirty="0">
                  <a:latin typeface="Calibri" panose="020F0502020204030204" pitchFamily="34" charset="0"/>
                  <a:ea typeface="Calibri" panose="020F0502020204030204" pitchFamily="34" charset="0"/>
                  <a:cs typeface="Times New Roman" panose="02020603050405020304" pitchFamily="18" charset="0"/>
                </a:endParaRPr>
              </a:p>
              <a:p>
                <a:endParaRPr lang="en-US" sz="4000" dirty="0">
                  <a:latin typeface="Calibri" panose="020F0502020204030204" pitchFamily="34" charset="0"/>
                  <a:ea typeface="Calibri" panose="020F0502020204030204" pitchFamily="34" charset="0"/>
                  <a:cs typeface="Times New Roman" panose="02020603050405020304" pitchFamily="18" charset="0"/>
                </a:endParaRPr>
              </a:p>
              <a:p>
                <a:endParaRPr lang="en-US" sz="4000" dirty="0">
                  <a:latin typeface="Calibri" panose="020F0502020204030204" pitchFamily="34" charset="0"/>
                  <a:ea typeface="Calibri" panose="020F0502020204030204" pitchFamily="34" charset="0"/>
                  <a:cs typeface="Times New Roman" panose="02020603050405020304" pitchFamily="18" charset="0"/>
                </a:endParaRPr>
              </a:p>
              <a:p>
                <a:endParaRPr lang="en-US" sz="4000" dirty="0">
                  <a:latin typeface="Calibri" panose="020F0502020204030204" pitchFamily="34" charset="0"/>
                  <a:ea typeface="Calibri" panose="020F0502020204030204" pitchFamily="34" charset="0"/>
                  <a:cs typeface="Times New Roman" panose="02020603050405020304" pitchFamily="18" charset="0"/>
                </a:endParaRPr>
              </a:p>
              <a:p>
                <a:endParaRPr lang="en-US" sz="4000" dirty="0">
                  <a:latin typeface="Calibri" panose="020F0502020204030204" pitchFamily="34" charset="0"/>
                  <a:ea typeface="Calibri" panose="020F0502020204030204" pitchFamily="34" charset="0"/>
                  <a:cs typeface="Times New Roman" panose="02020603050405020304" pitchFamily="18" charset="0"/>
                </a:endParaRPr>
              </a:p>
              <a:p>
                <a:endParaRPr lang="en-US" sz="4000" dirty="0">
                  <a:latin typeface="Calibri" panose="020F0502020204030204" pitchFamily="34" charset="0"/>
                  <a:ea typeface="Calibri" panose="020F0502020204030204" pitchFamily="34" charset="0"/>
                  <a:cs typeface="Times New Roman" panose="02020603050405020304" pitchFamily="18" charset="0"/>
                </a:endParaRPr>
              </a:p>
              <a:p>
                <a:endParaRPr lang="en-US" sz="4000" dirty="0">
                  <a:latin typeface="Calibri" panose="020F0502020204030204" pitchFamily="34" charset="0"/>
                  <a:ea typeface="Calibri" panose="020F0502020204030204" pitchFamily="34" charset="0"/>
                  <a:cs typeface="Times New Roman" panose="02020603050405020304" pitchFamily="18" charset="0"/>
                </a:endParaRPr>
              </a:p>
              <a:p>
                <a:endParaRPr lang="en-US" sz="4000" dirty="0">
                  <a:latin typeface="Calibri" panose="020F0502020204030204" pitchFamily="34" charset="0"/>
                  <a:ea typeface="Calibri" panose="020F0502020204030204" pitchFamily="34" charset="0"/>
                  <a:cs typeface="Times New Roman" panose="02020603050405020304" pitchFamily="18" charset="0"/>
                </a:endParaRPr>
              </a:p>
              <a:p>
                <a:endParaRPr lang="en-US" sz="4000" dirty="0">
                  <a:latin typeface="Calibri" panose="020F0502020204030204" pitchFamily="34" charset="0"/>
                  <a:ea typeface="Calibri" panose="020F0502020204030204" pitchFamily="34" charset="0"/>
                  <a:cs typeface="Times New Roman" panose="02020603050405020304" pitchFamily="18" charset="0"/>
                </a:endParaRPr>
              </a:p>
              <a:p>
                <a:r>
                  <a:rPr lang="en-US" sz="4000" b="1" dirty="0">
                    <a:latin typeface="Calibri" panose="020F0502020204030204" pitchFamily="34" charset="0"/>
                    <a:ea typeface="Calibri" panose="020F0502020204030204" pitchFamily="34" charset="0"/>
                    <a:cs typeface="Times New Roman" panose="02020603050405020304" pitchFamily="18" charset="0"/>
                  </a:rPr>
                  <a:t>Change in volume of the cavity over time was observed over periods of prolonged flow with little variation in temperature</a:t>
                </a:r>
                <a:r>
                  <a:rPr lang="en-US" sz="4000" dirty="0">
                    <a:latin typeface="Calibri" panose="020F0502020204030204" pitchFamily="34" charset="0"/>
                    <a:ea typeface="Calibri" panose="020F0502020204030204" pitchFamily="34" charset="0"/>
                    <a:cs typeface="Times New Roman" panose="02020603050405020304" pitchFamily="18" charset="0"/>
                  </a:rPr>
                  <a:t>. Movement from the cavity was influenced by the proximity of oil to the flow plane of the ice. Changes in volumetric capacity will be determined using MeshLab modeling pre and post run.  </a:t>
                </a:r>
              </a:p>
              <a:p>
                <a:endParaRPr lang="en-US" sz="4000" dirty="0">
                  <a:latin typeface="Calibri" panose="020F0502020204030204" pitchFamily="34" charset="0"/>
                  <a:ea typeface="Calibri" panose="020F0502020204030204" pitchFamily="34" charset="0"/>
                  <a:cs typeface="Times New Roman" panose="02020603050405020304" pitchFamily="18" charset="0"/>
                </a:endParaRPr>
              </a:p>
              <a:p>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5" name="TextBox 24">
                <a:extLst>
                  <a:ext uri="{FF2B5EF4-FFF2-40B4-BE49-F238E27FC236}">
                    <a16:creationId xmlns:a16="http://schemas.microsoft.com/office/drawing/2014/main" id="{0A6C4C26-BF43-0A39-5684-571C84E5B728}"/>
                  </a:ext>
                </a:extLst>
              </p:cNvPr>
              <p:cNvSpPr txBox="1">
                <a:spLocks noRot="1" noChangeAspect="1" noMove="1" noResize="1" noEditPoints="1" noAdjustHandles="1" noChangeArrowheads="1" noChangeShapeType="1" noTextEdit="1"/>
              </p:cNvSpPr>
              <p:nvPr/>
            </p:nvSpPr>
            <p:spPr>
              <a:xfrm>
                <a:off x="11760789" y="23089313"/>
                <a:ext cx="24952371" cy="9325630"/>
              </a:xfrm>
              <a:prstGeom prst="rect">
                <a:avLst/>
              </a:prstGeom>
              <a:blipFill>
                <a:blip r:embed="rId4"/>
                <a:stretch>
                  <a:fillRect l="-813" t="-1224" r="-1220"/>
                </a:stretch>
              </a:blipFill>
              <a:ln>
                <a:noFill/>
              </a:ln>
            </p:spPr>
            <p:txBody>
              <a:bodyPr/>
              <a:lstStyle/>
              <a:p>
                <a:r>
                  <a:rPr lang="en-US">
                    <a:noFill/>
                  </a:rPr>
                  <a:t> </a:t>
                </a:r>
              </a:p>
            </p:txBody>
          </p:sp>
        </mc:Fallback>
      </mc:AlternateContent>
      <p:pic>
        <p:nvPicPr>
          <p:cNvPr id="1026" name="Picture 2" descr="Coastal Response Research Center | Research Institutes, Centers and  Programs | University of New Hampshire">
            <a:extLst>
              <a:ext uri="{FF2B5EF4-FFF2-40B4-BE49-F238E27FC236}">
                <a16:creationId xmlns:a16="http://schemas.microsoft.com/office/drawing/2014/main" id="{BC3D3964-511D-F7DE-A5B8-35B77A0D0E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46904" y="969496"/>
            <a:ext cx="2683548" cy="323206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9C9BEFF8-9BA8-6634-D971-B91140BBEB37}"/>
              </a:ext>
            </a:extLst>
          </p:cNvPr>
          <p:cNvGrpSpPr/>
          <p:nvPr/>
        </p:nvGrpSpPr>
        <p:grpSpPr>
          <a:xfrm>
            <a:off x="11760787" y="14736203"/>
            <a:ext cx="31671492" cy="6486898"/>
            <a:chOff x="11760789" y="14984683"/>
            <a:chExt cx="31671492" cy="6486898"/>
          </a:xfrm>
        </p:grpSpPr>
        <p:grpSp>
          <p:nvGrpSpPr>
            <p:cNvPr id="15" name="Group 14">
              <a:extLst>
                <a:ext uri="{FF2B5EF4-FFF2-40B4-BE49-F238E27FC236}">
                  <a16:creationId xmlns:a16="http://schemas.microsoft.com/office/drawing/2014/main" id="{D3C43C9E-7ED0-E2A5-AAAA-4A7D6BF2D00E}"/>
                </a:ext>
              </a:extLst>
            </p:cNvPr>
            <p:cNvGrpSpPr/>
            <p:nvPr/>
          </p:nvGrpSpPr>
          <p:grpSpPr>
            <a:xfrm>
              <a:off x="11760789" y="14984683"/>
              <a:ext cx="15200825" cy="6486898"/>
              <a:chOff x="11760789" y="14984683"/>
              <a:chExt cx="15200825" cy="6486898"/>
            </a:xfrm>
          </p:grpSpPr>
          <p:sp>
            <p:nvSpPr>
              <p:cNvPr id="32" name="TextBox 31">
                <a:extLst>
                  <a:ext uri="{FF2B5EF4-FFF2-40B4-BE49-F238E27FC236}">
                    <a16:creationId xmlns:a16="http://schemas.microsoft.com/office/drawing/2014/main" id="{E6C35029-FBD3-4012-FCE3-E8678A384D47}"/>
                  </a:ext>
                </a:extLst>
              </p:cNvPr>
              <p:cNvSpPr txBox="1"/>
              <p:nvPr/>
            </p:nvSpPr>
            <p:spPr>
              <a:xfrm>
                <a:off x="11760789" y="14984683"/>
                <a:ext cx="7193546" cy="923330"/>
              </a:xfrm>
              <a:prstGeom prst="rect">
                <a:avLst/>
              </a:prstGeom>
              <a:solidFill>
                <a:schemeClr val="accent1">
                  <a:lumMod val="20000"/>
                  <a:lumOff val="80000"/>
                </a:schemeClr>
              </a:solidFill>
              <a:ln>
                <a:noFill/>
              </a:ln>
            </p:spPr>
            <p:txBody>
              <a:bodyPr wrap="square" rtlCol="0">
                <a:spAutoFit/>
              </a:bodyPr>
              <a:lstStyle/>
              <a:p>
                <a:pPr marL="0" marR="0">
                  <a:spcBef>
                    <a:spcPts val="0"/>
                  </a:spcBef>
                  <a:spcAft>
                    <a:spcPts val="0"/>
                  </a:spcAft>
                </a:pPr>
                <a:r>
                  <a:rPr lang="en-US" sz="5400">
                    <a:latin typeface="Calibri" panose="020F0502020204030204" pitchFamily="34" charset="0"/>
                    <a:ea typeface="Calibri" panose="020F0502020204030204" pitchFamily="34" charset="0"/>
                    <a:cs typeface="Times New Roman" panose="02020603050405020304" pitchFamily="18" charset="0"/>
                  </a:rPr>
                  <a:t>5. Inject oil </a:t>
                </a:r>
                <a:endParaRPr lang="en-US" sz="5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69609244-592D-DA59-347A-EBD56841A97D}"/>
                  </a:ext>
                </a:extLst>
              </p:cNvPr>
              <p:cNvSpPr txBox="1"/>
              <p:nvPr/>
            </p:nvSpPr>
            <p:spPr>
              <a:xfrm>
                <a:off x="19781603" y="14984683"/>
                <a:ext cx="7180011" cy="923330"/>
              </a:xfrm>
              <a:prstGeom prst="rect">
                <a:avLst/>
              </a:prstGeom>
              <a:solidFill>
                <a:schemeClr val="accent1">
                  <a:lumMod val="20000"/>
                  <a:lumOff val="80000"/>
                </a:schemeClr>
              </a:solidFill>
              <a:ln>
                <a:noFill/>
              </a:ln>
            </p:spPr>
            <p:txBody>
              <a:bodyPr wrap="square" rtlCol="0">
                <a:spAutoFit/>
              </a:bodyPr>
              <a:lstStyle/>
              <a:p>
                <a:pPr marL="0" marR="0">
                  <a:spcBef>
                    <a:spcPts val="0"/>
                  </a:spcBef>
                  <a:spcAft>
                    <a:spcPts val="0"/>
                  </a:spcAft>
                </a:pPr>
                <a:r>
                  <a:rPr lang="en-US" sz="5400" dirty="0">
                    <a:effectLst/>
                    <a:latin typeface="Calibri" panose="020F0502020204030204" pitchFamily="34" charset="0"/>
                    <a:ea typeface="Calibri" panose="020F0502020204030204" pitchFamily="34" charset="0"/>
                    <a:cs typeface="Times New Roman" panose="02020603050405020304" pitchFamily="18" charset="0"/>
                  </a:rPr>
                  <a:t>6. Install Vectrino </a:t>
                </a:r>
              </a:p>
            </p:txBody>
          </p:sp>
          <p:pic>
            <p:nvPicPr>
              <p:cNvPr id="11" name="Picture 10" descr="A picture containing indoor&#10;&#10;Description automatically generated">
                <a:extLst>
                  <a:ext uri="{FF2B5EF4-FFF2-40B4-BE49-F238E27FC236}">
                    <a16:creationId xmlns:a16="http://schemas.microsoft.com/office/drawing/2014/main" id="{8952B621-6143-B8B9-75FD-E30398BB4350}"/>
                  </a:ext>
                </a:extLst>
              </p:cNvPr>
              <p:cNvPicPr>
                <a:picLocks noChangeAspect="1"/>
              </p:cNvPicPr>
              <p:nvPr/>
            </p:nvPicPr>
            <p:blipFill rotWithShape="1">
              <a:blip r:embed="rId6">
                <a:extLst>
                  <a:ext uri="{28A0092B-C50C-407E-A947-70E740481C1C}">
                    <a14:useLocalDpi xmlns:a14="http://schemas.microsoft.com/office/drawing/2010/main" val="0"/>
                  </a:ext>
                </a:extLst>
              </a:blip>
              <a:srcRect l="19552"/>
              <a:stretch/>
            </p:blipFill>
            <p:spPr>
              <a:xfrm>
                <a:off x="11760789" y="16081622"/>
                <a:ext cx="7195016" cy="5385816"/>
              </a:xfrm>
              <a:prstGeom prst="rect">
                <a:avLst/>
              </a:prstGeom>
            </p:spPr>
          </p:pic>
          <p:pic>
            <p:nvPicPr>
              <p:cNvPr id="39" name="Picture 38" descr="A picture containing indoor, wooden, cluttered&#10;&#10;Description automatically generated">
                <a:extLst>
                  <a:ext uri="{FF2B5EF4-FFF2-40B4-BE49-F238E27FC236}">
                    <a16:creationId xmlns:a16="http://schemas.microsoft.com/office/drawing/2014/main" id="{D00F88C7-8C10-B474-F923-2C7EA9B761D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208" t="11035" r="13013"/>
              <a:stretch/>
            </p:blipFill>
            <p:spPr>
              <a:xfrm rot="5400000">
                <a:off x="19557601" y="16306742"/>
                <a:ext cx="5384698" cy="4936694"/>
              </a:xfrm>
              <a:prstGeom prst="rect">
                <a:avLst/>
              </a:prstGeom>
            </p:spPr>
          </p:pic>
          <p:pic>
            <p:nvPicPr>
              <p:cNvPr id="5" name="Picture 4">
                <a:extLst>
                  <a:ext uri="{FF2B5EF4-FFF2-40B4-BE49-F238E27FC236}">
                    <a16:creationId xmlns:a16="http://schemas.microsoft.com/office/drawing/2014/main" id="{5837D594-49EA-9693-422F-1D9FDB8C82A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5992" b="25132"/>
              <a:stretch/>
            </p:blipFill>
            <p:spPr>
              <a:xfrm rot="5400000">
                <a:off x="23253526" y="17763494"/>
                <a:ext cx="5389958" cy="2026216"/>
              </a:xfrm>
              <a:prstGeom prst="rect">
                <a:avLst/>
              </a:prstGeom>
            </p:spPr>
          </p:pic>
        </p:grpSp>
        <p:grpSp>
          <p:nvGrpSpPr>
            <p:cNvPr id="16" name="Group 15">
              <a:extLst>
                <a:ext uri="{FF2B5EF4-FFF2-40B4-BE49-F238E27FC236}">
                  <a16:creationId xmlns:a16="http://schemas.microsoft.com/office/drawing/2014/main" id="{44B95B88-2269-FB68-6A0F-92A1DA95D55D}"/>
                </a:ext>
              </a:extLst>
            </p:cNvPr>
            <p:cNvGrpSpPr/>
            <p:nvPr/>
          </p:nvGrpSpPr>
          <p:grpSpPr>
            <a:xfrm>
              <a:off x="27819125" y="14984683"/>
              <a:ext cx="15613156" cy="6482755"/>
              <a:chOff x="27819125" y="14984683"/>
              <a:chExt cx="15613156" cy="6482755"/>
            </a:xfrm>
          </p:grpSpPr>
          <p:sp>
            <p:nvSpPr>
              <p:cNvPr id="34" name="TextBox 33">
                <a:extLst>
                  <a:ext uri="{FF2B5EF4-FFF2-40B4-BE49-F238E27FC236}">
                    <a16:creationId xmlns:a16="http://schemas.microsoft.com/office/drawing/2014/main" id="{35755408-DE5C-0E40-64BD-BB8D0C5FEF8A}"/>
                  </a:ext>
                </a:extLst>
              </p:cNvPr>
              <p:cNvSpPr txBox="1"/>
              <p:nvPr/>
            </p:nvSpPr>
            <p:spPr>
              <a:xfrm>
                <a:off x="35815087" y="14984707"/>
                <a:ext cx="7617194" cy="923330"/>
              </a:xfrm>
              <a:prstGeom prst="rect">
                <a:avLst/>
              </a:prstGeom>
              <a:solidFill>
                <a:schemeClr val="accent1">
                  <a:lumMod val="20000"/>
                  <a:lumOff val="80000"/>
                </a:schemeClr>
              </a:solidFill>
              <a:ln>
                <a:noFill/>
              </a:ln>
            </p:spPr>
            <p:txBody>
              <a:bodyPr wrap="square" rtlCol="0">
                <a:spAutoFit/>
              </a:bodyPr>
              <a:lstStyle/>
              <a:p>
                <a:pPr marL="0" marR="0">
                  <a:spcBef>
                    <a:spcPts val="0"/>
                  </a:spcBef>
                  <a:spcAft>
                    <a:spcPts val="0"/>
                  </a:spcAft>
                </a:pPr>
                <a:r>
                  <a:rPr lang="en-US" sz="5400" dirty="0">
                    <a:latin typeface="Calibri" panose="020F0502020204030204" pitchFamily="34" charset="0"/>
                    <a:ea typeface="Calibri" panose="020F0502020204030204" pitchFamily="34" charset="0"/>
                    <a:cs typeface="Times New Roman" panose="02020603050405020304" pitchFamily="18" charset="0"/>
                  </a:rPr>
                  <a:t>8. Start water flow </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descr="A picture containing text, indoor, subway&#10;&#10;Description automatically generated">
                <a:extLst>
                  <a:ext uri="{FF2B5EF4-FFF2-40B4-BE49-F238E27FC236}">
                    <a16:creationId xmlns:a16="http://schemas.microsoft.com/office/drawing/2014/main" id="{56893F03-7856-E238-E22B-50BBEA5361B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5214"/>
              <a:stretch/>
            </p:blipFill>
            <p:spPr>
              <a:xfrm>
                <a:off x="35815087" y="16082740"/>
                <a:ext cx="7617194" cy="5384698"/>
              </a:xfrm>
              <a:prstGeom prst="rect">
                <a:avLst/>
              </a:prstGeom>
            </p:spPr>
          </p:pic>
          <p:sp>
            <p:nvSpPr>
              <p:cNvPr id="44" name="TextBox 43">
                <a:extLst>
                  <a:ext uri="{FF2B5EF4-FFF2-40B4-BE49-F238E27FC236}">
                    <a16:creationId xmlns:a16="http://schemas.microsoft.com/office/drawing/2014/main" id="{C3E583BE-B6FD-FA58-C2A4-4636E59F82A7}"/>
                  </a:ext>
                </a:extLst>
              </p:cNvPr>
              <p:cNvSpPr txBox="1"/>
              <p:nvPr/>
            </p:nvSpPr>
            <p:spPr>
              <a:xfrm>
                <a:off x="27819125" y="14984683"/>
                <a:ext cx="7138450" cy="923330"/>
              </a:xfrm>
              <a:prstGeom prst="rect">
                <a:avLst/>
              </a:prstGeom>
              <a:solidFill>
                <a:schemeClr val="accent1">
                  <a:lumMod val="20000"/>
                  <a:lumOff val="80000"/>
                </a:schemeClr>
              </a:solidFill>
              <a:ln>
                <a:noFill/>
              </a:ln>
            </p:spPr>
            <p:txBody>
              <a:bodyPr wrap="square" rtlCol="0">
                <a:spAutoFit/>
              </a:bodyPr>
              <a:lstStyle/>
              <a:p>
                <a:pPr marL="0" marR="0">
                  <a:spcBef>
                    <a:spcPts val="0"/>
                  </a:spcBef>
                  <a:spcAft>
                    <a:spcPts val="0"/>
                  </a:spcAft>
                </a:pPr>
                <a:r>
                  <a:rPr lang="en-US" sz="5400">
                    <a:latin typeface="Calibri" panose="020F0502020204030204" pitchFamily="34" charset="0"/>
                    <a:ea typeface="Calibri" panose="020F0502020204030204" pitchFamily="34" charset="0"/>
                    <a:cs typeface="Times New Roman" panose="02020603050405020304" pitchFamily="18" charset="0"/>
                  </a:rPr>
                  <a:t>7</a:t>
                </a:r>
                <a:r>
                  <a:rPr lang="en-US" sz="5400">
                    <a:effectLst/>
                    <a:latin typeface="Calibri" panose="020F0502020204030204" pitchFamily="34" charset="0"/>
                    <a:ea typeface="Calibri" panose="020F0502020204030204" pitchFamily="34" charset="0"/>
                    <a:cs typeface="Times New Roman" panose="02020603050405020304" pitchFamily="18" charset="0"/>
                  </a:rPr>
                  <a:t>. Begin GoPro recording</a:t>
                </a:r>
              </a:p>
            </p:txBody>
          </p:sp>
          <p:pic>
            <p:nvPicPr>
              <p:cNvPr id="46" name="Picture 45" descr="A picture containing indoor, open&#10;&#10;Description automatically generated">
                <a:extLst>
                  <a:ext uri="{FF2B5EF4-FFF2-40B4-BE49-F238E27FC236}">
                    <a16:creationId xmlns:a16="http://schemas.microsoft.com/office/drawing/2014/main" id="{4A2EEA07-5F5B-043C-1F32-8827764F0D1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503" r="574"/>
              <a:stretch/>
            </p:blipFill>
            <p:spPr>
              <a:xfrm rot="5400000">
                <a:off x="27269532" y="16632333"/>
                <a:ext cx="5384698" cy="4285512"/>
              </a:xfrm>
              <a:prstGeom prst="rect">
                <a:avLst/>
              </a:prstGeom>
            </p:spPr>
          </p:pic>
          <p:pic>
            <p:nvPicPr>
              <p:cNvPr id="8" name="Picture 7">
                <a:extLst>
                  <a:ext uri="{FF2B5EF4-FFF2-40B4-BE49-F238E27FC236}">
                    <a16:creationId xmlns:a16="http://schemas.microsoft.com/office/drawing/2014/main" id="{E1EB2998-2851-3821-C9A9-44D89E5CCBD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28208" b="6023"/>
              <a:stretch/>
            </p:blipFill>
            <p:spPr>
              <a:xfrm rot="16200000">
                <a:off x="30936317" y="17446180"/>
                <a:ext cx="5385816" cy="2656700"/>
              </a:xfrm>
              <a:prstGeom prst="rect">
                <a:avLst/>
              </a:prstGeom>
            </p:spPr>
          </p:pic>
        </p:grpSp>
      </p:grpSp>
      <p:pic>
        <p:nvPicPr>
          <p:cNvPr id="1028" name="Picture 4">
            <a:extLst>
              <a:ext uri="{FF2B5EF4-FFF2-40B4-BE49-F238E27FC236}">
                <a16:creationId xmlns:a16="http://schemas.microsoft.com/office/drawing/2014/main" id="{9D013963-4397-503C-0F51-55DD6833518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7819" b="11895"/>
          <a:stretch/>
        </p:blipFill>
        <p:spPr bwMode="auto">
          <a:xfrm>
            <a:off x="369596" y="18860225"/>
            <a:ext cx="10914743" cy="5078313"/>
          </a:xfrm>
          <a:prstGeom prst="rect">
            <a:avLst/>
          </a:prstGeom>
          <a:noFill/>
          <a:extLst>
            <a:ext uri="{909E8E84-426E-40DD-AFC4-6F175D3DCCD1}">
              <a14:hiddenFill xmlns:a14="http://schemas.microsoft.com/office/drawing/2010/main">
                <a:solidFill>
                  <a:srgbClr val="FFFFFF"/>
                </a:solidFill>
              </a14:hiddenFill>
            </a:ext>
          </a:extLst>
        </p:spPr>
      </p:pic>
      <p:sp>
        <p:nvSpPr>
          <p:cNvPr id="19" name="Subtitle 2">
            <a:extLst>
              <a:ext uri="{FF2B5EF4-FFF2-40B4-BE49-F238E27FC236}">
                <a16:creationId xmlns:a16="http://schemas.microsoft.com/office/drawing/2014/main" id="{811449F5-C604-7E0E-9979-12D1A6FC0A4C}"/>
              </a:ext>
            </a:extLst>
          </p:cNvPr>
          <p:cNvSpPr txBox="1">
            <a:spLocks/>
          </p:cNvSpPr>
          <p:nvPr/>
        </p:nvSpPr>
        <p:spPr>
          <a:xfrm>
            <a:off x="37189609" y="21846957"/>
            <a:ext cx="6242671" cy="898295"/>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References</a:t>
            </a:r>
          </a:p>
        </p:txBody>
      </p:sp>
      <p:grpSp>
        <p:nvGrpSpPr>
          <p:cNvPr id="69" name="Group 68">
            <a:extLst>
              <a:ext uri="{FF2B5EF4-FFF2-40B4-BE49-F238E27FC236}">
                <a16:creationId xmlns:a16="http://schemas.microsoft.com/office/drawing/2014/main" id="{B7400B5F-7A9C-CEF7-E32C-372694C8CA43}"/>
              </a:ext>
            </a:extLst>
          </p:cNvPr>
          <p:cNvGrpSpPr/>
          <p:nvPr/>
        </p:nvGrpSpPr>
        <p:grpSpPr>
          <a:xfrm>
            <a:off x="11925032" y="28255607"/>
            <a:ext cx="7242458" cy="3366218"/>
            <a:chOff x="12040900" y="27578083"/>
            <a:chExt cx="7242458" cy="3366218"/>
          </a:xfrm>
        </p:grpSpPr>
        <p:pic>
          <p:nvPicPr>
            <p:cNvPr id="21" name="Picture 20" descr="A picture containing indoor&#10;&#10;Description automatically generated">
              <a:extLst>
                <a:ext uri="{FF2B5EF4-FFF2-40B4-BE49-F238E27FC236}">
                  <a16:creationId xmlns:a16="http://schemas.microsoft.com/office/drawing/2014/main" id="{54377617-085A-8639-D2A8-C22A18D5D1E0}"/>
                </a:ext>
              </a:extLst>
            </p:cNvPr>
            <p:cNvPicPr>
              <a:picLocks noChangeAspect="1"/>
            </p:cNvPicPr>
            <p:nvPr/>
          </p:nvPicPr>
          <p:blipFill rotWithShape="1">
            <a:blip r:embed="rId13">
              <a:extLst>
                <a:ext uri="{28A0092B-C50C-407E-A947-70E740481C1C}">
                  <a14:useLocalDpi xmlns:a14="http://schemas.microsoft.com/office/drawing/2010/main" val="0"/>
                </a:ext>
              </a:extLst>
            </a:blip>
            <a:srcRect l="17415" r="22959"/>
            <a:stretch/>
          </p:blipFill>
          <p:spPr>
            <a:xfrm>
              <a:off x="12040900" y="27578083"/>
              <a:ext cx="3659679" cy="3366218"/>
            </a:xfrm>
            <a:prstGeom prst="rect">
              <a:avLst/>
            </a:prstGeom>
          </p:spPr>
        </p:pic>
        <p:pic>
          <p:nvPicPr>
            <p:cNvPr id="23" name="Picture 22" descr="A picture containing indoor&#10;&#10;Description automatically generated">
              <a:extLst>
                <a:ext uri="{FF2B5EF4-FFF2-40B4-BE49-F238E27FC236}">
                  <a16:creationId xmlns:a16="http://schemas.microsoft.com/office/drawing/2014/main" id="{53B907D5-60C0-A649-98F9-B9D915EF439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4424" t="11932" r="18463" b="2631"/>
            <a:stretch/>
          </p:blipFill>
          <p:spPr>
            <a:xfrm>
              <a:off x="15785302" y="27579309"/>
              <a:ext cx="3498056" cy="3364992"/>
            </a:xfrm>
            <a:prstGeom prst="rect">
              <a:avLst/>
            </a:prstGeom>
          </p:spPr>
        </p:pic>
        <p:sp>
          <p:nvSpPr>
            <p:cNvPr id="36" name="Oval 35">
              <a:extLst>
                <a:ext uri="{FF2B5EF4-FFF2-40B4-BE49-F238E27FC236}">
                  <a16:creationId xmlns:a16="http://schemas.microsoft.com/office/drawing/2014/main" id="{69F7CDC8-B555-A030-A789-DC3CDF96A2D6}"/>
                </a:ext>
              </a:extLst>
            </p:cNvPr>
            <p:cNvSpPr/>
            <p:nvPr/>
          </p:nvSpPr>
          <p:spPr>
            <a:xfrm rot="19428375">
              <a:off x="12301390" y="27741710"/>
              <a:ext cx="1051560" cy="13381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2E53B1C-8055-22FA-6326-3AED69E8B6A5}"/>
                </a:ext>
              </a:extLst>
            </p:cNvPr>
            <p:cNvSpPr/>
            <p:nvPr/>
          </p:nvSpPr>
          <p:spPr>
            <a:xfrm rot="19428375">
              <a:off x="16454252" y="28339841"/>
              <a:ext cx="447243" cy="38765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A456146-DD28-4800-9DD4-71A11A3E47F4}"/>
                </a:ext>
              </a:extLst>
            </p:cNvPr>
            <p:cNvSpPr/>
            <p:nvPr/>
          </p:nvSpPr>
          <p:spPr>
            <a:xfrm rot="19428375">
              <a:off x="17062417" y="28244437"/>
              <a:ext cx="881471" cy="6694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D39AFA3-0AC8-CD0B-98D0-60076DD23274}"/>
                </a:ext>
              </a:extLst>
            </p:cNvPr>
            <p:cNvSpPr/>
            <p:nvPr/>
          </p:nvSpPr>
          <p:spPr>
            <a:xfrm rot="19428375">
              <a:off x="13459829" y="28706132"/>
              <a:ext cx="558901" cy="49688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7D9F987-6F30-ED46-6A8B-0126ACBB4507}"/>
                </a:ext>
              </a:extLst>
            </p:cNvPr>
            <p:cNvSpPr/>
            <p:nvPr/>
          </p:nvSpPr>
          <p:spPr>
            <a:xfrm rot="19428375">
              <a:off x="14535169" y="28866135"/>
              <a:ext cx="221135" cy="22077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a:extLst>
              <a:ext uri="{FF2B5EF4-FFF2-40B4-BE49-F238E27FC236}">
                <a16:creationId xmlns:a16="http://schemas.microsoft.com/office/drawing/2014/main" id="{BBCDA5EF-05A3-A12C-2C25-6964EC1FCA41}"/>
              </a:ext>
            </a:extLst>
          </p:cNvPr>
          <p:cNvSpPr/>
          <p:nvPr/>
        </p:nvSpPr>
        <p:spPr>
          <a:xfrm rot="19428375">
            <a:off x="15897871" y="29532039"/>
            <a:ext cx="148613" cy="11927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screenshot of a computer&#10;&#10;Description automatically generated with medium confidence">
            <a:extLst>
              <a:ext uri="{FF2B5EF4-FFF2-40B4-BE49-F238E27FC236}">
                <a16:creationId xmlns:a16="http://schemas.microsoft.com/office/drawing/2014/main" id="{02C813CB-1705-B1AA-F31A-6EE743AC9880}"/>
              </a:ext>
            </a:extLst>
          </p:cNvPr>
          <p:cNvPicPr>
            <a:picLocks noChangeAspect="1"/>
          </p:cNvPicPr>
          <p:nvPr/>
        </p:nvPicPr>
        <p:blipFill rotWithShape="1">
          <a:blip r:embed="rId15">
            <a:extLst>
              <a:ext uri="{28A0092B-C50C-407E-A947-70E740481C1C}">
                <a14:useLocalDpi xmlns:a14="http://schemas.microsoft.com/office/drawing/2010/main" val="0"/>
              </a:ext>
            </a:extLst>
          </a:blip>
          <a:srcRect l="7059"/>
          <a:stretch/>
        </p:blipFill>
        <p:spPr>
          <a:xfrm>
            <a:off x="28703822" y="28638124"/>
            <a:ext cx="7916384" cy="3366218"/>
          </a:xfrm>
          <a:prstGeom prst="rect">
            <a:avLst/>
          </a:prstGeom>
        </p:spPr>
      </p:pic>
      <p:sp>
        <p:nvSpPr>
          <p:cNvPr id="51" name="TextBox 50">
            <a:extLst>
              <a:ext uri="{FF2B5EF4-FFF2-40B4-BE49-F238E27FC236}">
                <a16:creationId xmlns:a16="http://schemas.microsoft.com/office/drawing/2014/main" id="{B4D2D49E-4080-928A-2331-30345F85C7E3}"/>
              </a:ext>
            </a:extLst>
          </p:cNvPr>
          <p:cNvSpPr txBox="1"/>
          <p:nvPr/>
        </p:nvSpPr>
        <p:spPr>
          <a:xfrm>
            <a:off x="9119001" y="23954013"/>
            <a:ext cx="3495226" cy="400110"/>
          </a:xfrm>
          <a:prstGeom prst="rect">
            <a:avLst/>
          </a:prstGeom>
          <a:noFill/>
        </p:spPr>
        <p:txBody>
          <a:bodyPr wrap="square" rtlCol="0">
            <a:spAutoFit/>
          </a:bodyPr>
          <a:lstStyle/>
          <a:p>
            <a:r>
              <a:rPr lang="en-US" sz="2000"/>
              <a:t>Source: Kong, 2018 </a:t>
            </a:r>
          </a:p>
        </p:txBody>
      </p:sp>
      <p:grpSp>
        <p:nvGrpSpPr>
          <p:cNvPr id="57" name="Group 56">
            <a:extLst>
              <a:ext uri="{FF2B5EF4-FFF2-40B4-BE49-F238E27FC236}">
                <a16:creationId xmlns:a16="http://schemas.microsoft.com/office/drawing/2014/main" id="{7C25A9CB-5C5C-EA03-19E4-94F67E041D80}"/>
              </a:ext>
            </a:extLst>
          </p:cNvPr>
          <p:cNvGrpSpPr/>
          <p:nvPr/>
        </p:nvGrpSpPr>
        <p:grpSpPr>
          <a:xfrm>
            <a:off x="11756132" y="6280035"/>
            <a:ext cx="31643741" cy="8009396"/>
            <a:chOff x="11877861" y="6097528"/>
            <a:chExt cx="31643741" cy="8009396"/>
          </a:xfrm>
        </p:grpSpPr>
        <p:grpSp>
          <p:nvGrpSpPr>
            <p:cNvPr id="12" name="Group 11">
              <a:extLst>
                <a:ext uri="{FF2B5EF4-FFF2-40B4-BE49-F238E27FC236}">
                  <a16:creationId xmlns:a16="http://schemas.microsoft.com/office/drawing/2014/main" id="{8766FC6A-8C8A-DDE2-F5C5-BF89A6703B7F}"/>
                </a:ext>
              </a:extLst>
            </p:cNvPr>
            <p:cNvGrpSpPr/>
            <p:nvPr/>
          </p:nvGrpSpPr>
          <p:grpSpPr>
            <a:xfrm>
              <a:off x="11877861" y="6097528"/>
              <a:ext cx="31643741" cy="7576896"/>
              <a:chOff x="11788540" y="6563435"/>
              <a:chExt cx="31643741" cy="7576896"/>
            </a:xfrm>
          </p:grpSpPr>
          <p:sp>
            <p:nvSpPr>
              <p:cNvPr id="26" name="TextBox 25">
                <a:extLst>
                  <a:ext uri="{FF2B5EF4-FFF2-40B4-BE49-F238E27FC236}">
                    <a16:creationId xmlns:a16="http://schemas.microsoft.com/office/drawing/2014/main" id="{E5942E93-7EE1-C1B7-9752-C5EC36E8F804}"/>
                  </a:ext>
                </a:extLst>
              </p:cNvPr>
              <p:cNvSpPr txBox="1"/>
              <p:nvPr/>
            </p:nvSpPr>
            <p:spPr>
              <a:xfrm>
                <a:off x="11794954" y="6563435"/>
                <a:ext cx="6818494" cy="923330"/>
              </a:xfrm>
              <a:prstGeom prst="rect">
                <a:avLst/>
              </a:prstGeom>
              <a:solidFill>
                <a:schemeClr val="accent1">
                  <a:lumMod val="20000"/>
                  <a:lumOff val="80000"/>
                </a:schemeClr>
              </a:solidFill>
              <a:ln>
                <a:noFill/>
              </a:ln>
            </p:spPr>
            <p:txBody>
              <a:bodyPr wrap="square" rtlCol="0">
                <a:spAutoFit/>
              </a:bodyPr>
              <a:lstStyle/>
              <a:p>
                <a:pPr marL="0" marR="0">
                  <a:spcBef>
                    <a:spcPts val="0"/>
                  </a:spcBef>
                  <a:spcAft>
                    <a:spcPts val="0"/>
                  </a:spcAft>
                </a:pPr>
                <a:r>
                  <a:rPr lang="en-US" sz="5400">
                    <a:latin typeface="Calibri" panose="020F0502020204030204" pitchFamily="34" charset="0"/>
                    <a:ea typeface="Calibri" panose="020F0502020204030204" pitchFamily="34" charset="0"/>
                    <a:cs typeface="Times New Roman" panose="02020603050405020304" pitchFamily="18" charset="0"/>
                  </a:rPr>
                  <a:t>1. Make ice blocks </a:t>
                </a:r>
                <a:endParaRPr lang="en-US" sz="5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5C4FD9B2-FBC4-AFAD-BCB2-484ACF76D4B2}"/>
                  </a:ext>
                </a:extLst>
              </p:cNvPr>
              <p:cNvSpPr txBox="1"/>
              <p:nvPr/>
            </p:nvSpPr>
            <p:spPr>
              <a:xfrm>
                <a:off x="19437200" y="6563435"/>
                <a:ext cx="6844926" cy="923330"/>
              </a:xfrm>
              <a:prstGeom prst="rect">
                <a:avLst/>
              </a:prstGeom>
              <a:solidFill>
                <a:schemeClr val="accent1">
                  <a:lumMod val="20000"/>
                  <a:lumOff val="80000"/>
                </a:schemeClr>
              </a:solidFill>
              <a:ln>
                <a:noFill/>
              </a:ln>
            </p:spPr>
            <p:txBody>
              <a:bodyPr wrap="square" rtlCol="0">
                <a:spAutoFit/>
              </a:bodyPr>
              <a:lstStyle/>
              <a:p>
                <a:pPr marL="0" marR="0">
                  <a:spcBef>
                    <a:spcPts val="0"/>
                  </a:spcBef>
                  <a:spcAft>
                    <a:spcPts val="0"/>
                  </a:spcAft>
                </a:pPr>
                <a:r>
                  <a:rPr lang="en-US" sz="5400" dirty="0">
                    <a:latin typeface="Calibri" panose="020F0502020204030204" pitchFamily="34" charset="0"/>
                    <a:ea typeface="Calibri" panose="020F0502020204030204" pitchFamily="34" charset="0"/>
                    <a:cs typeface="Times New Roman" panose="02020603050405020304" pitchFamily="18" charset="0"/>
                  </a:rPr>
                  <a:t>2. Fill and chill flume</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6292E6D2-FD13-A061-E8F2-E6181C5AB487}"/>
                  </a:ext>
                </a:extLst>
              </p:cNvPr>
              <p:cNvSpPr txBox="1"/>
              <p:nvPr/>
            </p:nvSpPr>
            <p:spPr>
              <a:xfrm>
                <a:off x="27182806" y="6567044"/>
                <a:ext cx="6844926" cy="923330"/>
              </a:xfrm>
              <a:prstGeom prst="rect">
                <a:avLst/>
              </a:prstGeom>
              <a:solidFill>
                <a:schemeClr val="accent1">
                  <a:lumMod val="20000"/>
                  <a:lumOff val="80000"/>
                </a:schemeClr>
              </a:solidFill>
              <a:ln>
                <a:noFill/>
              </a:ln>
            </p:spPr>
            <p:txBody>
              <a:bodyPr wrap="square" rtlCol="0">
                <a:spAutoFit/>
              </a:bodyPr>
              <a:lstStyle/>
              <a:p>
                <a:pPr marL="0" marR="0">
                  <a:spcBef>
                    <a:spcPts val="0"/>
                  </a:spcBef>
                  <a:spcAft>
                    <a:spcPts val="0"/>
                  </a:spcAft>
                </a:pPr>
                <a:r>
                  <a:rPr lang="en-US" sz="5400">
                    <a:latin typeface="Calibri" panose="020F0502020204030204" pitchFamily="34" charset="0"/>
                    <a:ea typeface="Calibri" panose="020F0502020204030204" pitchFamily="34" charset="0"/>
                    <a:cs typeface="Times New Roman" panose="02020603050405020304" pitchFamily="18" charset="0"/>
                  </a:rPr>
                  <a:t>3. Remove ice molds</a:t>
                </a:r>
                <a:endParaRPr lang="en-US" sz="5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D8758BBF-CEE9-6FA8-815A-6FE118A71173}"/>
                  </a:ext>
                </a:extLst>
              </p:cNvPr>
              <p:cNvSpPr txBox="1"/>
              <p:nvPr/>
            </p:nvSpPr>
            <p:spPr>
              <a:xfrm>
                <a:off x="34928411" y="6563435"/>
                <a:ext cx="8503869" cy="923330"/>
              </a:xfrm>
              <a:prstGeom prst="rect">
                <a:avLst/>
              </a:prstGeom>
              <a:solidFill>
                <a:schemeClr val="accent1">
                  <a:lumMod val="20000"/>
                  <a:lumOff val="80000"/>
                </a:schemeClr>
              </a:solidFill>
              <a:ln>
                <a:noFill/>
              </a:ln>
            </p:spPr>
            <p:txBody>
              <a:bodyPr wrap="square" rtlCol="0">
                <a:spAutoFit/>
              </a:bodyPr>
              <a:lstStyle/>
              <a:p>
                <a:pPr marL="0" marR="0">
                  <a:spcBef>
                    <a:spcPts val="0"/>
                  </a:spcBef>
                  <a:spcAft>
                    <a:spcPts val="0"/>
                  </a:spcAft>
                </a:pPr>
                <a:r>
                  <a:rPr lang="en-US" sz="5400">
                    <a:effectLst/>
                    <a:latin typeface="Calibri" panose="020F0502020204030204" pitchFamily="34" charset="0"/>
                    <a:ea typeface="Calibri" panose="020F0502020204030204" pitchFamily="34" charset="0"/>
                    <a:cs typeface="Times New Roman" panose="02020603050405020304" pitchFamily="18" charset="0"/>
                  </a:rPr>
                  <a:t>4. Position ice blocks in flume</a:t>
                </a:r>
              </a:p>
            </p:txBody>
          </p:sp>
          <p:pic>
            <p:nvPicPr>
              <p:cNvPr id="35" name="Picture 34" descr="A person working on a car&#10;&#10;Description automatically generated with medium confidence">
                <a:extLst>
                  <a:ext uri="{FF2B5EF4-FFF2-40B4-BE49-F238E27FC236}">
                    <a16:creationId xmlns:a16="http://schemas.microsoft.com/office/drawing/2014/main" id="{66B8A857-33FD-293F-65C4-89452E7A2B0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928412" y="7694528"/>
                <a:ext cx="8503869" cy="6433334"/>
              </a:xfrm>
              <a:prstGeom prst="rect">
                <a:avLst/>
              </a:prstGeom>
            </p:spPr>
          </p:pic>
          <p:pic>
            <p:nvPicPr>
              <p:cNvPr id="41" name="Picture 40" descr="A picture containing indoor, stainless, kitchen, steel&#10;&#10;Description automatically generated">
                <a:extLst>
                  <a:ext uri="{FF2B5EF4-FFF2-40B4-BE49-F238E27FC236}">
                    <a16:creationId xmlns:a16="http://schemas.microsoft.com/office/drawing/2014/main" id="{DA2CCF35-2189-0B7F-36D5-C336479B900D}"/>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4481" r="14481"/>
              <a:stretch/>
            </p:blipFill>
            <p:spPr>
              <a:xfrm rot="5400000">
                <a:off x="11968651" y="7501948"/>
                <a:ext cx="6458272" cy="6818494"/>
              </a:xfrm>
              <a:prstGeom prst="rect">
                <a:avLst/>
              </a:prstGeom>
            </p:spPr>
          </p:pic>
          <p:pic>
            <p:nvPicPr>
              <p:cNvPr id="42" name="Picture 41" descr="A picture containing person, child&#10;&#10;Description automatically generated">
                <a:extLst>
                  <a:ext uri="{FF2B5EF4-FFF2-40B4-BE49-F238E27FC236}">
                    <a16:creationId xmlns:a16="http://schemas.microsoft.com/office/drawing/2014/main" id="{07193B81-263F-6826-D4D3-7F450E7CBD1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7182806" y="7682059"/>
                <a:ext cx="6844926" cy="6458272"/>
              </a:xfrm>
              <a:prstGeom prst="rect">
                <a:avLst/>
              </a:prstGeom>
            </p:spPr>
          </p:pic>
          <p:pic>
            <p:nvPicPr>
              <p:cNvPr id="43" name="Picture 42" descr="A picture containing indoor&#10;&#10;Description automatically generated">
                <a:extLst>
                  <a:ext uri="{FF2B5EF4-FFF2-40B4-BE49-F238E27FC236}">
                    <a16:creationId xmlns:a16="http://schemas.microsoft.com/office/drawing/2014/main" id="{AA271EC9-0FC5-CD16-3FC1-CE3528E89C6D}"/>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19791" r="9445"/>
              <a:stretch/>
            </p:blipFill>
            <p:spPr>
              <a:xfrm rot="5400000">
                <a:off x="19630527" y="7488732"/>
                <a:ext cx="6458272" cy="6844926"/>
              </a:xfrm>
              <a:prstGeom prst="rect">
                <a:avLst/>
              </a:prstGeom>
            </p:spPr>
          </p:pic>
        </p:grpSp>
        <p:sp>
          <p:nvSpPr>
            <p:cNvPr id="53" name="TextBox 52">
              <a:extLst>
                <a:ext uri="{FF2B5EF4-FFF2-40B4-BE49-F238E27FC236}">
                  <a16:creationId xmlns:a16="http://schemas.microsoft.com/office/drawing/2014/main" id="{CDFFBECD-F875-C18E-01F2-E15433E942E1}"/>
                </a:ext>
              </a:extLst>
            </p:cNvPr>
            <p:cNvSpPr txBox="1"/>
            <p:nvPr/>
          </p:nvSpPr>
          <p:spPr>
            <a:xfrm>
              <a:off x="16284192" y="13706814"/>
              <a:ext cx="3495226" cy="400110"/>
            </a:xfrm>
            <a:prstGeom prst="rect">
              <a:avLst/>
            </a:prstGeom>
            <a:noFill/>
          </p:spPr>
          <p:txBody>
            <a:bodyPr wrap="square" lIns="91440" tIns="45720" rIns="91440" bIns="45720" rtlCol="0" anchor="t">
              <a:spAutoFit/>
            </a:bodyPr>
            <a:lstStyle/>
            <a:p>
              <a:r>
                <a:rPr lang="en-US" sz="2000"/>
                <a:t>Photo by James Wood</a:t>
              </a:r>
              <a:endParaRPr lang="en-US">
                <a:cs typeface="Calibri"/>
              </a:endParaRPr>
            </a:p>
          </p:txBody>
        </p:sp>
        <p:sp>
          <p:nvSpPr>
            <p:cNvPr id="55" name="TextBox 54">
              <a:extLst>
                <a:ext uri="{FF2B5EF4-FFF2-40B4-BE49-F238E27FC236}">
                  <a16:creationId xmlns:a16="http://schemas.microsoft.com/office/drawing/2014/main" id="{70522651-B339-1D66-7935-A8AA94852482}"/>
                </a:ext>
              </a:extLst>
            </p:cNvPr>
            <p:cNvSpPr txBox="1"/>
            <p:nvPr/>
          </p:nvSpPr>
          <p:spPr>
            <a:xfrm>
              <a:off x="31699377" y="13706814"/>
              <a:ext cx="3495226" cy="400110"/>
            </a:xfrm>
            <a:prstGeom prst="rect">
              <a:avLst/>
            </a:prstGeom>
            <a:noFill/>
          </p:spPr>
          <p:txBody>
            <a:bodyPr wrap="square" lIns="91440" tIns="45720" rIns="91440" bIns="45720" rtlCol="0" anchor="t">
              <a:spAutoFit/>
            </a:bodyPr>
            <a:lstStyle/>
            <a:p>
              <a:r>
                <a:rPr lang="en-US" sz="2000" dirty="0"/>
                <a:t>Photo by James Wood</a:t>
              </a:r>
              <a:endParaRPr lang="en-US" dirty="0"/>
            </a:p>
          </p:txBody>
        </p:sp>
      </p:grpSp>
      <p:sp>
        <p:nvSpPr>
          <p:cNvPr id="56" name="TextBox 55">
            <a:extLst>
              <a:ext uri="{FF2B5EF4-FFF2-40B4-BE49-F238E27FC236}">
                <a16:creationId xmlns:a16="http://schemas.microsoft.com/office/drawing/2014/main" id="{1B958C32-BBAA-22A5-E681-31F8BA203B6B}"/>
              </a:ext>
            </a:extLst>
          </p:cNvPr>
          <p:cNvSpPr txBox="1"/>
          <p:nvPr/>
        </p:nvSpPr>
        <p:spPr>
          <a:xfrm>
            <a:off x="33629223" y="32014832"/>
            <a:ext cx="3495226" cy="400110"/>
          </a:xfrm>
          <a:prstGeom prst="rect">
            <a:avLst/>
          </a:prstGeom>
          <a:noFill/>
        </p:spPr>
        <p:txBody>
          <a:bodyPr wrap="square" rtlCol="0">
            <a:spAutoFit/>
          </a:bodyPr>
          <a:lstStyle/>
          <a:p>
            <a:r>
              <a:rPr lang="en-US" sz="2000" dirty="0"/>
              <a:t>Drawing by Jessica Manning </a:t>
            </a:r>
          </a:p>
        </p:txBody>
      </p:sp>
      <p:sp>
        <p:nvSpPr>
          <p:cNvPr id="61" name="TextBox 60">
            <a:extLst>
              <a:ext uri="{FF2B5EF4-FFF2-40B4-BE49-F238E27FC236}">
                <a16:creationId xmlns:a16="http://schemas.microsoft.com/office/drawing/2014/main" id="{E77A5D4E-D62C-CD41-CEE1-F1525A689A30}"/>
              </a:ext>
            </a:extLst>
          </p:cNvPr>
          <p:cNvSpPr txBox="1"/>
          <p:nvPr/>
        </p:nvSpPr>
        <p:spPr>
          <a:xfrm>
            <a:off x="37189608" y="23101475"/>
            <a:ext cx="6242671" cy="4955203"/>
          </a:xfrm>
          <a:prstGeom prst="rect">
            <a:avLst/>
          </a:prstGeom>
          <a:solidFill>
            <a:schemeClr val="accent1">
              <a:lumMod val="20000"/>
              <a:lumOff val="80000"/>
            </a:schemeClr>
          </a:solidFill>
          <a:ln>
            <a:noFill/>
          </a:ln>
        </p:spPr>
        <p:txBody>
          <a:bodyPr wrap="square" rtlCol="0">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Kong, Depeng, et al. (2018). Center for Offshore Engineering and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Safety Technology.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Experimental study on burning behavior of crude oil pool fire in annular ice cavities.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https://doi.org/10.1016/j.fuel.2018.07.049.</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Barker, C. et. al. (2021). Journal of Marine Science and Engineering 9, no. 2: 201</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Responder Needs Addressed by Arctic Maritime Oil Spill Modeling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https://doi.org/10.3390/jmse9020201.</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Rodrigue, J-P. (2017). New York, USA: Dept. of Global Studies &amp; Geography, Hofstra University.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Geography of Transport Systems. Polar Shipping Routes. </a:t>
            </a:r>
            <a:r>
              <a:rPr lang="en-US" sz="1800" dirty="0">
                <a:effectLst/>
                <a:latin typeface="Calibri" panose="020F0502020204030204" pitchFamily="34" charset="0"/>
                <a:ea typeface="Calibri" panose="020F0502020204030204" pitchFamily="34" charset="0"/>
                <a:cs typeface="Times New Roman" panose="02020603050405020304" pitchFamily="18" charset="0"/>
              </a:rPr>
              <a:t>https://transportgeography.org/contents/chapter1/transportation-and-space/polarshipping-routes/. </a:t>
            </a:r>
          </a:p>
          <a:p>
            <a:pPr marL="0" marR="0">
              <a:spcBef>
                <a:spcPts val="0"/>
              </a:spcBef>
              <a:spcAft>
                <a:spcPts val="0"/>
              </a:spcAft>
            </a:pPr>
            <a:endParaRPr lang="en-US" sz="4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5BC1339F-63EC-6858-D346-24419C5699FF}"/>
              </a:ext>
            </a:extLst>
          </p:cNvPr>
          <p:cNvSpPr txBox="1"/>
          <p:nvPr/>
        </p:nvSpPr>
        <p:spPr>
          <a:xfrm>
            <a:off x="369596" y="23904586"/>
            <a:ext cx="3495226" cy="400110"/>
          </a:xfrm>
          <a:prstGeom prst="rect">
            <a:avLst/>
          </a:prstGeom>
          <a:noFill/>
        </p:spPr>
        <p:txBody>
          <a:bodyPr wrap="square" rtlCol="0">
            <a:spAutoFit/>
          </a:bodyPr>
          <a:lstStyle/>
          <a:p>
            <a:r>
              <a:rPr lang="en-US" sz="2000"/>
              <a:t>Fig. 1</a:t>
            </a:r>
          </a:p>
        </p:txBody>
      </p:sp>
      <p:sp>
        <p:nvSpPr>
          <p:cNvPr id="63" name="TextBox 62">
            <a:extLst>
              <a:ext uri="{FF2B5EF4-FFF2-40B4-BE49-F238E27FC236}">
                <a16:creationId xmlns:a16="http://schemas.microsoft.com/office/drawing/2014/main" id="{B9CE65CF-4077-66D7-0573-F02C150DD4D4}"/>
              </a:ext>
            </a:extLst>
          </p:cNvPr>
          <p:cNvSpPr txBox="1"/>
          <p:nvPr/>
        </p:nvSpPr>
        <p:spPr>
          <a:xfrm>
            <a:off x="11725030" y="13872044"/>
            <a:ext cx="3495226" cy="400110"/>
          </a:xfrm>
          <a:prstGeom prst="rect">
            <a:avLst/>
          </a:prstGeom>
          <a:noFill/>
        </p:spPr>
        <p:txBody>
          <a:bodyPr wrap="square" rtlCol="0">
            <a:spAutoFit/>
          </a:bodyPr>
          <a:lstStyle/>
          <a:p>
            <a:r>
              <a:rPr lang="en-US" sz="2000" dirty="0"/>
              <a:t>Fig. 2</a:t>
            </a:r>
          </a:p>
        </p:txBody>
      </p:sp>
      <p:sp>
        <p:nvSpPr>
          <p:cNvPr id="64" name="TextBox 63">
            <a:extLst>
              <a:ext uri="{FF2B5EF4-FFF2-40B4-BE49-F238E27FC236}">
                <a16:creationId xmlns:a16="http://schemas.microsoft.com/office/drawing/2014/main" id="{B12F05B9-7B6F-4B68-058E-DCA83C7FD2FC}"/>
              </a:ext>
            </a:extLst>
          </p:cNvPr>
          <p:cNvSpPr txBox="1"/>
          <p:nvPr/>
        </p:nvSpPr>
        <p:spPr>
          <a:xfrm>
            <a:off x="19366873" y="13876961"/>
            <a:ext cx="3495226" cy="400110"/>
          </a:xfrm>
          <a:prstGeom prst="rect">
            <a:avLst/>
          </a:prstGeom>
          <a:noFill/>
        </p:spPr>
        <p:txBody>
          <a:bodyPr wrap="square" rtlCol="0">
            <a:spAutoFit/>
          </a:bodyPr>
          <a:lstStyle/>
          <a:p>
            <a:r>
              <a:rPr lang="en-US" sz="2000" dirty="0"/>
              <a:t>Fig. 3</a:t>
            </a:r>
          </a:p>
        </p:txBody>
      </p:sp>
      <p:sp>
        <p:nvSpPr>
          <p:cNvPr id="65" name="TextBox 64">
            <a:extLst>
              <a:ext uri="{FF2B5EF4-FFF2-40B4-BE49-F238E27FC236}">
                <a16:creationId xmlns:a16="http://schemas.microsoft.com/office/drawing/2014/main" id="{14A65A26-4BBA-D4D8-B256-74481C869E8E}"/>
              </a:ext>
            </a:extLst>
          </p:cNvPr>
          <p:cNvSpPr txBox="1"/>
          <p:nvPr/>
        </p:nvSpPr>
        <p:spPr>
          <a:xfrm>
            <a:off x="27124442" y="13886419"/>
            <a:ext cx="3495226" cy="400110"/>
          </a:xfrm>
          <a:prstGeom prst="rect">
            <a:avLst/>
          </a:prstGeom>
          <a:noFill/>
        </p:spPr>
        <p:txBody>
          <a:bodyPr wrap="square" rtlCol="0">
            <a:spAutoFit/>
          </a:bodyPr>
          <a:lstStyle/>
          <a:p>
            <a:r>
              <a:rPr lang="en-US" sz="2000" dirty="0"/>
              <a:t>Fig. 4</a:t>
            </a:r>
          </a:p>
        </p:txBody>
      </p:sp>
      <p:sp>
        <p:nvSpPr>
          <p:cNvPr id="66" name="TextBox 65">
            <a:extLst>
              <a:ext uri="{FF2B5EF4-FFF2-40B4-BE49-F238E27FC236}">
                <a16:creationId xmlns:a16="http://schemas.microsoft.com/office/drawing/2014/main" id="{C1305814-EB57-C636-9160-4C66DB7D3399}"/>
              </a:ext>
            </a:extLst>
          </p:cNvPr>
          <p:cNvSpPr txBox="1"/>
          <p:nvPr/>
        </p:nvSpPr>
        <p:spPr>
          <a:xfrm>
            <a:off x="34896003" y="13884845"/>
            <a:ext cx="3495226" cy="400110"/>
          </a:xfrm>
          <a:prstGeom prst="rect">
            <a:avLst/>
          </a:prstGeom>
          <a:noFill/>
        </p:spPr>
        <p:txBody>
          <a:bodyPr wrap="square" rtlCol="0">
            <a:spAutoFit/>
          </a:bodyPr>
          <a:lstStyle/>
          <a:p>
            <a:r>
              <a:rPr lang="en-US" sz="2000" dirty="0"/>
              <a:t>Fig. 5</a:t>
            </a:r>
          </a:p>
        </p:txBody>
      </p:sp>
      <p:sp>
        <p:nvSpPr>
          <p:cNvPr id="68" name="TextBox 67">
            <a:extLst>
              <a:ext uri="{FF2B5EF4-FFF2-40B4-BE49-F238E27FC236}">
                <a16:creationId xmlns:a16="http://schemas.microsoft.com/office/drawing/2014/main" id="{B096B5E1-4C6A-8EF6-173F-B935E186FCA0}"/>
              </a:ext>
            </a:extLst>
          </p:cNvPr>
          <p:cNvSpPr txBox="1"/>
          <p:nvPr/>
        </p:nvSpPr>
        <p:spPr>
          <a:xfrm>
            <a:off x="40891968" y="13873129"/>
            <a:ext cx="3495226" cy="400110"/>
          </a:xfrm>
          <a:prstGeom prst="rect">
            <a:avLst/>
          </a:prstGeom>
          <a:noFill/>
        </p:spPr>
        <p:txBody>
          <a:bodyPr wrap="square" rtlCol="0">
            <a:spAutoFit/>
          </a:bodyPr>
          <a:lstStyle/>
          <a:p>
            <a:r>
              <a:rPr lang="en-US" sz="2000" dirty="0"/>
              <a:t>Photo by James Wood </a:t>
            </a:r>
          </a:p>
        </p:txBody>
      </p:sp>
      <p:sp>
        <p:nvSpPr>
          <p:cNvPr id="70" name="TextBox 69">
            <a:extLst>
              <a:ext uri="{FF2B5EF4-FFF2-40B4-BE49-F238E27FC236}">
                <a16:creationId xmlns:a16="http://schemas.microsoft.com/office/drawing/2014/main" id="{8E2C488C-3A91-74DA-3E4D-DD5C6C9AE2E7}"/>
              </a:ext>
            </a:extLst>
          </p:cNvPr>
          <p:cNvSpPr txBox="1"/>
          <p:nvPr/>
        </p:nvSpPr>
        <p:spPr>
          <a:xfrm>
            <a:off x="11725030" y="21261995"/>
            <a:ext cx="3495226" cy="400110"/>
          </a:xfrm>
          <a:prstGeom prst="rect">
            <a:avLst/>
          </a:prstGeom>
          <a:noFill/>
        </p:spPr>
        <p:txBody>
          <a:bodyPr wrap="square" rtlCol="0">
            <a:spAutoFit/>
          </a:bodyPr>
          <a:lstStyle/>
          <a:p>
            <a:r>
              <a:rPr lang="en-US" sz="2000"/>
              <a:t>Fig. 6</a:t>
            </a:r>
          </a:p>
        </p:txBody>
      </p:sp>
      <p:sp>
        <p:nvSpPr>
          <p:cNvPr id="71" name="TextBox 70">
            <a:extLst>
              <a:ext uri="{FF2B5EF4-FFF2-40B4-BE49-F238E27FC236}">
                <a16:creationId xmlns:a16="http://schemas.microsoft.com/office/drawing/2014/main" id="{F7C3F5F5-CA44-9547-94F2-709A235BB4C1}"/>
              </a:ext>
            </a:extLst>
          </p:cNvPr>
          <p:cNvSpPr txBox="1"/>
          <p:nvPr/>
        </p:nvSpPr>
        <p:spPr>
          <a:xfrm>
            <a:off x="16512159" y="21262605"/>
            <a:ext cx="3495226" cy="400110"/>
          </a:xfrm>
          <a:prstGeom prst="rect">
            <a:avLst/>
          </a:prstGeom>
          <a:noFill/>
        </p:spPr>
        <p:txBody>
          <a:bodyPr wrap="square" rtlCol="0">
            <a:spAutoFit/>
          </a:bodyPr>
          <a:lstStyle/>
          <a:p>
            <a:r>
              <a:rPr lang="en-US" sz="2000" dirty="0"/>
              <a:t>Photo by James Wood </a:t>
            </a:r>
          </a:p>
        </p:txBody>
      </p:sp>
      <p:sp>
        <p:nvSpPr>
          <p:cNvPr id="72" name="TextBox 71">
            <a:extLst>
              <a:ext uri="{FF2B5EF4-FFF2-40B4-BE49-F238E27FC236}">
                <a16:creationId xmlns:a16="http://schemas.microsoft.com/office/drawing/2014/main" id="{995FC619-4185-C6C0-B1FF-12CDA0C7C103}"/>
              </a:ext>
            </a:extLst>
          </p:cNvPr>
          <p:cNvSpPr txBox="1"/>
          <p:nvPr/>
        </p:nvSpPr>
        <p:spPr>
          <a:xfrm>
            <a:off x="24459257" y="21238576"/>
            <a:ext cx="3495226" cy="400110"/>
          </a:xfrm>
          <a:prstGeom prst="rect">
            <a:avLst/>
          </a:prstGeom>
          <a:noFill/>
        </p:spPr>
        <p:txBody>
          <a:bodyPr wrap="square" rtlCol="0">
            <a:spAutoFit/>
          </a:bodyPr>
          <a:lstStyle/>
          <a:p>
            <a:r>
              <a:rPr lang="en-US" sz="2000" dirty="0"/>
              <a:t>Photos by James Wood </a:t>
            </a:r>
          </a:p>
        </p:txBody>
      </p:sp>
      <p:sp>
        <p:nvSpPr>
          <p:cNvPr id="73" name="TextBox 72">
            <a:extLst>
              <a:ext uri="{FF2B5EF4-FFF2-40B4-BE49-F238E27FC236}">
                <a16:creationId xmlns:a16="http://schemas.microsoft.com/office/drawing/2014/main" id="{0D021C4D-7403-D558-B4FF-B3ED8995DFB8}"/>
              </a:ext>
            </a:extLst>
          </p:cNvPr>
          <p:cNvSpPr txBox="1"/>
          <p:nvPr/>
        </p:nvSpPr>
        <p:spPr>
          <a:xfrm>
            <a:off x="32406355" y="21264840"/>
            <a:ext cx="3495226" cy="400110"/>
          </a:xfrm>
          <a:prstGeom prst="rect">
            <a:avLst/>
          </a:prstGeom>
          <a:noFill/>
        </p:spPr>
        <p:txBody>
          <a:bodyPr wrap="square" rtlCol="0">
            <a:spAutoFit/>
          </a:bodyPr>
          <a:lstStyle/>
          <a:p>
            <a:r>
              <a:rPr lang="en-US" sz="2000" dirty="0"/>
              <a:t>Photos by James Wood </a:t>
            </a:r>
          </a:p>
        </p:txBody>
      </p:sp>
      <p:sp>
        <p:nvSpPr>
          <p:cNvPr id="74" name="TextBox 73">
            <a:extLst>
              <a:ext uri="{FF2B5EF4-FFF2-40B4-BE49-F238E27FC236}">
                <a16:creationId xmlns:a16="http://schemas.microsoft.com/office/drawing/2014/main" id="{3BD0AF56-E4DD-A7D9-1E4C-8AFE1E4FA116}"/>
              </a:ext>
            </a:extLst>
          </p:cNvPr>
          <p:cNvSpPr txBox="1"/>
          <p:nvPr/>
        </p:nvSpPr>
        <p:spPr>
          <a:xfrm>
            <a:off x="19781601" y="21261995"/>
            <a:ext cx="3495226" cy="400110"/>
          </a:xfrm>
          <a:prstGeom prst="rect">
            <a:avLst/>
          </a:prstGeom>
          <a:noFill/>
        </p:spPr>
        <p:txBody>
          <a:bodyPr wrap="square" rtlCol="0">
            <a:spAutoFit/>
          </a:bodyPr>
          <a:lstStyle/>
          <a:p>
            <a:r>
              <a:rPr lang="en-US" sz="2000" dirty="0"/>
              <a:t>Fig. 7 &amp; 8</a:t>
            </a:r>
          </a:p>
        </p:txBody>
      </p:sp>
      <p:sp>
        <p:nvSpPr>
          <p:cNvPr id="75" name="TextBox 74">
            <a:extLst>
              <a:ext uri="{FF2B5EF4-FFF2-40B4-BE49-F238E27FC236}">
                <a16:creationId xmlns:a16="http://schemas.microsoft.com/office/drawing/2014/main" id="{A1709CFC-A5AC-2D99-37F2-51C082C6D8F2}"/>
              </a:ext>
            </a:extLst>
          </p:cNvPr>
          <p:cNvSpPr txBox="1"/>
          <p:nvPr/>
        </p:nvSpPr>
        <p:spPr>
          <a:xfrm>
            <a:off x="27819123" y="21238576"/>
            <a:ext cx="3495226" cy="400110"/>
          </a:xfrm>
          <a:prstGeom prst="rect">
            <a:avLst/>
          </a:prstGeom>
          <a:noFill/>
        </p:spPr>
        <p:txBody>
          <a:bodyPr wrap="square" rtlCol="0">
            <a:spAutoFit/>
          </a:bodyPr>
          <a:lstStyle/>
          <a:p>
            <a:r>
              <a:rPr lang="en-US" sz="2000"/>
              <a:t>Fig. 9 &amp; 10</a:t>
            </a:r>
          </a:p>
        </p:txBody>
      </p:sp>
      <p:sp>
        <p:nvSpPr>
          <p:cNvPr id="76" name="TextBox 75">
            <a:extLst>
              <a:ext uri="{FF2B5EF4-FFF2-40B4-BE49-F238E27FC236}">
                <a16:creationId xmlns:a16="http://schemas.microsoft.com/office/drawing/2014/main" id="{650CE3EB-E156-E96E-06C4-38CBB946CFAF}"/>
              </a:ext>
            </a:extLst>
          </p:cNvPr>
          <p:cNvSpPr txBox="1"/>
          <p:nvPr/>
        </p:nvSpPr>
        <p:spPr>
          <a:xfrm>
            <a:off x="35813620" y="21262605"/>
            <a:ext cx="3495226" cy="400110"/>
          </a:xfrm>
          <a:prstGeom prst="rect">
            <a:avLst/>
          </a:prstGeom>
          <a:noFill/>
        </p:spPr>
        <p:txBody>
          <a:bodyPr wrap="square" rtlCol="0">
            <a:spAutoFit/>
          </a:bodyPr>
          <a:lstStyle/>
          <a:p>
            <a:r>
              <a:rPr lang="en-US" sz="2000" dirty="0"/>
              <a:t>Fig. 11</a:t>
            </a:r>
          </a:p>
        </p:txBody>
      </p:sp>
      <p:sp>
        <p:nvSpPr>
          <p:cNvPr id="77" name="TextBox 76">
            <a:extLst>
              <a:ext uri="{FF2B5EF4-FFF2-40B4-BE49-F238E27FC236}">
                <a16:creationId xmlns:a16="http://schemas.microsoft.com/office/drawing/2014/main" id="{5F70E37A-CC0F-30FE-46D6-D185F442530D}"/>
              </a:ext>
            </a:extLst>
          </p:cNvPr>
          <p:cNvSpPr txBox="1"/>
          <p:nvPr/>
        </p:nvSpPr>
        <p:spPr>
          <a:xfrm>
            <a:off x="40995632" y="21225144"/>
            <a:ext cx="3495226" cy="400110"/>
          </a:xfrm>
          <a:prstGeom prst="rect">
            <a:avLst/>
          </a:prstGeom>
          <a:noFill/>
        </p:spPr>
        <p:txBody>
          <a:bodyPr wrap="square" rtlCol="0">
            <a:spAutoFit/>
          </a:bodyPr>
          <a:lstStyle/>
          <a:p>
            <a:r>
              <a:rPr lang="en-US" sz="2000"/>
              <a:t>Photo by James Wood </a:t>
            </a:r>
          </a:p>
        </p:txBody>
      </p:sp>
      <p:sp>
        <p:nvSpPr>
          <p:cNvPr id="79" name="TextBox 78">
            <a:extLst>
              <a:ext uri="{FF2B5EF4-FFF2-40B4-BE49-F238E27FC236}">
                <a16:creationId xmlns:a16="http://schemas.microsoft.com/office/drawing/2014/main" id="{D66B78BB-F2D8-86CD-30E3-E9E7F6E7CF52}"/>
              </a:ext>
            </a:extLst>
          </p:cNvPr>
          <p:cNvSpPr txBox="1"/>
          <p:nvPr/>
        </p:nvSpPr>
        <p:spPr>
          <a:xfrm>
            <a:off x="11884274" y="31617344"/>
            <a:ext cx="5722408" cy="1015663"/>
          </a:xfrm>
          <a:prstGeom prst="rect">
            <a:avLst/>
          </a:prstGeom>
          <a:noFill/>
        </p:spPr>
        <p:txBody>
          <a:bodyPr wrap="square" rtlCol="0">
            <a:spAutoFit/>
          </a:bodyPr>
          <a:lstStyle/>
          <a:p>
            <a:r>
              <a:rPr lang="en-US" sz="2000"/>
              <a:t>Fig. 12                                                      Fig. 13		</a:t>
            </a:r>
          </a:p>
        </p:txBody>
      </p:sp>
      <p:sp>
        <p:nvSpPr>
          <p:cNvPr id="80" name="TextBox 79">
            <a:extLst>
              <a:ext uri="{FF2B5EF4-FFF2-40B4-BE49-F238E27FC236}">
                <a16:creationId xmlns:a16="http://schemas.microsoft.com/office/drawing/2014/main" id="{31566816-B170-08FE-766C-154E449A41E7}"/>
              </a:ext>
            </a:extLst>
          </p:cNvPr>
          <p:cNvSpPr txBox="1"/>
          <p:nvPr/>
        </p:nvSpPr>
        <p:spPr>
          <a:xfrm>
            <a:off x="16639473" y="31613811"/>
            <a:ext cx="3495226" cy="400110"/>
          </a:xfrm>
          <a:prstGeom prst="rect">
            <a:avLst/>
          </a:prstGeom>
          <a:noFill/>
        </p:spPr>
        <p:txBody>
          <a:bodyPr wrap="square" rtlCol="0">
            <a:spAutoFit/>
          </a:bodyPr>
          <a:lstStyle/>
          <a:p>
            <a:r>
              <a:rPr lang="en-US" sz="2000"/>
              <a:t>Photos by James Wood </a:t>
            </a:r>
          </a:p>
        </p:txBody>
      </p:sp>
      <p:sp>
        <p:nvSpPr>
          <p:cNvPr id="81" name="TextBox 80">
            <a:extLst>
              <a:ext uri="{FF2B5EF4-FFF2-40B4-BE49-F238E27FC236}">
                <a16:creationId xmlns:a16="http://schemas.microsoft.com/office/drawing/2014/main" id="{CE03548D-32F2-CD69-7B4D-297F8AC5C2C4}"/>
              </a:ext>
            </a:extLst>
          </p:cNvPr>
          <p:cNvSpPr txBox="1"/>
          <p:nvPr/>
        </p:nvSpPr>
        <p:spPr>
          <a:xfrm>
            <a:off x="28609409" y="32014832"/>
            <a:ext cx="3495226" cy="400110"/>
          </a:xfrm>
          <a:prstGeom prst="rect">
            <a:avLst/>
          </a:prstGeom>
          <a:noFill/>
        </p:spPr>
        <p:txBody>
          <a:bodyPr wrap="square" rtlCol="0">
            <a:spAutoFit/>
          </a:bodyPr>
          <a:lstStyle/>
          <a:p>
            <a:r>
              <a:rPr lang="en-US" sz="2000" dirty="0"/>
              <a:t>Fig. 14</a:t>
            </a:r>
          </a:p>
        </p:txBody>
      </p:sp>
      <p:sp>
        <p:nvSpPr>
          <p:cNvPr id="82" name="TextBox 81">
            <a:extLst>
              <a:ext uri="{FF2B5EF4-FFF2-40B4-BE49-F238E27FC236}">
                <a16:creationId xmlns:a16="http://schemas.microsoft.com/office/drawing/2014/main" id="{F1DAD61C-78CD-96A8-6417-D6574DA9426F}"/>
              </a:ext>
            </a:extLst>
          </p:cNvPr>
          <p:cNvSpPr txBox="1"/>
          <p:nvPr/>
        </p:nvSpPr>
        <p:spPr>
          <a:xfrm>
            <a:off x="37189608" y="29737287"/>
            <a:ext cx="6242671" cy="2677656"/>
          </a:xfrm>
          <a:prstGeom prst="rect">
            <a:avLst/>
          </a:prstGeom>
          <a:solidFill>
            <a:schemeClr val="accent1">
              <a:lumMod val="20000"/>
              <a:lumOff val="80000"/>
            </a:schemeClr>
          </a:solidFill>
          <a:ln>
            <a:noFill/>
          </a:ln>
        </p:spPr>
        <p:txBody>
          <a:bodyPr wrap="square" lIns="91440" tIns="45720" rIns="91440" bIns="45720" rtlCol="0" anchor="t">
            <a:spAutoFit/>
          </a:bodyPr>
          <a:lstStyle/>
          <a:p>
            <a:pPr marL="0" marR="0">
              <a:spcBef>
                <a:spcPts val="0"/>
              </a:spcBef>
              <a:spcAft>
                <a:spcPts val="0"/>
              </a:spcAft>
            </a:pPr>
            <a:r>
              <a:rPr lang="en-US" sz="2800" dirty="0">
                <a:effectLst/>
                <a:latin typeface="Calibri"/>
                <a:ea typeface="Calibri" panose="020F0502020204030204" pitchFamily="34" charset="0"/>
                <a:cs typeface="Times New Roman"/>
              </a:rPr>
              <a:t>Academic Advisor: Dr. Nancy Kinner</a:t>
            </a:r>
            <a:r>
              <a:rPr lang="en-US" sz="2800" dirty="0">
                <a:latin typeface="Calibri"/>
                <a:ea typeface="Calibri" panose="020F0502020204030204" pitchFamily="34" charset="0"/>
                <a:cs typeface="Times New Roman"/>
              </a:rPr>
              <a:t> </a:t>
            </a:r>
            <a:endParaRPr lang="en-US" sz="2800" dirty="0">
              <a:effectLst/>
              <a:latin typeface="Calibri"/>
              <a:ea typeface="Calibri" panose="020F0502020204030204" pitchFamily="34" charset="0"/>
              <a:cs typeface="Times New Roman"/>
            </a:endParaRPr>
          </a:p>
          <a:p>
            <a:pPr marL="0" marR="0">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Special thank you </a:t>
            </a:r>
            <a:r>
              <a:rPr lang="en-US" sz="2800" dirty="0">
                <a:latin typeface="Calibri" panose="020F0502020204030204" pitchFamily="34" charset="0"/>
                <a:ea typeface="Calibri" panose="020F0502020204030204" pitchFamily="34" charset="0"/>
                <a:cs typeface="Times New Roman" panose="02020603050405020304" pitchFamily="18" charset="0"/>
              </a:rPr>
              <a:t>to Kathy Mandsager,  </a:t>
            </a:r>
            <a:r>
              <a:rPr lang="en-US" sz="2800" dirty="0">
                <a:effectLst/>
                <a:latin typeface="Calibri" panose="020F0502020204030204" pitchFamily="34" charset="0"/>
                <a:ea typeface="Calibri" panose="020F0502020204030204" pitchFamily="34" charset="0"/>
                <a:cs typeface="Times New Roman" panose="02020603050405020304" pitchFamily="18" charset="0"/>
              </a:rPr>
              <a:t>Tori Sweet and the CRRC team for their continued help and support with this project. </a:t>
            </a:r>
          </a:p>
        </p:txBody>
      </p:sp>
      <p:sp>
        <p:nvSpPr>
          <p:cNvPr id="83" name="Subtitle 2">
            <a:extLst>
              <a:ext uri="{FF2B5EF4-FFF2-40B4-BE49-F238E27FC236}">
                <a16:creationId xmlns:a16="http://schemas.microsoft.com/office/drawing/2014/main" id="{007EBB6E-70E5-9B7A-D8A0-AF7915E36DAC}"/>
              </a:ext>
            </a:extLst>
          </p:cNvPr>
          <p:cNvSpPr txBox="1">
            <a:spLocks/>
          </p:cNvSpPr>
          <p:nvPr/>
        </p:nvSpPr>
        <p:spPr>
          <a:xfrm>
            <a:off x="37189608" y="28447835"/>
            <a:ext cx="6242671" cy="898295"/>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a:solidFill>
                  <a:schemeClr val="bg1"/>
                </a:solidFill>
                <a:latin typeface="Cambria" panose="02040503050406030204" pitchFamily="18" charset="0"/>
              </a:rPr>
              <a:t>Acknowledgements</a:t>
            </a:r>
          </a:p>
        </p:txBody>
      </p:sp>
      <p:sp>
        <p:nvSpPr>
          <p:cNvPr id="10" name="TextBox 9">
            <a:extLst>
              <a:ext uri="{FF2B5EF4-FFF2-40B4-BE49-F238E27FC236}">
                <a16:creationId xmlns:a16="http://schemas.microsoft.com/office/drawing/2014/main" id="{8320BBC3-005B-2D7C-5922-C2C0D4114046}"/>
              </a:ext>
            </a:extLst>
          </p:cNvPr>
          <p:cNvSpPr txBox="1"/>
          <p:nvPr/>
        </p:nvSpPr>
        <p:spPr>
          <a:xfrm>
            <a:off x="23765635" y="13889321"/>
            <a:ext cx="3495226" cy="400110"/>
          </a:xfrm>
          <a:prstGeom prst="rect">
            <a:avLst/>
          </a:prstGeom>
          <a:noFill/>
        </p:spPr>
        <p:txBody>
          <a:bodyPr wrap="square" lIns="91440" tIns="45720" rIns="91440" bIns="45720" rtlCol="0" anchor="t">
            <a:spAutoFit/>
          </a:bodyPr>
          <a:lstStyle/>
          <a:p>
            <a:r>
              <a:rPr lang="en-US" sz="2000" dirty="0"/>
              <a:t>Photo by James Wood</a:t>
            </a:r>
            <a:endParaRPr lang="en-US" dirty="0">
              <a:cs typeface="Calibri"/>
            </a:endParaRP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32</TotalTime>
  <Words>653</Words>
  <Application>Microsoft Macintosh PowerPoint</Application>
  <PresentationFormat>Custom</PresentationFormat>
  <Paragraphs>74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Cambria Math</vt:lpstr>
      <vt:lpstr>Office Theme</vt:lpstr>
      <vt:lpstr>Prediction of Movement of Spilled Oil under Ice James Wood, Jessica Manning, Nancy Kinner  Civil and Environmental Engineering, Coastal Response Research Center, University of New Hampshire, Durham 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James Wood</cp:lastModifiedBy>
  <cp:revision>289</cp:revision>
  <dcterms:created xsi:type="dcterms:W3CDTF">2016-03-05T16:55:12Z</dcterms:created>
  <dcterms:modified xsi:type="dcterms:W3CDTF">2023-04-18T02:54:26Z</dcterms:modified>
</cp:coreProperties>
</file>