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E29E71B6.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402336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BA3659-24AF-64B3-AB90-DDF3FF47C9DE}" name="Linqing Li" initials="LL" userId="S::ll1124@usnh.edu::53032458-91b9-479a-a5b1-8ac87693f0c0" providerId="AD"/>
  <p188:author id="{155800CF-4EE8-937C-7792-ADDDBA0A47DD}" name="Naya Leslie" initials="NL" userId="S::nl1145@usnh.edu::719f0f82-09b6-47ba-93f8-8e85a2dd56b5" providerId="AD"/>
  <p188:author id="{5393AFD7-F181-55F5-FEE8-74CAE8D6A90D}" name="Ronan Fleming" initials="RF" userId="S::rjf1048@usnh.edu::11b54c04-64fb-47a7-959f-3c6055e8eb1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B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930541-4CFF-4167-91D6-0DFAE128DEEF}" v="681" dt="2023-04-17T21:22:05.292"/>
    <p1510:client id="{14CE6F29-DA54-4057-8860-4A28D923C775}" v="491" dt="2023-04-18T02:27:08.732"/>
    <p1510:client id="{20AA6A40-4F92-4D9C-BA0B-B6B232553586}" v="5" dt="2023-04-17T14:58:33.286"/>
    <p1510:client id="{22137732-2E5D-D6B4-3DBE-0516AAFAE1B7}" v="22" dt="2023-04-17T14:35:36.477"/>
    <p1510:client id="{3664F7C3-9CCF-E645-8216-C32A9B74F666}" v="1354" dt="2023-04-17T15:19:00.776"/>
    <p1510:client id="{4324CBAC-DEA0-4F40-7FEE-41762B8D65C4}" v="176" dt="2023-04-17T02:24:52.500"/>
    <p1510:client id="{6E9E9315-68DE-F063-18E0-4D12EEEF3F51}" v="55" dt="2023-04-17T16:06:30.057"/>
    <p1510:client id="{7EBF9BB3-459E-D79B-EB04-359EB505891C}" v="99" dt="2023-04-17T16:59:51.278"/>
    <p1510:client id="{A2953225-7EA6-6294-B55E-FBA7BB3E1E26}" v="21" dt="2023-04-17T14:04:51.074"/>
    <p1510:client id="{D3BB2061-0CFD-4B07-A3BE-808565CECBE0}" v="322" dt="2023-04-17T21:19:25.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4" d="100"/>
          <a:sy n="14" d="100"/>
        </p:scale>
        <p:origin x="13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omments/modernComment_100_E29E71B6.xml><?xml version="1.0" encoding="utf-8"?>
<p188:cmLst xmlns:a="http://schemas.openxmlformats.org/drawingml/2006/main" xmlns:r="http://schemas.openxmlformats.org/officeDocument/2006/relationships" xmlns:p188="http://schemas.microsoft.com/office/powerpoint/2018/8/main">
  <p188:cm id="{989BC0AF-A29C-4B37-96EE-E495710F6E7D}" authorId="{71BA3659-24AF-64B3-AB90-DDF3FF47C9DE}" created="2023-04-17T16:56:15.132">
    <ac:deMkLst xmlns:ac="http://schemas.microsoft.com/office/drawing/2013/main/command">
      <pc:docMk xmlns:pc="http://schemas.microsoft.com/office/powerpoint/2013/main/command"/>
      <pc:sldMk xmlns:pc="http://schemas.microsoft.com/office/powerpoint/2013/main/command" cId="3802034614" sldId="256"/>
      <ac:picMk id="22" creationId="{40D010C0-E0D4-51DE-A899-1C0B99FE6A3A}"/>
    </ac:deMkLst>
    <p188:txBody>
      <a:bodyPr/>
      <a:lstStyle/>
      <a:p>
        <a:r>
          <a:rPr lang="en-US"/>
          <a:t>Are you guys around? This current rheology data contains 3 different measurements, we need to break themI am think just the time and frequency sweep here. Let me know I can help with data figure here </a:t>
        </a:r>
      </a:p>
    </p188:txBody>
  </p188:cm>
  <p188:cm id="{8664C6B0-74CA-4284-A86D-7F31F8DD76C4}" authorId="{155800CF-4EE8-937C-7792-ADDDBA0A47DD}" created="2023-04-17T21:15:24.988">
    <pc:sldMkLst xmlns:pc="http://schemas.microsoft.com/office/powerpoint/2013/main/command">
      <pc:docMk/>
      <pc:sldMk cId="3802034614" sldId="256"/>
    </pc:sldMkLst>
    <p188:replyLst>
      <p188:reply id="{6672977B-4A73-460A-AB0C-D78780EA49FE}" authorId="{5393AFD7-F181-55F5-FEE8-74CAE8D6A90D}" created="2023-04-17T21:19:24.933">
        <p188:txBody>
          <a:bodyPr/>
          <a:lstStyle/>
          <a:p>
            <a:r>
              <a:rPr lang="en-US"/>
              <a:t>Yes, I'll split the graphs</a:t>
            </a:r>
          </a:p>
        </p188:txBody>
      </p188:reply>
      <p188:reply id="{413F9EE0-0D64-4200-9CDC-A672EA6B48D3}" authorId="{155800CF-4EE8-937C-7792-ADDDBA0A47DD}" created="2023-04-17T21:22:04.792">
        <p188:txBody>
          <a:bodyPr/>
          <a:lstStyle/>
          <a:p>
            <a:r>
              <a:rPr lang="en-US"/>
              <a:t>Okay, perfect! Thank you!</a:t>
            </a:r>
          </a:p>
        </p188:txBody>
      </p188:reply>
    </p188:replyLst>
    <p188:txBody>
      <a:bodyPr/>
      <a:lstStyle/>
      <a:p>
        <a:r>
          <a:rPr lang="en-US"/>
          <a:t>[@Ronan Fleming] are you going to do the graph edits prof. Li is suggesting?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96B66-5D43-4022-ABB8-C38ECE204949}" type="datetimeFigureOut">
              <a:rPr lang="en-US" smtClean="0"/>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92368-86E9-4097-8395-453F45998DFB}" type="slidenum">
              <a:rPr lang="en-US" smtClean="0"/>
              <a:t>‹#›</a:t>
            </a:fld>
            <a:endParaRPr lang="en-US"/>
          </a:p>
        </p:txBody>
      </p:sp>
    </p:spTree>
    <p:extLst>
      <p:ext uri="{BB962C8B-B14F-4D97-AF65-F5344CB8AC3E}">
        <p14:creationId xmlns:p14="http://schemas.microsoft.com/office/powerpoint/2010/main" val="141249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3050" y="1143000"/>
            <a:ext cx="3771900" cy="3086100"/>
          </a:xfrm>
        </p:spPr>
      </p:sp>
      <p:sp>
        <p:nvSpPr>
          <p:cNvPr id="3" name="Notes Placeholder 2"/>
          <p:cNvSpPr>
            <a:spLocks noGrp="1"/>
          </p:cNvSpPr>
          <p:nvPr>
            <p:ph type="body" idx="1"/>
          </p:nvPr>
        </p:nvSpPr>
        <p:spPr/>
        <p:txBody>
          <a:bodyPr/>
          <a:lstStyle/>
          <a:p>
            <a:r>
              <a:rPr lang="en-US"/>
              <a:t>In 2015 alone 8.8 million people died from cancer (2). 40,290 of those deaths were from breast cancer (3). SKBR3 is a form of breast cancer that was isolated in 1970, with an epithelial morphology. Fibrinogen is a glycoprotein that when the enzyme Thrombin is added complex linkages form creating a clot which is used to form a bio-hydrogel ( a water insoluble 3-dimensional network of polymer chains that hold large amounts of liquids). The protein is commonly found in the liver. Finding  an appropriate way to test chemotherapy drugs has been an issue for years. The goal has been to simulate natural human breast tissue to create a more accurate environment to study the development of tumors and to see drug interactions before animal testing</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3B91"/>
                </a:solidFill>
              </a:rPr>
              <a:t>Three-dimensional testing was done to follow along with the present hypothesis that cancer cells cultured in these 3D layers parallel in vivo tumors. These 3D models are used to simulate the extracellular matrix(ECM) of the human body. Two-dimensional models like petri dishes are the main form of cancer cell culture today. Leading to the desire to test its efficacy The SKBR cells ate away the soft gels because normal breast tissue is typically soft. Stiffer hydrogels led to malignant mammary cells (2).  The reason fibrin hydrogels were used is because the typical ECM of the human body is made of proteins, glycoproteins, proteoglycans and polysaccharides. Fibrin is one of these glycoproteins that are used  as a filamentous structure in the ECM. Multiple concentrations of thrombin to fibrinogen were tested to see what combination creates the most accurate representation for the human breast tissue while not degrading rapidly.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3B91"/>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3B91"/>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3B91"/>
                </a:solidFill>
                <a:cs typeface="Calibri"/>
              </a:rPr>
              <a:t>Further research in hydrogels for in vivo models of cancer will lead to increased information as to how cancer works and how the ECM impacts cells. </a:t>
            </a:r>
          </a:p>
          <a:p>
            <a:endParaRPr lang="en-US"/>
          </a:p>
        </p:txBody>
      </p:sp>
      <p:sp>
        <p:nvSpPr>
          <p:cNvPr id="4" name="Slide Number Placeholder 3"/>
          <p:cNvSpPr>
            <a:spLocks noGrp="1"/>
          </p:cNvSpPr>
          <p:nvPr>
            <p:ph type="sldNum" sz="quarter" idx="5"/>
          </p:nvPr>
        </p:nvSpPr>
        <p:spPr/>
        <p:txBody>
          <a:bodyPr/>
          <a:lstStyle/>
          <a:p>
            <a:fld id="{AAA92368-86E9-4097-8395-453F45998DFB}" type="slidenum">
              <a:rPr lang="en-US" smtClean="0"/>
              <a:t>1</a:t>
            </a:fld>
            <a:endParaRPr lang="en-US"/>
          </a:p>
        </p:txBody>
      </p:sp>
    </p:spTree>
    <p:extLst>
      <p:ext uri="{BB962C8B-B14F-4D97-AF65-F5344CB8AC3E}">
        <p14:creationId xmlns:p14="http://schemas.microsoft.com/office/powerpoint/2010/main" val="264312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7333"/>
            </a:lvl1pPr>
          </a:lstStyle>
          <a:p>
            <a:r>
              <a:rPr lang="en-US"/>
              <a:t>Click to edit Master title style</a:t>
            </a:r>
          </a:p>
        </p:txBody>
      </p:sp>
      <p:sp>
        <p:nvSpPr>
          <p:cNvPr id="3" name="Subtitle 2"/>
          <p:cNvSpPr>
            <a:spLocks noGrp="1"/>
          </p:cNvSpPr>
          <p:nvPr>
            <p:ph type="subTitle" idx="1"/>
          </p:nvPr>
        </p:nvSpPr>
        <p:spPr>
          <a:xfrm>
            <a:off x="5029200" y="17289782"/>
            <a:ext cx="30175200" cy="7947658"/>
          </a:xfrm>
        </p:spPr>
        <p:txBody>
          <a:bodyPr/>
          <a:lstStyle>
            <a:lvl1pPr marL="0" indent="0" algn="ctr">
              <a:buNone/>
              <a:defRPr sz="2933"/>
            </a:lvl1pPr>
            <a:lvl2pPr marL="558790" indent="0" algn="ctr">
              <a:buNone/>
              <a:defRPr sz="2444"/>
            </a:lvl2pPr>
            <a:lvl3pPr marL="1117580" indent="0" algn="ctr">
              <a:buNone/>
              <a:defRPr sz="2200"/>
            </a:lvl3pPr>
            <a:lvl4pPr marL="1676370" indent="0" algn="ctr">
              <a:buNone/>
              <a:defRPr sz="1956"/>
            </a:lvl4pPr>
            <a:lvl5pPr marL="2235159" indent="0" algn="ctr">
              <a:buNone/>
              <a:defRPr sz="1956"/>
            </a:lvl5pPr>
            <a:lvl6pPr marL="2793949" indent="0" algn="ctr">
              <a:buNone/>
              <a:defRPr sz="1956"/>
            </a:lvl6pPr>
            <a:lvl7pPr marL="3352739" indent="0" algn="ctr">
              <a:buNone/>
              <a:defRPr sz="1956"/>
            </a:lvl7pPr>
            <a:lvl8pPr marL="3911529" indent="0" algn="ctr">
              <a:buNone/>
              <a:defRPr sz="1956"/>
            </a:lvl8pPr>
            <a:lvl9pPr marL="4470319" indent="0" algn="ctr">
              <a:buNone/>
              <a:defRPr sz="1956"/>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6886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3263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0081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0057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7333"/>
            </a:lvl1pPr>
          </a:lstStyle>
          <a:p>
            <a:r>
              <a:rPr lang="en-US"/>
              <a:t>Click to edit Master title style</a:t>
            </a:r>
          </a:p>
        </p:txBody>
      </p:sp>
      <p:sp>
        <p:nvSpPr>
          <p:cNvPr id="3" name="Text Placeholder 2"/>
          <p:cNvSpPr>
            <a:spLocks noGrp="1"/>
          </p:cNvSpPr>
          <p:nvPr>
            <p:ph type="body" idx="1"/>
          </p:nvPr>
        </p:nvSpPr>
        <p:spPr>
          <a:xfrm>
            <a:off x="2745107" y="22029429"/>
            <a:ext cx="34701480" cy="7200898"/>
          </a:xfrm>
        </p:spPr>
        <p:txBody>
          <a:bodyPr/>
          <a:lstStyle>
            <a:lvl1pPr marL="0" indent="0">
              <a:buNone/>
              <a:defRPr sz="2933">
                <a:solidFill>
                  <a:schemeClr val="tx1"/>
                </a:solidFill>
              </a:defRPr>
            </a:lvl1pPr>
            <a:lvl2pPr marL="558790" indent="0">
              <a:buNone/>
              <a:defRPr sz="2444">
                <a:solidFill>
                  <a:schemeClr val="tx1">
                    <a:tint val="75000"/>
                  </a:schemeClr>
                </a:solidFill>
              </a:defRPr>
            </a:lvl2pPr>
            <a:lvl3pPr marL="1117580" indent="0">
              <a:buNone/>
              <a:defRPr sz="2200">
                <a:solidFill>
                  <a:schemeClr val="tx1">
                    <a:tint val="75000"/>
                  </a:schemeClr>
                </a:solidFill>
              </a:defRPr>
            </a:lvl3pPr>
            <a:lvl4pPr marL="1676370" indent="0">
              <a:buNone/>
              <a:defRPr sz="1956">
                <a:solidFill>
                  <a:schemeClr val="tx1">
                    <a:tint val="75000"/>
                  </a:schemeClr>
                </a:solidFill>
              </a:defRPr>
            </a:lvl4pPr>
            <a:lvl5pPr marL="2235159" indent="0">
              <a:buNone/>
              <a:defRPr sz="1956">
                <a:solidFill>
                  <a:schemeClr val="tx1">
                    <a:tint val="75000"/>
                  </a:schemeClr>
                </a:solidFill>
              </a:defRPr>
            </a:lvl5pPr>
            <a:lvl6pPr marL="2793949" indent="0">
              <a:buNone/>
              <a:defRPr sz="1956">
                <a:solidFill>
                  <a:schemeClr val="tx1">
                    <a:tint val="75000"/>
                  </a:schemeClr>
                </a:solidFill>
              </a:defRPr>
            </a:lvl6pPr>
            <a:lvl7pPr marL="3352739" indent="0">
              <a:buNone/>
              <a:defRPr sz="1956">
                <a:solidFill>
                  <a:schemeClr val="tx1">
                    <a:tint val="75000"/>
                  </a:schemeClr>
                </a:solidFill>
              </a:defRPr>
            </a:lvl7pPr>
            <a:lvl8pPr marL="3911529" indent="0">
              <a:buNone/>
              <a:defRPr sz="1956">
                <a:solidFill>
                  <a:schemeClr val="tx1">
                    <a:tint val="75000"/>
                  </a:schemeClr>
                </a:solidFill>
              </a:defRPr>
            </a:lvl8pPr>
            <a:lvl9pPr marL="4470319" indent="0">
              <a:buNone/>
              <a:defRPr sz="19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105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60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82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6551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2933" b="1"/>
            </a:lvl1pPr>
            <a:lvl2pPr marL="558790" indent="0">
              <a:buNone/>
              <a:defRPr sz="2444" b="1"/>
            </a:lvl2pPr>
            <a:lvl3pPr marL="1117580" indent="0">
              <a:buNone/>
              <a:defRPr sz="2200" b="1"/>
            </a:lvl3pPr>
            <a:lvl4pPr marL="1676370" indent="0">
              <a:buNone/>
              <a:defRPr sz="1956" b="1"/>
            </a:lvl4pPr>
            <a:lvl5pPr marL="2235159" indent="0">
              <a:buNone/>
              <a:defRPr sz="1956" b="1"/>
            </a:lvl5pPr>
            <a:lvl6pPr marL="2793949" indent="0">
              <a:buNone/>
              <a:defRPr sz="1956" b="1"/>
            </a:lvl6pPr>
            <a:lvl7pPr marL="3352739" indent="0">
              <a:buNone/>
              <a:defRPr sz="1956" b="1"/>
            </a:lvl7pPr>
            <a:lvl8pPr marL="3911529" indent="0">
              <a:buNone/>
              <a:defRPr sz="1956" b="1"/>
            </a:lvl8pPr>
            <a:lvl9pPr marL="4470319" indent="0">
              <a:buNone/>
              <a:defRPr sz="1956" b="1"/>
            </a:lvl9pPr>
          </a:lstStyle>
          <a:p>
            <a:pPr lvl="0"/>
            <a:r>
              <a:rPr lang="en-US"/>
              <a:t>Click to 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2933" b="1"/>
            </a:lvl1pPr>
            <a:lvl2pPr marL="558790" indent="0">
              <a:buNone/>
              <a:defRPr sz="2444" b="1"/>
            </a:lvl2pPr>
            <a:lvl3pPr marL="1117580" indent="0">
              <a:buNone/>
              <a:defRPr sz="2200" b="1"/>
            </a:lvl3pPr>
            <a:lvl4pPr marL="1676370" indent="0">
              <a:buNone/>
              <a:defRPr sz="1956" b="1"/>
            </a:lvl4pPr>
            <a:lvl5pPr marL="2235159" indent="0">
              <a:buNone/>
              <a:defRPr sz="1956" b="1"/>
            </a:lvl5pPr>
            <a:lvl6pPr marL="2793949" indent="0">
              <a:buNone/>
              <a:defRPr sz="1956" b="1"/>
            </a:lvl6pPr>
            <a:lvl7pPr marL="3352739" indent="0">
              <a:buNone/>
              <a:defRPr sz="1956" b="1"/>
            </a:lvl7pPr>
            <a:lvl8pPr marL="3911529" indent="0">
              <a:buNone/>
              <a:defRPr sz="1956" b="1"/>
            </a:lvl8pPr>
            <a:lvl9pPr marL="4470319" indent="0">
              <a:buNone/>
              <a:defRPr sz="1956" b="1"/>
            </a:lvl9pPr>
          </a:lstStyle>
          <a:p>
            <a:pPr lvl="0"/>
            <a:r>
              <a:rPr lang="en-US"/>
              <a:t>Click to 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0809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565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22226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3911"/>
            </a:lvl1pPr>
          </a:lstStyle>
          <a:p>
            <a:r>
              <a:rPr lang="en-US"/>
              <a:t>Click to edit Master title style</a:t>
            </a:r>
          </a:p>
        </p:txBody>
      </p:sp>
      <p:sp>
        <p:nvSpPr>
          <p:cNvPr id="3" name="Content Placeholder 2"/>
          <p:cNvSpPr>
            <a:spLocks noGrp="1"/>
          </p:cNvSpPr>
          <p:nvPr>
            <p:ph idx="1"/>
          </p:nvPr>
        </p:nvSpPr>
        <p:spPr>
          <a:xfrm>
            <a:off x="17104520" y="4739647"/>
            <a:ext cx="20368260" cy="23393400"/>
          </a:xfrm>
        </p:spPr>
        <p:txBody>
          <a:bodyPr/>
          <a:lstStyle>
            <a:lvl1pPr>
              <a:defRPr sz="3911"/>
            </a:lvl1pPr>
            <a:lvl2pPr>
              <a:defRPr sz="3422"/>
            </a:lvl2pPr>
            <a:lvl3pPr>
              <a:defRPr sz="2933"/>
            </a:lvl3pPr>
            <a:lvl4pPr>
              <a:defRPr sz="2444"/>
            </a:lvl4pPr>
            <a:lvl5pPr>
              <a:defRPr sz="2444"/>
            </a:lvl5pPr>
            <a:lvl6pPr>
              <a:defRPr sz="2444"/>
            </a:lvl6pPr>
            <a:lvl7pPr>
              <a:defRPr sz="2444"/>
            </a:lvl7pPr>
            <a:lvl8pPr>
              <a:defRPr sz="2444"/>
            </a:lvl8pPr>
            <a:lvl9pPr>
              <a:defRPr sz="24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1956"/>
            </a:lvl1pPr>
            <a:lvl2pPr marL="558790" indent="0">
              <a:buNone/>
              <a:defRPr sz="1711"/>
            </a:lvl2pPr>
            <a:lvl3pPr marL="1117580" indent="0">
              <a:buNone/>
              <a:defRPr sz="1467"/>
            </a:lvl3pPr>
            <a:lvl4pPr marL="1676370" indent="0">
              <a:buNone/>
              <a:defRPr sz="1222"/>
            </a:lvl4pPr>
            <a:lvl5pPr marL="2235159" indent="0">
              <a:buNone/>
              <a:defRPr sz="1222"/>
            </a:lvl5pPr>
            <a:lvl6pPr marL="2793949" indent="0">
              <a:buNone/>
              <a:defRPr sz="1222"/>
            </a:lvl6pPr>
            <a:lvl7pPr marL="3352739" indent="0">
              <a:buNone/>
              <a:defRPr sz="1222"/>
            </a:lvl7pPr>
            <a:lvl8pPr marL="3911529" indent="0">
              <a:buNone/>
              <a:defRPr sz="1222"/>
            </a:lvl8pPr>
            <a:lvl9pPr marL="4470319" indent="0">
              <a:buNone/>
              <a:defRPr sz="1222"/>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5412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3911"/>
            </a:lvl1pPr>
          </a:lstStyle>
          <a:p>
            <a:r>
              <a:rPr lang="en-US"/>
              <a:t>Click to edit Master title style</a:t>
            </a:r>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3911"/>
            </a:lvl1pPr>
            <a:lvl2pPr marL="558790" indent="0">
              <a:buNone/>
              <a:defRPr sz="3422"/>
            </a:lvl2pPr>
            <a:lvl3pPr marL="1117580" indent="0">
              <a:buNone/>
              <a:defRPr sz="2933"/>
            </a:lvl3pPr>
            <a:lvl4pPr marL="1676370" indent="0">
              <a:buNone/>
              <a:defRPr sz="2444"/>
            </a:lvl4pPr>
            <a:lvl5pPr marL="2235159" indent="0">
              <a:buNone/>
              <a:defRPr sz="2444"/>
            </a:lvl5pPr>
            <a:lvl6pPr marL="2793949" indent="0">
              <a:buNone/>
              <a:defRPr sz="2444"/>
            </a:lvl6pPr>
            <a:lvl7pPr marL="3352739" indent="0">
              <a:buNone/>
              <a:defRPr sz="2444"/>
            </a:lvl7pPr>
            <a:lvl8pPr marL="3911529" indent="0">
              <a:buNone/>
              <a:defRPr sz="2444"/>
            </a:lvl8pPr>
            <a:lvl9pPr marL="4470319" indent="0">
              <a:buNone/>
              <a:defRPr sz="2444"/>
            </a:lvl9pPr>
          </a:lstStyle>
          <a:p>
            <a:endParaRPr lang="en-US"/>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1956"/>
            </a:lvl1pPr>
            <a:lvl2pPr marL="558790" indent="0">
              <a:buNone/>
              <a:defRPr sz="1711"/>
            </a:lvl2pPr>
            <a:lvl3pPr marL="1117580" indent="0">
              <a:buNone/>
              <a:defRPr sz="1467"/>
            </a:lvl3pPr>
            <a:lvl4pPr marL="1676370" indent="0">
              <a:buNone/>
              <a:defRPr sz="1222"/>
            </a:lvl4pPr>
            <a:lvl5pPr marL="2235159" indent="0">
              <a:buNone/>
              <a:defRPr sz="1222"/>
            </a:lvl5pPr>
            <a:lvl6pPr marL="2793949" indent="0">
              <a:buNone/>
              <a:defRPr sz="1222"/>
            </a:lvl6pPr>
            <a:lvl7pPr marL="3352739" indent="0">
              <a:buNone/>
              <a:defRPr sz="1222"/>
            </a:lvl7pPr>
            <a:lvl8pPr marL="3911529" indent="0">
              <a:buNone/>
              <a:defRPr sz="1222"/>
            </a:lvl8pPr>
            <a:lvl9pPr marL="4470319" indent="0">
              <a:buNone/>
              <a:defRPr sz="1222"/>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0014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1467">
                <a:solidFill>
                  <a:schemeClr val="tx1">
                    <a:tint val="75000"/>
                  </a:schemeClr>
                </a:solidFill>
              </a:defRPr>
            </a:lvl1pPr>
          </a:lstStyle>
          <a:p>
            <a:fld id="{C764DE79-268F-4C1A-8933-263129D2AF90}" type="datetimeFigureOut">
              <a:rPr lang="en-US" dirty="0"/>
              <a:t>4/17/2023</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146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1467">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347607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microsoft.com/office/2018/10/relationships/comments" Target="../comments/modernComment_100_E29E71B6.xm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FA3E3F-DFAA-ED3C-18B8-D2CAAB241618}"/>
              </a:ext>
            </a:extLst>
          </p:cNvPr>
          <p:cNvSpPr txBox="1"/>
          <p:nvPr/>
        </p:nvSpPr>
        <p:spPr>
          <a:xfrm>
            <a:off x="1362462" y="536631"/>
            <a:ext cx="37160349" cy="3046988"/>
          </a:xfrm>
          <a:prstGeom prst="rect">
            <a:avLst/>
          </a:prstGeom>
          <a:solidFill>
            <a:srgbClr val="003B91"/>
          </a:solidFill>
        </p:spPr>
        <p:txBody>
          <a:bodyPr wrap="square" lIns="91440" tIns="45720" rIns="91440" bIns="45720" rtlCol="0" anchor="t">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pPr algn="ctr"/>
            <a:r>
              <a:rPr lang="en-US" sz="9600">
                <a:solidFill>
                  <a:schemeClr val="bg1"/>
                </a:solidFill>
              </a:rPr>
              <a:t>Fibrin Hydrogels with SKBR</a:t>
            </a:r>
          </a:p>
          <a:p>
            <a:pPr algn="ctr"/>
            <a:r>
              <a:rPr lang="en-US" sz="3200" u="sng">
                <a:solidFill>
                  <a:schemeClr val="bg1"/>
                </a:solidFill>
              </a:rPr>
              <a:t>Matthew Breton, Naya Leslie, Ronan Fleming</a:t>
            </a:r>
            <a:r>
              <a:rPr lang="en-US" sz="3200">
                <a:solidFill>
                  <a:schemeClr val="bg1"/>
                </a:solidFill>
              </a:rPr>
              <a:t>, Jaxson Libby, Linqing Li</a:t>
            </a:r>
            <a:endParaRPr lang="en-US" sz="3200">
              <a:solidFill>
                <a:schemeClr val="bg1"/>
              </a:solidFill>
              <a:cs typeface="Calibri"/>
            </a:endParaRPr>
          </a:p>
          <a:p>
            <a:pPr algn="ctr"/>
            <a:r>
              <a:rPr lang="en-US" sz="3200">
                <a:solidFill>
                  <a:schemeClr val="bg1"/>
                </a:solidFill>
                <a:cs typeface="Calibri"/>
              </a:rPr>
              <a:t>Department of Chemical Engineering</a:t>
            </a:r>
            <a:br>
              <a:rPr lang="en-US" sz="3200">
                <a:cs typeface="Calibri"/>
              </a:rPr>
            </a:br>
            <a:r>
              <a:rPr lang="en-US" sz="3200">
                <a:solidFill>
                  <a:schemeClr val="bg1"/>
                </a:solidFill>
                <a:cs typeface="Calibri"/>
              </a:rPr>
              <a:t>University</a:t>
            </a:r>
            <a:r>
              <a:rPr lang="en-US" sz="3200">
                <a:solidFill>
                  <a:schemeClr val="bg1"/>
                </a:solidFill>
              </a:rPr>
              <a:t> of New Hampshire</a:t>
            </a:r>
            <a:endParaRPr lang="en-US" sz="3200">
              <a:solidFill>
                <a:schemeClr val="bg1"/>
              </a:solidFill>
              <a:cs typeface="Calibri"/>
            </a:endParaRPr>
          </a:p>
        </p:txBody>
      </p:sp>
      <p:pic>
        <p:nvPicPr>
          <p:cNvPr id="6" name="Picture 5" descr="A blue sign with white text&#10;&#10;Description automatically generated with low confidence">
            <a:extLst>
              <a:ext uri="{FF2B5EF4-FFF2-40B4-BE49-F238E27FC236}">
                <a16:creationId xmlns:a16="http://schemas.microsoft.com/office/drawing/2014/main" id="{B404A33B-31D8-461B-01ED-1FC61D4889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831" y="975825"/>
            <a:ext cx="2549462" cy="2540106"/>
          </a:xfrm>
          <a:prstGeom prst="rect">
            <a:avLst/>
          </a:prstGeom>
        </p:spPr>
      </p:pic>
      <p:sp>
        <p:nvSpPr>
          <p:cNvPr id="7" name="TextBox 6">
            <a:extLst>
              <a:ext uri="{FF2B5EF4-FFF2-40B4-BE49-F238E27FC236}">
                <a16:creationId xmlns:a16="http://schemas.microsoft.com/office/drawing/2014/main" id="{43B7CD0D-3A37-DC02-C870-5F5E8BF95908}"/>
              </a:ext>
            </a:extLst>
          </p:cNvPr>
          <p:cNvSpPr txBox="1">
            <a:spLocks/>
          </p:cNvSpPr>
          <p:nvPr/>
        </p:nvSpPr>
        <p:spPr>
          <a:xfrm>
            <a:off x="1415899" y="4070776"/>
            <a:ext cx="10595680" cy="9802684"/>
          </a:xfrm>
          <a:prstGeom prst="rect">
            <a:avLst/>
          </a:prstGeom>
          <a:noFill/>
          <a:ln w="76200">
            <a:solidFill>
              <a:srgbClr val="003B91"/>
            </a:solidFill>
          </a:ln>
        </p:spPr>
        <p:txBody>
          <a:bodyPr wrap="square" lIns="91440" tIns="45720" rIns="91440" bIns="45720" rtlCol="0" anchor="t">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pPr algn="ctr"/>
            <a:r>
              <a:rPr lang="en-US" sz="6900">
                <a:solidFill>
                  <a:srgbClr val="003B91"/>
                </a:solidFill>
              </a:rPr>
              <a:t>Introduction</a:t>
            </a:r>
          </a:p>
          <a:p>
            <a:pPr marL="171450" indent="-171450">
              <a:buFont typeface="Arial" panose="020B0604020202020204" pitchFamily="34" charset="0"/>
              <a:buChar char="•"/>
            </a:pPr>
            <a:r>
              <a:rPr lang="en-US" sz="3600">
                <a:solidFill>
                  <a:srgbClr val="003B91"/>
                </a:solidFill>
              </a:rPr>
              <a:t>40,000 people died from breast cancer in 2015 (4)</a:t>
            </a:r>
            <a:endParaRPr lang="en-US" sz="3600">
              <a:solidFill>
                <a:srgbClr val="003B91"/>
              </a:solidFill>
              <a:cs typeface="Calibri"/>
            </a:endParaRPr>
          </a:p>
          <a:p>
            <a:pPr marL="171450" indent="-171450">
              <a:buFont typeface="Arial" panose="020B0604020202020204" pitchFamily="34" charset="0"/>
              <a:buChar char="•"/>
            </a:pPr>
            <a:r>
              <a:rPr lang="en-US" sz="3600">
                <a:solidFill>
                  <a:srgbClr val="003B91"/>
                </a:solidFill>
                <a:cs typeface="Calibri"/>
              </a:rPr>
              <a:t>SKBR3 is a form of breast cancer </a:t>
            </a:r>
          </a:p>
          <a:p>
            <a:pPr marL="171450" indent="-171450">
              <a:buFont typeface="Arial" panose="020B0604020202020204" pitchFamily="34" charset="0"/>
              <a:buChar char="•"/>
            </a:pPr>
            <a:r>
              <a:rPr lang="en-US" sz="3600">
                <a:solidFill>
                  <a:srgbClr val="003B91"/>
                </a:solidFill>
                <a:cs typeface="Calibri"/>
              </a:rPr>
              <a:t>Hydrogels are water insoluble networks of polymer chains that can hold large amounts of fluids or cells (3)</a:t>
            </a:r>
          </a:p>
          <a:p>
            <a:pPr marL="171450" indent="-171450">
              <a:buFont typeface="Arial" panose="020B0604020202020204" pitchFamily="34" charset="0"/>
              <a:buChar char="•"/>
            </a:pPr>
            <a:r>
              <a:rPr lang="en-US" sz="3600">
                <a:solidFill>
                  <a:srgbClr val="003B91"/>
                </a:solidFill>
                <a:cs typeface="Calibri"/>
              </a:rPr>
              <a:t>Fibrinogen is a glycoprotein that when mixed with thrombin forms complex linkages seen in hydrogels (5)</a:t>
            </a:r>
          </a:p>
          <a:p>
            <a:pPr marL="171450" indent="-171450">
              <a:buFont typeface="Arial" panose="020B0604020202020204" pitchFamily="34" charset="0"/>
              <a:buChar char="•"/>
            </a:pPr>
            <a:r>
              <a:rPr lang="en-US" sz="3600">
                <a:solidFill>
                  <a:srgbClr val="003B91"/>
                </a:solidFill>
                <a:cs typeface="Calibri"/>
              </a:rPr>
              <a:t>The goal is to create an accurate model for in vivo environments found in natural human breast tissue</a:t>
            </a:r>
          </a:p>
          <a:p>
            <a:pPr marL="171450" indent="-171450">
              <a:buFont typeface="Arial" panose="020B0604020202020204" pitchFamily="34" charset="0"/>
              <a:buChar char="•"/>
            </a:pPr>
            <a:endParaRPr lang="en-US" sz="1000">
              <a:solidFill>
                <a:srgbClr val="003B91"/>
              </a:solidFill>
              <a:cs typeface="Calibri"/>
            </a:endParaRPr>
          </a:p>
          <a:p>
            <a:endParaRPr lang="en-US" sz="1000">
              <a:solidFill>
                <a:srgbClr val="003B91"/>
              </a:solidFill>
              <a:cs typeface="Calibri"/>
            </a:endParaRPr>
          </a:p>
          <a:p>
            <a:pPr marL="171450" indent="-171450">
              <a:buFont typeface="Arial" panose="020B0604020202020204" pitchFamily="34" charset="0"/>
              <a:buChar char="•"/>
            </a:pPr>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900">
              <a:solidFill>
                <a:srgbClr val="FF0000"/>
              </a:solidFill>
              <a:cs typeface="Calibri"/>
            </a:endParaRPr>
          </a:p>
          <a:p>
            <a:endParaRPr lang="en-US" sz="1000">
              <a:solidFill>
                <a:srgbClr val="003B91"/>
              </a:solidFill>
              <a:cs typeface="Calibri"/>
            </a:endParaRPr>
          </a:p>
          <a:p>
            <a:endParaRPr lang="en-US" sz="1000">
              <a:solidFill>
                <a:srgbClr val="003B91"/>
              </a:solidFill>
              <a:cs typeface="Calibri"/>
            </a:endParaRPr>
          </a:p>
        </p:txBody>
      </p:sp>
      <p:sp>
        <p:nvSpPr>
          <p:cNvPr id="8" name="TextBox 7">
            <a:extLst>
              <a:ext uri="{FF2B5EF4-FFF2-40B4-BE49-F238E27FC236}">
                <a16:creationId xmlns:a16="http://schemas.microsoft.com/office/drawing/2014/main" id="{9EEFA761-07DC-6BEF-E266-879F658A7B4C}"/>
              </a:ext>
            </a:extLst>
          </p:cNvPr>
          <p:cNvSpPr txBox="1">
            <a:spLocks/>
          </p:cNvSpPr>
          <p:nvPr/>
        </p:nvSpPr>
        <p:spPr>
          <a:xfrm>
            <a:off x="1383519" y="14244676"/>
            <a:ext cx="10622096" cy="18437676"/>
          </a:xfrm>
          <a:prstGeom prst="rect">
            <a:avLst/>
          </a:prstGeom>
          <a:noFill/>
          <a:ln w="76200">
            <a:solidFill>
              <a:srgbClr val="003B91"/>
            </a:solidFill>
          </a:ln>
        </p:spPr>
        <p:txBody>
          <a:bodyPr wrap="square" lIns="91440" tIns="45720" rIns="91440" bIns="45720" rtlCol="0" anchor="t">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pPr algn="ctr"/>
            <a:r>
              <a:rPr lang="en-US" sz="6912">
                <a:solidFill>
                  <a:srgbClr val="003B91"/>
                </a:solidFill>
              </a:rPr>
              <a:t>Methods</a:t>
            </a:r>
          </a:p>
          <a:p>
            <a:pPr marL="171450" indent="-171450">
              <a:buFont typeface="Arial" panose="020B0604020202020204" pitchFamily="34" charset="0"/>
              <a:buChar char="•"/>
            </a:pPr>
            <a:r>
              <a:rPr lang="en-US" sz="3600">
                <a:solidFill>
                  <a:srgbClr val="003B91"/>
                </a:solidFill>
              </a:rPr>
              <a:t>Cells grown on a 2-dimensional and 3-dimensional matrix </a:t>
            </a:r>
          </a:p>
          <a:p>
            <a:pPr marL="171450" indent="-171450">
              <a:buFont typeface="Arial" panose="020B0604020202020204" pitchFamily="34" charset="0"/>
              <a:buChar char="•"/>
            </a:pPr>
            <a:r>
              <a:rPr lang="en-US" sz="3600">
                <a:solidFill>
                  <a:srgbClr val="003B91"/>
                </a:solidFill>
              </a:rPr>
              <a:t>Typical normal breast tissue stiffness is 42.11N/cm (6) </a:t>
            </a:r>
          </a:p>
          <a:p>
            <a:pPr marL="171450" indent="-171450">
              <a:buFont typeface="Arial" panose="020B0604020202020204" pitchFamily="34" charset="0"/>
              <a:buChar char="•"/>
            </a:pPr>
            <a:r>
              <a:rPr lang="en-US" sz="3600">
                <a:solidFill>
                  <a:srgbClr val="003B91"/>
                </a:solidFill>
              </a:rPr>
              <a:t>Master mix was created using PBS, sodium chloride, &amp; DI water</a:t>
            </a:r>
          </a:p>
          <a:p>
            <a:pPr marL="171450" indent="-171450">
              <a:buFont typeface="Arial" panose="020B0604020202020204" pitchFamily="34" charset="0"/>
              <a:buChar char="•"/>
            </a:pPr>
            <a:r>
              <a:rPr lang="en-US" sz="3600">
                <a:solidFill>
                  <a:srgbClr val="003B91"/>
                </a:solidFill>
              </a:rPr>
              <a:t>Trypsin was used to “unstick” the cells from the grow plate</a:t>
            </a:r>
            <a:endParaRPr lang="en-US" sz="3600">
              <a:solidFill>
                <a:srgbClr val="003B91"/>
              </a:solidFill>
              <a:cs typeface="Calibri"/>
            </a:endParaRPr>
          </a:p>
          <a:p>
            <a:pPr marL="171450" indent="-171450">
              <a:buFont typeface="Arial" panose="020B0604020202020204" pitchFamily="34" charset="0"/>
              <a:buChar char="•"/>
            </a:pPr>
            <a:r>
              <a:rPr lang="en-US" sz="3600">
                <a:solidFill>
                  <a:srgbClr val="003B91"/>
                </a:solidFill>
              </a:rPr>
              <a:t>Fibrinogen gel recipe: Fibrinogen, Saline to dilute, Thrombin</a:t>
            </a:r>
            <a:endParaRPr lang="en-US" sz="3600">
              <a:solidFill>
                <a:srgbClr val="003B91"/>
              </a:solidFill>
              <a:cs typeface="Calibri"/>
            </a:endParaRPr>
          </a:p>
          <a:p>
            <a:pPr marL="171450" indent="-171450">
              <a:buFont typeface="Arial" panose="020B0604020202020204" pitchFamily="34" charset="0"/>
              <a:buChar char="•"/>
            </a:pPr>
            <a:r>
              <a:rPr lang="en-US" sz="3600">
                <a:solidFill>
                  <a:srgbClr val="003B91"/>
                </a:solidFill>
              </a:rPr>
              <a:t>Various concentrations of fibrinogen to thrombin activator were tested</a:t>
            </a:r>
          </a:p>
          <a:p>
            <a:pPr marL="171450" indent="-171450">
              <a:buFont typeface="Arial" panose="020B0604020202020204" pitchFamily="34" charset="0"/>
              <a:buChar char="•"/>
            </a:pPr>
            <a:r>
              <a:rPr lang="en-US" sz="3600">
                <a:solidFill>
                  <a:srgbClr val="003B91"/>
                </a:solidFill>
              </a:rPr>
              <a:t> Cell counts were taken using a hemocytometer</a:t>
            </a:r>
          </a:p>
          <a:p>
            <a:pPr marL="171450" indent="-171450">
              <a:buFont typeface="Arial" panose="020B0604020202020204" pitchFamily="34" charset="0"/>
              <a:buChar char="•"/>
            </a:pPr>
            <a:r>
              <a:rPr lang="en-US" sz="3600">
                <a:solidFill>
                  <a:srgbClr val="003B91"/>
                </a:solidFill>
              </a:rPr>
              <a:t>Cells were put through a centrifuge in a 96 well plate to create spheroids for the 2D plates </a:t>
            </a:r>
          </a:p>
          <a:p>
            <a:pPr marL="171450" indent="-171450">
              <a:buFont typeface="Arial" panose="020B0604020202020204" pitchFamily="34" charset="0"/>
              <a:buChar char="•"/>
            </a:pPr>
            <a:endParaRPr lang="en-US" sz="900">
              <a:solidFill>
                <a:srgbClr val="003B91"/>
              </a:solidFill>
              <a:cs typeface="Calibri"/>
            </a:endParaRPr>
          </a:p>
          <a:p>
            <a:endParaRPr lang="en-US" sz="900">
              <a:solidFill>
                <a:srgbClr val="003B91"/>
              </a:solidFill>
              <a:cs typeface="Calibri"/>
            </a:endParaRPr>
          </a:p>
          <a:p>
            <a:endParaRPr lang="en-US" sz="1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endParaRPr lang="en-US" sz="2000">
              <a:solidFill>
                <a:srgbClr val="003B91"/>
              </a:solidFill>
              <a:cs typeface="Calibri"/>
            </a:endParaRPr>
          </a:p>
          <a:p>
            <a:endParaRPr lang="en-US" sz="2000">
              <a:solidFill>
                <a:srgbClr val="003B91"/>
              </a:solidFill>
              <a:cs typeface="Calibri"/>
            </a:endParaRPr>
          </a:p>
          <a:p>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pPr marL="171450" indent="-171450">
              <a:buFont typeface="Arial" panose="020B0604020202020204" pitchFamily="34" charset="0"/>
              <a:buChar char="•"/>
            </a:pPr>
            <a:endParaRPr lang="en-US" sz="2000">
              <a:solidFill>
                <a:srgbClr val="003B91"/>
              </a:solidFill>
              <a:cs typeface="Calibri"/>
            </a:endParaRPr>
          </a:p>
          <a:p>
            <a:endParaRPr lang="en-US" sz="800">
              <a:solidFill>
                <a:srgbClr val="003B91"/>
              </a:solidFill>
              <a:cs typeface="Calibri"/>
            </a:endParaRPr>
          </a:p>
          <a:p>
            <a:endParaRPr lang="en-US" sz="800">
              <a:solidFill>
                <a:srgbClr val="003B91"/>
              </a:solidFill>
              <a:cs typeface="Calibri"/>
            </a:endParaRPr>
          </a:p>
          <a:p>
            <a:endParaRPr lang="en-US" sz="800">
              <a:solidFill>
                <a:srgbClr val="003B91"/>
              </a:solidFill>
              <a:cs typeface="Calibri"/>
            </a:endParaRPr>
          </a:p>
          <a:p>
            <a:endParaRPr lang="en-US" sz="800">
              <a:solidFill>
                <a:srgbClr val="003B91"/>
              </a:solidFill>
              <a:cs typeface="Calibri"/>
            </a:endParaRPr>
          </a:p>
          <a:p>
            <a:endParaRPr lang="en-US" sz="800">
              <a:solidFill>
                <a:srgbClr val="003B91"/>
              </a:solidFill>
              <a:cs typeface="Calibri"/>
            </a:endParaRPr>
          </a:p>
          <a:p>
            <a:endParaRPr lang="en-US" sz="400">
              <a:solidFill>
                <a:srgbClr val="003B91"/>
              </a:solidFill>
              <a:cs typeface="Calibri"/>
            </a:endParaRPr>
          </a:p>
          <a:p>
            <a:endParaRPr lang="en-US" sz="400">
              <a:solidFill>
                <a:srgbClr val="003B91"/>
              </a:solidFill>
              <a:cs typeface="Calibri"/>
            </a:endParaRPr>
          </a:p>
          <a:p>
            <a:endParaRPr lang="en-US" sz="400">
              <a:solidFill>
                <a:srgbClr val="003B91"/>
              </a:solidFill>
              <a:cs typeface="Calibri"/>
            </a:endParaRPr>
          </a:p>
          <a:p>
            <a:endParaRPr lang="en-US" sz="400">
              <a:solidFill>
                <a:srgbClr val="003B91"/>
              </a:solidFill>
              <a:cs typeface="Calibri"/>
            </a:endParaRPr>
          </a:p>
          <a:p>
            <a:endParaRPr lang="en-US" sz="400">
              <a:solidFill>
                <a:srgbClr val="003B91"/>
              </a:solidFill>
              <a:cs typeface="Calibri"/>
            </a:endParaRPr>
          </a:p>
          <a:p>
            <a:endParaRPr lang="en-US" sz="1100">
              <a:solidFill>
                <a:srgbClr val="003B91"/>
              </a:solidFill>
              <a:cs typeface="Calibri"/>
            </a:endParaRPr>
          </a:p>
          <a:p>
            <a:endParaRPr lang="en-US" sz="400">
              <a:solidFill>
                <a:srgbClr val="003B91"/>
              </a:solidFill>
              <a:cs typeface="Calibri"/>
            </a:endParaRPr>
          </a:p>
          <a:p>
            <a:endParaRPr lang="en-US" sz="800">
              <a:solidFill>
                <a:srgbClr val="003B91"/>
              </a:solidFill>
              <a:cs typeface="Calibri"/>
            </a:endParaRPr>
          </a:p>
          <a:p>
            <a:endParaRPr lang="en-US" sz="800">
              <a:solidFill>
                <a:srgbClr val="003B91"/>
              </a:solidFill>
              <a:cs typeface="Calibri"/>
            </a:endParaRPr>
          </a:p>
          <a:p>
            <a:endParaRPr lang="en-US" sz="800">
              <a:solidFill>
                <a:srgbClr val="003B91"/>
              </a:solidFill>
              <a:cs typeface="Calibri"/>
            </a:endParaRPr>
          </a:p>
          <a:p>
            <a:endParaRPr lang="en-US" sz="800">
              <a:solidFill>
                <a:srgbClr val="003B91"/>
              </a:solidFill>
              <a:cs typeface="Calibri"/>
            </a:endParaRPr>
          </a:p>
          <a:p>
            <a:endParaRPr lang="en-US" sz="800">
              <a:solidFill>
                <a:srgbClr val="003B91"/>
              </a:solidFill>
              <a:cs typeface="Calibri"/>
            </a:endParaRPr>
          </a:p>
          <a:p>
            <a:endParaRPr lang="en-US" sz="800">
              <a:solidFill>
                <a:srgbClr val="003B91"/>
              </a:solidFill>
              <a:cs typeface="Calibri"/>
            </a:endParaRPr>
          </a:p>
          <a:p>
            <a:endParaRPr lang="en-US" sz="800">
              <a:solidFill>
                <a:srgbClr val="003B91"/>
              </a:solidFill>
              <a:cs typeface="Calibri"/>
            </a:endParaRPr>
          </a:p>
        </p:txBody>
      </p:sp>
      <p:sp>
        <p:nvSpPr>
          <p:cNvPr id="9" name="TextBox 8">
            <a:extLst>
              <a:ext uri="{FF2B5EF4-FFF2-40B4-BE49-F238E27FC236}">
                <a16:creationId xmlns:a16="http://schemas.microsoft.com/office/drawing/2014/main" id="{F98BADD3-E41A-4F1B-78FC-8814879F2A0E}"/>
              </a:ext>
            </a:extLst>
          </p:cNvPr>
          <p:cNvSpPr txBox="1">
            <a:spLocks/>
          </p:cNvSpPr>
          <p:nvPr/>
        </p:nvSpPr>
        <p:spPr>
          <a:xfrm>
            <a:off x="27135967" y="26070943"/>
            <a:ext cx="11141315" cy="2879571"/>
          </a:xfrm>
          <a:prstGeom prst="rect">
            <a:avLst/>
          </a:prstGeom>
          <a:noFill/>
          <a:ln w="76200">
            <a:solidFill>
              <a:srgbClr val="003B91"/>
            </a:solidFill>
          </a:ln>
        </p:spPr>
        <p:txBody>
          <a:bodyPr wrap="square" rtlCol="0">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pPr algn="ctr"/>
            <a:r>
              <a:rPr lang="en-US" sz="6912">
                <a:solidFill>
                  <a:srgbClr val="003B91"/>
                </a:solidFill>
              </a:rPr>
              <a:t>Acknowledgements</a:t>
            </a:r>
          </a:p>
          <a:p>
            <a:pPr algn="ctr"/>
            <a:r>
              <a:rPr lang="en-US" sz="2800">
                <a:solidFill>
                  <a:srgbClr val="003B91"/>
                </a:solidFill>
              </a:rPr>
              <a:t>Innovation scholars</a:t>
            </a:r>
          </a:p>
          <a:p>
            <a:pPr algn="ctr"/>
            <a:r>
              <a:rPr lang="en-US" sz="2800">
                <a:solidFill>
                  <a:srgbClr val="003B91"/>
                </a:solidFill>
              </a:rPr>
              <a:t>University instrumentation Center</a:t>
            </a:r>
          </a:p>
          <a:p>
            <a:pPr algn="ctr"/>
            <a:r>
              <a:rPr lang="en-US" sz="2800">
                <a:solidFill>
                  <a:srgbClr val="003B91"/>
                </a:solidFill>
              </a:rPr>
              <a:t>CEPS</a:t>
            </a:r>
          </a:p>
          <a:p>
            <a:pPr algn="ctr"/>
            <a:r>
              <a:rPr lang="en-US" sz="2800">
                <a:solidFill>
                  <a:srgbClr val="003B91"/>
                </a:solidFill>
              </a:rPr>
              <a:t>Everyone at the URC</a:t>
            </a:r>
          </a:p>
        </p:txBody>
      </p:sp>
      <p:sp>
        <p:nvSpPr>
          <p:cNvPr id="10" name="TextBox 9">
            <a:extLst>
              <a:ext uri="{FF2B5EF4-FFF2-40B4-BE49-F238E27FC236}">
                <a16:creationId xmlns:a16="http://schemas.microsoft.com/office/drawing/2014/main" id="{A2245C76-B6C1-9E0B-C06E-3E43A31C1256}"/>
              </a:ext>
            </a:extLst>
          </p:cNvPr>
          <p:cNvSpPr txBox="1">
            <a:spLocks/>
          </p:cNvSpPr>
          <p:nvPr/>
        </p:nvSpPr>
        <p:spPr>
          <a:xfrm>
            <a:off x="27135967" y="16659072"/>
            <a:ext cx="11141315" cy="3002681"/>
          </a:xfrm>
          <a:prstGeom prst="rect">
            <a:avLst/>
          </a:prstGeom>
          <a:noFill/>
          <a:ln w="76200">
            <a:solidFill>
              <a:srgbClr val="003B91"/>
            </a:solidFill>
          </a:ln>
        </p:spPr>
        <p:txBody>
          <a:bodyPr wrap="square" rtlCol="0">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pPr algn="ctr"/>
            <a:r>
              <a:rPr lang="en-US" sz="6912">
                <a:solidFill>
                  <a:srgbClr val="003B91"/>
                </a:solidFill>
              </a:rPr>
              <a:t>Conclusions</a:t>
            </a:r>
          </a:p>
          <a:p>
            <a:pPr marL="171450" indent="-171450" algn="ctr">
              <a:buFont typeface="Arial" panose="020B0604020202020204" pitchFamily="34" charset="0"/>
              <a:buChar char="•"/>
            </a:pPr>
            <a:r>
              <a:rPr lang="en-US" sz="3000">
                <a:solidFill>
                  <a:srgbClr val="003B91"/>
                </a:solidFill>
              </a:rPr>
              <a:t>Our research found that 3 dimensional models were a better representation of the human body</a:t>
            </a:r>
          </a:p>
          <a:p>
            <a:pPr marL="171450" indent="-171450" algn="ctr">
              <a:buFont typeface="Arial" panose="020B0604020202020204" pitchFamily="34" charset="0"/>
              <a:buChar char="•"/>
            </a:pPr>
            <a:r>
              <a:rPr lang="en-US" sz="3000">
                <a:solidFill>
                  <a:srgbClr val="003B91"/>
                </a:solidFill>
              </a:rPr>
              <a:t>Tissue stiffness determines how quickly cancer deteriorates the surrounding environment</a:t>
            </a:r>
          </a:p>
        </p:txBody>
      </p:sp>
      <p:sp>
        <p:nvSpPr>
          <p:cNvPr id="11" name="TextBox 10">
            <a:extLst>
              <a:ext uri="{FF2B5EF4-FFF2-40B4-BE49-F238E27FC236}">
                <a16:creationId xmlns:a16="http://schemas.microsoft.com/office/drawing/2014/main" id="{B6131F12-2C05-3859-039D-3EC1C0AFF56D}"/>
              </a:ext>
            </a:extLst>
          </p:cNvPr>
          <p:cNvSpPr txBox="1">
            <a:spLocks/>
          </p:cNvSpPr>
          <p:nvPr/>
        </p:nvSpPr>
        <p:spPr>
          <a:xfrm>
            <a:off x="27087049" y="4075512"/>
            <a:ext cx="11435762" cy="6234335"/>
          </a:xfrm>
          <a:prstGeom prst="rect">
            <a:avLst/>
          </a:prstGeom>
          <a:noFill/>
          <a:ln w="76200">
            <a:solidFill>
              <a:srgbClr val="003B91"/>
            </a:solidFill>
          </a:ln>
        </p:spPr>
        <p:txBody>
          <a:bodyPr wrap="square" lIns="91440" tIns="45720" rIns="91440" bIns="45720" rtlCol="0" anchor="t">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pPr algn="ctr"/>
            <a:r>
              <a:rPr lang="en-US" sz="6912" dirty="0">
                <a:solidFill>
                  <a:srgbClr val="003B91"/>
                </a:solidFill>
              </a:rPr>
              <a:t>Discussion</a:t>
            </a:r>
          </a:p>
          <a:p>
            <a:pPr marL="228600" indent="-228600" algn="ctr">
              <a:buFont typeface="Arial" panose="020B0604020202020204" pitchFamily="34" charset="0"/>
              <a:buChar char="•"/>
            </a:pPr>
            <a:r>
              <a:rPr lang="en-US" sz="3000" dirty="0">
                <a:solidFill>
                  <a:srgbClr val="003B91"/>
                </a:solidFill>
              </a:rPr>
              <a:t>Three-dimensional testing was  done to show its resemblance to in vivo</a:t>
            </a:r>
          </a:p>
          <a:p>
            <a:pPr marL="228600" indent="-228600" algn="ctr">
              <a:buFont typeface="Arial" panose="020B0604020202020204" pitchFamily="34" charset="0"/>
              <a:buChar char="•"/>
            </a:pPr>
            <a:r>
              <a:rPr lang="en-US" sz="3000" dirty="0">
                <a:solidFill>
                  <a:srgbClr val="003B91"/>
                </a:solidFill>
              </a:rPr>
              <a:t>Two-dimensional testing was done to see the efficacy of present models</a:t>
            </a:r>
          </a:p>
          <a:p>
            <a:pPr marL="228600" indent="-228600" algn="ctr">
              <a:buFont typeface="Arial" panose="020B0604020202020204" pitchFamily="34" charset="0"/>
              <a:buChar char="•"/>
            </a:pPr>
            <a:r>
              <a:rPr lang="en-US" sz="3000" dirty="0">
                <a:solidFill>
                  <a:srgbClr val="003B91"/>
                </a:solidFill>
              </a:rPr>
              <a:t>Fibrinogen hydrogels were created due to their biocompatibility and natural use in the body </a:t>
            </a:r>
          </a:p>
          <a:p>
            <a:pPr marL="228600" indent="-228600" algn="ctr">
              <a:buFont typeface="Arial" panose="020B0604020202020204" pitchFamily="34" charset="0"/>
              <a:buChar char="•"/>
            </a:pPr>
            <a:r>
              <a:rPr lang="en-US" sz="3000" dirty="0">
                <a:solidFill>
                  <a:srgbClr val="003B91"/>
                </a:solidFill>
                <a:effectLst/>
              </a:rPr>
              <a:t>SKBR3 cells need to be manipulated to form steroids  in 2D but not in 3D</a:t>
            </a:r>
          </a:p>
          <a:p>
            <a:pPr marL="228600" indent="-228600" algn="ctr">
              <a:buFont typeface="Arial" panose="020B0604020202020204" pitchFamily="34" charset="0"/>
              <a:buChar char="•"/>
            </a:pPr>
            <a:r>
              <a:rPr lang="en-US" sz="3000" dirty="0">
                <a:solidFill>
                  <a:srgbClr val="003B91"/>
                </a:solidFill>
              </a:rPr>
              <a:t>Spheroids formed give an accurate representation of tumor biology </a:t>
            </a:r>
            <a:endParaRPr lang="en-US" sz="3000" dirty="0">
              <a:effectLst/>
            </a:endParaRPr>
          </a:p>
          <a:p>
            <a:pPr marL="228600" indent="-228600" algn="ctr">
              <a:buFont typeface="Arial" panose="020B0604020202020204" pitchFamily="34" charset="0"/>
              <a:buChar char="•"/>
            </a:pPr>
            <a:r>
              <a:rPr lang="en-US" sz="3000" dirty="0">
                <a:solidFill>
                  <a:srgbClr val="003B91"/>
                </a:solidFill>
              </a:rPr>
              <a:t>SKBR3 cells ate away soft gels</a:t>
            </a:r>
          </a:p>
          <a:p>
            <a:pPr marL="228600" indent="-228600" algn="ctr">
              <a:buFont typeface="Arial" panose="020B0604020202020204" pitchFamily="34" charset="0"/>
              <a:buChar char="•"/>
            </a:pPr>
            <a:r>
              <a:rPr lang="en-US" sz="3000" dirty="0">
                <a:solidFill>
                  <a:srgbClr val="003B91"/>
                </a:solidFill>
              </a:rPr>
              <a:t>Multiple concentrations of fibrinogen to thrombin were tested to see what concentrations best represent human breast tissue</a:t>
            </a:r>
          </a:p>
        </p:txBody>
      </p:sp>
      <p:sp>
        <p:nvSpPr>
          <p:cNvPr id="12" name="TextBox 11">
            <a:extLst>
              <a:ext uri="{FF2B5EF4-FFF2-40B4-BE49-F238E27FC236}">
                <a16:creationId xmlns:a16="http://schemas.microsoft.com/office/drawing/2014/main" id="{75D23972-658F-09C5-7A40-7170FCCADF4C}"/>
              </a:ext>
            </a:extLst>
          </p:cNvPr>
          <p:cNvSpPr txBox="1">
            <a:spLocks/>
          </p:cNvSpPr>
          <p:nvPr/>
        </p:nvSpPr>
        <p:spPr>
          <a:xfrm>
            <a:off x="12666704" y="4070776"/>
            <a:ext cx="13814139" cy="28611576"/>
          </a:xfrm>
          <a:prstGeom prst="rect">
            <a:avLst/>
          </a:prstGeom>
          <a:noFill/>
          <a:ln w="76200">
            <a:solidFill>
              <a:srgbClr val="003B91"/>
            </a:solidFill>
          </a:ln>
        </p:spPr>
        <p:txBody>
          <a:bodyPr wrap="square" rtlCol="0">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pPr algn="ctr"/>
            <a:r>
              <a:rPr lang="en-US" sz="6912" dirty="0">
                <a:solidFill>
                  <a:srgbClr val="003B91"/>
                </a:solidFill>
              </a:rPr>
              <a:t>Results</a:t>
            </a:r>
          </a:p>
          <a:p>
            <a:pPr algn="ctr"/>
            <a:endParaRPr lang="en-US" dirty="0">
              <a:solidFill>
                <a:srgbClr val="003B91"/>
              </a:solidFill>
            </a:endParaRPr>
          </a:p>
          <a:p>
            <a:pPr algn="ctr"/>
            <a:endParaRPr lang="en-US" sz="6912" dirty="0">
              <a:solidFill>
                <a:srgbClr val="003B91"/>
              </a:solidFill>
            </a:endParaRPr>
          </a:p>
          <a:p>
            <a:pPr algn="ctr"/>
            <a:endParaRPr lang="en-US" dirty="0">
              <a:solidFill>
                <a:srgbClr val="003B91"/>
              </a:solidFill>
            </a:endParaRPr>
          </a:p>
          <a:p>
            <a:pPr algn="ctr"/>
            <a:endParaRPr lang="en-US" sz="6912" dirty="0">
              <a:solidFill>
                <a:srgbClr val="003B91"/>
              </a:solidFill>
            </a:endParaRPr>
          </a:p>
          <a:p>
            <a:pPr algn="ctr"/>
            <a:endParaRPr lang="en-US" sz="6912" dirty="0">
              <a:solidFill>
                <a:srgbClr val="003B91"/>
              </a:solidFill>
            </a:endParaRPr>
          </a:p>
          <a:p>
            <a:pPr algn="ctr"/>
            <a:endParaRPr lang="en-US" dirty="0">
              <a:solidFill>
                <a:srgbClr val="003B91"/>
              </a:solidFill>
            </a:endParaRPr>
          </a:p>
          <a:p>
            <a:pPr algn="ctr"/>
            <a:endParaRPr lang="en-US" sz="6912" dirty="0">
              <a:solidFill>
                <a:srgbClr val="003B91"/>
              </a:solidFill>
            </a:endParaRPr>
          </a:p>
          <a:p>
            <a:pPr algn="ctr"/>
            <a:endParaRPr lang="en-US" dirty="0">
              <a:solidFill>
                <a:srgbClr val="003B91"/>
              </a:solidFill>
            </a:endParaRPr>
          </a:p>
          <a:p>
            <a:pPr algn="ctr"/>
            <a:endParaRPr lang="en-US" sz="6912" dirty="0">
              <a:solidFill>
                <a:srgbClr val="003B91"/>
              </a:solidFill>
            </a:endParaRPr>
          </a:p>
          <a:p>
            <a:pPr algn="ctr"/>
            <a:endParaRPr lang="en-US" sz="6912" dirty="0">
              <a:solidFill>
                <a:srgbClr val="003B91"/>
              </a:solidFill>
            </a:endParaRPr>
          </a:p>
          <a:p>
            <a:pPr algn="ctr"/>
            <a:endParaRPr lang="en-US" sz="6912" dirty="0">
              <a:solidFill>
                <a:srgbClr val="003B91"/>
              </a:solidFill>
            </a:endParaRPr>
          </a:p>
          <a:p>
            <a:pPr algn="ctr"/>
            <a:endParaRPr lang="en-US" sz="6912" dirty="0">
              <a:solidFill>
                <a:srgbClr val="003B91"/>
              </a:solidFill>
            </a:endParaRPr>
          </a:p>
          <a:p>
            <a:pPr algn="ctr"/>
            <a:endParaRPr lang="en-US" sz="6912" dirty="0">
              <a:solidFill>
                <a:srgbClr val="003B91"/>
              </a:solidFill>
            </a:endParaRPr>
          </a:p>
          <a:p>
            <a:pPr algn="ctr"/>
            <a:endParaRPr lang="en-US" sz="6912" dirty="0">
              <a:solidFill>
                <a:srgbClr val="003B91"/>
              </a:solidFill>
            </a:endParaRPr>
          </a:p>
          <a:p>
            <a:pPr algn="ctr"/>
            <a:endParaRPr lang="en-US" sz="6912" dirty="0">
              <a:solidFill>
                <a:srgbClr val="003B91"/>
              </a:solidFill>
            </a:endParaRPr>
          </a:p>
          <a:p>
            <a:pPr algn="ctr"/>
            <a:endParaRPr lang="en-US" sz="6912" dirty="0">
              <a:solidFill>
                <a:srgbClr val="003B91"/>
              </a:solidFill>
            </a:endParaRPr>
          </a:p>
          <a:p>
            <a:pPr algn="ctr"/>
            <a:endParaRPr lang="en-US" dirty="0">
              <a:solidFill>
                <a:srgbClr val="003B91"/>
              </a:solidFill>
            </a:endParaRPr>
          </a:p>
          <a:p>
            <a:pPr algn="ctr"/>
            <a:endParaRPr lang="en-US" sz="6912" dirty="0">
              <a:solidFill>
                <a:srgbClr val="003B91"/>
              </a:solidFill>
            </a:endParaRPr>
          </a:p>
          <a:p>
            <a:pPr algn="ctr"/>
            <a:endParaRPr lang="en-US" dirty="0">
              <a:solidFill>
                <a:srgbClr val="003B91"/>
              </a:solidFill>
            </a:endParaRPr>
          </a:p>
          <a:p>
            <a:pPr algn="ctr"/>
            <a:endParaRPr lang="en-US" sz="6912" dirty="0">
              <a:solidFill>
                <a:srgbClr val="003B91"/>
              </a:solidFill>
            </a:endParaRPr>
          </a:p>
          <a:p>
            <a:pPr algn="ctr"/>
            <a:endParaRPr lang="en-US" dirty="0">
              <a:solidFill>
                <a:srgbClr val="003B91"/>
              </a:solidFill>
            </a:endParaRPr>
          </a:p>
          <a:p>
            <a:pPr algn="ctr"/>
            <a:endParaRPr lang="en-US" sz="6912" dirty="0">
              <a:solidFill>
                <a:srgbClr val="003B91"/>
              </a:solidFill>
            </a:endParaRPr>
          </a:p>
          <a:p>
            <a:pPr algn="ctr"/>
            <a:endParaRPr lang="en-US" dirty="0">
              <a:solidFill>
                <a:srgbClr val="003B91"/>
              </a:solidFill>
            </a:endParaRPr>
          </a:p>
          <a:p>
            <a:pPr algn="ctr"/>
            <a:endParaRPr lang="en-US" sz="6912" dirty="0">
              <a:solidFill>
                <a:srgbClr val="003B91"/>
              </a:solidFill>
            </a:endParaRPr>
          </a:p>
          <a:p>
            <a:pPr algn="ctr"/>
            <a:endParaRPr lang="en-US" sz="2000" dirty="0">
              <a:solidFill>
                <a:srgbClr val="003B91"/>
              </a:solidFill>
            </a:endParaRPr>
          </a:p>
          <a:p>
            <a:pPr algn="ctr"/>
            <a:endParaRPr lang="en-US" sz="2000" dirty="0">
              <a:solidFill>
                <a:srgbClr val="003B91"/>
              </a:solidFill>
            </a:endParaRPr>
          </a:p>
          <a:p>
            <a:pPr algn="ctr"/>
            <a:endParaRPr lang="en-US" sz="2000" dirty="0">
              <a:solidFill>
                <a:srgbClr val="003B91"/>
              </a:solidFill>
            </a:endParaRPr>
          </a:p>
          <a:p>
            <a:pPr algn="ctr"/>
            <a:endParaRPr lang="en-US" sz="2000" dirty="0">
              <a:solidFill>
                <a:srgbClr val="003B91"/>
              </a:solidFill>
            </a:endParaRPr>
          </a:p>
          <a:p>
            <a:pPr algn="ctr"/>
            <a:endParaRPr lang="en-US" sz="2000" dirty="0">
              <a:solidFill>
                <a:srgbClr val="003B91"/>
              </a:solidFill>
            </a:endParaRPr>
          </a:p>
          <a:p>
            <a:pPr algn="ctr"/>
            <a:endParaRPr lang="en-US" sz="900" dirty="0">
              <a:solidFill>
                <a:srgbClr val="003B91"/>
              </a:solidFill>
            </a:endParaRPr>
          </a:p>
          <a:p>
            <a:pPr algn="ctr"/>
            <a:endParaRPr lang="en-US" sz="2000" dirty="0">
              <a:solidFill>
                <a:srgbClr val="003B91"/>
              </a:solidFill>
            </a:endParaRPr>
          </a:p>
        </p:txBody>
      </p:sp>
      <p:sp>
        <p:nvSpPr>
          <p:cNvPr id="5" name="TextBox 4">
            <a:extLst>
              <a:ext uri="{FF2B5EF4-FFF2-40B4-BE49-F238E27FC236}">
                <a16:creationId xmlns:a16="http://schemas.microsoft.com/office/drawing/2014/main" id="{2E2F61C3-D9CA-5541-6A95-D8CBCF287781}"/>
              </a:ext>
            </a:extLst>
          </p:cNvPr>
          <p:cNvSpPr txBox="1"/>
          <p:nvPr/>
        </p:nvSpPr>
        <p:spPr>
          <a:xfrm>
            <a:off x="24091822" y="13474463"/>
            <a:ext cx="1828800" cy="707886"/>
          </a:xfrm>
          <a:prstGeom prst="rect">
            <a:avLst/>
          </a:prstGeom>
          <a:noFill/>
        </p:spPr>
        <p:txBody>
          <a:bodyPr wrap="square" rtlCol="0">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pPr algn="ctr"/>
            <a:r>
              <a:rPr lang="en-US" sz="2000" b="1">
                <a:solidFill>
                  <a:schemeClr val="bg1"/>
                </a:solidFill>
              </a:rPr>
              <a:t>Innovation Scholars</a:t>
            </a:r>
          </a:p>
        </p:txBody>
      </p:sp>
      <p:pic>
        <p:nvPicPr>
          <p:cNvPr id="2" name="Picture 2">
            <a:extLst>
              <a:ext uri="{FF2B5EF4-FFF2-40B4-BE49-F238E27FC236}">
                <a16:creationId xmlns:a16="http://schemas.microsoft.com/office/drawing/2014/main" id="{A69D6535-C94F-D9A7-68B4-AB24DCCF5B57}"/>
              </a:ext>
            </a:extLst>
          </p:cNvPr>
          <p:cNvPicPr>
            <a:picLocks noChangeAspect="1"/>
          </p:cNvPicPr>
          <p:nvPr/>
        </p:nvPicPr>
        <p:blipFill>
          <a:blip r:embed="rId5"/>
          <a:stretch>
            <a:fillRect/>
          </a:stretch>
        </p:blipFill>
        <p:spPr>
          <a:xfrm>
            <a:off x="13134943" y="14814096"/>
            <a:ext cx="5425697" cy="5425697"/>
          </a:xfrm>
          <a:prstGeom prst="rect">
            <a:avLst/>
          </a:prstGeom>
        </p:spPr>
      </p:pic>
      <p:pic>
        <p:nvPicPr>
          <p:cNvPr id="3" name="Picture 12" descr="A picture containing purple, outdoor object, surrounded&#10;&#10;Description automatically generated">
            <a:extLst>
              <a:ext uri="{FF2B5EF4-FFF2-40B4-BE49-F238E27FC236}">
                <a16:creationId xmlns:a16="http://schemas.microsoft.com/office/drawing/2014/main" id="{5F805024-1649-14C7-0B4B-977046953D31}"/>
              </a:ext>
            </a:extLst>
          </p:cNvPr>
          <p:cNvPicPr>
            <a:picLocks noChangeAspect="1"/>
          </p:cNvPicPr>
          <p:nvPr/>
        </p:nvPicPr>
        <p:blipFill>
          <a:blip r:embed="rId6"/>
          <a:stretch>
            <a:fillRect/>
          </a:stretch>
        </p:blipFill>
        <p:spPr>
          <a:xfrm>
            <a:off x="20638903" y="14890624"/>
            <a:ext cx="5146083" cy="5411410"/>
          </a:xfrm>
          <a:prstGeom prst="rect">
            <a:avLst/>
          </a:prstGeom>
        </p:spPr>
      </p:pic>
      <p:pic>
        <p:nvPicPr>
          <p:cNvPr id="13" name="Picture 13">
            <a:extLst>
              <a:ext uri="{FF2B5EF4-FFF2-40B4-BE49-F238E27FC236}">
                <a16:creationId xmlns:a16="http://schemas.microsoft.com/office/drawing/2014/main" id="{E8B47E0C-F391-BDC6-4D86-3BDDA7CB6919}"/>
              </a:ext>
            </a:extLst>
          </p:cNvPr>
          <p:cNvPicPr>
            <a:picLocks noChangeAspect="1"/>
          </p:cNvPicPr>
          <p:nvPr/>
        </p:nvPicPr>
        <p:blipFill>
          <a:blip r:embed="rId7"/>
          <a:stretch>
            <a:fillRect/>
          </a:stretch>
        </p:blipFill>
        <p:spPr>
          <a:xfrm>
            <a:off x="13136339" y="24032453"/>
            <a:ext cx="5424301" cy="5227639"/>
          </a:xfrm>
          <a:prstGeom prst="rect">
            <a:avLst/>
          </a:prstGeom>
        </p:spPr>
      </p:pic>
      <p:pic>
        <p:nvPicPr>
          <p:cNvPr id="14" name="Picture 14" descr="A picture containing purple, fireworks, outdoor object, blue&#10;&#10;Description automatically generated">
            <a:extLst>
              <a:ext uri="{FF2B5EF4-FFF2-40B4-BE49-F238E27FC236}">
                <a16:creationId xmlns:a16="http://schemas.microsoft.com/office/drawing/2014/main" id="{E9B33267-133A-005E-6BFF-CC73CCF9B87E}"/>
              </a:ext>
            </a:extLst>
          </p:cNvPr>
          <p:cNvPicPr>
            <a:picLocks noChangeAspect="1"/>
          </p:cNvPicPr>
          <p:nvPr/>
        </p:nvPicPr>
        <p:blipFill>
          <a:blip r:embed="rId8"/>
          <a:stretch>
            <a:fillRect/>
          </a:stretch>
        </p:blipFill>
        <p:spPr>
          <a:xfrm>
            <a:off x="20395453" y="24032453"/>
            <a:ext cx="5424301" cy="5237236"/>
          </a:xfrm>
          <a:prstGeom prst="rect">
            <a:avLst/>
          </a:prstGeom>
        </p:spPr>
      </p:pic>
      <p:pic>
        <p:nvPicPr>
          <p:cNvPr id="15" name="Picture 15" descr="A picture containing nature&#10;&#10;Description automatically generated">
            <a:extLst>
              <a:ext uri="{FF2B5EF4-FFF2-40B4-BE49-F238E27FC236}">
                <a16:creationId xmlns:a16="http://schemas.microsoft.com/office/drawing/2014/main" id="{9B5D681C-3D63-8864-60D5-9020C7347DB7}"/>
              </a:ext>
            </a:extLst>
          </p:cNvPr>
          <p:cNvPicPr>
            <a:picLocks noChangeAspect="1"/>
          </p:cNvPicPr>
          <p:nvPr/>
        </p:nvPicPr>
        <p:blipFill>
          <a:blip r:embed="rId9"/>
          <a:stretch>
            <a:fillRect/>
          </a:stretch>
        </p:blipFill>
        <p:spPr>
          <a:xfrm>
            <a:off x="20638903" y="6804989"/>
            <a:ext cx="4937403" cy="4183936"/>
          </a:xfrm>
          <a:prstGeom prst="rect">
            <a:avLst/>
          </a:prstGeom>
        </p:spPr>
      </p:pic>
      <p:sp>
        <p:nvSpPr>
          <p:cNvPr id="16" name="TextBox 15">
            <a:extLst>
              <a:ext uri="{FF2B5EF4-FFF2-40B4-BE49-F238E27FC236}">
                <a16:creationId xmlns:a16="http://schemas.microsoft.com/office/drawing/2014/main" id="{7FE0AA83-D449-C7E6-E1F9-9D3DE8731208}"/>
              </a:ext>
            </a:extLst>
          </p:cNvPr>
          <p:cNvSpPr txBox="1"/>
          <p:nvPr/>
        </p:nvSpPr>
        <p:spPr>
          <a:xfrm>
            <a:off x="13134943" y="20621004"/>
            <a:ext cx="4951032" cy="1477328"/>
          </a:xfrm>
          <a:prstGeom prst="rect">
            <a:avLst/>
          </a:prstGeom>
          <a:noFill/>
        </p:spPr>
        <p:txBody>
          <a:bodyPr wrap="square" lIns="91440" tIns="45720" rIns="91440" bIns="45720" rtlCol="0" anchor="t">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r>
              <a:rPr lang="en-US" sz="3000"/>
              <a:t>5mg/mL 3D fibrinogen confocal image using red cap bovine fibrinogen </a:t>
            </a:r>
          </a:p>
        </p:txBody>
      </p:sp>
      <p:sp>
        <p:nvSpPr>
          <p:cNvPr id="17" name="TextBox 16">
            <a:extLst>
              <a:ext uri="{FF2B5EF4-FFF2-40B4-BE49-F238E27FC236}">
                <a16:creationId xmlns:a16="http://schemas.microsoft.com/office/drawing/2014/main" id="{9B5BE179-0227-D8E4-6354-D917A0C5DC73}"/>
              </a:ext>
            </a:extLst>
          </p:cNvPr>
          <p:cNvSpPr txBox="1"/>
          <p:nvPr/>
        </p:nvSpPr>
        <p:spPr>
          <a:xfrm>
            <a:off x="21163987" y="20592289"/>
            <a:ext cx="4095914" cy="1477328"/>
          </a:xfrm>
          <a:prstGeom prst="rect">
            <a:avLst/>
          </a:prstGeom>
          <a:noFill/>
        </p:spPr>
        <p:txBody>
          <a:bodyPr wrap="square" lIns="91440" tIns="45720" rIns="91440" bIns="45720" rtlCol="0" anchor="t">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r>
              <a:rPr lang="en-US" sz="3000"/>
              <a:t>5mg/mL 3D fibrinogen confocal image using red cap bovine fibrinogen</a:t>
            </a:r>
          </a:p>
        </p:txBody>
      </p:sp>
      <p:sp>
        <p:nvSpPr>
          <p:cNvPr id="18" name="TextBox 17">
            <a:extLst>
              <a:ext uri="{FF2B5EF4-FFF2-40B4-BE49-F238E27FC236}">
                <a16:creationId xmlns:a16="http://schemas.microsoft.com/office/drawing/2014/main" id="{71EF7055-72FA-9DBA-BF85-C3C92C3ACDB1}"/>
              </a:ext>
            </a:extLst>
          </p:cNvPr>
          <p:cNvSpPr txBox="1"/>
          <p:nvPr/>
        </p:nvSpPr>
        <p:spPr>
          <a:xfrm>
            <a:off x="13350015" y="29641303"/>
            <a:ext cx="4439687" cy="1477328"/>
          </a:xfrm>
          <a:prstGeom prst="rect">
            <a:avLst/>
          </a:prstGeom>
          <a:noFill/>
        </p:spPr>
        <p:txBody>
          <a:bodyPr wrap="square" lIns="91440" tIns="45720" rIns="91440" bIns="45720" rtlCol="0" anchor="t">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r>
              <a:rPr lang="en-US" sz="3000"/>
              <a:t>10 mg/mL 3D fibrinogen confocal image using  Sigma fibrin powder</a:t>
            </a:r>
            <a:endParaRPr lang="en-US" sz="3000">
              <a:solidFill>
                <a:srgbClr val="FF0000"/>
              </a:solidFill>
              <a:cs typeface="Calibri"/>
            </a:endParaRPr>
          </a:p>
        </p:txBody>
      </p:sp>
      <p:sp>
        <p:nvSpPr>
          <p:cNvPr id="19" name="TextBox 18">
            <a:extLst>
              <a:ext uri="{FF2B5EF4-FFF2-40B4-BE49-F238E27FC236}">
                <a16:creationId xmlns:a16="http://schemas.microsoft.com/office/drawing/2014/main" id="{E2F14945-BBBB-085F-2A89-530E61F5D935}"/>
              </a:ext>
            </a:extLst>
          </p:cNvPr>
          <p:cNvSpPr txBox="1"/>
          <p:nvPr/>
        </p:nvSpPr>
        <p:spPr>
          <a:xfrm>
            <a:off x="20642327" y="29548970"/>
            <a:ext cx="5142659" cy="1477328"/>
          </a:xfrm>
          <a:prstGeom prst="rect">
            <a:avLst/>
          </a:prstGeom>
          <a:noFill/>
        </p:spPr>
        <p:txBody>
          <a:bodyPr wrap="square" lIns="91440" tIns="45720" rIns="91440" bIns="45720" rtlCol="0" anchor="t">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r>
              <a:rPr lang="en-US" sz="3000"/>
              <a:t>5 mg/mL 3D fibrinogen confocal image using Sigma fibrin powder </a:t>
            </a:r>
            <a:endParaRPr lang="en-US" sz="3000">
              <a:solidFill>
                <a:srgbClr val="FF0000"/>
              </a:solidFill>
              <a:cs typeface="Calibri"/>
            </a:endParaRPr>
          </a:p>
        </p:txBody>
      </p:sp>
      <p:sp>
        <p:nvSpPr>
          <p:cNvPr id="20" name="TextBox 19">
            <a:extLst>
              <a:ext uri="{FF2B5EF4-FFF2-40B4-BE49-F238E27FC236}">
                <a16:creationId xmlns:a16="http://schemas.microsoft.com/office/drawing/2014/main" id="{2418B18A-1F98-D5A0-00E1-52C12CF7CE14}"/>
              </a:ext>
            </a:extLst>
          </p:cNvPr>
          <p:cNvSpPr txBox="1"/>
          <p:nvPr/>
        </p:nvSpPr>
        <p:spPr>
          <a:xfrm>
            <a:off x="20638903" y="11257234"/>
            <a:ext cx="5280945" cy="1477328"/>
          </a:xfrm>
          <a:prstGeom prst="rect">
            <a:avLst/>
          </a:prstGeom>
          <a:noFill/>
        </p:spPr>
        <p:txBody>
          <a:bodyPr wrap="square" lIns="91440" tIns="45720" rIns="91440" bIns="45720" rtlCol="0" anchor="t">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r>
              <a:rPr lang="en-US" sz="3000"/>
              <a:t>2D fibrinogen microscope image using centrifuged  SKBR3 spheroids</a:t>
            </a:r>
          </a:p>
        </p:txBody>
      </p:sp>
      <p:sp>
        <p:nvSpPr>
          <p:cNvPr id="23" name="TextBox 22">
            <a:extLst>
              <a:ext uri="{FF2B5EF4-FFF2-40B4-BE49-F238E27FC236}">
                <a16:creationId xmlns:a16="http://schemas.microsoft.com/office/drawing/2014/main" id="{200C0A88-9307-2A10-EA73-7F0E783153E7}"/>
              </a:ext>
            </a:extLst>
          </p:cNvPr>
          <p:cNvSpPr txBox="1">
            <a:spLocks/>
          </p:cNvSpPr>
          <p:nvPr/>
        </p:nvSpPr>
        <p:spPr>
          <a:xfrm>
            <a:off x="27135968" y="29248783"/>
            <a:ext cx="11141314" cy="3433569"/>
          </a:xfrm>
          <a:prstGeom prst="rect">
            <a:avLst/>
          </a:prstGeom>
          <a:noFill/>
          <a:ln w="76200">
            <a:solidFill>
              <a:srgbClr val="003B91"/>
            </a:solidFill>
          </a:ln>
        </p:spPr>
        <p:txBody>
          <a:bodyPr wrap="square" rtlCol="0">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pPr algn="ctr"/>
            <a:r>
              <a:rPr lang="en-US" sz="6912" dirty="0">
                <a:solidFill>
                  <a:srgbClr val="003B91"/>
                </a:solidFill>
              </a:rPr>
              <a:t>References</a:t>
            </a:r>
          </a:p>
          <a:p>
            <a:pPr algn="ctr"/>
            <a:r>
              <a:rPr lang="en-US" sz="1850">
                <a:solidFill>
                  <a:srgbClr val="003B91"/>
                </a:solidFill>
              </a:rPr>
              <a:t>(1) Dietmar W. </a:t>
            </a:r>
            <a:r>
              <a:rPr lang="en-US" sz="1850" err="1">
                <a:solidFill>
                  <a:srgbClr val="003B91"/>
                </a:solidFill>
              </a:rPr>
              <a:t>Hutmacher</a:t>
            </a:r>
            <a:r>
              <a:rPr lang="en-US" sz="1850">
                <a:solidFill>
                  <a:srgbClr val="003B91"/>
                </a:solidFill>
              </a:rPr>
              <a:t> </a:t>
            </a:r>
            <a:r>
              <a:rPr lang="en-US" sz="1850" i="1">
                <a:solidFill>
                  <a:srgbClr val="003B91"/>
                </a:solidFill>
              </a:rPr>
              <a:t>Biomaterials offer cancer research the third dimension</a:t>
            </a:r>
          </a:p>
          <a:p>
            <a:pPr algn="ctr"/>
            <a:r>
              <a:rPr lang="en-US" sz="1850">
                <a:solidFill>
                  <a:srgbClr val="003B91"/>
                </a:solidFill>
              </a:rPr>
              <a:t>(2) </a:t>
            </a:r>
            <a:r>
              <a:rPr lang="en-US" sz="1850" err="1">
                <a:solidFill>
                  <a:srgbClr val="003B91"/>
                </a:solidFill>
              </a:rPr>
              <a:t>Yunfeng</a:t>
            </a:r>
            <a:r>
              <a:rPr lang="en-US" sz="1850">
                <a:solidFill>
                  <a:srgbClr val="003B91"/>
                </a:solidFill>
              </a:rPr>
              <a:t> Li and Eugenia </a:t>
            </a:r>
            <a:r>
              <a:rPr lang="en-US" sz="1850" err="1">
                <a:solidFill>
                  <a:srgbClr val="003B91"/>
                </a:solidFill>
              </a:rPr>
              <a:t>Kumacheva</a:t>
            </a:r>
            <a:r>
              <a:rPr lang="en-US" sz="1850">
                <a:solidFill>
                  <a:srgbClr val="003B91"/>
                </a:solidFill>
              </a:rPr>
              <a:t> </a:t>
            </a:r>
            <a:r>
              <a:rPr lang="en-US" sz="1850" i="1">
                <a:solidFill>
                  <a:srgbClr val="003B91"/>
                </a:solidFill>
              </a:rPr>
              <a:t>Hydrogel microenvironments for cancer spheroid growth and drug screening</a:t>
            </a:r>
          </a:p>
          <a:p>
            <a:pPr algn="ctr"/>
            <a:r>
              <a:rPr lang="en-US" sz="1850">
                <a:solidFill>
                  <a:srgbClr val="003B91"/>
                </a:solidFill>
              </a:rPr>
              <a:t>(3) Carol E. DeSantis, et. Al. </a:t>
            </a:r>
            <a:r>
              <a:rPr lang="en-US" sz="1850" i="1">
                <a:solidFill>
                  <a:srgbClr val="003B91"/>
                </a:solidFill>
              </a:rPr>
              <a:t>Breast cancer statistics, 2015: Convergence of incidence rates  between black and white women</a:t>
            </a:r>
          </a:p>
          <a:p>
            <a:pPr algn="ctr"/>
            <a:r>
              <a:rPr lang="en-US" sz="1850">
                <a:solidFill>
                  <a:srgbClr val="003B91"/>
                </a:solidFill>
              </a:rPr>
              <a:t>(4) </a:t>
            </a:r>
            <a:r>
              <a:rPr lang="en-US" sz="1850" err="1">
                <a:solidFill>
                  <a:srgbClr val="003B91"/>
                </a:solidFill>
              </a:rPr>
              <a:t>Lini</a:t>
            </a:r>
            <a:r>
              <a:rPr lang="en-US" sz="1850">
                <a:solidFill>
                  <a:srgbClr val="003B91"/>
                </a:solidFill>
              </a:rPr>
              <a:t> V. Korah, et. Al. </a:t>
            </a:r>
            <a:r>
              <a:rPr lang="en-US" sz="1850" i="1">
                <a:solidFill>
                  <a:srgbClr val="003B91"/>
                </a:solidFill>
              </a:rPr>
              <a:t>Hydrogels, DNA, and RNA polypeptides for the preparation of biomaterials </a:t>
            </a:r>
            <a:endParaRPr lang="en-US" sz="1850">
              <a:solidFill>
                <a:srgbClr val="003B91"/>
              </a:solidFill>
            </a:endParaRPr>
          </a:p>
          <a:p>
            <a:pPr algn="ctr"/>
            <a:r>
              <a:rPr lang="en-US" sz="1850">
                <a:solidFill>
                  <a:srgbClr val="003B91"/>
                </a:solidFill>
              </a:rPr>
              <a:t>(5) Paul A </a:t>
            </a:r>
            <a:r>
              <a:rPr lang="en-US" sz="1850" err="1">
                <a:solidFill>
                  <a:srgbClr val="003B91"/>
                </a:solidFill>
              </a:rPr>
              <a:t>Janmey</a:t>
            </a:r>
            <a:r>
              <a:rPr lang="en-US" sz="1850">
                <a:solidFill>
                  <a:srgbClr val="003B91"/>
                </a:solidFill>
              </a:rPr>
              <a:t>, Jessamine P Winer, and John W </a:t>
            </a:r>
            <a:r>
              <a:rPr lang="en-US" sz="1850" err="1">
                <a:solidFill>
                  <a:srgbClr val="003B91"/>
                </a:solidFill>
              </a:rPr>
              <a:t>Weisel</a:t>
            </a:r>
            <a:r>
              <a:rPr lang="en-US" sz="1850">
                <a:solidFill>
                  <a:srgbClr val="003B91"/>
                </a:solidFill>
              </a:rPr>
              <a:t> </a:t>
            </a:r>
            <a:r>
              <a:rPr lang="en-US" sz="1850" i="1">
                <a:solidFill>
                  <a:srgbClr val="003B91"/>
                </a:solidFill>
              </a:rPr>
              <a:t>Fibrin gels and their clinical and bioengineering applications</a:t>
            </a:r>
          </a:p>
          <a:p>
            <a:pPr algn="ctr"/>
            <a:r>
              <a:rPr lang="en-US" sz="1850">
                <a:solidFill>
                  <a:srgbClr val="003B91"/>
                </a:solidFill>
              </a:rPr>
              <a:t>(6) Norman F. Boyd, et. Al. </a:t>
            </a:r>
            <a:r>
              <a:rPr lang="en-US" sz="1850" i="1">
                <a:solidFill>
                  <a:srgbClr val="003B91"/>
                </a:solidFill>
              </a:rPr>
              <a:t>Evidence That Breast Tissue Stiffness is Associated with Risk of Breast Cancer</a:t>
            </a:r>
            <a:endParaRPr lang="en-US" sz="1850">
              <a:solidFill>
                <a:srgbClr val="003B91"/>
              </a:solidFill>
            </a:endParaRPr>
          </a:p>
        </p:txBody>
      </p:sp>
      <p:pic>
        <p:nvPicPr>
          <p:cNvPr id="21" name="Picture 21" descr="Map&#10;&#10;Description automatically generated">
            <a:extLst>
              <a:ext uri="{FF2B5EF4-FFF2-40B4-BE49-F238E27FC236}">
                <a16:creationId xmlns:a16="http://schemas.microsoft.com/office/drawing/2014/main" id="{8F9E584B-B6C4-61EE-06C0-6A3F68AA1ED3}"/>
              </a:ext>
            </a:extLst>
          </p:cNvPr>
          <p:cNvPicPr>
            <a:picLocks noChangeAspect="1"/>
          </p:cNvPicPr>
          <p:nvPr/>
        </p:nvPicPr>
        <p:blipFill>
          <a:blip r:embed="rId10"/>
          <a:stretch>
            <a:fillRect/>
          </a:stretch>
        </p:blipFill>
        <p:spPr>
          <a:xfrm>
            <a:off x="4055190" y="27666306"/>
            <a:ext cx="4986542" cy="4504810"/>
          </a:xfrm>
          <a:prstGeom prst="rect">
            <a:avLst/>
          </a:prstGeom>
        </p:spPr>
      </p:pic>
      <p:pic>
        <p:nvPicPr>
          <p:cNvPr id="26" name="Picture 26" descr="Chart, diagram&#10;&#10;Description automatically generated">
            <a:extLst>
              <a:ext uri="{FF2B5EF4-FFF2-40B4-BE49-F238E27FC236}">
                <a16:creationId xmlns:a16="http://schemas.microsoft.com/office/drawing/2014/main" id="{35233F9A-2422-DC42-62A1-14ACC15020D0}"/>
              </a:ext>
            </a:extLst>
          </p:cNvPr>
          <p:cNvPicPr>
            <a:picLocks noChangeAspect="1"/>
          </p:cNvPicPr>
          <p:nvPr/>
        </p:nvPicPr>
        <p:blipFill>
          <a:blip r:embed="rId11"/>
          <a:stretch>
            <a:fillRect/>
          </a:stretch>
        </p:blipFill>
        <p:spPr>
          <a:xfrm>
            <a:off x="3108271" y="23145327"/>
            <a:ext cx="6880379" cy="3686605"/>
          </a:xfrm>
          <a:prstGeom prst="rect">
            <a:avLst/>
          </a:prstGeom>
        </p:spPr>
      </p:pic>
      <p:pic>
        <p:nvPicPr>
          <p:cNvPr id="1028" name="Picture 4" descr="Figure 1">
            <a:extLst>
              <a:ext uri="{FF2B5EF4-FFF2-40B4-BE49-F238E27FC236}">
                <a16:creationId xmlns:a16="http://schemas.microsoft.com/office/drawing/2014/main" id="{F43F01A4-1116-308A-FE98-E6C4E0EE777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9538" y="9607589"/>
            <a:ext cx="3783330" cy="2951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4273BBD-5387-3737-567D-A64CB030F180}"/>
              </a:ext>
            </a:extLst>
          </p:cNvPr>
          <p:cNvSpPr txBox="1"/>
          <p:nvPr/>
        </p:nvSpPr>
        <p:spPr>
          <a:xfrm rot="10800000" flipV="1">
            <a:off x="4829234" y="12550215"/>
            <a:ext cx="4172717" cy="1015663"/>
          </a:xfrm>
          <a:prstGeom prst="rect">
            <a:avLst/>
          </a:prstGeom>
          <a:noFill/>
        </p:spPr>
        <p:txBody>
          <a:bodyPr wrap="square" rtlCol="0">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r>
              <a:rPr lang="en-US" sz="3000"/>
              <a:t>Figure 1: fibrin hydrogel linking</a:t>
            </a:r>
          </a:p>
        </p:txBody>
      </p:sp>
      <p:sp>
        <p:nvSpPr>
          <p:cNvPr id="27" name="TextBox 26">
            <a:extLst>
              <a:ext uri="{FF2B5EF4-FFF2-40B4-BE49-F238E27FC236}">
                <a16:creationId xmlns:a16="http://schemas.microsoft.com/office/drawing/2014/main" id="{0FA21351-0868-30EB-213B-555158190EF9}"/>
              </a:ext>
            </a:extLst>
          </p:cNvPr>
          <p:cNvSpPr txBox="1"/>
          <p:nvPr/>
        </p:nvSpPr>
        <p:spPr>
          <a:xfrm>
            <a:off x="4693968" y="26987509"/>
            <a:ext cx="4443247" cy="523220"/>
          </a:xfrm>
          <a:prstGeom prst="rect">
            <a:avLst/>
          </a:prstGeom>
          <a:noFill/>
        </p:spPr>
        <p:txBody>
          <a:bodyPr wrap="square" rtlCol="0">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r>
              <a:rPr lang="en-US" sz="2800"/>
              <a:t>Figure  2: 2D vs. 3D</a:t>
            </a:r>
          </a:p>
        </p:txBody>
      </p:sp>
      <p:sp>
        <p:nvSpPr>
          <p:cNvPr id="28" name="TextBox 27">
            <a:extLst>
              <a:ext uri="{FF2B5EF4-FFF2-40B4-BE49-F238E27FC236}">
                <a16:creationId xmlns:a16="http://schemas.microsoft.com/office/drawing/2014/main" id="{1252238C-7D4F-B170-F28C-A7C08F043470}"/>
              </a:ext>
            </a:extLst>
          </p:cNvPr>
          <p:cNvSpPr txBox="1"/>
          <p:nvPr/>
        </p:nvSpPr>
        <p:spPr>
          <a:xfrm>
            <a:off x="4214700" y="32170244"/>
            <a:ext cx="5401784" cy="523220"/>
          </a:xfrm>
          <a:prstGeom prst="rect">
            <a:avLst/>
          </a:prstGeom>
          <a:noFill/>
        </p:spPr>
        <p:txBody>
          <a:bodyPr wrap="square" rtlCol="0">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r>
              <a:rPr lang="en-US" sz="2800" dirty="0"/>
              <a:t>Figure  3: fibrin clot formation</a:t>
            </a:r>
          </a:p>
        </p:txBody>
      </p:sp>
      <p:pic>
        <p:nvPicPr>
          <p:cNvPr id="22" name="Picture 23" descr="Chart&#10;&#10;Description automatically generated">
            <a:extLst>
              <a:ext uri="{FF2B5EF4-FFF2-40B4-BE49-F238E27FC236}">
                <a16:creationId xmlns:a16="http://schemas.microsoft.com/office/drawing/2014/main" id="{40D010C0-E0D4-51DE-A899-1C0B99FE6A3A}"/>
              </a:ext>
            </a:extLst>
          </p:cNvPr>
          <p:cNvPicPr>
            <a:picLocks noChangeAspect="1"/>
          </p:cNvPicPr>
          <p:nvPr/>
        </p:nvPicPr>
        <p:blipFill>
          <a:blip r:embed="rId13"/>
          <a:stretch>
            <a:fillRect/>
          </a:stretch>
        </p:blipFill>
        <p:spPr>
          <a:xfrm rot="10800000" flipH="1" flipV="1">
            <a:off x="27149916" y="10434497"/>
            <a:ext cx="7941169" cy="5931548"/>
          </a:xfrm>
          <a:prstGeom prst="rect">
            <a:avLst/>
          </a:prstGeom>
        </p:spPr>
      </p:pic>
      <p:sp>
        <p:nvSpPr>
          <p:cNvPr id="24" name="TextBox 23">
            <a:extLst>
              <a:ext uri="{FF2B5EF4-FFF2-40B4-BE49-F238E27FC236}">
                <a16:creationId xmlns:a16="http://schemas.microsoft.com/office/drawing/2014/main" id="{292C83A4-E8C2-97A8-3359-EF3F4E2D50E4}"/>
              </a:ext>
            </a:extLst>
          </p:cNvPr>
          <p:cNvSpPr txBox="1"/>
          <p:nvPr/>
        </p:nvSpPr>
        <p:spPr>
          <a:xfrm>
            <a:off x="12864001" y="12766188"/>
            <a:ext cx="13465460" cy="923330"/>
          </a:xfrm>
          <a:prstGeom prst="rect">
            <a:avLst/>
          </a:prstGeom>
          <a:noFill/>
        </p:spPr>
        <p:txBody>
          <a:bodyPr wrap="square" lIns="91440" tIns="45720" rIns="91440" bIns="45720" rtlCol="0" anchor="t">
            <a:spAutoFit/>
          </a:bodyPr>
          <a:lstStyle/>
          <a:p>
            <a:pPr algn="ctr"/>
            <a:r>
              <a:rPr lang="en-US" sz="5400" u="sng">
                <a:solidFill>
                  <a:srgbClr val="003B91"/>
                </a:solidFill>
              </a:rPr>
              <a:t>3D Confocal microscope images </a:t>
            </a:r>
          </a:p>
        </p:txBody>
      </p:sp>
      <p:sp>
        <p:nvSpPr>
          <p:cNvPr id="29" name="TextBox 28">
            <a:extLst>
              <a:ext uri="{FF2B5EF4-FFF2-40B4-BE49-F238E27FC236}">
                <a16:creationId xmlns:a16="http://schemas.microsoft.com/office/drawing/2014/main" id="{9401EA2B-1D4C-0E50-10FE-92EC55CC9C23}"/>
              </a:ext>
            </a:extLst>
          </p:cNvPr>
          <p:cNvSpPr txBox="1"/>
          <p:nvPr/>
        </p:nvSpPr>
        <p:spPr>
          <a:xfrm>
            <a:off x="27403697" y="21125857"/>
            <a:ext cx="11119114" cy="1555659"/>
          </a:xfrm>
          <a:prstGeom prst="rect">
            <a:avLst/>
          </a:prstGeom>
          <a:noFill/>
        </p:spPr>
        <p:txBody>
          <a:bodyPr wrap="square" rtlCol="0">
            <a:spAutoFit/>
          </a:bodyPr>
          <a:lstStyle/>
          <a:p>
            <a:pPr algn="l"/>
            <a:endParaRPr lang="en-US"/>
          </a:p>
        </p:txBody>
      </p:sp>
      <p:sp>
        <p:nvSpPr>
          <p:cNvPr id="31" name="TextBox 30">
            <a:extLst>
              <a:ext uri="{FF2B5EF4-FFF2-40B4-BE49-F238E27FC236}">
                <a16:creationId xmlns:a16="http://schemas.microsoft.com/office/drawing/2014/main" id="{46E93B67-63C5-BCEA-6211-C61855A233B2}"/>
              </a:ext>
            </a:extLst>
          </p:cNvPr>
          <p:cNvSpPr txBox="1">
            <a:spLocks/>
          </p:cNvSpPr>
          <p:nvPr/>
        </p:nvSpPr>
        <p:spPr>
          <a:xfrm rot="10800000" flipV="1">
            <a:off x="27135967" y="20172839"/>
            <a:ext cx="11141315" cy="5311006"/>
          </a:xfrm>
          <a:prstGeom prst="rect">
            <a:avLst/>
          </a:prstGeom>
          <a:noFill/>
          <a:ln w="76200">
            <a:solidFill>
              <a:srgbClr val="003B91"/>
            </a:solidFill>
          </a:ln>
        </p:spPr>
        <p:txBody>
          <a:bodyPr wrap="square" rtlCol="0">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pPr algn="ctr"/>
            <a:r>
              <a:rPr lang="en-US" sz="6912" dirty="0">
                <a:solidFill>
                  <a:srgbClr val="003B91"/>
                </a:solidFill>
              </a:rPr>
              <a:t>Future Work</a:t>
            </a:r>
            <a:endParaRPr lang="en-US" sz="2800" dirty="0">
              <a:solidFill>
                <a:srgbClr val="003B91"/>
              </a:solidFill>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a:solidFill>
                  <a:srgbClr val="003B91"/>
                </a:solidFill>
                <a:cs typeface="Calibri"/>
              </a:rPr>
              <a:t>Further research in hydrogels for in vivo models of cancer will lead to increased information as to how cancer works and how the ECM impacts cells.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a:solidFill>
                  <a:srgbClr val="003B91"/>
                </a:solidFill>
                <a:cs typeface="Calibri"/>
              </a:rPr>
              <a:t>Create a tensile and stiffness index for all body tissues to modulate appropriate tissue hardness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a:solidFill>
                  <a:srgbClr val="003B91"/>
                </a:solidFill>
                <a:cs typeface="Calibri"/>
              </a:rPr>
              <a:t>How does changing the stiffness of the tissue over time cause normal cells to transform into cancer cells in 3D matrices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a:solidFill>
                  <a:srgbClr val="003B91"/>
                </a:solidFill>
                <a:cs typeface="Calibri"/>
              </a:rPr>
              <a:t>Test common cancer treatments on cancer cells grown in the 3d fibrin hydrogel</a:t>
            </a:r>
          </a:p>
        </p:txBody>
      </p:sp>
      <p:pic>
        <p:nvPicPr>
          <p:cNvPr id="32" name="Picture 31" descr="A picture containing dirty&#10;&#10;Description automatically generated">
            <a:extLst>
              <a:ext uri="{FF2B5EF4-FFF2-40B4-BE49-F238E27FC236}">
                <a16:creationId xmlns:a16="http://schemas.microsoft.com/office/drawing/2014/main" id="{432676ED-D725-9401-2224-095DB96B69D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6425" y="6736384"/>
            <a:ext cx="5761529" cy="4321147"/>
          </a:xfrm>
          <a:prstGeom prst="rect">
            <a:avLst/>
          </a:prstGeom>
        </p:spPr>
      </p:pic>
      <p:sp>
        <p:nvSpPr>
          <p:cNvPr id="34" name="TextBox 33">
            <a:extLst>
              <a:ext uri="{FF2B5EF4-FFF2-40B4-BE49-F238E27FC236}">
                <a16:creationId xmlns:a16="http://schemas.microsoft.com/office/drawing/2014/main" id="{44671231-052E-A9D6-9D7F-B843FD6E373E}"/>
              </a:ext>
            </a:extLst>
          </p:cNvPr>
          <p:cNvSpPr txBox="1"/>
          <p:nvPr/>
        </p:nvSpPr>
        <p:spPr>
          <a:xfrm>
            <a:off x="13887009" y="11435000"/>
            <a:ext cx="5280945" cy="1015663"/>
          </a:xfrm>
          <a:prstGeom prst="rect">
            <a:avLst/>
          </a:prstGeom>
          <a:noFill/>
        </p:spPr>
        <p:txBody>
          <a:bodyPr wrap="square" lIns="91440" tIns="45720" rIns="91440" bIns="45720" rtlCol="0" anchor="t">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r>
              <a:rPr lang="en-US" sz="3000"/>
              <a:t>2D fibrinogen gel with SKBR3 that ate through it</a:t>
            </a:r>
          </a:p>
        </p:txBody>
      </p:sp>
      <p:sp>
        <p:nvSpPr>
          <p:cNvPr id="38" name="TextBox 37">
            <a:extLst>
              <a:ext uri="{FF2B5EF4-FFF2-40B4-BE49-F238E27FC236}">
                <a16:creationId xmlns:a16="http://schemas.microsoft.com/office/drawing/2014/main" id="{906A2C33-FF1E-8281-0F32-4838CE772618}"/>
              </a:ext>
            </a:extLst>
          </p:cNvPr>
          <p:cNvSpPr txBox="1"/>
          <p:nvPr/>
        </p:nvSpPr>
        <p:spPr>
          <a:xfrm>
            <a:off x="12836983" y="5535313"/>
            <a:ext cx="13465460" cy="923330"/>
          </a:xfrm>
          <a:prstGeom prst="rect">
            <a:avLst/>
          </a:prstGeom>
          <a:noFill/>
        </p:spPr>
        <p:txBody>
          <a:bodyPr wrap="square" lIns="91440" tIns="45720" rIns="91440" bIns="45720" rtlCol="0" anchor="t">
            <a:spAutoFit/>
          </a:bodyPr>
          <a:lstStyle/>
          <a:p>
            <a:pPr algn="ctr"/>
            <a:r>
              <a:rPr lang="en-US" sz="5400" u="sng">
                <a:solidFill>
                  <a:srgbClr val="003B91"/>
                </a:solidFill>
              </a:rPr>
              <a:t>2D Phase contrast microscope images </a:t>
            </a:r>
          </a:p>
        </p:txBody>
      </p:sp>
      <p:sp>
        <p:nvSpPr>
          <p:cNvPr id="30" name="TextBox 29">
            <a:extLst>
              <a:ext uri="{FF2B5EF4-FFF2-40B4-BE49-F238E27FC236}">
                <a16:creationId xmlns:a16="http://schemas.microsoft.com/office/drawing/2014/main" id="{F04BFB14-A129-E9C1-3D96-0738D2BBDEF7}"/>
              </a:ext>
            </a:extLst>
          </p:cNvPr>
          <p:cNvSpPr txBox="1"/>
          <p:nvPr/>
        </p:nvSpPr>
        <p:spPr>
          <a:xfrm>
            <a:off x="35242467" y="11673053"/>
            <a:ext cx="3280344" cy="3785652"/>
          </a:xfrm>
          <a:prstGeom prst="rect">
            <a:avLst/>
          </a:prstGeom>
          <a:noFill/>
        </p:spPr>
        <p:txBody>
          <a:bodyPr wrap="square" lIns="91440" tIns="45720" rIns="91440" bIns="45720" rtlCol="0" anchor="t">
            <a:spAutoFit/>
          </a:bodyPr>
          <a:lstStyle/>
          <a:p>
            <a:r>
              <a:rPr lang="en-US" sz="3000"/>
              <a:t>Graph of storage modulus (blue) and loss modulus (green) of fibrin hydrogel related to time after 60 minutes of oscillatory shear</a:t>
            </a:r>
          </a:p>
        </p:txBody>
      </p:sp>
    </p:spTree>
    <p:extLst>
      <p:ext uri="{BB962C8B-B14F-4D97-AF65-F5344CB8AC3E}">
        <p14:creationId xmlns:p14="http://schemas.microsoft.com/office/powerpoint/2010/main" val="380203461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E85565EF081C42A0B85333A3B69824" ma:contentTypeVersion="6" ma:contentTypeDescription="Create a new document." ma:contentTypeScope="" ma:versionID="b1efdab7477b8d4624b2d2d22e9f025f">
  <xsd:schema xmlns:xsd="http://www.w3.org/2001/XMLSchema" xmlns:xs="http://www.w3.org/2001/XMLSchema" xmlns:p="http://schemas.microsoft.com/office/2006/metadata/properties" xmlns:ns3="62b07698-5f0c-44f3-8443-72c261e945d6" xmlns:ns4="8fd75a8e-340f-4fd1-9259-5e6c361efe38" targetNamespace="http://schemas.microsoft.com/office/2006/metadata/properties" ma:root="true" ma:fieldsID="a995864f3ce6ad11f1a0b5978edc08f1" ns3:_="" ns4:_="">
    <xsd:import namespace="62b07698-5f0c-44f3-8443-72c261e945d6"/>
    <xsd:import namespace="8fd75a8e-340f-4fd1-9259-5e6c361efe38"/>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b07698-5f0c-44f3-8443-72c261e945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d75a8e-340f-4fd1-9259-5e6c361efe3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2b07698-5f0c-44f3-8443-72c261e945d6" xsi:nil="true"/>
  </documentManagement>
</p:properties>
</file>

<file path=customXml/itemProps1.xml><?xml version="1.0" encoding="utf-8"?>
<ds:datastoreItem xmlns:ds="http://schemas.openxmlformats.org/officeDocument/2006/customXml" ds:itemID="{6E87E385-BAFC-4B90-80CA-54D43B5B8F01}">
  <ds:schemaRefs>
    <ds:schemaRef ds:uri="http://schemas.microsoft.com/sharepoint/v3/contenttype/forms"/>
  </ds:schemaRefs>
</ds:datastoreItem>
</file>

<file path=customXml/itemProps2.xml><?xml version="1.0" encoding="utf-8"?>
<ds:datastoreItem xmlns:ds="http://schemas.openxmlformats.org/officeDocument/2006/customXml" ds:itemID="{03D2DC7F-CD5D-4182-B54C-7E9DD74B7314}">
  <ds:schemaRefs>
    <ds:schemaRef ds:uri="62b07698-5f0c-44f3-8443-72c261e945d6"/>
    <ds:schemaRef ds:uri="8fd75a8e-340f-4fd1-9259-5e6c361efe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6A2FE879-C8F3-4466-852C-985A683097E6}">
  <ds:schemaRefs>
    <ds:schemaRef ds:uri="62b07698-5f0c-44f3-8443-72c261e945d6"/>
    <ds:schemaRef ds:uri="8fd75a8e-340f-4fd1-9259-5e6c361efe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969</Words>
  <Application>Microsoft Office PowerPoint</Application>
  <PresentationFormat>Custom</PresentationFormat>
  <Paragraphs>167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Breton</dc:creator>
  <cp:lastModifiedBy>Matthew Breton</cp:lastModifiedBy>
  <cp:revision>1</cp:revision>
  <dcterms:created xsi:type="dcterms:W3CDTF">2023-03-31T14:20:36Z</dcterms:created>
  <dcterms:modified xsi:type="dcterms:W3CDTF">2023-04-18T02:27:08Z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0x01010088E85565EF081C42A0B85333A3B69824</vt:lpwstr>
  </property>
</Properties>
</file>