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3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29158-0244-06C3-120C-370DB860AF3D}" name="Luke Conroy" initials="LC" userId="S::lmc1072@usnh.edu::7a8353b0-6506-4755-967e-94b4b61e5562" providerId="AD"/>
  <p188:author id="{251830B7-EDD6-0987-DB14-104C1E5BB19F}" name="Martin Wosnik" initials="MW" userId="S::mmq58@usnh.edu::f89d4c20-e0a1-4613-b928-408d332b1abe" providerId="AD"/>
  <p188:author id="{2F7C62CF-687C-6B3F-2001-7A356348B952}" name="Madeline Strange" initials="MS" userId="S::mrs1128@usnh.edu::9c03639a-a11f-4a91-8c44-69c74017cde3" providerId="AD"/>
  <p188:author id="{D0DFA5E3-402C-4604-C701-322CDF8674CA}" name="Allison Childs" initials="AC" userId="S::aec1079@usnh.edu::2ed5baf0-1997-4dbf-8b83-2c9f468685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EF5FF"/>
    <a:srgbClr val="CFF0FF"/>
    <a:srgbClr val="DFF6F7"/>
    <a:srgbClr val="CCCCCC"/>
    <a:srgbClr val="999999"/>
    <a:srgbClr val="FF9900"/>
    <a:srgbClr val="990000"/>
    <a:srgbClr val="000050"/>
    <a:srgbClr val="001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AC425-5EC0-C52D-1991-FEAD63E69AD4}" v="12" dt="2023-04-17T21:17:02.997"/>
    <p1510:client id="{11921E7C-EDD0-8906-D136-CAEE797E2D64}" v="3" dt="2023-04-17T20:23:07.224"/>
    <p1510:client id="{1E056D4F-DDAE-33FA-BC20-0A794592E6FB}" v="25" dt="2023-04-17T23:25:04.152"/>
    <p1510:client id="{2159B79B-C799-4D3E-9099-0D3737F7249C}" v="94" vWet="96" dt="2023-04-18T00:07:47.536"/>
    <p1510:client id="{28C8FF4B-5C03-ECBD-0AF4-F78CF18E70C2}" v="1" dt="2023-04-17T16:21:47.676"/>
    <p1510:client id="{2CF9A22B-1829-4AB1-A37F-602952F83CDD}" v="2" dt="2023-04-17T04:33:38.576"/>
    <p1510:client id="{33BD3486-BC49-0A4B-2D7E-A049BE1837B7}" v="89" dt="2023-04-18T00:28:52.374"/>
    <p1510:client id="{465CFD21-4234-A7BD-18B4-B3BC263D6B89}" v="51" dt="2023-04-17T21:23:38.743"/>
    <p1510:client id="{53D8317A-7F97-84AB-57A7-A1CC16D1D145}" v="16" dt="2023-04-17T20:37:21.110"/>
    <p1510:client id="{70B434B5-AB22-05A1-CAF0-07238B383724}" v="52" vWet="54" dt="2023-04-18T00:43:45.028"/>
    <p1510:client id="{7A29D741-D4CC-1836-7CF4-903BAC05B374}" v="15" dt="2023-04-17T20:51:02.424"/>
    <p1510:client id="{80901E24-CA78-49F5-9DD1-987A98322CDA}" v="26" vWet="28" dt="2023-04-17T23:37:57.863"/>
    <p1510:client id="{83648BA7-12CE-BC1B-F5C9-2CDABEA163F2}" v="78" dt="2023-04-18T00:43:37.051"/>
    <p1510:client id="{8CB9450D-9407-FB88-3287-FD501639E205}" v="8" dt="2023-04-17T18:26:03.278"/>
    <p1510:client id="{9FC73436-22D6-5EF6-F26B-F3551D33BCB7}" v="313" dt="2023-04-17T21:30:04.878"/>
    <p1510:client id="{A0F0398C-E3A2-0B58-30E3-0123B86CABF9}" v="431" dt="2023-04-17T01:50:47.309"/>
    <p1510:client id="{A42A4304-0ACA-7F08-022D-46F7F10435AB}" v="93" dt="2023-04-17T21:03:27.526"/>
    <p1510:client id="{B03476C6-F0AC-4013-F44C-4E6066C63F0F}" v="502" dt="2023-04-17T19:48:21.546"/>
    <p1510:client id="{B656FD95-2BCD-4EC6-85FC-F5D5FF71ED0F}" vWet="2" dt="2023-04-18T00:57:23.744"/>
    <p1510:client id="{BDA47933-D8AC-4D59-955A-C95DC2ABF596}" v="2249" dt="2023-04-18T01:21:29.041"/>
    <p1510:client id="{F4CADFF7-8530-2D48-8136-097F2ECAE784}" v="65" dt="2023-04-17T02:37:10.374"/>
    <p1510:client id="{F5117A45-DF1D-AAF6-F669-93CDDC00B68F}" v="1" dt="2023-04-17T23:37:56.205"/>
    <p1510:client id="{F6D02584-F116-9A60-E60F-B6679B5EADAB}" v="4" dt="2023-04-18T01:46:50.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5552"/>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5914FF8B-3890-42A2-830B-BA4A6B700BAE}" authorId="{D0DFA5E3-402C-4604-C701-322CDF8674CA}" status="resolved" created="2023-04-12T17:23:52.123" complete="100000">
    <ac:deMkLst xmlns:ac="http://schemas.microsoft.com/office/drawing/2013/main/command">
      <pc:docMk xmlns:pc="http://schemas.microsoft.com/office/powerpoint/2013/main/command"/>
      <pc:sldMk xmlns:pc="http://schemas.microsoft.com/office/powerpoint/2013/main/command" cId="0" sldId="259"/>
      <ac:spMk id="25" creationId="{59A5CF3F-82D5-9739-9CB6-C28EC365F92A}"/>
    </ac:deMkLst>
    <p188:replyLst>
      <p188:reply id="{D3980910-9435-47B8-857D-DCF9E97E5D17}" authorId="{2F7C62CF-687C-6B3F-2001-7A356348B952}" created="2023-04-12T17:24:23.835">
        <p188:txBody>
          <a:bodyPr/>
          <a:lstStyle/>
          <a:p>
            <a:r>
              <a:rPr lang="en-US"/>
              <a:t>Do you have the calculations for hydrostatics</a:t>
            </a:r>
          </a:p>
        </p188:txBody>
      </p188:reply>
      <p188:reply id="{F82BA17C-F435-48AB-8F5D-785581F3B832}" authorId="{2F7C62CF-687C-6B3F-2001-7A356348B952}" created="2023-04-12T17:24:57.462">
        <p188:txBody>
          <a:bodyPr/>
          <a:lstStyle/>
          <a:p>
            <a:r>
              <a:rPr lang="en-US"/>
              <a:t>and buoyancy</a:t>
            </a:r>
          </a:p>
        </p188:txBody>
      </p188:reply>
      <p188:reply id="{50E2C067-0284-4533-8665-220F66ACE6DE}" authorId="{D0DFA5E3-402C-4604-C701-322CDF8674CA}" created="2023-04-12T17:25:30.970">
        <p188:txBody>
          <a:bodyPr/>
          <a:lstStyle/>
          <a:p>
            <a:r>
              <a:rPr lang="en-US"/>
              <a:t>Yeah there are a lot lot of calculations but I can try and pick out the most important ones rn</a:t>
            </a:r>
          </a:p>
        </p188:txBody>
      </p188:reply>
      <p188:reply id="{91087A4E-8B54-4B5F-B3C9-0F25BCB33B43}" authorId="{D0DFA5E3-402C-4604-C701-322CDF8674CA}" created="2023-04-12T17:33:12.109">
        <p188:txBody>
          <a:bodyPr/>
          <a:lstStyle/>
          <a:p>
            <a:r>
              <a:rPr lang="en-US"/>
              <a:t>How do I insert an equation on here? </a:t>
            </a:r>
          </a:p>
        </p188:txBody>
      </p188:reply>
      <p188:reply id="{7919A457-4F1E-40DB-860C-0C19135974E8}" authorId="{2F7C62CF-687C-6B3F-2001-7A356348B952}" created="2023-04-12T17:38:48.592">
        <p188:txBody>
          <a:bodyPr/>
          <a:lstStyle/>
          <a:p>
            <a:r>
              <a:rPr lang="en-US"/>
              <a:t>Can you take a screenshot and then paste it in?</a:t>
            </a:r>
          </a:p>
        </p188:txBody>
      </p188:reply>
    </p188:replyLst>
    <p188:txBody>
      <a:bodyPr/>
      <a:lstStyle/>
      <a:p>
        <a:r>
          <a:rPr lang="en-US"/>
          <a:t>Is is power stored in batteries or electricity stored in batteries?</a:t>
        </a:r>
      </a:p>
    </p188:txBody>
  </p188:cm>
  <p188:cm id="{30954C66-38EB-44FC-8DD2-7F4D9A249AC6}" authorId="{251830B7-EDD6-0987-DB14-104C1E5BB19F}" status="resolved" created="2023-04-16T07:24:05.916" complete="100000">
    <ac:deMkLst xmlns:ac="http://schemas.microsoft.com/office/drawing/2013/main/command">
      <pc:docMk xmlns:pc="http://schemas.microsoft.com/office/powerpoint/2013/main/command"/>
      <pc:sldMk xmlns:pc="http://schemas.microsoft.com/office/powerpoint/2013/main/command" cId="0" sldId="259"/>
      <ac:spMk id="2050" creationId="{00000000-0000-0000-0000-000000000000}"/>
    </ac:deMkLst>
    <p188:txBody>
      <a:bodyPr/>
      <a:lstStyle/>
      <a:p>
        <a:r>
          <a:rPr lang="en-US"/>
          <a:t>"MECC Competition" - I woudl just spell out as "Marine Energy Collegiate Competition (MECC)"</a:t>
        </a:r>
      </a:p>
    </p188:txBody>
  </p188:cm>
  <p188:cm id="{023E040F-7F35-422F-82FB-356F64C7AA95}" authorId="{251830B7-EDD6-0987-DB14-104C1E5BB19F}" status="resolved" created="2023-04-16T07:26:34.319" complete="100000">
    <ac:deMkLst xmlns:ac="http://schemas.microsoft.com/office/drawing/2013/main/command">
      <pc:docMk xmlns:pc="http://schemas.microsoft.com/office/powerpoint/2013/main/command"/>
      <pc:sldMk xmlns:pc="http://schemas.microsoft.com/office/powerpoint/2013/main/command" cId="0" sldId="259"/>
      <ac:spMk id="22" creationId="{E604F98A-A6FB-BBA7-3F13-07B96388C7E2}"/>
    </ac:deMkLst>
    <p188:txBody>
      <a:bodyPr/>
      <a:lstStyle/>
      <a:p>
        <a:r>
          <a:rPr lang="en-US"/>
          <a:t>Kinovea plot: plot 1/3 scale theoretical result over model testing motion tracking. Do they align? (may need some phase alignment. time scales as L^0.5 )</a:t>
        </a:r>
      </a:p>
    </p188:txBody>
  </p188:cm>
  <p188:cm id="{C5F5FB3C-FC43-44D9-BF51-55B05958BB43}" authorId="{251830B7-EDD6-0987-DB14-104C1E5BB19F}" status="resolved" created="2023-04-16T07:28:07.623" complete="100000">
    <pc:sldMkLst xmlns:pc="http://schemas.microsoft.com/office/powerpoint/2013/main/command">
      <pc:docMk/>
      <pc:sldMk cId="0" sldId="259"/>
    </pc:sldMkLst>
    <p188:txBody>
      <a:bodyPr/>
      <a:lstStyle/>
      <a:p>
        <a:r>
          <a:rPr lang="en-US"/>
          <a:t>For community outreach: do you have a good photo of the classroom activities? miniature WEC demo?</a:t>
        </a:r>
      </a:p>
    </p188:txBody>
  </p188:cm>
  <p188:cm id="{FFCD5DC5-2C4C-46E1-B26D-DC1090D7D873}" authorId="{251830B7-EDD6-0987-DB14-104C1E5BB19F}" status="resolved" created="2023-04-16T07:30:05.367" complete="100000">
    <pc:sldMkLst xmlns:pc="http://schemas.microsoft.com/office/powerpoint/2013/main/command">
      <pc:docMk/>
      <pc:sldMk cId="0" sldId="259"/>
    </pc:sldMkLst>
    <p188:txBody>
      <a:bodyPr/>
      <a:lstStyle/>
      <a:p>
        <a:r>
          <a:rPr lang="en-US"/>
          <a:t>Under "Project Objective": maybe start with "Marine-energy powered communication system"</a:t>
        </a:r>
      </a:p>
    </p188:txBody>
  </p188:cm>
  <p188:cm id="{32B9947E-909D-44EB-9493-AF869598486F}" authorId="{251830B7-EDD6-0987-DB14-104C1E5BB19F}" status="resolved" created="2023-04-16T07:41:14.412" complete="100000">
    <ac:txMkLst xmlns:ac="http://schemas.microsoft.com/office/drawing/2013/main/command">
      <pc:docMk xmlns:pc="http://schemas.microsoft.com/office/powerpoint/2013/main/command"/>
      <pc:sldMk xmlns:pc="http://schemas.microsoft.com/office/powerpoint/2013/main/command" cId="0" sldId="259"/>
      <ac:spMk id="18" creationId="{7E903D58-A007-971B-4C7C-FF8838093159}"/>
      <ac:txMk cp="10">
        <ac:context len="549" hash="2041583530"/>
      </ac:txMk>
    </ac:txMkLst>
    <p188:pos x="4044875" y="1592131"/>
    <p188:txBody>
      <a:bodyPr/>
      <a:lstStyle/>
      <a:p>
        <a:r>
          <a:rPr lang="en-US"/>
          <a:t>$25.00?</a:t>
        </a:r>
      </a:p>
    </p188:txBody>
  </p188:cm>
  <p188:cm id="{8EBE724A-28F2-41D5-9FEC-51C34638FE1B}" authorId="{D0DFA5E3-402C-4604-C701-322CDF8674CA}" status="resolved" created="2023-04-17T00:04:47.940" complete="100000">
    <ac:txMkLst xmlns:ac="http://schemas.microsoft.com/office/drawing/2013/main/command">
      <pc:docMk xmlns:pc="http://schemas.microsoft.com/office/powerpoint/2013/main/command"/>
      <pc:sldMk xmlns:pc="http://schemas.microsoft.com/office/powerpoint/2013/main/command" cId="0" sldId="259"/>
      <ac:spMk id="18" creationId="{7E903D58-A007-971B-4C7C-FF8838093159}"/>
      <ac:txMk cp="477" len="71">
        <ac:context len="549" hash="2041583530"/>
      </ac:txMk>
    </ac:txMkLst>
    <p188:pos x="1985554" y="9771017"/>
    <p188:txBody>
      <a:bodyPr/>
      <a:lstStyle/>
      <a:p>
        <a:r>
          <a:rPr lang="en-US"/>
          <a:t>What does this mean</a:t>
        </a:r>
      </a:p>
    </p188:txBody>
  </p188:cm>
  <p188:cm id="{1E7C1211-5351-46FD-9BEE-CBE5EF849E36}" authorId="{D0DFA5E3-402C-4604-C701-322CDF8674CA}" status="resolved" created="2023-04-17T00:05:29.379" complete="100000">
    <ac:deMkLst xmlns:ac="http://schemas.microsoft.com/office/drawing/2013/main/command">
      <pc:docMk xmlns:pc="http://schemas.microsoft.com/office/powerpoint/2013/main/command"/>
      <pc:sldMk xmlns:pc="http://schemas.microsoft.com/office/powerpoint/2013/main/command" cId="0" sldId="259"/>
      <ac:graphicFrameMk id="55" creationId="{96592DB7-C6E8-DFB7-F23A-92303BAD102E}"/>
    </ac:deMkLst>
    <p188:txBody>
      <a:bodyPr/>
      <a:lstStyle/>
      <a:p>
        <a:r>
          <a:rPr lang="en-US"/>
          <a:t>Are these # updated to most recent info from Rae? And its not clear what these numbers mean</a:t>
        </a:r>
      </a:p>
    </p188:txBody>
  </p188:cm>
  <p188:cm id="{E9AD2C33-0CD0-4778-BA8B-F65B4FE4530B}" authorId="{D0DFA5E3-402C-4604-C701-322CDF8674CA}" status="resolved" created="2023-04-17T00:21:11.612" complete="100000">
    <ac:deMkLst xmlns:ac="http://schemas.microsoft.com/office/drawing/2013/main/command">
      <pc:docMk xmlns:pc="http://schemas.microsoft.com/office/powerpoint/2013/main/command"/>
      <pc:sldMk xmlns:pc="http://schemas.microsoft.com/office/powerpoint/2013/main/command" cId="0" sldId="259"/>
      <ac:spMk id="21" creationId="{AEF29701-68CB-BE28-2590-36B1C2455882}"/>
    </ac:deMkLst>
    <p188:txBody>
      <a:bodyPr/>
      <a:lstStyle/>
      <a:p>
        <a:r>
          <a:rPr lang="en-US"/>
          <a:t>Fix this</a:t>
        </a:r>
      </a:p>
    </p188:txBody>
  </p188:cm>
  <p188:cm id="{10186FC0-D500-47A9-A19F-4F1304CA194B}" authorId="{D0DFA5E3-402C-4604-C701-322CDF8674CA}" status="resolved" created="2023-04-17T00:21:25.144" complete="100000">
    <ac:deMkLst xmlns:ac="http://schemas.microsoft.com/office/drawing/2013/main/command">
      <pc:docMk xmlns:pc="http://schemas.microsoft.com/office/powerpoint/2013/main/command"/>
      <pc:sldMk xmlns:pc="http://schemas.microsoft.com/office/powerpoint/2013/main/command" cId="0" sldId="259"/>
      <ac:spMk id="34" creationId="{9E0ACA69-8F99-772E-9EC5-0B8F97A4C383}"/>
    </ac:deMkLst>
    <p188:txBody>
      <a:bodyPr/>
      <a:lstStyle/>
      <a:p>
        <a:r>
          <a:rPr lang="en-US"/>
          <a:t>Fix formatting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AB648854-DC24-472F-84AE-A3A03D04FFBF}" type="datetimeFigureOut">
              <a:rPr lang="en-US" smtClean="0"/>
              <a:t>4/17/2023</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889E495A-E366-4243-BC92-AAA2954F15DA}" type="slidenum">
              <a:rPr lang="en-US" smtClean="0"/>
              <a:t>‹#›</a:t>
            </a:fld>
            <a:endParaRPr lang="en-US"/>
          </a:p>
        </p:txBody>
      </p:sp>
    </p:spTree>
    <p:extLst>
      <p:ext uri="{BB962C8B-B14F-4D97-AF65-F5344CB8AC3E}">
        <p14:creationId xmlns:p14="http://schemas.microsoft.com/office/powerpoint/2010/main" val="274203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E495A-E366-4243-BC92-AAA2954F15DA}" type="slidenum">
              <a:rPr lang="en-US" smtClean="0"/>
              <a:t>1</a:t>
            </a:fld>
            <a:endParaRPr lang="en-US"/>
          </a:p>
        </p:txBody>
      </p:sp>
    </p:spTree>
    <p:extLst>
      <p:ext uri="{BB962C8B-B14F-4D97-AF65-F5344CB8AC3E}">
        <p14:creationId xmlns:p14="http://schemas.microsoft.com/office/powerpoint/2010/main" val="309894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jpeg"/><Relationship Id="rId18" Type="http://schemas.openxmlformats.org/officeDocument/2006/relationships/image" Target="../media/image14.png"/><Relationship Id="rId3" Type="http://schemas.microsoft.com/office/2018/10/relationships/comments" Target="../comments/modernComment_103_0.xml"/><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jpe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33E02-9A3F-019E-D047-DC35C6D04CF7}"/>
              </a:ext>
            </a:extLst>
          </p:cNvPr>
          <p:cNvSpPr/>
          <p:nvPr/>
        </p:nvSpPr>
        <p:spPr bwMode="auto">
          <a:xfrm>
            <a:off x="-60215" y="5463804"/>
            <a:ext cx="43911525" cy="27425604"/>
          </a:xfrm>
          <a:prstGeom prst="rect">
            <a:avLst/>
          </a:prstGeom>
          <a:solidFill>
            <a:srgbClr val="DEF5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050" name="Rectangle 2"/>
          <p:cNvSpPr>
            <a:spLocks noGrp="1" noChangeArrowheads="1"/>
          </p:cNvSpPr>
          <p:nvPr>
            <p:ph type="title" sz="quarter"/>
          </p:nvPr>
        </p:nvSpPr>
        <p:spPr>
          <a:xfrm>
            <a:off x="-20326" y="-235785"/>
            <a:ext cx="43911525" cy="5722185"/>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bg2"/>
            </a:solidFill>
            <a:miter lim="800000"/>
            <a:headEnd/>
            <a:tailEnd/>
          </a:ln>
        </p:spPr>
        <p:txBody>
          <a:bodyPr>
            <a:normAutofit/>
          </a:bodyPr>
          <a:lstStyle/>
          <a:p>
            <a:pPr algn="l">
              <a:spcBef>
                <a:spcPts val="0"/>
              </a:spcBef>
              <a:spcAft>
                <a:spcPts val="0"/>
              </a:spcAft>
            </a:pPr>
            <a:r>
              <a:rPr lang="en-US" sz="8800" b="1" i="1" err="1">
                <a:solidFill>
                  <a:schemeClr val="bg1"/>
                </a:solidFill>
                <a:latin typeface="Calibri"/>
                <a:ea typeface="+mj-lt"/>
                <a:cs typeface="+mj-lt"/>
              </a:rPr>
              <a:t>Swellular</a:t>
            </a:r>
            <a:r>
              <a:rPr lang="en-US" sz="8800" b="1">
                <a:solidFill>
                  <a:schemeClr val="bg1"/>
                </a:solidFill>
                <a:latin typeface="Calibri"/>
                <a:ea typeface="+mj-lt"/>
                <a:cs typeface="+mj-lt"/>
              </a:rPr>
              <a:t> - Wave Powered Communications System for </a:t>
            </a:r>
            <a:br>
              <a:rPr lang="en-US" sz="8800" b="1">
                <a:latin typeface="Calibri"/>
                <a:ea typeface="+mj-lt"/>
                <a:cs typeface="+mj-lt"/>
              </a:rPr>
            </a:br>
            <a:r>
              <a:rPr lang="en-US" sz="8800" b="1">
                <a:solidFill>
                  <a:schemeClr val="bg1"/>
                </a:solidFill>
                <a:latin typeface="Calibri"/>
                <a:ea typeface="+mj-lt"/>
                <a:cs typeface="+mj-lt"/>
              </a:rPr>
              <a:t>First Responders - MECC Competition </a:t>
            </a:r>
            <a:br>
              <a:rPr lang="en-US" sz="8000" b="1">
                <a:latin typeface="Calibri"/>
                <a:ea typeface="+mj-lt"/>
                <a:cs typeface="+mj-lt"/>
              </a:rPr>
            </a:br>
            <a:r>
              <a:rPr lang="en-US" sz="4400">
                <a:solidFill>
                  <a:schemeClr val="bg1"/>
                </a:solidFill>
                <a:latin typeface="Calibri"/>
                <a:ea typeface="+mj-lt"/>
                <a:cs typeface="+mj-lt"/>
              </a:rPr>
              <a:t>Luke</a:t>
            </a:r>
            <a:r>
              <a:rPr lang="en-US" sz="4400">
                <a:solidFill>
                  <a:schemeClr val="bg1"/>
                </a:solidFill>
                <a:latin typeface="Calibri"/>
                <a:cs typeface="Arial"/>
              </a:rPr>
              <a:t> Conroy, Allison Childs, Maddie Strange, Aidan Cadogan, Teddy Evans, Danny Sheehan, Katie Dold, </a:t>
            </a:r>
            <a:r>
              <a:rPr lang="en-US" sz="4400" err="1">
                <a:solidFill>
                  <a:schemeClr val="bg1"/>
                </a:solidFill>
                <a:latin typeface="Calibri"/>
                <a:cs typeface="Arial"/>
              </a:rPr>
              <a:t>Raeanne</a:t>
            </a:r>
            <a:r>
              <a:rPr lang="en-US" sz="4400">
                <a:solidFill>
                  <a:schemeClr val="bg1"/>
                </a:solidFill>
                <a:latin typeface="Calibri"/>
                <a:cs typeface="Arial"/>
              </a:rPr>
              <a:t> Breton</a:t>
            </a:r>
            <a:br>
              <a:rPr lang="en-US" sz="4400">
                <a:latin typeface="Calibri"/>
                <a:cs typeface="Arial"/>
              </a:rPr>
            </a:br>
            <a:r>
              <a:rPr lang="en-US" sz="4400">
                <a:solidFill>
                  <a:schemeClr val="bg1"/>
                </a:solidFill>
                <a:latin typeface="Calibri"/>
                <a:cs typeface="Arial"/>
              </a:rPr>
              <a:t>Advisors: Dr. Martin Wosnik, Dr. Erin Bell </a:t>
            </a:r>
            <a:br>
              <a:rPr lang="en-US" sz="4400">
                <a:solidFill>
                  <a:schemeClr val="bg1"/>
                </a:solidFill>
                <a:latin typeface="Calibri"/>
                <a:cs typeface="Arial"/>
              </a:rPr>
            </a:br>
            <a:r>
              <a:rPr lang="en-US" sz="4400">
                <a:solidFill>
                  <a:schemeClr val="bg1"/>
                </a:solidFill>
                <a:latin typeface="Calibri"/>
                <a:cs typeface="Times New Roman"/>
              </a:rPr>
              <a:t>Center</a:t>
            </a:r>
            <a:r>
              <a:rPr lang="en-US" sz="4400">
                <a:solidFill>
                  <a:srgbClr val="FFFFFF"/>
                </a:solidFill>
                <a:latin typeface="Calibri"/>
                <a:cs typeface="Times New Roman"/>
              </a:rPr>
              <a:t> for Ocean Engineering, University of New Hampshire</a:t>
            </a:r>
            <a:endParaRPr lang="en-US" sz="4400">
              <a:latin typeface="Calibri"/>
              <a:cs typeface="Calibri"/>
            </a:endParaRP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5" name="Rectangle 167"/>
          <p:cNvSpPr>
            <a:spLocks noChangeArrowheads="1"/>
          </p:cNvSpPr>
          <p:nvPr/>
        </p:nvSpPr>
        <p:spPr bwMode="auto">
          <a:xfrm>
            <a:off x="795038" y="5845428"/>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Motivation / Need</a:t>
            </a:r>
            <a:endParaRPr lang="en-US" sz="6000">
              <a:solidFill>
                <a:srgbClr val="CCCCCC"/>
              </a:solidFill>
              <a:latin typeface="Calibri"/>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3009" y="644050"/>
            <a:ext cx="6891008" cy="2113041"/>
          </a:xfrm>
          <a:prstGeom prst="rect">
            <a:avLst/>
          </a:prstGeom>
        </p:spPr>
      </p:pic>
      <p:sp>
        <p:nvSpPr>
          <p:cNvPr id="17" name="TextBox 16">
            <a:extLst>
              <a:ext uri="{FF2B5EF4-FFF2-40B4-BE49-F238E27FC236}">
                <a16:creationId xmlns:a16="http://schemas.microsoft.com/office/drawing/2014/main" id="{7336743D-0596-CF84-E9E7-6774417C5E93}"/>
              </a:ext>
            </a:extLst>
          </p:cNvPr>
          <p:cNvSpPr txBox="1"/>
          <p:nvPr/>
        </p:nvSpPr>
        <p:spPr>
          <a:xfrm>
            <a:off x="784934" y="7353561"/>
            <a:ext cx="9068450"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spcAft>
                <a:spcPts val="0"/>
              </a:spcAft>
            </a:pPr>
            <a:r>
              <a:rPr lang="en-US" sz="3200">
                <a:solidFill>
                  <a:srgbClr val="000000"/>
                </a:solidFill>
                <a:latin typeface="Times New Roman"/>
                <a:cs typeface="Times New Roman"/>
              </a:rPr>
              <a:t>The Marine Energy Collegiate Competition (MECC) works to support and develop:</a:t>
            </a:r>
            <a:endParaRPr lang="en-US"/>
          </a:p>
          <a:p>
            <a:pPr marL="285750" algn="l">
              <a:spcBef>
                <a:spcPts val="0"/>
              </a:spcBef>
              <a:spcAft>
                <a:spcPts val="0"/>
              </a:spcAft>
              <a:buFont typeface="Arial,Sans-Serif"/>
              <a:buChar char="•"/>
            </a:pPr>
            <a:r>
              <a:rPr lang="en-US" sz="3200" b="0">
                <a:solidFill>
                  <a:srgbClr val="000000"/>
                </a:solidFill>
                <a:latin typeface="Times New Roman"/>
                <a:cs typeface="Times New Roman"/>
              </a:rPr>
              <a:t>Powering the Blue Economy </a:t>
            </a:r>
          </a:p>
          <a:p>
            <a:pPr marL="285750" algn="l">
              <a:spcBef>
                <a:spcPts val="0"/>
              </a:spcBef>
              <a:spcAft>
                <a:spcPts val="0"/>
              </a:spcAft>
              <a:buFont typeface="Arial,Sans-Serif"/>
              <a:buChar char="•"/>
            </a:pPr>
            <a:r>
              <a:rPr lang="en-US" sz="3200" b="0">
                <a:solidFill>
                  <a:srgbClr val="000000"/>
                </a:solidFill>
                <a:latin typeface="Times New Roman"/>
                <a:cs typeface="Times New Roman"/>
              </a:rPr>
              <a:t>Clean and renewable marine energy </a:t>
            </a:r>
          </a:p>
          <a:p>
            <a:pPr marL="285750" algn="l">
              <a:spcBef>
                <a:spcPts val="0"/>
              </a:spcBef>
              <a:spcAft>
                <a:spcPts val="0"/>
              </a:spcAft>
              <a:buFont typeface="Arial,Sans-Serif"/>
              <a:buChar char="•"/>
            </a:pPr>
            <a:r>
              <a:rPr lang="en-US" sz="3200" b="0">
                <a:solidFill>
                  <a:srgbClr val="000000"/>
                </a:solidFill>
                <a:latin typeface="Times New Roman"/>
                <a:cs typeface="Times New Roman"/>
              </a:rPr>
              <a:t>The resilience of isolated and coastal communities</a:t>
            </a:r>
            <a:endParaRPr lang="en-US">
              <a:cs typeface="Arial" charset="0"/>
            </a:endParaRPr>
          </a:p>
          <a:p>
            <a:pPr algn="l"/>
            <a:r>
              <a:rPr lang="en-US" sz="3200">
                <a:solidFill>
                  <a:srgbClr val="000000"/>
                </a:solidFill>
                <a:latin typeface="Times New Roman"/>
                <a:cs typeface="Times New Roman"/>
              </a:rPr>
              <a:t>Project Objectives</a:t>
            </a:r>
            <a:endParaRPr lang="en-US">
              <a:cs typeface="Arial" charset="0"/>
            </a:endParaRPr>
          </a:p>
          <a:p>
            <a:pPr marL="571500" indent="-571500" algn="l">
              <a:buFont typeface="Arial"/>
              <a:buChar char="•"/>
            </a:pPr>
            <a:r>
              <a:rPr lang="en-US" sz="3200" b="0">
                <a:solidFill>
                  <a:srgbClr val="000000"/>
                </a:solidFill>
                <a:latin typeface="Times New Roman"/>
                <a:cs typeface="Times New Roman"/>
              </a:rPr>
              <a:t>Communication system powered by marine energy</a:t>
            </a:r>
            <a:endParaRPr lang="en-US" sz="3200" b="0">
              <a:cs typeface="Arial"/>
            </a:endParaRPr>
          </a:p>
          <a:p>
            <a:pPr marL="571500" indent="-571500" algn="l">
              <a:buFont typeface="Arial"/>
              <a:buChar char="•"/>
            </a:pPr>
            <a:r>
              <a:rPr lang="en-US" sz="3200" b="0">
                <a:solidFill>
                  <a:srgbClr val="000000"/>
                </a:solidFill>
                <a:latin typeface="Times New Roman"/>
                <a:cs typeface="Times New Roman"/>
              </a:rPr>
              <a:t>Easily deployable and retrievable </a:t>
            </a:r>
          </a:p>
          <a:p>
            <a:pPr marL="571500" indent="-571500" algn="l">
              <a:buFont typeface="Arial"/>
              <a:buChar char="•"/>
            </a:pPr>
            <a:r>
              <a:rPr lang="en-US" sz="3200" b="0">
                <a:solidFill>
                  <a:srgbClr val="000000"/>
                </a:solidFill>
                <a:latin typeface="Times New Roman"/>
                <a:cs typeface="Times New Roman"/>
              </a:rPr>
              <a:t>Provide communication relief following natural disasters</a:t>
            </a:r>
          </a:p>
          <a:p>
            <a:pPr marL="571500" indent="-571500" algn="l">
              <a:buFont typeface="Arial"/>
              <a:buChar char="•"/>
            </a:pPr>
            <a:r>
              <a:rPr lang="en-US" sz="3200" b="0">
                <a:solidFill>
                  <a:srgbClr val="000000"/>
                </a:solidFill>
                <a:latin typeface="Times New Roman"/>
                <a:cs typeface="Times New Roman"/>
              </a:rPr>
              <a:t>Less carbon emissions compared to alternatives</a:t>
            </a:r>
          </a:p>
          <a:p>
            <a:pPr algn="l"/>
            <a:r>
              <a:rPr lang="en-US" sz="3200">
                <a:solidFill>
                  <a:srgbClr val="000000"/>
                </a:solidFill>
                <a:latin typeface="Times New Roman"/>
                <a:cs typeface="Times New Roman"/>
              </a:rPr>
              <a:t>Puerto Rico &amp; The Caribbean</a:t>
            </a:r>
          </a:p>
          <a:p>
            <a:pPr marL="457200" indent="-457200" algn="l">
              <a:buFont typeface="Arial"/>
              <a:buChar char="•"/>
            </a:pPr>
            <a:r>
              <a:rPr lang="en-US" sz="3200" b="0">
                <a:solidFill>
                  <a:srgbClr val="000000"/>
                </a:solidFill>
                <a:latin typeface="Times New Roman"/>
                <a:cs typeface="Times New Roman"/>
              </a:rPr>
              <a:t>Frequent natural disasters</a:t>
            </a:r>
            <a:endParaRPr lang="en-US" sz="3200">
              <a:solidFill>
                <a:srgbClr val="000000"/>
              </a:solidFill>
              <a:latin typeface="Times New Roman"/>
              <a:cs typeface="Times New Roman"/>
            </a:endParaRPr>
          </a:p>
          <a:p>
            <a:pPr marL="457200" indent="-457200" algn="l">
              <a:buFont typeface="Arial"/>
              <a:buChar char="•"/>
            </a:pPr>
            <a:r>
              <a:rPr lang="en-US" sz="3200" b="0">
                <a:solidFill>
                  <a:srgbClr val="000000"/>
                </a:solidFill>
                <a:latin typeface="Times New Roman"/>
                <a:cs typeface="Times New Roman"/>
              </a:rPr>
              <a:t>Manageable wave energy</a:t>
            </a:r>
          </a:p>
          <a:p>
            <a:pPr marL="457200" indent="-457200" algn="l">
              <a:buFont typeface="Arial"/>
              <a:buChar char="•"/>
            </a:pPr>
            <a:r>
              <a:rPr lang="en-US" sz="3200" b="0">
                <a:solidFill>
                  <a:srgbClr val="000000"/>
                </a:solidFill>
                <a:latin typeface="Times New Roman"/>
                <a:cs typeface="Times New Roman"/>
              </a:rPr>
              <a:t>Opportunity for infrastructure improvement</a:t>
            </a:r>
          </a:p>
        </p:txBody>
      </p:sp>
      <p:sp>
        <p:nvSpPr>
          <p:cNvPr id="25" name="TextBox 24">
            <a:extLst>
              <a:ext uri="{FF2B5EF4-FFF2-40B4-BE49-F238E27FC236}">
                <a16:creationId xmlns:a16="http://schemas.microsoft.com/office/drawing/2014/main" id="{59A5CF3F-82D5-9739-9CB6-C28EC365F92A}"/>
              </a:ext>
            </a:extLst>
          </p:cNvPr>
          <p:cNvSpPr txBox="1"/>
          <p:nvPr/>
        </p:nvSpPr>
        <p:spPr>
          <a:xfrm>
            <a:off x="807995" y="16714022"/>
            <a:ext cx="8596103" cy="7971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Arial"/>
              </a:rPr>
              <a:t>Design</a:t>
            </a:r>
            <a:r>
              <a:rPr lang="en-US" sz="3200" b="0">
                <a:solidFill>
                  <a:schemeClr val="tx1"/>
                </a:solidFill>
                <a:latin typeface="Times New Roman"/>
                <a:cs typeface="Arial"/>
              </a:rPr>
              <a:t> </a:t>
            </a:r>
          </a:p>
          <a:p>
            <a:pPr marL="571500" indent="-571500" algn="l">
              <a:buFont typeface="Arial"/>
              <a:buChar char="•"/>
            </a:pPr>
            <a:r>
              <a:rPr lang="en-US" sz="3200" b="0">
                <a:solidFill>
                  <a:schemeClr val="tx1"/>
                </a:solidFill>
                <a:latin typeface="Times New Roman"/>
                <a:cs typeface="Arial"/>
              </a:rPr>
              <a:t>Wave energy converter</a:t>
            </a:r>
            <a:endParaRPr lang="en-US" sz="3200">
              <a:solidFill>
                <a:schemeClr val="tx1"/>
              </a:solidFill>
              <a:cs typeface="Arial"/>
            </a:endParaRPr>
          </a:p>
          <a:p>
            <a:pPr marL="571500" indent="-571500" algn="l">
              <a:buFont typeface="Arial"/>
              <a:buChar char="•"/>
            </a:pPr>
            <a:r>
              <a:rPr lang="en-US" sz="3200" b="0">
                <a:solidFill>
                  <a:schemeClr val="tx1"/>
                </a:solidFill>
                <a:latin typeface="Times New Roman"/>
                <a:cs typeface="Arial"/>
              </a:rPr>
              <a:t>2-body point absorber</a:t>
            </a:r>
          </a:p>
          <a:p>
            <a:pPr marL="571500" indent="-571500" algn="l">
              <a:buFont typeface="Arial"/>
              <a:buChar char="•"/>
            </a:pPr>
            <a:r>
              <a:rPr lang="en-US" sz="3200" b="0">
                <a:solidFill>
                  <a:schemeClr val="tx1"/>
                </a:solidFill>
                <a:latin typeface="Times New Roman"/>
                <a:cs typeface="Arial"/>
              </a:rPr>
              <a:t>Direct drive linear generator</a:t>
            </a:r>
          </a:p>
          <a:p>
            <a:pPr marL="571500" indent="-571500" algn="l">
              <a:buFont typeface="Arial"/>
              <a:buChar char="•"/>
            </a:pPr>
            <a:r>
              <a:rPr lang="en-US" sz="3200" b="0">
                <a:solidFill>
                  <a:schemeClr val="tx1"/>
                </a:solidFill>
                <a:latin typeface="Times New Roman"/>
                <a:cs typeface="Arial"/>
              </a:rPr>
              <a:t>Electricity stored in batteries </a:t>
            </a:r>
          </a:p>
          <a:p>
            <a:pPr marL="571500" indent="-571500" algn="l">
              <a:buFont typeface="Arial"/>
              <a:buChar char="•"/>
            </a:pPr>
            <a:r>
              <a:rPr lang="en-US" sz="3200" b="0">
                <a:solidFill>
                  <a:schemeClr val="tx1"/>
                </a:solidFill>
                <a:latin typeface="Times New Roman"/>
                <a:cs typeface="Arial"/>
              </a:rPr>
              <a:t>Radio repeater extends range of HAM Radios to help first responders communicate</a:t>
            </a:r>
            <a:endParaRPr lang="en-US" sz="3200">
              <a:solidFill>
                <a:schemeClr val="tx1"/>
              </a:solidFill>
              <a:cs typeface="Arial"/>
            </a:endParaRPr>
          </a:p>
          <a:p>
            <a:pPr algn="l"/>
            <a:r>
              <a:rPr lang="en-US" sz="3200">
                <a:solidFill>
                  <a:schemeClr val="tx1"/>
                </a:solidFill>
                <a:latin typeface="Times New Roman"/>
                <a:cs typeface="Arial"/>
              </a:rPr>
              <a:t>Characteristics</a:t>
            </a:r>
            <a:endParaRPr lang="en-US">
              <a:solidFill>
                <a:schemeClr val="tx1"/>
              </a:solidFill>
            </a:endParaRPr>
          </a:p>
          <a:p>
            <a:pPr marL="571500" indent="-571500" algn="l">
              <a:buFont typeface="Arial"/>
              <a:buChar char="•"/>
            </a:pPr>
            <a:r>
              <a:rPr lang="en-US" sz="3200" b="0">
                <a:solidFill>
                  <a:schemeClr val="tx1"/>
                </a:solidFill>
                <a:latin typeface="Times New Roman"/>
                <a:cs typeface="Arial"/>
              </a:rPr>
              <a:t>Easy to deploy and maintain</a:t>
            </a:r>
          </a:p>
          <a:p>
            <a:pPr marL="571500" indent="-571500" algn="l">
              <a:buFont typeface="Arial"/>
              <a:buChar char="•"/>
            </a:pPr>
            <a:r>
              <a:rPr lang="en-US" sz="3200" b="0">
                <a:solidFill>
                  <a:schemeClr val="tx1"/>
                </a:solidFill>
                <a:latin typeface="Times New Roman"/>
                <a:cs typeface="Arial"/>
              </a:rPr>
              <a:t>Usable in remote locations</a:t>
            </a:r>
          </a:p>
          <a:p>
            <a:pPr marL="571500" indent="-571500" algn="l">
              <a:buFont typeface="Arial"/>
              <a:buChar char="•"/>
            </a:pPr>
            <a:r>
              <a:rPr lang="en-US" sz="3200" b="0">
                <a:solidFill>
                  <a:schemeClr val="tx1"/>
                </a:solidFill>
                <a:latin typeface="Times New Roman"/>
                <a:cs typeface="Arial"/>
              </a:rPr>
              <a:t>Simple mechanics</a:t>
            </a:r>
            <a:endParaRPr lang="en-US" sz="3200">
              <a:solidFill>
                <a:schemeClr val="tx1"/>
              </a:solidFill>
              <a:cs typeface="Arial"/>
            </a:endParaRPr>
          </a:p>
          <a:p>
            <a:pPr marL="571500" indent="-571500" algn="l">
              <a:buFont typeface="Arial"/>
              <a:buChar char="•"/>
            </a:pPr>
            <a:r>
              <a:rPr lang="en-US" sz="3200" b="0">
                <a:solidFill>
                  <a:schemeClr val="tx1"/>
                </a:solidFill>
                <a:latin typeface="Times New Roman"/>
                <a:cs typeface="Arial"/>
              </a:rPr>
              <a:t>Multiuse </a:t>
            </a:r>
          </a:p>
          <a:p>
            <a:pPr marL="571500" indent="-571500" algn="l">
              <a:buFont typeface="Arial"/>
              <a:buChar char="•"/>
            </a:pPr>
            <a:r>
              <a:rPr lang="en-US" sz="3200" b="0">
                <a:solidFill>
                  <a:schemeClr val="tx1"/>
                </a:solidFill>
                <a:latin typeface="Times New Roman"/>
                <a:cs typeface="Arial"/>
              </a:rPr>
              <a:t>Lightweight </a:t>
            </a:r>
          </a:p>
          <a:p>
            <a:pPr marL="571500" indent="-571500" algn="l">
              <a:buFont typeface="Arial"/>
              <a:buChar char="•"/>
            </a:pPr>
            <a:r>
              <a:rPr lang="en-US" sz="3200" b="0">
                <a:solidFill>
                  <a:schemeClr val="tx1"/>
                </a:solidFill>
                <a:latin typeface="Times New Roman"/>
                <a:cs typeface="Arial"/>
              </a:rPr>
              <a:t>Durable</a:t>
            </a:r>
          </a:p>
          <a:p>
            <a:pPr algn="l"/>
            <a:endParaRPr lang="en-US" sz="3200" b="0">
              <a:solidFill>
                <a:schemeClr val="tx1"/>
              </a:solidFill>
              <a:latin typeface="Times New Roman"/>
              <a:cs typeface="Arial"/>
            </a:endParaRPr>
          </a:p>
          <a:p>
            <a:pPr algn="l"/>
            <a:endParaRPr lang="en-US" sz="3200">
              <a:solidFill>
                <a:schemeClr val="tx1"/>
              </a:solidFill>
              <a:latin typeface="Times New Roman"/>
              <a:cs typeface="Arial"/>
            </a:endParaRPr>
          </a:p>
        </p:txBody>
      </p:sp>
      <p:pic>
        <p:nvPicPr>
          <p:cNvPr id="28" name="Picture 29" descr="Logo&#10;&#10;Description automatically generated">
            <a:extLst>
              <a:ext uri="{FF2B5EF4-FFF2-40B4-BE49-F238E27FC236}">
                <a16:creationId xmlns:a16="http://schemas.microsoft.com/office/drawing/2014/main" id="{EF1C59B2-08D2-FFA1-FEFF-B8ECA3DEFECC}"/>
              </a:ext>
            </a:extLst>
          </p:cNvPr>
          <p:cNvPicPr>
            <a:picLocks noChangeAspect="1"/>
          </p:cNvPicPr>
          <p:nvPr/>
        </p:nvPicPr>
        <p:blipFill>
          <a:blip r:embed="rId5"/>
          <a:stretch>
            <a:fillRect/>
          </a:stretch>
        </p:blipFill>
        <p:spPr>
          <a:xfrm>
            <a:off x="6358170" y="20214731"/>
            <a:ext cx="3412457" cy="3565633"/>
          </a:xfrm>
          <a:prstGeom prst="rect">
            <a:avLst/>
          </a:prstGeom>
        </p:spPr>
      </p:pic>
      <p:pic>
        <p:nvPicPr>
          <p:cNvPr id="30" name="Picture 30" descr="A picture containing graphical user interface&#10;&#10;Description automatically generated">
            <a:extLst>
              <a:ext uri="{FF2B5EF4-FFF2-40B4-BE49-F238E27FC236}">
                <a16:creationId xmlns:a16="http://schemas.microsoft.com/office/drawing/2014/main" id="{D7F4C97F-E5BA-E810-C93C-0011BECAC97E}"/>
              </a:ext>
            </a:extLst>
          </p:cNvPr>
          <p:cNvPicPr>
            <a:picLocks noChangeAspect="1"/>
          </p:cNvPicPr>
          <p:nvPr/>
        </p:nvPicPr>
        <p:blipFill>
          <a:blip r:embed="rId6"/>
          <a:stretch>
            <a:fillRect/>
          </a:stretch>
        </p:blipFill>
        <p:spPr>
          <a:xfrm>
            <a:off x="28968782" y="285868"/>
            <a:ext cx="4912495" cy="4931546"/>
          </a:xfrm>
          <a:prstGeom prst="rect">
            <a:avLst/>
          </a:prstGeom>
        </p:spPr>
      </p:pic>
      <p:pic>
        <p:nvPicPr>
          <p:cNvPr id="8" name="Picture 30" descr="Logo&#10;&#10;Description automatically generated">
            <a:extLst>
              <a:ext uri="{FF2B5EF4-FFF2-40B4-BE49-F238E27FC236}">
                <a16:creationId xmlns:a16="http://schemas.microsoft.com/office/drawing/2014/main" id="{DAC4C25D-3562-1244-2BA4-97D5DAACE02E}"/>
              </a:ext>
            </a:extLst>
          </p:cNvPr>
          <p:cNvPicPr>
            <a:picLocks noChangeAspect="1"/>
          </p:cNvPicPr>
          <p:nvPr/>
        </p:nvPicPr>
        <p:blipFill>
          <a:blip r:embed="rId7"/>
          <a:stretch>
            <a:fillRect/>
          </a:stretch>
        </p:blipFill>
        <p:spPr>
          <a:xfrm>
            <a:off x="41401554" y="379805"/>
            <a:ext cx="2217807" cy="2162106"/>
          </a:xfrm>
          <a:prstGeom prst="rect">
            <a:avLst/>
          </a:prstGeom>
        </p:spPr>
      </p:pic>
      <p:pic>
        <p:nvPicPr>
          <p:cNvPr id="12" name="Picture 69" descr="A picture containing text, clipart&#10;&#10;Description automatically generated">
            <a:extLst>
              <a:ext uri="{FF2B5EF4-FFF2-40B4-BE49-F238E27FC236}">
                <a16:creationId xmlns:a16="http://schemas.microsoft.com/office/drawing/2014/main" id="{E0C6D816-8579-B8C2-9417-1D78B3016392}"/>
              </a:ext>
            </a:extLst>
          </p:cNvPr>
          <p:cNvPicPr>
            <a:picLocks noChangeAspect="1"/>
          </p:cNvPicPr>
          <p:nvPr/>
        </p:nvPicPr>
        <p:blipFill>
          <a:blip r:embed="rId8"/>
          <a:stretch>
            <a:fillRect/>
          </a:stretch>
        </p:blipFill>
        <p:spPr>
          <a:xfrm>
            <a:off x="34347645" y="3368110"/>
            <a:ext cx="5123722" cy="1490696"/>
          </a:xfrm>
          <a:prstGeom prst="rect">
            <a:avLst/>
          </a:prstGeom>
        </p:spPr>
      </p:pic>
      <p:pic>
        <p:nvPicPr>
          <p:cNvPr id="23" name="Picture 32" descr="Logo, company name&#10;&#10;Description automatically generated">
            <a:extLst>
              <a:ext uri="{FF2B5EF4-FFF2-40B4-BE49-F238E27FC236}">
                <a16:creationId xmlns:a16="http://schemas.microsoft.com/office/drawing/2014/main" id="{8E5EDC60-2D70-D4A8-E557-EEE2D3241319}"/>
              </a:ext>
            </a:extLst>
          </p:cNvPr>
          <p:cNvPicPr>
            <a:picLocks noChangeAspect="1"/>
          </p:cNvPicPr>
          <p:nvPr/>
        </p:nvPicPr>
        <p:blipFill rotWithShape="1">
          <a:blip r:embed="rId9"/>
          <a:srcRect r="-172" b="32151"/>
          <a:stretch/>
        </p:blipFill>
        <p:spPr>
          <a:xfrm>
            <a:off x="39954205" y="2786419"/>
            <a:ext cx="3897105" cy="2027852"/>
          </a:xfrm>
          <a:prstGeom prst="rect">
            <a:avLst/>
          </a:prstGeom>
        </p:spPr>
      </p:pic>
      <p:sp>
        <p:nvSpPr>
          <p:cNvPr id="14" name="TextBox 13">
            <a:extLst>
              <a:ext uri="{FF2B5EF4-FFF2-40B4-BE49-F238E27FC236}">
                <a16:creationId xmlns:a16="http://schemas.microsoft.com/office/drawing/2014/main" id="{8991A2DD-30E4-BB5F-D83B-61ADF94ACF19}"/>
              </a:ext>
            </a:extLst>
          </p:cNvPr>
          <p:cNvSpPr txBox="1"/>
          <p:nvPr/>
        </p:nvSpPr>
        <p:spPr>
          <a:xfrm>
            <a:off x="792476" y="25978030"/>
            <a:ext cx="484667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Arial"/>
              </a:rPr>
              <a:t>Preliminary Design </a:t>
            </a:r>
            <a:endParaRPr lang="en-US" err="1">
              <a:solidFill>
                <a:schemeClr val="tx1"/>
              </a:solidFill>
              <a:cs typeface="Arial" charset="0"/>
            </a:endParaRPr>
          </a:p>
          <a:p>
            <a:pPr marL="457200" indent="-457200" algn="l">
              <a:buFont typeface="Arial"/>
              <a:buChar char="•"/>
            </a:pPr>
            <a:r>
              <a:rPr lang="en-US" sz="3200" b="0">
                <a:solidFill>
                  <a:schemeClr val="tx1"/>
                </a:solidFill>
                <a:latin typeface="Times New Roman"/>
                <a:cs typeface="Arial"/>
              </a:rPr>
              <a:t>Used for basic calculations</a:t>
            </a:r>
            <a:endParaRPr lang="en-US" sz="3200" b="0">
              <a:solidFill>
                <a:schemeClr val="tx1"/>
              </a:solidFill>
              <a:latin typeface="Times New Roman"/>
              <a:cs typeface="Arial" charset="0"/>
            </a:endParaRPr>
          </a:p>
          <a:p>
            <a:pPr marL="457200" indent="-457200" algn="l">
              <a:buFont typeface="Arial"/>
              <a:buChar char="•"/>
            </a:pPr>
            <a:r>
              <a:rPr lang="en-US" sz="3200" b="0">
                <a:solidFill>
                  <a:schemeClr val="tx1"/>
                </a:solidFill>
                <a:latin typeface="Times New Roman"/>
                <a:cs typeface="Arial"/>
              </a:rPr>
              <a:t>Used to estimate costs</a:t>
            </a:r>
          </a:p>
          <a:p>
            <a:pPr algn="l"/>
            <a:r>
              <a:rPr lang="en-US" sz="3200">
                <a:solidFill>
                  <a:schemeClr val="tx1"/>
                </a:solidFill>
                <a:latin typeface="Times New Roman"/>
                <a:cs typeface="Arial"/>
              </a:rPr>
              <a:t>WEC-Sim</a:t>
            </a:r>
            <a:endParaRPr lang="en-US" sz="3200" b="0">
              <a:solidFill>
                <a:schemeClr val="tx1"/>
              </a:solidFill>
              <a:latin typeface="Times New Roman"/>
              <a:cs typeface="Arial"/>
            </a:endParaRPr>
          </a:p>
          <a:p>
            <a:pPr marL="457200" indent="-457200" algn="l">
              <a:buFont typeface="Arial"/>
              <a:buChar char="•"/>
            </a:pPr>
            <a:r>
              <a:rPr lang="en-US" sz="3200" b="0">
                <a:solidFill>
                  <a:schemeClr val="tx1"/>
                </a:solidFill>
                <a:latin typeface="Times New Roman"/>
                <a:cs typeface="Arial"/>
              </a:rPr>
              <a:t>Model's geometry and direct linear power take off in wave conditions</a:t>
            </a:r>
          </a:p>
          <a:p>
            <a:pPr marL="457200" indent="-457200" algn="l">
              <a:buFont typeface="Arial"/>
              <a:buChar char="•"/>
            </a:pPr>
            <a:r>
              <a:rPr lang="en-US" sz="3200" b="0">
                <a:solidFill>
                  <a:schemeClr val="tx1"/>
                </a:solidFill>
                <a:latin typeface="Times New Roman"/>
                <a:cs typeface="Arial"/>
              </a:rPr>
              <a:t>Estimates power, current, and voltage outputs </a:t>
            </a:r>
          </a:p>
          <a:p>
            <a:pPr algn="l"/>
            <a:endParaRPr lang="en-US" sz="3200" b="0">
              <a:solidFill>
                <a:schemeClr val="tx1"/>
              </a:solidFill>
              <a:latin typeface="Times New Roman"/>
              <a:cs typeface="Aria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A47520-19EE-F1C9-DCF6-1177A14EE670}"/>
                  </a:ext>
                </a:extLst>
              </p:cNvPr>
              <p:cNvSpPr txBox="1"/>
              <p:nvPr/>
            </p:nvSpPr>
            <p:spPr>
              <a:xfrm>
                <a:off x="11974098" y="7343778"/>
                <a:ext cx="6466704" cy="79448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Arial"/>
                  </a:rPr>
                  <a:t>SolidWorks</a:t>
                </a:r>
                <a:endParaRPr lang="en-US" sz="3200" b="0">
                  <a:solidFill>
                    <a:schemeClr val="tx1"/>
                  </a:solidFill>
                  <a:latin typeface="Times New Roman"/>
                  <a:cs typeface="Arial"/>
                </a:endParaRPr>
              </a:p>
              <a:p>
                <a:pPr marL="457200" indent="-457200" algn="l">
                  <a:buFont typeface="Arial"/>
                  <a:buChar char="•"/>
                </a:pPr>
                <a:r>
                  <a:rPr lang="en-US" sz="3200" b="0">
                    <a:solidFill>
                      <a:schemeClr val="tx1"/>
                    </a:solidFill>
                    <a:latin typeface="Times New Roman"/>
                    <a:cs typeface="Times New Roman"/>
                  </a:rPr>
                  <a:t>Power take-off/generator design</a:t>
                </a:r>
                <a:endParaRPr lang="en-US">
                  <a:solidFill>
                    <a:schemeClr val="tx1"/>
                  </a:solidFill>
                  <a:cs typeface="Arial"/>
                </a:endParaRPr>
              </a:p>
              <a:p>
                <a:pPr marL="457200" indent="-457200" algn="l">
                  <a:buFont typeface="Arial"/>
                  <a:buChar char="•"/>
                </a:pPr>
                <a:r>
                  <a:rPr lang="en-US" sz="3200" b="0">
                    <a:solidFill>
                      <a:schemeClr val="tx1"/>
                    </a:solidFill>
                    <a:latin typeface="Times New Roman"/>
                    <a:cs typeface="Arial"/>
                  </a:rPr>
                  <a:t>Stands 7.24m tall</a:t>
                </a:r>
                <a:endParaRPr lang="en-US">
                  <a:solidFill>
                    <a:schemeClr val="tx1"/>
                  </a:solidFill>
                  <a:cs typeface="Arial"/>
                </a:endParaRPr>
              </a:p>
              <a:p>
                <a:pPr marL="457200" indent="-457200" algn="l">
                  <a:buFont typeface="Arial"/>
                  <a:buChar char="•"/>
                </a:pPr>
                <a:r>
                  <a:rPr lang="en-US" sz="3200" b="0">
                    <a:solidFill>
                      <a:schemeClr val="tx1"/>
                    </a:solidFill>
                    <a:latin typeface="Times New Roman"/>
                    <a:cs typeface="Arial"/>
                  </a:rPr>
                  <a:t>Total weight of 159.39 kg</a:t>
                </a:r>
                <a:endParaRPr lang="en-US">
                  <a:solidFill>
                    <a:schemeClr val="tx1"/>
                  </a:solidFill>
                  <a:cs typeface="Arial"/>
                </a:endParaRPr>
              </a:p>
              <a:p>
                <a:pPr algn="l"/>
                <a:r>
                  <a:rPr lang="en-US" sz="3200">
                    <a:solidFill>
                      <a:schemeClr val="tx1"/>
                    </a:solidFill>
                    <a:latin typeface="Times New Roman"/>
                    <a:cs typeface="Arial"/>
                  </a:rPr>
                  <a:t>Calculations</a:t>
                </a:r>
                <a:endParaRPr lang="en-US" sz="3200" b="0">
                  <a:solidFill>
                    <a:schemeClr val="tx1"/>
                  </a:solidFill>
                  <a:latin typeface="Times New Roman"/>
                  <a:cs typeface="Arial"/>
                </a:endParaRPr>
              </a:p>
              <a:p>
                <a:pPr marL="457200" indent="-457200" algn="l">
                  <a:buFont typeface="Arial"/>
                  <a:buChar char="•"/>
                </a:pPr>
                <a:r>
                  <a:rPr lang="en-US" sz="3200" b="0">
                    <a:solidFill>
                      <a:schemeClr val="tx1"/>
                    </a:solidFill>
                    <a:latin typeface="Times New Roman"/>
                    <a:cs typeface="Arial"/>
                  </a:rPr>
                  <a:t>Hydrostatic analysis</a:t>
                </a:r>
              </a:p>
              <a:p>
                <a14:m>
                  <m:oMath xmlns:m="http://schemas.openxmlformats.org/officeDocument/2006/math">
                    <m:sSub>
                      <m:sSubPr>
                        <m:ctrlPr>
                          <a:rPr lang="en-US" sz="2800" b="0" i="1" smtClean="0">
                            <a:solidFill>
                              <a:schemeClr val="tx1"/>
                            </a:solidFill>
                            <a:latin typeface="Cambria Math" panose="02040503050406030204" pitchFamily="18" charset="0"/>
                            <a:cs typeface="Arial"/>
                          </a:rPr>
                        </m:ctrlPr>
                      </m:sSubPr>
                      <m:e>
                        <m:r>
                          <a:rPr lang="en-US" sz="2800" b="0" i="1" smtClean="0">
                            <a:solidFill>
                              <a:schemeClr val="tx1"/>
                            </a:solidFill>
                            <a:latin typeface="Cambria Math" panose="02040503050406030204" pitchFamily="18" charset="0"/>
                            <a:cs typeface="Arial"/>
                          </a:rPr>
                          <m:t>𝑊</m:t>
                        </m:r>
                      </m:e>
                      <m:sub>
                        <m:r>
                          <a:rPr lang="en-US" sz="2800" b="0" i="1" smtClean="0">
                            <a:solidFill>
                              <a:schemeClr val="tx1"/>
                            </a:solidFill>
                            <a:latin typeface="Cambria Math" panose="02040503050406030204" pitchFamily="18" charset="0"/>
                            <a:cs typeface="Arial"/>
                          </a:rPr>
                          <m:t>𝑡𝑜𝑡𝑎𝑙</m:t>
                        </m:r>
                      </m:sub>
                    </m:sSub>
                  </m:oMath>
                </a14:m>
                <a:r>
                  <a:rPr lang="en-US" sz="2800" b="0">
                    <a:solidFill>
                      <a:schemeClr val="tx1"/>
                    </a:solidFill>
                    <a:latin typeface="STIXGeneral"/>
                    <a:cs typeface="Arial"/>
                  </a:rPr>
                  <a:t> </a:t>
                </a:r>
                <a:r>
                  <a:rPr lang="en-US" sz="2800" b="0">
                    <a:solidFill>
                      <a:schemeClr val="tx1"/>
                    </a:solidFill>
                    <a:latin typeface="Arial"/>
                    <a:cs typeface="Arial"/>
                  </a:rPr>
                  <a:t>=</a:t>
                </a:r>
                <a:r>
                  <a:rPr lang="en-US" sz="2800" b="0">
                    <a:solidFill>
                      <a:schemeClr val="tx1"/>
                    </a:solidFill>
                    <a:latin typeface="STIXGeneral"/>
                    <a:cs typeface="Arial"/>
                  </a:rPr>
                  <a:t> </a:t>
                </a:r>
                <a:r>
                  <a:rPr lang="en-US" sz="2800" b="0">
                    <a:solidFill>
                      <a:schemeClr val="tx1"/>
                    </a:solidFill>
                    <a:latin typeface="Arial"/>
                    <a:cs typeface="Arial"/>
                  </a:rPr>
                  <a:t>𝜌𝑔</a:t>
                </a:r>
                <a14:m>
                  <m:oMath xmlns:m="http://schemas.openxmlformats.org/officeDocument/2006/math">
                    <m:sSub>
                      <m:sSubPr>
                        <m:ctrlPr>
                          <a:rPr lang="en-US" sz="2800" b="0" i="1" smtClean="0">
                            <a:solidFill>
                              <a:schemeClr val="tx1"/>
                            </a:solidFill>
                            <a:latin typeface="Cambria Math" panose="02040503050406030204" pitchFamily="18" charset="0"/>
                            <a:cs typeface="Arial"/>
                          </a:rPr>
                        </m:ctrlPr>
                      </m:sSubPr>
                      <m:e>
                        <m:r>
                          <a:rPr lang="en-US" sz="2800" b="0" i="1" smtClean="0">
                            <a:solidFill>
                              <a:schemeClr val="tx1"/>
                            </a:solidFill>
                            <a:latin typeface="Cambria Math" panose="02040503050406030204" pitchFamily="18" charset="0"/>
                            <a:cs typeface="Arial"/>
                          </a:rPr>
                          <m:t>𝑉</m:t>
                        </m:r>
                      </m:e>
                      <m:sub>
                        <m:r>
                          <a:rPr lang="en-US" sz="2800" b="0" i="1" smtClean="0">
                            <a:solidFill>
                              <a:schemeClr val="tx1"/>
                            </a:solidFill>
                            <a:latin typeface="Cambria Math" panose="02040503050406030204" pitchFamily="18" charset="0"/>
                            <a:cs typeface="Arial"/>
                          </a:rPr>
                          <m:t>𝑠𝑢𝑏𝑚𝑒𝑟𝑔𝑒𝑑</m:t>
                        </m:r>
                      </m:sub>
                    </m:sSub>
                  </m:oMath>
                </a14:m>
                <a:endParaRPr lang="en-US" sz="2800" b="0">
                  <a:solidFill>
                    <a:schemeClr val="tx1"/>
                  </a:solidFill>
                  <a:cs typeface="Arial"/>
                </a:endParaRPr>
              </a:p>
              <a:p>
                <a:pPr marL="457200" indent="-457200" algn="l">
                  <a:buFont typeface="Arial"/>
                  <a:buChar char="•"/>
                </a:pPr>
                <a:r>
                  <a:rPr lang="en-US" sz="3200" b="0">
                    <a:solidFill>
                      <a:schemeClr val="tx1"/>
                    </a:solidFill>
                    <a:latin typeface="Times New Roman"/>
                    <a:cs typeface="Times New Roman"/>
                  </a:rPr>
                  <a:t>Hydrodynamic analysis (metacentric height, degrees of tipping in wind and wave field)</a:t>
                </a:r>
                <a:endParaRPr lang="en-US">
                  <a:solidFill>
                    <a:schemeClr val="tx1"/>
                  </a:solidFill>
                  <a:cs typeface="Arial" charset="0"/>
                </a:endParaRPr>
              </a:p>
              <a:p>
                <a:pPr algn="l"/>
                <a:r>
                  <a:rPr lang="en-US" sz="3200">
                    <a:solidFill>
                      <a:schemeClr val="tx1"/>
                    </a:solidFill>
                    <a:latin typeface="Times New Roman"/>
                    <a:cs typeface="Arial"/>
                  </a:rPr>
                  <a:t>Power Needs</a:t>
                </a:r>
                <a:endParaRPr lang="en-US" sz="3200" b="0">
                  <a:solidFill>
                    <a:schemeClr val="tx1"/>
                  </a:solidFill>
                  <a:latin typeface="Times New Roman"/>
                  <a:cs typeface="Times New Roman"/>
                </a:endParaRPr>
              </a:p>
              <a:p>
                <a:pPr marL="457200" indent="-457200" algn="l">
                  <a:buFont typeface="Arial"/>
                  <a:buChar char="•"/>
                </a:pPr>
                <a:r>
                  <a:rPr lang="en-US" sz="3200" b="0">
                    <a:solidFill>
                      <a:schemeClr val="tx1"/>
                    </a:solidFill>
                    <a:latin typeface="Times New Roman"/>
                    <a:cs typeface="Arial"/>
                  </a:rPr>
                  <a:t>10 - 250W power required for HAM radio</a:t>
                </a:r>
              </a:p>
              <a:p>
                <a:pPr marL="457200" indent="-457200" algn="l">
                  <a:buFont typeface="Arial"/>
                  <a:buChar char="•"/>
                </a:pPr>
                <a:r>
                  <a:rPr lang="en-US" sz="3200" b="0">
                    <a:solidFill>
                      <a:schemeClr val="tx1"/>
                    </a:solidFill>
                    <a:latin typeface="Times New Roman"/>
                    <a:cs typeface="Arial"/>
                  </a:rPr>
                  <a:t>500W feasible to extract</a:t>
                </a:r>
              </a:p>
              <a:p>
                <a:pPr marL="914400" lvl="1" indent="-457200" algn="l">
                  <a:buFont typeface="Calibri"/>
                  <a:buChar char="-"/>
                </a:pPr>
                <a:r>
                  <a:rPr lang="en-US" sz="3200" b="0">
                    <a:solidFill>
                      <a:schemeClr val="tx1"/>
                    </a:solidFill>
                    <a:latin typeface="Times New Roman"/>
                    <a:cs typeface="Arial"/>
                  </a:rPr>
                  <a:t>Assuming 10% overall efficiency</a:t>
                </a:r>
              </a:p>
            </p:txBody>
          </p:sp>
        </mc:Choice>
        <mc:Fallback xmlns="">
          <p:sp>
            <p:nvSpPr>
              <p:cNvPr id="15" name="TextBox 14">
                <a:extLst>
                  <a:ext uri="{FF2B5EF4-FFF2-40B4-BE49-F238E27FC236}">
                    <a16:creationId xmlns:a16="http://schemas.microsoft.com/office/drawing/2014/main" id="{1BA47520-19EE-F1C9-DCF6-1177A14EE670}"/>
                  </a:ext>
                </a:extLst>
              </p:cNvPr>
              <p:cNvSpPr txBox="1">
                <a:spLocks noRot="1" noChangeAspect="1" noMove="1" noResize="1" noEditPoints="1" noAdjustHandles="1" noChangeArrowheads="1" noChangeShapeType="1" noTextEdit="1"/>
              </p:cNvSpPr>
              <p:nvPr/>
            </p:nvSpPr>
            <p:spPr>
              <a:xfrm>
                <a:off x="11974098" y="7343778"/>
                <a:ext cx="6466704" cy="7944867"/>
              </a:xfrm>
              <a:prstGeom prst="rect">
                <a:avLst/>
              </a:prstGeom>
              <a:blipFill>
                <a:blip r:embed="rId10"/>
                <a:stretch>
                  <a:fillRect l="-2356" t="-1074" b="-153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FC5D6A2-8696-862B-10DD-13372C14B81F}"/>
              </a:ext>
            </a:extLst>
          </p:cNvPr>
          <p:cNvSpPr txBox="1"/>
          <p:nvPr/>
        </p:nvSpPr>
        <p:spPr>
          <a:xfrm>
            <a:off x="12104732" y="20710439"/>
            <a:ext cx="895703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Times New Roman"/>
              </a:rPr>
              <a:t>Froude Scaling</a:t>
            </a:r>
          </a:p>
          <a:p>
            <a:pPr marL="457200" indent="-457200" algn="l">
              <a:buFont typeface="Arial"/>
              <a:buChar char="•"/>
            </a:pPr>
            <a:r>
              <a:rPr lang="en-US" sz="3200" b="0">
                <a:solidFill>
                  <a:schemeClr val="tx1"/>
                </a:solidFill>
                <a:latin typeface="Times New Roman"/>
                <a:cs typeface="Times New Roman"/>
              </a:rPr>
              <a:t>Built to maintain hydrodynamic similarities</a:t>
            </a:r>
          </a:p>
          <a:p>
            <a:pPr marL="457200" indent="-457200" algn="l">
              <a:buFont typeface="Arial"/>
              <a:buChar char="•"/>
            </a:pPr>
            <a:r>
              <a:rPr lang="en-US" sz="3200" b="0">
                <a:solidFill>
                  <a:schemeClr val="tx1"/>
                </a:solidFill>
                <a:latin typeface="Times New Roman"/>
                <a:cs typeface="Times New Roman"/>
              </a:rPr>
              <a:t>1:3 scaled model</a:t>
            </a:r>
            <a:endParaRPr lang="en-US">
              <a:solidFill>
                <a:schemeClr val="tx1"/>
              </a:solidFill>
              <a:cs typeface="Arial" charset="0"/>
            </a:endParaRPr>
          </a:p>
          <a:p>
            <a:pPr marL="457200" indent="-457200" algn="l">
              <a:buFont typeface="Arial"/>
              <a:buChar char="•"/>
            </a:pPr>
            <a:r>
              <a:rPr lang="en-US" sz="3200" b="0">
                <a:solidFill>
                  <a:schemeClr val="tx1"/>
                </a:solidFill>
                <a:latin typeface="Times New Roman"/>
                <a:cs typeface="Times New Roman"/>
              </a:rPr>
              <a:t>Based on original design's size, weight and power capabilities</a:t>
            </a:r>
            <a:endParaRPr lang="en-US">
              <a:solidFill>
                <a:schemeClr val="tx1"/>
              </a:solidFill>
              <a:latin typeface="Arial"/>
              <a:cs typeface="Arial"/>
            </a:endParaRPr>
          </a:p>
          <a:p>
            <a:pPr marL="457200" indent="-457200" algn="l">
              <a:buFont typeface="Calibri"/>
              <a:buChar char="-"/>
            </a:pPr>
            <a:endParaRPr lang="en-US" sz="3200" b="0">
              <a:solidFill>
                <a:schemeClr val="tx1"/>
              </a:solidFill>
              <a:latin typeface="Times New Roman"/>
              <a:cs typeface="Times New Roman"/>
            </a:endParaRPr>
          </a:p>
          <a:p>
            <a:pPr algn="l"/>
            <a:endParaRPr lang="en-US" sz="3200">
              <a:solidFill>
                <a:schemeClr val="tx1"/>
              </a:solidFill>
              <a:latin typeface="Times New Roman"/>
              <a:cs typeface="Times New Roman"/>
            </a:endParaRPr>
          </a:p>
          <a:p>
            <a:pPr algn="l"/>
            <a:endParaRPr lang="en-US" sz="3200">
              <a:solidFill>
                <a:schemeClr val="tx1"/>
              </a:solidFill>
              <a:latin typeface="Times New Roman"/>
              <a:cs typeface="Arial"/>
            </a:endParaRPr>
          </a:p>
        </p:txBody>
      </p:sp>
      <p:sp>
        <p:nvSpPr>
          <p:cNvPr id="18" name="TextBox 17">
            <a:extLst>
              <a:ext uri="{FF2B5EF4-FFF2-40B4-BE49-F238E27FC236}">
                <a16:creationId xmlns:a16="http://schemas.microsoft.com/office/drawing/2014/main" id="{7E903D58-A007-971B-4C7C-FF8838093159}"/>
              </a:ext>
            </a:extLst>
          </p:cNvPr>
          <p:cNvSpPr txBox="1"/>
          <p:nvPr/>
        </p:nvSpPr>
        <p:spPr>
          <a:xfrm>
            <a:off x="22853246" y="7351880"/>
            <a:ext cx="8378146" cy="99411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Arial"/>
              </a:rPr>
              <a:t>Financials</a:t>
            </a:r>
          </a:p>
          <a:p>
            <a:pPr algn="l"/>
            <a:r>
              <a:rPr lang="en-US" sz="3200" b="0" i="1">
                <a:solidFill>
                  <a:schemeClr val="tx1"/>
                </a:solidFill>
                <a:latin typeface="Times New Roman"/>
                <a:cs typeface="Arial"/>
              </a:rPr>
              <a:t>Sales Price: </a:t>
            </a:r>
            <a:r>
              <a:rPr lang="en-US" sz="3200" b="0">
                <a:solidFill>
                  <a:schemeClr val="tx1"/>
                </a:solidFill>
                <a:latin typeface="Times New Roman"/>
                <a:cs typeface="Arial"/>
              </a:rPr>
              <a:t>$25,000+ shipping and maintenance</a:t>
            </a:r>
          </a:p>
          <a:p>
            <a:pPr algn="l"/>
            <a:r>
              <a:rPr lang="en-US" sz="3200" b="0" i="1">
                <a:solidFill>
                  <a:schemeClr val="tx1"/>
                </a:solidFill>
                <a:latin typeface="Times New Roman"/>
                <a:cs typeface="Arial"/>
              </a:rPr>
              <a:t>Cost of Sales:</a:t>
            </a:r>
            <a:r>
              <a:rPr lang="en-US" sz="3200" b="0">
                <a:solidFill>
                  <a:schemeClr val="tx1"/>
                </a:solidFill>
                <a:latin typeface="Times New Roman"/>
                <a:cs typeface="Arial"/>
              </a:rPr>
              <a:t> $14,508</a:t>
            </a:r>
          </a:p>
          <a:p>
            <a:pPr algn="l"/>
            <a:r>
              <a:rPr lang="en-US" sz="3200" b="0" i="1">
                <a:solidFill>
                  <a:schemeClr val="tx1"/>
                </a:solidFill>
                <a:latin typeface="Times New Roman"/>
                <a:cs typeface="Arial"/>
              </a:rPr>
              <a:t>Gross Profit Margin:</a:t>
            </a:r>
            <a:r>
              <a:rPr lang="en-US" sz="3200" b="0">
                <a:solidFill>
                  <a:schemeClr val="tx1"/>
                </a:solidFill>
                <a:latin typeface="Times New Roman"/>
                <a:cs typeface="Arial"/>
              </a:rPr>
              <a:t> 46.2%</a:t>
            </a:r>
          </a:p>
          <a:p>
            <a:pPr algn="l"/>
            <a:r>
              <a:rPr lang="en-US" sz="3200" b="0" i="1">
                <a:solidFill>
                  <a:schemeClr val="tx1"/>
                </a:solidFill>
                <a:latin typeface="Times New Roman"/>
                <a:cs typeface="Arial"/>
              </a:rPr>
              <a:t>Break Even Point:</a:t>
            </a:r>
            <a:r>
              <a:rPr lang="en-US" sz="3200" b="0">
                <a:solidFill>
                  <a:schemeClr val="tx1"/>
                </a:solidFill>
                <a:latin typeface="Times New Roman"/>
                <a:cs typeface="Arial"/>
              </a:rPr>
              <a:t> 93 units sold (year 4)</a:t>
            </a:r>
          </a:p>
          <a:p>
            <a:pPr algn="l"/>
            <a:endParaRPr lang="en-US" sz="3200" b="0">
              <a:solidFill>
                <a:schemeClr val="tx1"/>
              </a:solidFill>
              <a:latin typeface="Times New Roman"/>
              <a:cs typeface="Arial"/>
            </a:endParaRPr>
          </a:p>
          <a:p>
            <a:pPr algn="l"/>
            <a:endParaRPr lang="en-US" sz="3200">
              <a:solidFill>
                <a:schemeClr val="tx1"/>
              </a:solidFill>
              <a:latin typeface="Times New Roman"/>
              <a:cs typeface="Arial"/>
            </a:endParaRPr>
          </a:p>
          <a:p>
            <a:pPr algn="l"/>
            <a:endParaRPr lang="en-US" sz="3200">
              <a:solidFill>
                <a:schemeClr val="tx1"/>
              </a:solidFill>
              <a:latin typeface="Times New Roman"/>
              <a:cs typeface="Arial"/>
            </a:endParaRPr>
          </a:p>
          <a:p>
            <a:pPr algn="l"/>
            <a:endParaRPr lang="en-US" sz="3200">
              <a:solidFill>
                <a:schemeClr val="tx1"/>
              </a:solidFill>
              <a:latin typeface="Times New Roman"/>
              <a:cs typeface="Arial"/>
            </a:endParaRPr>
          </a:p>
          <a:p>
            <a:pPr algn="l"/>
            <a:endParaRPr lang="en-US" sz="3200">
              <a:solidFill>
                <a:schemeClr val="tx1"/>
              </a:solidFill>
              <a:latin typeface="Times New Roman"/>
              <a:cs typeface="Arial"/>
            </a:endParaRPr>
          </a:p>
          <a:p>
            <a:pPr algn="l"/>
            <a:r>
              <a:rPr lang="en-US" sz="3200">
                <a:solidFill>
                  <a:schemeClr val="tx1"/>
                </a:solidFill>
                <a:latin typeface="Times New Roman"/>
                <a:cs typeface="Arial"/>
              </a:rPr>
              <a:t>Deployment and Retrieval </a:t>
            </a:r>
            <a:endParaRPr lang="en-US">
              <a:solidFill>
                <a:schemeClr val="tx1"/>
              </a:solidFill>
              <a:cs typeface="Arial"/>
            </a:endParaRPr>
          </a:p>
          <a:p>
            <a:pPr marL="457200" indent="-457200" algn="l">
              <a:buFont typeface="Arial"/>
              <a:buChar char="•"/>
            </a:pPr>
            <a:r>
              <a:rPr lang="en-US" sz="3200" b="0">
                <a:solidFill>
                  <a:schemeClr val="tx1"/>
                </a:solidFill>
                <a:latin typeface="Times New Roman"/>
                <a:cs typeface="Times New Roman"/>
              </a:rPr>
              <a:t>The product can be easily deployed from an inflatable raft towed behind a small boat or off a larger vessel, by an independent contractor or member of the community</a:t>
            </a:r>
          </a:p>
          <a:p>
            <a:pPr marL="457200" indent="-457200" algn="l">
              <a:buFont typeface="Arial"/>
              <a:buChar char="•"/>
            </a:pPr>
            <a:r>
              <a:rPr lang="en-US" sz="3200" b="0">
                <a:solidFill>
                  <a:schemeClr val="tx1"/>
                </a:solidFill>
                <a:latin typeface="Times New Roman"/>
                <a:cs typeface="Times New Roman"/>
              </a:rPr>
              <a:t>With the product sitting offshore, it will not be in the way of any disaster relief cleanup efforts</a:t>
            </a:r>
          </a:p>
          <a:p>
            <a:pPr marL="457200" indent="-457200" algn="l">
              <a:buFont typeface="Arial"/>
              <a:buChar char="•"/>
            </a:pPr>
            <a:r>
              <a:rPr lang="en-US" sz="3200" b="0">
                <a:solidFill>
                  <a:schemeClr val="tx1"/>
                </a:solidFill>
                <a:latin typeface="Times New Roman"/>
                <a:cs typeface="Arial"/>
              </a:rPr>
              <a:t>GPS allows for easy retrieval </a:t>
            </a:r>
          </a:p>
          <a:p>
            <a:pPr marL="457200" indent="-457200" algn="l">
              <a:buFont typeface="Arial"/>
              <a:buChar char="•"/>
            </a:pPr>
            <a:r>
              <a:rPr lang="en-US" sz="3200" b="0">
                <a:solidFill>
                  <a:schemeClr val="tx1"/>
                </a:solidFill>
                <a:latin typeface="Times New Roman"/>
                <a:cs typeface="Arial"/>
              </a:rPr>
              <a:t>Device can be towed once communication infrastructure has been restored </a:t>
            </a:r>
          </a:p>
        </p:txBody>
      </p:sp>
      <p:sp>
        <p:nvSpPr>
          <p:cNvPr id="19" name="TextBox 18">
            <a:extLst>
              <a:ext uri="{FF2B5EF4-FFF2-40B4-BE49-F238E27FC236}">
                <a16:creationId xmlns:a16="http://schemas.microsoft.com/office/drawing/2014/main" id="{97B98D61-F065-D59B-9423-5BFA86270D02}"/>
              </a:ext>
            </a:extLst>
          </p:cNvPr>
          <p:cNvSpPr txBox="1"/>
          <p:nvPr/>
        </p:nvSpPr>
        <p:spPr>
          <a:xfrm>
            <a:off x="23010000" y="19162668"/>
            <a:ext cx="837814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Times New Roman"/>
              </a:rPr>
              <a:t>Environmental Risks</a:t>
            </a:r>
            <a:endParaRPr lang="en-US" sz="3200" b="0">
              <a:solidFill>
                <a:schemeClr val="tx1"/>
              </a:solidFill>
              <a:latin typeface="Times New Roman"/>
              <a:cs typeface="Times New Roman"/>
            </a:endParaRPr>
          </a:p>
          <a:p>
            <a:pPr marL="571500" indent="-571500" algn="l">
              <a:buFont typeface="Arial,Sans-Serif"/>
              <a:buChar char="•"/>
            </a:pPr>
            <a:r>
              <a:rPr lang="en-US" sz="3200" b="0">
                <a:solidFill>
                  <a:schemeClr val="tx1"/>
                </a:solidFill>
                <a:latin typeface="Times New Roman"/>
                <a:cs typeface="Times New Roman"/>
              </a:rPr>
              <a:t>Wildlife entanglement </a:t>
            </a:r>
          </a:p>
          <a:p>
            <a:pPr marL="571500" indent="-571500" algn="l">
              <a:buFont typeface="Arial,Sans-Serif"/>
              <a:buChar char="•"/>
            </a:pPr>
            <a:r>
              <a:rPr lang="en-US" sz="3200" b="0">
                <a:solidFill>
                  <a:schemeClr val="tx1"/>
                </a:solidFill>
                <a:latin typeface="Times New Roman"/>
                <a:cs typeface="Times New Roman"/>
              </a:rPr>
              <a:t>Disturbing noise to aquatic life</a:t>
            </a:r>
          </a:p>
          <a:p>
            <a:pPr marL="571500" indent="-571500" algn="l">
              <a:buFont typeface="Arial,Sans-Serif"/>
              <a:buChar char="•"/>
            </a:pPr>
            <a:r>
              <a:rPr lang="en-US" sz="3200" b="0">
                <a:solidFill>
                  <a:schemeClr val="tx1"/>
                </a:solidFill>
                <a:latin typeface="Times New Roman"/>
                <a:cs typeface="Times New Roman"/>
              </a:rPr>
              <a:t>Chemical leakage</a:t>
            </a:r>
          </a:p>
          <a:p>
            <a:pPr marL="571500" indent="-571500" algn="l">
              <a:buFont typeface="Arial,Sans-Serif"/>
              <a:buChar char="•"/>
            </a:pPr>
            <a:r>
              <a:rPr lang="en-US" sz="3200" b="0">
                <a:solidFill>
                  <a:schemeClr val="tx1"/>
                </a:solidFill>
                <a:latin typeface="Times New Roman"/>
                <a:cs typeface="Times New Roman"/>
              </a:rPr>
              <a:t>Lost product pollution</a:t>
            </a:r>
          </a:p>
          <a:p>
            <a:pPr algn="l"/>
            <a:r>
              <a:rPr lang="en-US" sz="3200">
                <a:solidFill>
                  <a:schemeClr val="tx1"/>
                </a:solidFill>
                <a:latin typeface="Times New Roman"/>
                <a:cs typeface="Times New Roman"/>
              </a:rPr>
              <a:t>Solutions</a:t>
            </a:r>
          </a:p>
          <a:p>
            <a:pPr marL="457200" indent="-457200" algn="l">
              <a:buFont typeface="Arial"/>
              <a:buChar char="•"/>
            </a:pPr>
            <a:r>
              <a:rPr lang="en-US" sz="3200" b="0">
                <a:solidFill>
                  <a:schemeClr val="tx1"/>
                </a:solidFill>
                <a:latin typeface="Times New Roman"/>
                <a:cs typeface="Times New Roman"/>
              </a:rPr>
              <a:t>Single mooring line</a:t>
            </a:r>
          </a:p>
          <a:p>
            <a:pPr marL="457200" indent="-457200" algn="l">
              <a:buFont typeface="Arial"/>
              <a:buChar char="•"/>
            </a:pPr>
            <a:r>
              <a:rPr lang="en-US" sz="3200" b="0">
                <a:solidFill>
                  <a:schemeClr val="tx1"/>
                </a:solidFill>
                <a:latin typeface="Times New Roman"/>
                <a:cs typeface="Times New Roman"/>
              </a:rPr>
              <a:t>Noise insulating casing</a:t>
            </a:r>
          </a:p>
          <a:p>
            <a:pPr marL="457200" indent="-457200" algn="l">
              <a:buFont typeface="Arial"/>
              <a:buChar char="•"/>
            </a:pPr>
            <a:r>
              <a:rPr lang="en-US" sz="3200" b="0">
                <a:solidFill>
                  <a:schemeClr val="tx1"/>
                </a:solidFill>
                <a:latin typeface="Times New Roman"/>
                <a:cs typeface="Times New Roman"/>
              </a:rPr>
              <a:t>Nontoxic paint and totally enclosed spar</a:t>
            </a:r>
          </a:p>
          <a:p>
            <a:pPr marL="457200" indent="-457200" algn="l">
              <a:buFont typeface="Arial"/>
              <a:buChar char="•"/>
            </a:pPr>
            <a:r>
              <a:rPr lang="en-US" sz="3200" b="0">
                <a:solidFill>
                  <a:schemeClr val="tx1"/>
                </a:solidFill>
                <a:latin typeface="Times New Roman"/>
                <a:cs typeface="Times New Roman"/>
              </a:rPr>
              <a:t>GPS to track in case of damage</a:t>
            </a:r>
          </a:p>
          <a:p>
            <a:pPr marL="457200" indent="-457200" algn="l">
              <a:buFont typeface="Arial"/>
              <a:buChar char="•"/>
            </a:pPr>
            <a:endParaRPr lang="en-US" sz="3200" b="0">
              <a:solidFill>
                <a:schemeClr val="tx1"/>
              </a:solidFill>
              <a:latin typeface="Times New Roman"/>
              <a:cs typeface="Times New Roman"/>
            </a:endParaRPr>
          </a:p>
        </p:txBody>
      </p:sp>
      <p:sp>
        <p:nvSpPr>
          <p:cNvPr id="24" name="TextBox 23">
            <a:extLst>
              <a:ext uri="{FF2B5EF4-FFF2-40B4-BE49-F238E27FC236}">
                <a16:creationId xmlns:a16="http://schemas.microsoft.com/office/drawing/2014/main" id="{2998FF88-D949-2CD2-377F-AB4C7B6A6B62}"/>
              </a:ext>
            </a:extLst>
          </p:cNvPr>
          <p:cNvSpPr txBox="1"/>
          <p:nvPr/>
        </p:nvSpPr>
        <p:spPr>
          <a:xfrm>
            <a:off x="33894267" y="12567342"/>
            <a:ext cx="837814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0">
                <a:solidFill>
                  <a:schemeClr val="tx1"/>
                </a:solidFill>
                <a:latin typeface="Times New Roman"/>
                <a:cs typeface="Arial"/>
              </a:rPr>
              <a:t>Outreach conducted to educate the community on marine renewable energy so they can better understand it's benefits and potential.</a:t>
            </a:r>
            <a:endParaRPr lang="en-US">
              <a:solidFill>
                <a:schemeClr val="tx1"/>
              </a:solidFill>
            </a:endParaRPr>
          </a:p>
          <a:p>
            <a:pPr marL="285750" indent="-285750" algn="l">
              <a:spcBef>
                <a:spcPts val="0"/>
              </a:spcBef>
              <a:spcAft>
                <a:spcPts val="0"/>
              </a:spcAft>
              <a:buFont typeface="Arial,Sans-Serif"/>
              <a:buChar char="•"/>
            </a:pPr>
            <a:endParaRPr lang="en-US" sz="3200" b="0">
              <a:solidFill>
                <a:schemeClr val="tx1"/>
              </a:solidFill>
              <a:latin typeface="Times New Roman"/>
              <a:ea typeface="Cambria"/>
              <a:cs typeface="Times New Roman"/>
            </a:endParaRPr>
          </a:p>
        </p:txBody>
      </p:sp>
      <p:sp>
        <p:nvSpPr>
          <p:cNvPr id="20" name="TextBox 19">
            <a:extLst>
              <a:ext uri="{FF2B5EF4-FFF2-40B4-BE49-F238E27FC236}">
                <a16:creationId xmlns:a16="http://schemas.microsoft.com/office/drawing/2014/main" id="{0CD8E2CD-6875-230A-244C-97E76DFEF76D}"/>
              </a:ext>
            </a:extLst>
          </p:cNvPr>
          <p:cNvSpPr txBox="1"/>
          <p:nvPr/>
        </p:nvSpPr>
        <p:spPr>
          <a:xfrm>
            <a:off x="33881111" y="28827778"/>
            <a:ext cx="837814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Arial"/>
              </a:rPr>
              <a:t>WEC-Sim Validation</a:t>
            </a:r>
          </a:p>
          <a:p>
            <a:pPr marL="457200" indent="-457200" algn="l">
              <a:buFont typeface="Arial"/>
              <a:buChar char="•"/>
            </a:pPr>
            <a:r>
              <a:rPr lang="en-US" sz="3200" b="0">
                <a:solidFill>
                  <a:schemeClr val="tx1"/>
                </a:solidFill>
                <a:latin typeface="Times New Roman"/>
                <a:cs typeface="Arial"/>
              </a:rPr>
              <a:t>Finalize model parameters to obtain accurate output predictions</a:t>
            </a:r>
          </a:p>
          <a:p>
            <a:pPr algn="l"/>
            <a:r>
              <a:rPr lang="en-US" sz="3200">
                <a:solidFill>
                  <a:schemeClr val="tx1"/>
                </a:solidFill>
                <a:latin typeface="Times New Roman"/>
                <a:cs typeface="Arial"/>
              </a:rPr>
              <a:t>Scale Model Validation</a:t>
            </a:r>
          </a:p>
          <a:p>
            <a:pPr marL="457200" indent="-457200" algn="l">
              <a:buFont typeface="Arial"/>
              <a:buChar char="•"/>
            </a:pPr>
            <a:r>
              <a:rPr lang="en-US" sz="3200" b="0">
                <a:solidFill>
                  <a:schemeClr val="tx1"/>
                </a:solidFill>
                <a:latin typeface="Times New Roman"/>
                <a:cs typeface="Arial"/>
              </a:rPr>
              <a:t>Currently waiting on materials to arrive to continue model power testing</a:t>
            </a:r>
          </a:p>
        </p:txBody>
      </p:sp>
      <p:sp>
        <p:nvSpPr>
          <p:cNvPr id="31" name="TextBox 30">
            <a:extLst>
              <a:ext uri="{FF2B5EF4-FFF2-40B4-BE49-F238E27FC236}">
                <a16:creationId xmlns:a16="http://schemas.microsoft.com/office/drawing/2014/main" id="{D53B514C-10FD-1F6D-7818-5B02A3FB7040}"/>
              </a:ext>
            </a:extLst>
          </p:cNvPr>
          <p:cNvSpPr txBox="1"/>
          <p:nvPr/>
        </p:nvSpPr>
        <p:spPr>
          <a:xfrm>
            <a:off x="33808578" y="7345437"/>
            <a:ext cx="899728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0">
                <a:solidFill>
                  <a:schemeClr val="tx1"/>
                </a:solidFill>
                <a:latin typeface="Times New Roman"/>
                <a:cs typeface="Times New Roman"/>
              </a:rPr>
              <a:t>The product targets small island communities in the Caribbean and other locations with similar weather/wave conditions. The team conducted the following interviews to understand the customer base:</a:t>
            </a:r>
          </a:p>
          <a:p>
            <a:pPr marL="571500" indent="-571500" algn="l">
              <a:buFont typeface="Arial,Sans-Serif"/>
              <a:buChar char="•"/>
            </a:pPr>
            <a:r>
              <a:rPr lang="en-US" sz="3200" b="0">
                <a:solidFill>
                  <a:schemeClr val="tx1"/>
                </a:solidFill>
                <a:latin typeface="Times New Roman"/>
                <a:cs typeface="Times New Roman"/>
              </a:rPr>
              <a:t>John Robinson Jr., </a:t>
            </a:r>
            <a:r>
              <a:rPr lang="en-US" sz="3200" b="0" i="1">
                <a:solidFill>
                  <a:schemeClr val="tx1"/>
                </a:solidFill>
                <a:latin typeface="Times New Roman"/>
                <a:cs typeface="Times New Roman"/>
              </a:rPr>
              <a:t>Disaster Communications Specialist in FEMA Region 1</a:t>
            </a:r>
            <a:endParaRPr lang="en-US" sz="3200" b="0">
              <a:solidFill>
                <a:schemeClr val="tx1"/>
              </a:solidFill>
              <a:latin typeface="Times New Roman"/>
              <a:cs typeface="Times New Roman"/>
            </a:endParaRPr>
          </a:p>
          <a:p>
            <a:pPr marL="571500" indent="-571500" algn="l">
              <a:buFont typeface="Arial,Sans-Serif"/>
              <a:buChar char="•"/>
            </a:pPr>
            <a:r>
              <a:rPr lang="en-US" sz="3200" b="0">
                <a:solidFill>
                  <a:schemeClr val="tx1"/>
                </a:solidFill>
                <a:latin typeface="Times New Roman"/>
                <a:cs typeface="Times New Roman"/>
              </a:rPr>
              <a:t>Brian Teague,</a:t>
            </a:r>
            <a:r>
              <a:rPr lang="en-US" sz="3200" b="0" i="1">
                <a:solidFill>
                  <a:schemeClr val="tx1"/>
                </a:solidFill>
                <a:latin typeface="Times New Roman"/>
                <a:cs typeface="Times New Roman"/>
              </a:rPr>
              <a:t> Branch Chief in FEMA Region 4</a:t>
            </a:r>
            <a:endParaRPr lang="en-US" sz="3200" b="0">
              <a:solidFill>
                <a:schemeClr val="tx1"/>
              </a:solidFill>
              <a:latin typeface="Times New Roman"/>
              <a:cs typeface="Times New Roman"/>
            </a:endParaRPr>
          </a:p>
        </p:txBody>
      </p:sp>
      <p:sp>
        <p:nvSpPr>
          <p:cNvPr id="21" name="TextBox 20">
            <a:extLst>
              <a:ext uri="{FF2B5EF4-FFF2-40B4-BE49-F238E27FC236}">
                <a16:creationId xmlns:a16="http://schemas.microsoft.com/office/drawing/2014/main" id="{AEF29701-68CB-BE28-2590-36B1C2455882}"/>
              </a:ext>
            </a:extLst>
          </p:cNvPr>
          <p:cNvSpPr txBox="1"/>
          <p:nvPr/>
        </p:nvSpPr>
        <p:spPr>
          <a:xfrm>
            <a:off x="23221310" y="27801177"/>
            <a:ext cx="8823569"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3200" b="0">
                <a:solidFill>
                  <a:schemeClr val="tx1"/>
                </a:solidFill>
                <a:latin typeface="Times New Roman"/>
                <a:cs typeface="Times New Roman"/>
              </a:rPr>
              <a:t>Reached out to communication professionals to refine product</a:t>
            </a:r>
            <a:endParaRPr lang="en-US">
              <a:solidFill>
                <a:schemeClr val="tx1"/>
              </a:solidFill>
              <a:cs typeface="Arial" charset="0"/>
            </a:endParaRPr>
          </a:p>
          <a:p>
            <a:pPr marL="457200" indent="-457200" algn="l">
              <a:buFont typeface="Arial"/>
              <a:buChar char="•"/>
            </a:pPr>
            <a:r>
              <a:rPr lang="en-US" sz="3200" b="0">
                <a:solidFill>
                  <a:schemeClr val="tx1"/>
                </a:solidFill>
                <a:latin typeface="Times New Roman"/>
                <a:cs typeface="Times New Roman"/>
              </a:rPr>
              <a:t>Initially conducted market research to find need for the product without a large financial investment, reducing the risk of failure</a:t>
            </a:r>
            <a:endParaRPr lang="en-US">
              <a:solidFill>
                <a:schemeClr val="tx1"/>
              </a:solidFill>
              <a:cs typeface="Arial" charset="0"/>
            </a:endParaRPr>
          </a:p>
          <a:p>
            <a:pPr marL="457200" indent="-457200" algn="l">
              <a:buFont typeface="Arial"/>
              <a:buChar char="•"/>
            </a:pPr>
            <a:r>
              <a:rPr lang="en-US" sz="3200" b="0">
                <a:solidFill>
                  <a:schemeClr val="tx1"/>
                </a:solidFill>
                <a:latin typeface="Times New Roman"/>
                <a:cs typeface="Times New Roman"/>
              </a:rPr>
              <a:t>Essential to engage with stakeholders throughout the project's lifecycle to address concerns and build support for the project's success</a:t>
            </a:r>
            <a:endParaRPr lang="en-US">
              <a:solidFill>
                <a:schemeClr val="tx1"/>
              </a:solidFill>
              <a:cs typeface="Arial" charset="0"/>
            </a:endParaRPr>
          </a:p>
        </p:txBody>
      </p:sp>
      <p:sp>
        <p:nvSpPr>
          <p:cNvPr id="22" name="TextBox 21">
            <a:extLst>
              <a:ext uri="{FF2B5EF4-FFF2-40B4-BE49-F238E27FC236}">
                <a16:creationId xmlns:a16="http://schemas.microsoft.com/office/drawing/2014/main" id="{E604F98A-A6FB-BBA7-3F13-07B96388C7E2}"/>
              </a:ext>
            </a:extLst>
          </p:cNvPr>
          <p:cNvSpPr txBox="1"/>
          <p:nvPr/>
        </p:nvSpPr>
        <p:spPr>
          <a:xfrm>
            <a:off x="12065768" y="23371119"/>
            <a:ext cx="506027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Times New Roman"/>
              </a:rPr>
              <a:t>Model Testing </a:t>
            </a:r>
            <a:endParaRPr lang="en-US" sz="3200" b="0">
              <a:solidFill>
                <a:schemeClr val="tx1"/>
              </a:solidFill>
              <a:latin typeface="Times New Roman"/>
              <a:cs typeface="Times New Roman"/>
            </a:endParaRPr>
          </a:p>
          <a:p>
            <a:pPr marL="457200" indent="-457200" algn="l">
              <a:buFont typeface="Arial"/>
              <a:buChar char="•"/>
            </a:pPr>
            <a:r>
              <a:rPr lang="en-US" sz="3200" b="0">
                <a:solidFill>
                  <a:schemeClr val="tx1"/>
                </a:solidFill>
                <a:latin typeface="Times New Roman"/>
                <a:cs typeface="Times New Roman"/>
              </a:rPr>
              <a:t>Tested in UNH Wave Tank</a:t>
            </a:r>
            <a:endParaRPr lang="en-US">
              <a:solidFill>
                <a:schemeClr val="tx1"/>
              </a:solidFill>
              <a:latin typeface="Arial"/>
              <a:cs typeface="Arial"/>
            </a:endParaRPr>
          </a:p>
          <a:p>
            <a:pPr marL="457200" indent="-457200" algn="l">
              <a:buFont typeface="Arial"/>
              <a:buChar char="•"/>
            </a:pPr>
            <a:r>
              <a:rPr lang="en-US" sz="3200" b="0">
                <a:solidFill>
                  <a:schemeClr val="tx1"/>
                </a:solidFill>
                <a:latin typeface="Times New Roman"/>
                <a:cs typeface="Times New Roman"/>
              </a:rPr>
              <a:t>Heave analyzed using </a:t>
            </a:r>
            <a:r>
              <a:rPr lang="en-US" sz="3200" b="0" err="1">
                <a:solidFill>
                  <a:schemeClr val="tx1"/>
                </a:solidFill>
                <a:latin typeface="Times New Roman"/>
                <a:cs typeface="Times New Roman"/>
              </a:rPr>
              <a:t>Kinovea</a:t>
            </a:r>
            <a:r>
              <a:rPr lang="en-US" sz="3200" b="0">
                <a:solidFill>
                  <a:schemeClr val="tx1"/>
                </a:solidFill>
                <a:latin typeface="Times New Roman"/>
                <a:cs typeface="Times New Roman"/>
              </a:rPr>
              <a:t> motion software</a:t>
            </a:r>
            <a:endParaRPr lang="en-US">
              <a:solidFill>
                <a:schemeClr val="tx1"/>
              </a:solidFill>
              <a:cs typeface="Arial"/>
            </a:endParaRPr>
          </a:p>
          <a:p>
            <a:pPr marL="457200" indent="-457200" algn="l">
              <a:buFont typeface="Arial"/>
              <a:buChar char="•"/>
            </a:pPr>
            <a:r>
              <a:rPr lang="en-US" sz="3200" b="0">
                <a:solidFill>
                  <a:schemeClr val="tx1"/>
                </a:solidFill>
                <a:latin typeface="Times New Roman"/>
                <a:cs typeface="Times New Roman"/>
              </a:rPr>
              <a:t>Durability tested in extreme wave field</a:t>
            </a:r>
            <a:endParaRPr lang="en-US">
              <a:solidFill>
                <a:schemeClr val="tx1"/>
              </a:solidFill>
              <a:cs typeface="Arial"/>
            </a:endParaRPr>
          </a:p>
          <a:p>
            <a:pPr marL="457200" indent="-457200" algn="l">
              <a:buFont typeface="Arial"/>
              <a:buChar char="•"/>
            </a:pPr>
            <a:r>
              <a:rPr lang="en-US" sz="3200" b="0">
                <a:solidFill>
                  <a:schemeClr val="tx1"/>
                </a:solidFill>
                <a:latin typeface="Times New Roman"/>
                <a:cs typeface="Times New Roman"/>
              </a:rPr>
              <a:t>Prototyped generator</a:t>
            </a:r>
          </a:p>
          <a:p>
            <a:pPr marL="914400" lvl="1" indent="-457200" algn="l">
              <a:buFont typeface="Arial"/>
              <a:buChar char="•"/>
            </a:pPr>
            <a:r>
              <a:rPr lang="en-US" sz="3200" b="0">
                <a:solidFill>
                  <a:schemeClr val="tx1"/>
                </a:solidFill>
                <a:latin typeface="Times New Roman"/>
                <a:cs typeface="Times New Roman"/>
              </a:rPr>
              <a:t>Tested to have 25.9% efficiency</a:t>
            </a:r>
          </a:p>
          <a:p>
            <a:pPr algn="l"/>
            <a:endParaRPr lang="en-US" sz="3200" b="0">
              <a:solidFill>
                <a:schemeClr val="tx1"/>
              </a:solidFill>
              <a:latin typeface="Times New Roman"/>
              <a:cs typeface="Times New Roman"/>
            </a:endParaRPr>
          </a:p>
          <a:p>
            <a:pPr algn="l"/>
            <a:endParaRPr lang="en-US" sz="3200">
              <a:solidFill>
                <a:schemeClr val="tx1"/>
              </a:solidFill>
              <a:latin typeface="Times New Roman"/>
              <a:cs typeface="Times New Roman"/>
            </a:endParaRPr>
          </a:p>
        </p:txBody>
      </p:sp>
      <p:sp>
        <p:nvSpPr>
          <p:cNvPr id="51" name="TextBox 50">
            <a:extLst>
              <a:ext uri="{FF2B5EF4-FFF2-40B4-BE49-F238E27FC236}">
                <a16:creationId xmlns:a16="http://schemas.microsoft.com/office/drawing/2014/main" id="{ED7E1073-F9DF-210E-A76C-982A711253F9}"/>
              </a:ext>
            </a:extLst>
          </p:cNvPr>
          <p:cNvSpPr txBox="1"/>
          <p:nvPr/>
        </p:nvSpPr>
        <p:spPr>
          <a:xfrm>
            <a:off x="33819227" y="18968479"/>
            <a:ext cx="391355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Times New Roman"/>
              </a:rPr>
              <a:t>K-5 Program</a:t>
            </a:r>
          </a:p>
          <a:p>
            <a:pPr marL="457200" indent="-457200" algn="l">
              <a:buFont typeface="Arial"/>
              <a:buChar char="•"/>
            </a:pPr>
            <a:r>
              <a:rPr lang="en-US" sz="3200" b="0">
                <a:solidFill>
                  <a:schemeClr val="tx1"/>
                </a:solidFill>
                <a:latin typeface="Times New Roman"/>
                <a:cs typeface="Times New Roman"/>
              </a:rPr>
              <a:t>Reviewed concept of electricity </a:t>
            </a:r>
          </a:p>
          <a:p>
            <a:pPr marL="457200" indent="-457200" algn="l">
              <a:buFont typeface="Arial"/>
              <a:buChar char="•"/>
            </a:pPr>
            <a:r>
              <a:rPr lang="en-US" sz="3200" b="0">
                <a:solidFill>
                  <a:schemeClr val="tx1"/>
                </a:solidFill>
                <a:latin typeface="Times New Roman"/>
                <a:cs typeface="Times New Roman"/>
              </a:rPr>
              <a:t>Taught importance of renewables </a:t>
            </a:r>
          </a:p>
          <a:p>
            <a:pPr marL="457200" indent="-457200" algn="l">
              <a:buFont typeface="Arial"/>
              <a:buChar char="•"/>
            </a:pPr>
            <a:r>
              <a:rPr lang="en-US" sz="3200" b="0">
                <a:solidFill>
                  <a:schemeClr val="tx1"/>
                </a:solidFill>
                <a:latin typeface="Times New Roman"/>
                <a:cs typeface="Times New Roman"/>
              </a:rPr>
              <a:t>Led a wind turbine activity</a:t>
            </a:r>
          </a:p>
        </p:txBody>
      </p:sp>
      <p:pic>
        <p:nvPicPr>
          <p:cNvPr id="45" name="Picture 47" descr="A picture containing metalware&#10;&#10;Description automatically generated">
            <a:extLst>
              <a:ext uri="{FF2B5EF4-FFF2-40B4-BE49-F238E27FC236}">
                <a16:creationId xmlns:a16="http://schemas.microsoft.com/office/drawing/2014/main" id="{098FF493-7EB8-054C-6D5D-9BCBEC92F7E4}"/>
              </a:ext>
            </a:extLst>
          </p:cNvPr>
          <p:cNvPicPr>
            <a:picLocks noChangeAspect="1"/>
          </p:cNvPicPr>
          <p:nvPr/>
        </p:nvPicPr>
        <p:blipFill rotWithShape="1">
          <a:blip r:embed="rId11"/>
          <a:srcRect l="24363" r="27195" b="-569"/>
          <a:stretch/>
        </p:blipFill>
        <p:spPr>
          <a:xfrm>
            <a:off x="5992396" y="26102361"/>
            <a:ext cx="3793471" cy="4994628"/>
          </a:xfrm>
          <a:prstGeom prst="rect">
            <a:avLst/>
          </a:prstGeom>
        </p:spPr>
      </p:pic>
      <p:pic>
        <p:nvPicPr>
          <p:cNvPr id="46" name="Picture 47">
            <a:extLst>
              <a:ext uri="{FF2B5EF4-FFF2-40B4-BE49-F238E27FC236}">
                <a16:creationId xmlns:a16="http://schemas.microsoft.com/office/drawing/2014/main" id="{14F342E1-C206-18EB-DA70-55E3879F7FA0}"/>
              </a:ext>
            </a:extLst>
          </p:cNvPr>
          <p:cNvPicPr>
            <a:picLocks noChangeAspect="1"/>
          </p:cNvPicPr>
          <p:nvPr/>
        </p:nvPicPr>
        <p:blipFill>
          <a:blip r:embed="rId12"/>
          <a:stretch>
            <a:fillRect/>
          </a:stretch>
        </p:blipFill>
        <p:spPr>
          <a:xfrm>
            <a:off x="37678092" y="19159920"/>
            <a:ext cx="5136807" cy="3887742"/>
          </a:xfrm>
          <a:prstGeom prst="rect">
            <a:avLst/>
          </a:prstGeom>
        </p:spPr>
      </p:pic>
      <p:sp>
        <p:nvSpPr>
          <p:cNvPr id="32" name="Rectangle 166">
            <a:extLst>
              <a:ext uri="{FF2B5EF4-FFF2-40B4-BE49-F238E27FC236}">
                <a16:creationId xmlns:a16="http://schemas.microsoft.com/office/drawing/2014/main" id="{81A6445E-3F26-2AF7-4EDE-02697137FCA7}"/>
              </a:ext>
            </a:extLst>
          </p:cNvPr>
          <p:cNvSpPr>
            <a:spLocks noChangeArrowheads="1"/>
          </p:cNvSpPr>
          <p:nvPr/>
        </p:nvSpPr>
        <p:spPr bwMode="auto">
          <a:xfrm>
            <a:off x="-25742" y="32275065"/>
            <a:ext cx="44053576" cy="6445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endParaRPr lang="en-US" sz="6000">
              <a:solidFill>
                <a:srgbClr val="CCCCCC"/>
              </a:solidFill>
              <a:latin typeface="Calibri"/>
              <a:cs typeface="Arial"/>
            </a:endParaRPr>
          </a:p>
        </p:txBody>
      </p:sp>
      <p:sp>
        <p:nvSpPr>
          <p:cNvPr id="36" name="TextBox 35">
            <a:extLst>
              <a:ext uri="{FF2B5EF4-FFF2-40B4-BE49-F238E27FC236}">
                <a16:creationId xmlns:a16="http://schemas.microsoft.com/office/drawing/2014/main" id="{10267368-1BF4-8658-816D-75466E1C4BD2}"/>
              </a:ext>
            </a:extLst>
          </p:cNvPr>
          <p:cNvSpPr txBox="1"/>
          <p:nvPr/>
        </p:nvSpPr>
        <p:spPr>
          <a:xfrm>
            <a:off x="15597" y="32291664"/>
            <a:ext cx="44035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0">
                <a:solidFill>
                  <a:schemeClr val="bg1"/>
                </a:solidFill>
                <a:latin typeface="Times New Roman"/>
                <a:cs typeface="Arial"/>
              </a:rPr>
              <a:t>Team Swellular would like to thank UNH's College of Engineering and Physical Sciences, United States Department of Energy, Dr. Rob Swift, Dr. Tom Lippmann, and Chelsea Kimball for their guidance and support.</a:t>
            </a:r>
            <a:endParaRPr lang="en-US" sz="1000" b="0">
              <a:solidFill>
                <a:schemeClr val="bg1"/>
              </a:solidFill>
              <a:latin typeface="Times New Roman"/>
              <a:cs typeface="Arial"/>
            </a:endParaRPr>
          </a:p>
        </p:txBody>
      </p:sp>
      <p:sp>
        <p:nvSpPr>
          <p:cNvPr id="34" name="TextBox 33">
            <a:extLst>
              <a:ext uri="{FF2B5EF4-FFF2-40B4-BE49-F238E27FC236}">
                <a16:creationId xmlns:a16="http://schemas.microsoft.com/office/drawing/2014/main" id="{B46BA562-652C-B3CD-A4D6-50F3B4B58C75}"/>
              </a:ext>
            </a:extLst>
          </p:cNvPr>
          <p:cNvSpPr txBox="1"/>
          <p:nvPr/>
        </p:nvSpPr>
        <p:spPr>
          <a:xfrm>
            <a:off x="33817613" y="14044758"/>
            <a:ext cx="8997286" cy="5678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Times New Roman"/>
              </a:rPr>
              <a:t>8th Grade Science Classes</a:t>
            </a:r>
            <a:endParaRPr lang="en-US" sz="3200" b="0">
              <a:solidFill>
                <a:schemeClr val="tx1"/>
              </a:solidFill>
              <a:latin typeface="Times New Roman"/>
              <a:cs typeface="Times New Roman"/>
            </a:endParaRPr>
          </a:p>
          <a:p>
            <a:pPr marL="285750" indent="-285750" algn="l">
              <a:spcBef>
                <a:spcPts val="0"/>
              </a:spcBef>
              <a:spcAft>
                <a:spcPts val="0"/>
              </a:spcAft>
              <a:buFont typeface="Arial,Sans-Serif"/>
              <a:buChar char="•"/>
            </a:pPr>
            <a:r>
              <a:rPr lang="en-US" sz="3200" b="0">
                <a:solidFill>
                  <a:schemeClr val="tx1"/>
                </a:solidFill>
                <a:latin typeface="Times New Roman"/>
                <a:cs typeface="Times New Roman"/>
              </a:rPr>
              <a:t>Led lessons on wave energy, renewable energy, electromagnetism, and buoyancy</a:t>
            </a:r>
          </a:p>
          <a:p>
            <a:pPr marL="285750" indent="-285750" algn="l">
              <a:spcBef>
                <a:spcPts val="0"/>
              </a:spcBef>
              <a:spcAft>
                <a:spcPts val="0"/>
              </a:spcAft>
              <a:buFont typeface="Arial,Sans-Serif"/>
              <a:buChar char="•"/>
            </a:pPr>
            <a:r>
              <a:rPr lang="en-US" sz="3200" b="0">
                <a:solidFill>
                  <a:schemeClr val="tx1"/>
                </a:solidFill>
                <a:latin typeface="Times New Roman"/>
                <a:cs typeface="Times New Roman"/>
              </a:rPr>
              <a:t>Students created small prototypes of our model and measured electricity </a:t>
            </a:r>
          </a:p>
          <a:p>
            <a:pPr marL="285750" indent="-285750" algn="l">
              <a:spcBef>
                <a:spcPts val="0"/>
              </a:spcBef>
              <a:spcAft>
                <a:spcPts val="0"/>
              </a:spcAft>
              <a:buFont typeface="Arial,Sans-Serif"/>
              <a:buChar char="•"/>
            </a:pPr>
            <a:r>
              <a:rPr lang="en-US" sz="3200" b="0">
                <a:solidFill>
                  <a:schemeClr val="tx1"/>
                </a:solidFill>
                <a:latin typeface="Times New Roman"/>
                <a:cs typeface="Times New Roman"/>
              </a:rPr>
              <a:t>Students explored various designs and compared output values</a:t>
            </a:r>
          </a:p>
          <a:p>
            <a:pPr marL="285750" indent="-285750" algn="l">
              <a:spcBef>
                <a:spcPts val="0"/>
              </a:spcBef>
              <a:spcAft>
                <a:spcPts val="0"/>
              </a:spcAft>
              <a:buFont typeface="Arial,Sans-Serif"/>
              <a:buChar char="•"/>
            </a:pPr>
            <a:r>
              <a:rPr lang="en-US" sz="3200" b="0">
                <a:solidFill>
                  <a:schemeClr val="tx1"/>
                </a:solidFill>
                <a:latin typeface="Times New Roman"/>
                <a:cs typeface="Times New Roman"/>
              </a:rPr>
              <a:t>Held fieldtrips for students at UNH to showcase the wave tank, </a:t>
            </a:r>
            <a:r>
              <a:rPr lang="en-US" sz="3200" b="0" err="1">
                <a:solidFill>
                  <a:schemeClr val="tx1"/>
                </a:solidFill>
                <a:latin typeface="Times New Roman"/>
                <a:cs typeface="Times New Roman"/>
              </a:rPr>
              <a:t>Swellular's</a:t>
            </a:r>
            <a:r>
              <a:rPr lang="en-US" sz="3200" b="0">
                <a:solidFill>
                  <a:schemeClr val="tx1"/>
                </a:solidFill>
                <a:latin typeface="Times New Roman"/>
                <a:cs typeface="Times New Roman"/>
              </a:rPr>
              <a:t> model, and conducted buoyancy activity in miniature wave flume</a:t>
            </a:r>
          </a:p>
          <a:p>
            <a:pPr algn="l"/>
            <a:endParaRPr lang="en-US">
              <a:cs typeface="Arial"/>
            </a:endParaRPr>
          </a:p>
        </p:txBody>
      </p:sp>
      <p:sp>
        <p:nvSpPr>
          <p:cNvPr id="35" name="TextBox 34">
            <a:extLst>
              <a:ext uri="{FF2B5EF4-FFF2-40B4-BE49-F238E27FC236}">
                <a16:creationId xmlns:a16="http://schemas.microsoft.com/office/drawing/2014/main" id="{0E338338-7DF3-CB82-AD92-0E811B88CEAA}"/>
              </a:ext>
            </a:extLst>
          </p:cNvPr>
          <p:cNvSpPr txBox="1"/>
          <p:nvPr/>
        </p:nvSpPr>
        <p:spPr>
          <a:xfrm>
            <a:off x="22860096" y="26071400"/>
            <a:ext cx="919750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0">
                <a:solidFill>
                  <a:schemeClr val="tx1"/>
                </a:solidFill>
                <a:latin typeface="Times New Roman"/>
                <a:cs typeface="Times New Roman"/>
              </a:rPr>
              <a:t>The key objectives in conducting stakeholder research were to analyze the market’s need for our product and adapt based on feedback.</a:t>
            </a:r>
            <a:endParaRPr lang="en-US">
              <a:solidFill>
                <a:schemeClr val="tx1"/>
              </a:solidFill>
            </a:endParaRPr>
          </a:p>
        </p:txBody>
      </p:sp>
      <p:pic>
        <p:nvPicPr>
          <p:cNvPr id="26" name="Picture 25" descr="A picture containing swimming pool, indoor, aqua, swimming&#10;&#10;Description automatically generated">
            <a:extLst>
              <a:ext uri="{FF2B5EF4-FFF2-40B4-BE49-F238E27FC236}">
                <a16:creationId xmlns:a16="http://schemas.microsoft.com/office/drawing/2014/main" id="{75079AE8-C29D-0C13-B0CB-D2FA8D23CEA5}"/>
              </a:ext>
            </a:extLst>
          </p:cNvPr>
          <p:cNvPicPr>
            <a:picLocks noChangeAspect="1"/>
          </p:cNvPicPr>
          <p:nvPr/>
        </p:nvPicPr>
        <p:blipFill rotWithShape="1">
          <a:blip r:embed="rId13">
            <a:extLst>
              <a:ext uri="{28A0092B-C50C-407E-A947-70E740481C1C}">
                <a14:useLocalDpi xmlns:a14="http://schemas.microsoft.com/office/drawing/2010/main" val="0"/>
              </a:ext>
            </a:extLst>
          </a:blip>
          <a:srcRect l="12941"/>
          <a:stretch/>
        </p:blipFill>
        <p:spPr>
          <a:xfrm>
            <a:off x="17467503" y="23086092"/>
            <a:ext cx="3494965" cy="5657108"/>
          </a:xfrm>
          <a:prstGeom prst="rect">
            <a:avLst/>
          </a:prstGeom>
        </p:spPr>
      </p:pic>
      <p:sp>
        <p:nvSpPr>
          <p:cNvPr id="48" name="TextBox 47">
            <a:extLst>
              <a:ext uri="{FF2B5EF4-FFF2-40B4-BE49-F238E27FC236}">
                <a16:creationId xmlns:a16="http://schemas.microsoft.com/office/drawing/2014/main" id="{46E76C84-0004-96E7-5810-65F2B3E229D9}"/>
              </a:ext>
            </a:extLst>
          </p:cNvPr>
          <p:cNvSpPr txBox="1"/>
          <p:nvPr/>
        </p:nvSpPr>
        <p:spPr>
          <a:xfrm>
            <a:off x="11968096" y="31225119"/>
            <a:ext cx="4131664" cy="338554"/>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Scale model heave response results for Wave 3 </a:t>
            </a:r>
          </a:p>
        </p:txBody>
      </p:sp>
      <p:sp>
        <p:nvSpPr>
          <p:cNvPr id="49" name="TextBox 48">
            <a:extLst>
              <a:ext uri="{FF2B5EF4-FFF2-40B4-BE49-F238E27FC236}">
                <a16:creationId xmlns:a16="http://schemas.microsoft.com/office/drawing/2014/main" id="{B3E1355F-CB82-1A81-18F6-706F8A294828}"/>
              </a:ext>
            </a:extLst>
          </p:cNvPr>
          <p:cNvSpPr txBox="1"/>
          <p:nvPr/>
        </p:nvSpPr>
        <p:spPr>
          <a:xfrm>
            <a:off x="18333011" y="18286032"/>
            <a:ext cx="2760729" cy="584775"/>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3D model created in SolidWorks</a:t>
            </a:r>
          </a:p>
        </p:txBody>
      </p:sp>
      <p:sp>
        <p:nvSpPr>
          <p:cNvPr id="50" name="TextBox 49">
            <a:extLst>
              <a:ext uri="{FF2B5EF4-FFF2-40B4-BE49-F238E27FC236}">
                <a16:creationId xmlns:a16="http://schemas.microsoft.com/office/drawing/2014/main" id="{5DAF0BA2-7AED-3044-A004-1DF02EA3729F}"/>
              </a:ext>
            </a:extLst>
          </p:cNvPr>
          <p:cNvSpPr txBox="1"/>
          <p:nvPr/>
        </p:nvSpPr>
        <p:spPr>
          <a:xfrm>
            <a:off x="12049296" y="18675631"/>
            <a:ext cx="4692929" cy="338554"/>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Calculated heave response</a:t>
            </a:r>
          </a:p>
        </p:txBody>
      </p:sp>
      <p:graphicFrame>
        <p:nvGraphicFramePr>
          <p:cNvPr id="29" name="Table 51">
            <a:extLst>
              <a:ext uri="{FF2B5EF4-FFF2-40B4-BE49-F238E27FC236}">
                <a16:creationId xmlns:a16="http://schemas.microsoft.com/office/drawing/2014/main" id="{B5499AA6-5ED5-6A13-6FC1-4D030C00052F}"/>
              </a:ext>
            </a:extLst>
          </p:cNvPr>
          <p:cNvGraphicFramePr>
            <a:graphicFrameLocks noGrp="1"/>
          </p:cNvGraphicFramePr>
          <p:nvPr>
            <p:extLst>
              <p:ext uri="{D42A27DB-BD31-4B8C-83A1-F6EECF244321}">
                <p14:modId xmlns:p14="http://schemas.microsoft.com/office/powerpoint/2010/main" val="166219063"/>
              </p:ext>
            </p:extLst>
          </p:nvPr>
        </p:nvGraphicFramePr>
        <p:xfrm>
          <a:off x="17462261" y="29303369"/>
          <a:ext cx="3512928" cy="1746763"/>
        </p:xfrm>
        <a:graphic>
          <a:graphicData uri="http://schemas.openxmlformats.org/drawingml/2006/table">
            <a:tbl>
              <a:tblPr firstRow="1" bandRow="1">
                <a:tableStyleId>{5C22544A-7EE6-4342-B048-85BDC9FD1C3A}</a:tableStyleId>
              </a:tblPr>
              <a:tblGrid>
                <a:gridCol w="977900">
                  <a:extLst>
                    <a:ext uri="{9D8B030D-6E8A-4147-A177-3AD203B41FA5}">
                      <a16:colId xmlns:a16="http://schemas.microsoft.com/office/drawing/2014/main" val="757848464"/>
                    </a:ext>
                  </a:extLst>
                </a:gridCol>
                <a:gridCol w="1358900">
                  <a:extLst>
                    <a:ext uri="{9D8B030D-6E8A-4147-A177-3AD203B41FA5}">
                      <a16:colId xmlns:a16="http://schemas.microsoft.com/office/drawing/2014/main" val="2060682780"/>
                    </a:ext>
                  </a:extLst>
                </a:gridCol>
                <a:gridCol w="1176128">
                  <a:extLst>
                    <a:ext uri="{9D8B030D-6E8A-4147-A177-3AD203B41FA5}">
                      <a16:colId xmlns:a16="http://schemas.microsoft.com/office/drawing/2014/main" val="1330732915"/>
                    </a:ext>
                  </a:extLst>
                </a:gridCol>
              </a:tblGrid>
              <a:tr h="568888">
                <a:tc>
                  <a:txBody>
                    <a:bodyPr/>
                    <a:lstStyle/>
                    <a:p>
                      <a:endParaRPr lang="en-US" sz="1800">
                        <a:latin typeface="Calibri"/>
                      </a:endParaRPr>
                    </a:p>
                  </a:txBody>
                  <a:tcPr/>
                </a:tc>
                <a:tc>
                  <a:txBody>
                    <a:bodyPr/>
                    <a:lstStyle/>
                    <a:p>
                      <a:r>
                        <a:rPr lang="en-US" sz="1800" b="1">
                          <a:latin typeface="Calibri"/>
                        </a:rPr>
                        <a:t>Wave Height (cm)</a:t>
                      </a:r>
                      <a:endParaRPr lang="en-US"/>
                    </a:p>
                  </a:txBody>
                  <a:tcPr/>
                </a:tc>
                <a:tc>
                  <a:txBody>
                    <a:bodyPr/>
                    <a:lstStyle/>
                    <a:p>
                      <a:r>
                        <a:rPr lang="en-US" sz="1800">
                          <a:latin typeface="Calibri"/>
                        </a:rPr>
                        <a:t>Wave Period (s)</a:t>
                      </a:r>
                      <a:endParaRPr lang="en-US"/>
                    </a:p>
                  </a:txBody>
                  <a:tcPr/>
                </a:tc>
                <a:extLst>
                  <a:ext uri="{0D108BD9-81ED-4DB2-BD59-A6C34878D82A}">
                    <a16:rowId xmlns:a16="http://schemas.microsoft.com/office/drawing/2014/main" val="2586625367"/>
                  </a:ext>
                </a:extLst>
              </a:tr>
              <a:tr h="364732">
                <a:tc>
                  <a:txBody>
                    <a:bodyPr/>
                    <a:lstStyle/>
                    <a:p>
                      <a:r>
                        <a:rPr lang="en-US" sz="1800">
                          <a:latin typeface="Calibri"/>
                        </a:rPr>
                        <a:t>Wave 1</a:t>
                      </a:r>
                      <a:endParaRPr lang="en-US"/>
                    </a:p>
                  </a:txBody>
                  <a:tcPr/>
                </a:tc>
                <a:tc>
                  <a:txBody>
                    <a:bodyPr/>
                    <a:lstStyle/>
                    <a:p>
                      <a:r>
                        <a:rPr lang="en-US" sz="1800">
                          <a:latin typeface="Calibri"/>
                        </a:rPr>
                        <a:t>10</a:t>
                      </a:r>
                      <a:endParaRPr lang="en-US"/>
                    </a:p>
                  </a:txBody>
                  <a:tcPr/>
                </a:tc>
                <a:tc>
                  <a:txBody>
                    <a:bodyPr/>
                    <a:lstStyle/>
                    <a:p>
                      <a:r>
                        <a:rPr lang="en-US" sz="1800">
                          <a:latin typeface="Calibri"/>
                        </a:rPr>
                        <a:t>2</a:t>
                      </a:r>
                      <a:endParaRPr lang="en-US"/>
                    </a:p>
                  </a:txBody>
                  <a:tcPr/>
                </a:tc>
                <a:extLst>
                  <a:ext uri="{0D108BD9-81ED-4DB2-BD59-A6C34878D82A}">
                    <a16:rowId xmlns:a16="http://schemas.microsoft.com/office/drawing/2014/main" val="4208316142"/>
                  </a:ext>
                </a:extLst>
              </a:tr>
              <a:tr h="375163">
                <a:tc>
                  <a:txBody>
                    <a:bodyPr/>
                    <a:lstStyle/>
                    <a:p>
                      <a:r>
                        <a:rPr lang="en-US" sz="1800">
                          <a:latin typeface="Calibri"/>
                        </a:rPr>
                        <a:t>Wave 2</a:t>
                      </a:r>
                      <a:endParaRPr lang="en-US"/>
                    </a:p>
                  </a:txBody>
                  <a:tcPr/>
                </a:tc>
                <a:tc>
                  <a:txBody>
                    <a:bodyPr/>
                    <a:lstStyle/>
                    <a:p>
                      <a:r>
                        <a:rPr lang="en-US" sz="1800">
                          <a:latin typeface="Calibri"/>
                        </a:rPr>
                        <a:t>30</a:t>
                      </a:r>
                      <a:endParaRPr lang="en-US"/>
                    </a:p>
                  </a:txBody>
                  <a:tcPr/>
                </a:tc>
                <a:tc>
                  <a:txBody>
                    <a:bodyPr/>
                    <a:lstStyle/>
                    <a:p>
                      <a:r>
                        <a:rPr lang="en-US" sz="1800">
                          <a:latin typeface="Calibri"/>
                        </a:rPr>
                        <a:t>1.5</a:t>
                      </a:r>
                      <a:endParaRPr lang="en-US"/>
                    </a:p>
                  </a:txBody>
                  <a:tcPr/>
                </a:tc>
                <a:extLst>
                  <a:ext uri="{0D108BD9-81ED-4DB2-BD59-A6C34878D82A}">
                    <a16:rowId xmlns:a16="http://schemas.microsoft.com/office/drawing/2014/main" val="3710350970"/>
                  </a:ext>
                </a:extLst>
              </a:tr>
              <a:tr h="312636">
                <a:tc>
                  <a:txBody>
                    <a:bodyPr/>
                    <a:lstStyle/>
                    <a:p>
                      <a:r>
                        <a:rPr lang="en-US" sz="1800">
                          <a:latin typeface="Calibri"/>
                        </a:rPr>
                        <a:t>Wave 3</a:t>
                      </a:r>
                      <a:endParaRPr lang="en-US"/>
                    </a:p>
                  </a:txBody>
                  <a:tcPr/>
                </a:tc>
                <a:tc>
                  <a:txBody>
                    <a:bodyPr/>
                    <a:lstStyle/>
                    <a:p>
                      <a:r>
                        <a:rPr lang="en-US" sz="1800">
                          <a:latin typeface="Calibri"/>
                        </a:rPr>
                        <a:t>27</a:t>
                      </a:r>
                      <a:endParaRPr lang="en-US"/>
                    </a:p>
                  </a:txBody>
                  <a:tcPr/>
                </a:tc>
                <a:tc>
                  <a:txBody>
                    <a:bodyPr/>
                    <a:lstStyle/>
                    <a:p>
                      <a:r>
                        <a:rPr lang="en-US" sz="1800">
                          <a:latin typeface="Calibri"/>
                        </a:rPr>
                        <a:t>2</a:t>
                      </a:r>
                      <a:endParaRPr lang="en-US"/>
                    </a:p>
                  </a:txBody>
                  <a:tcPr/>
                </a:tc>
                <a:extLst>
                  <a:ext uri="{0D108BD9-81ED-4DB2-BD59-A6C34878D82A}">
                    <a16:rowId xmlns:a16="http://schemas.microsoft.com/office/drawing/2014/main" val="345698203"/>
                  </a:ext>
                </a:extLst>
              </a:tr>
            </a:tbl>
          </a:graphicData>
        </a:graphic>
      </p:graphicFrame>
      <p:pic>
        <p:nvPicPr>
          <p:cNvPr id="7" name="Picture 46" descr="A picture containing text, person, indoor, child&#10;&#10;Description automatically generated">
            <a:extLst>
              <a:ext uri="{FF2B5EF4-FFF2-40B4-BE49-F238E27FC236}">
                <a16:creationId xmlns:a16="http://schemas.microsoft.com/office/drawing/2014/main" id="{F6743CF7-C7DE-882A-44AF-A77EDA320057}"/>
              </a:ext>
            </a:extLst>
          </p:cNvPr>
          <p:cNvPicPr>
            <a:picLocks noChangeAspect="1"/>
          </p:cNvPicPr>
          <p:nvPr/>
        </p:nvPicPr>
        <p:blipFill rotWithShape="1">
          <a:blip r:embed="rId14"/>
          <a:srcRect l="188" t="20000" r="-1754" b="25776"/>
          <a:stretch/>
        </p:blipFill>
        <p:spPr>
          <a:xfrm>
            <a:off x="33888919" y="22494847"/>
            <a:ext cx="3669065" cy="3930987"/>
          </a:xfrm>
          <a:prstGeom prst="rect">
            <a:avLst/>
          </a:prstGeom>
        </p:spPr>
      </p:pic>
      <p:pic>
        <p:nvPicPr>
          <p:cNvPr id="47" name="Picture 51">
            <a:extLst>
              <a:ext uri="{FF2B5EF4-FFF2-40B4-BE49-F238E27FC236}">
                <a16:creationId xmlns:a16="http://schemas.microsoft.com/office/drawing/2014/main" id="{528CEA75-F703-819D-71AD-2A7531013ADC}"/>
              </a:ext>
            </a:extLst>
          </p:cNvPr>
          <p:cNvPicPr>
            <a:picLocks noChangeAspect="1"/>
          </p:cNvPicPr>
          <p:nvPr/>
        </p:nvPicPr>
        <p:blipFill rotWithShape="1">
          <a:blip r:embed="rId15"/>
          <a:srcRect l="19529" t="42373" r="11785" b="28635"/>
          <a:stretch/>
        </p:blipFill>
        <p:spPr>
          <a:xfrm>
            <a:off x="37661335" y="23252039"/>
            <a:ext cx="5153564" cy="3156929"/>
          </a:xfrm>
          <a:prstGeom prst="rect">
            <a:avLst/>
          </a:prstGeom>
        </p:spPr>
      </p:pic>
      <p:sp>
        <p:nvSpPr>
          <p:cNvPr id="52" name="TextBox 51">
            <a:extLst>
              <a:ext uri="{FF2B5EF4-FFF2-40B4-BE49-F238E27FC236}">
                <a16:creationId xmlns:a16="http://schemas.microsoft.com/office/drawing/2014/main" id="{B6690FD4-5D5B-9CF0-7CEA-DDAFFD14D621}"/>
              </a:ext>
            </a:extLst>
          </p:cNvPr>
          <p:cNvSpPr txBox="1"/>
          <p:nvPr/>
        </p:nvSpPr>
        <p:spPr>
          <a:xfrm>
            <a:off x="5983168" y="31036158"/>
            <a:ext cx="4131664" cy="338554"/>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Simple model in WEC-Sim</a:t>
            </a:r>
          </a:p>
        </p:txBody>
      </p:sp>
      <p:sp>
        <p:nvSpPr>
          <p:cNvPr id="56" name="TextBox 55">
            <a:extLst>
              <a:ext uri="{FF2B5EF4-FFF2-40B4-BE49-F238E27FC236}">
                <a16:creationId xmlns:a16="http://schemas.microsoft.com/office/drawing/2014/main" id="{8EA1DB77-E6A9-461E-4619-EF1EA60A4236}"/>
              </a:ext>
            </a:extLst>
          </p:cNvPr>
          <p:cNvSpPr txBox="1"/>
          <p:nvPr/>
        </p:nvSpPr>
        <p:spPr>
          <a:xfrm>
            <a:off x="33753830" y="26419926"/>
            <a:ext cx="8747936" cy="584775"/>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Top: 8th-grade building mini prototypes, Left: Students making small wind turbine blades, </a:t>
            </a:r>
          </a:p>
          <a:p>
            <a:pPr algn="l"/>
            <a:r>
              <a:rPr lang="en-US" sz="1600" b="0">
                <a:solidFill>
                  <a:srgbClr val="000066"/>
                </a:solidFill>
                <a:latin typeface="Times New Roman" panose="02020603050405020304" pitchFamily="18" charset="0"/>
                <a:cs typeface="Times New Roman" panose="02020603050405020304" pitchFamily="18" charset="0"/>
              </a:rPr>
              <a:t>Right: Fieldtrip at UNH’s Chase Ocean Engineering Laboratory</a:t>
            </a:r>
          </a:p>
        </p:txBody>
      </p:sp>
      <p:sp>
        <p:nvSpPr>
          <p:cNvPr id="57" name="TextBox 56">
            <a:extLst>
              <a:ext uri="{FF2B5EF4-FFF2-40B4-BE49-F238E27FC236}">
                <a16:creationId xmlns:a16="http://schemas.microsoft.com/office/drawing/2014/main" id="{A2311F83-5238-1843-232F-0756AE955ACB}"/>
              </a:ext>
            </a:extLst>
          </p:cNvPr>
          <p:cNvSpPr txBox="1"/>
          <p:nvPr/>
        </p:nvSpPr>
        <p:spPr>
          <a:xfrm>
            <a:off x="6268559" y="23724218"/>
            <a:ext cx="4131664" cy="338554"/>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Our team and product logo: Swellular</a:t>
            </a:r>
          </a:p>
        </p:txBody>
      </p:sp>
      <p:graphicFrame>
        <p:nvGraphicFramePr>
          <p:cNvPr id="37" name="Table 36">
            <a:extLst>
              <a:ext uri="{FF2B5EF4-FFF2-40B4-BE49-F238E27FC236}">
                <a16:creationId xmlns:a16="http://schemas.microsoft.com/office/drawing/2014/main" id="{70580E92-9099-F694-384E-04F865A83608}"/>
              </a:ext>
            </a:extLst>
          </p:cNvPr>
          <p:cNvGraphicFramePr>
            <a:graphicFrameLocks noGrp="1"/>
          </p:cNvGraphicFramePr>
          <p:nvPr>
            <p:extLst>
              <p:ext uri="{D42A27DB-BD31-4B8C-83A1-F6EECF244321}">
                <p14:modId xmlns:p14="http://schemas.microsoft.com/office/powerpoint/2010/main" val="260788680"/>
              </p:ext>
            </p:extLst>
          </p:nvPr>
        </p:nvGraphicFramePr>
        <p:xfrm>
          <a:off x="23036126" y="9935804"/>
          <a:ext cx="8378146" cy="2271529"/>
        </p:xfrm>
        <a:graphic>
          <a:graphicData uri="http://schemas.openxmlformats.org/drawingml/2006/table">
            <a:tbl>
              <a:tblPr/>
              <a:tblGrid>
                <a:gridCol w="1196878">
                  <a:extLst>
                    <a:ext uri="{9D8B030D-6E8A-4147-A177-3AD203B41FA5}">
                      <a16:colId xmlns:a16="http://schemas.microsoft.com/office/drawing/2014/main" val="2314323882"/>
                    </a:ext>
                  </a:extLst>
                </a:gridCol>
                <a:gridCol w="1196878">
                  <a:extLst>
                    <a:ext uri="{9D8B030D-6E8A-4147-A177-3AD203B41FA5}">
                      <a16:colId xmlns:a16="http://schemas.microsoft.com/office/drawing/2014/main" val="3273571877"/>
                    </a:ext>
                  </a:extLst>
                </a:gridCol>
                <a:gridCol w="1196878">
                  <a:extLst>
                    <a:ext uri="{9D8B030D-6E8A-4147-A177-3AD203B41FA5}">
                      <a16:colId xmlns:a16="http://schemas.microsoft.com/office/drawing/2014/main" val="2972058833"/>
                    </a:ext>
                  </a:extLst>
                </a:gridCol>
                <a:gridCol w="1196878">
                  <a:extLst>
                    <a:ext uri="{9D8B030D-6E8A-4147-A177-3AD203B41FA5}">
                      <a16:colId xmlns:a16="http://schemas.microsoft.com/office/drawing/2014/main" val="1703748437"/>
                    </a:ext>
                  </a:extLst>
                </a:gridCol>
                <a:gridCol w="1196878">
                  <a:extLst>
                    <a:ext uri="{9D8B030D-6E8A-4147-A177-3AD203B41FA5}">
                      <a16:colId xmlns:a16="http://schemas.microsoft.com/office/drawing/2014/main" val="3594549561"/>
                    </a:ext>
                  </a:extLst>
                </a:gridCol>
                <a:gridCol w="1196878">
                  <a:extLst>
                    <a:ext uri="{9D8B030D-6E8A-4147-A177-3AD203B41FA5}">
                      <a16:colId xmlns:a16="http://schemas.microsoft.com/office/drawing/2014/main" val="4204658342"/>
                    </a:ext>
                  </a:extLst>
                </a:gridCol>
                <a:gridCol w="1196878">
                  <a:extLst>
                    <a:ext uri="{9D8B030D-6E8A-4147-A177-3AD203B41FA5}">
                      <a16:colId xmlns:a16="http://schemas.microsoft.com/office/drawing/2014/main" val="2486062567"/>
                    </a:ext>
                  </a:extLst>
                </a:gridCol>
              </a:tblGrid>
              <a:tr h="442729">
                <a:tc gridSpan="7">
                  <a:txBody>
                    <a:bodyPr/>
                    <a:lstStyle/>
                    <a:p>
                      <a:pPr algn="ctr" fontAlgn="b"/>
                      <a:r>
                        <a:rPr lang="en-US" sz="2400" b="1" u="none" strike="noStrike">
                          <a:solidFill>
                            <a:srgbClr val="000000"/>
                          </a:solidFill>
                          <a:effectLst/>
                          <a:latin typeface="Cambria"/>
                        </a:rPr>
                        <a:t>Customer's Cost of Ownership ($25,000 purchase price)</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1310184"/>
                  </a:ext>
                </a:extLst>
              </a:tr>
              <a:tr h="442729">
                <a:tc>
                  <a:txBody>
                    <a:bodyPr/>
                    <a:lstStyle/>
                    <a:p>
                      <a:pPr fontAlgn="ctr"/>
                      <a:endParaRPr lang="en-US" sz="2400" b="1" u="none" strike="noStrike">
                        <a:solidFill>
                          <a:srgbClr val="000000"/>
                        </a:solidFill>
                        <a:effectLst/>
                        <a:latin typeface="Cambri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400" b="1" u="none" strike="noStrike">
                          <a:solidFill>
                            <a:srgbClr val="000000"/>
                          </a:solidFill>
                          <a:effectLst/>
                          <a:latin typeface="Cambria"/>
                        </a:rPr>
                        <a:t>Year 1</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400" b="1" u="none" strike="noStrike">
                          <a:solidFill>
                            <a:srgbClr val="000000"/>
                          </a:solidFill>
                          <a:effectLst/>
                          <a:latin typeface="Cambria"/>
                        </a:rPr>
                        <a:t>Year 2</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400" b="1" u="none" strike="noStrike">
                          <a:solidFill>
                            <a:srgbClr val="000000"/>
                          </a:solidFill>
                          <a:effectLst/>
                          <a:latin typeface="Cambria"/>
                        </a:rPr>
                        <a:t>Year 3</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400" b="1" u="none" strike="noStrike">
                          <a:solidFill>
                            <a:srgbClr val="000000"/>
                          </a:solidFill>
                          <a:effectLst/>
                          <a:latin typeface="Cambria"/>
                        </a:rPr>
                        <a:t>Year 4</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400" b="1" u="none" strike="noStrike">
                          <a:solidFill>
                            <a:srgbClr val="000000"/>
                          </a:solidFill>
                          <a:effectLst/>
                          <a:latin typeface="Cambria"/>
                        </a:rPr>
                        <a:t>Year 5</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lvl="0">
                        <a:buNone/>
                      </a:pPr>
                      <a:r>
                        <a:rPr lang="en-US" sz="2400" b="1" u="none" strike="noStrike">
                          <a:solidFill>
                            <a:srgbClr val="000000"/>
                          </a:solidFill>
                          <a:effectLst/>
                          <a:latin typeface="Cambria"/>
                        </a:rPr>
                        <a:t>Total</a:t>
                      </a:r>
                      <a:endParaRPr lang="en-US" sz="2400" u="none" strike="noStrike">
                        <a:solidFill>
                          <a:srgbClr val="000000"/>
                        </a:solidFill>
                        <a:effectLst/>
                        <a:latin typeface="Cambria"/>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76098749"/>
                  </a:ext>
                </a:extLst>
              </a:tr>
              <a:tr h="442729">
                <a:tc>
                  <a:txBody>
                    <a:bodyPr/>
                    <a:lstStyle/>
                    <a:p>
                      <a:pPr fontAlgn="ctr"/>
                      <a:r>
                        <a:rPr lang="en-US" sz="2400" b="1" u="none" strike="noStrike">
                          <a:solidFill>
                            <a:srgbClr val="000000"/>
                          </a:solidFill>
                          <a:effectLst/>
                          <a:latin typeface="Cambria"/>
                        </a:rPr>
                        <a:t>O&amp;M</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400" u="none" strike="noStrike">
                          <a:solidFill>
                            <a:srgbClr val="000000"/>
                          </a:solidFill>
                          <a:effectLst/>
                          <a:latin typeface="Cambria"/>
                        </a:rPr>
                        <a:t>$800</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400" u="none" strike="noStrike">
                          <a:solidFill>
                            <a:srgbClr val="000000"/>
                          </a:solidFill>
                          <a:effectLst/>
                          <a:latin typeface="Cambria"/>
                        </a:rPr>
                        <a:t>$744</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400" u="none" strike="noStrike">
                          <a:solidFill>
                            <a:srgbClr val="000000"/>
                          </a:solidFill>
                          <a:effectLst/>
                          <a:latin typeface="Cambria"/>
                        </a:rPr>
                        <a:t>$692</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400" u="none" strike="noStrike">
                          <a:solidFill>
                            <a:srgbClr val="000000"/>
                          </a:solidFill>
                          <a:effectLst/>
                          <a:latin typeface="Cambria"/>
                        </a:rPr>
                        <a:t>$599</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400" u="none" strike="noStrike">
                          <a:solidFill>
                            <a:srgbClr val="000000"/>
                          </a:solidFill>
                          <a:effectLst/>
                          <a:latin typeface="Cambria"/>
                        </a:rPr>
                        <a:t>$449</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2400" b="1" u="none" strike="noStrike">
                          <a:solidFill>
                            <a:srgbClr val="000000"/>
                          </a:solidFill>
                          <a:effectLst/>
                          <a:latin typeface="Cambria"/>
                        </a:rPr>
                        <a:t>$3,284</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10536655"/>
                  </a:ext>
                </a:extLst>
              </a:tr>
              <a:tr h="442729">
                <a:tc gridSpan="7">
                  <a:txBody>
                    <a:bodyPr/>
                    <a:lstStyle/>
                    <a:p>
                      <a:pPr algn="ctr" fontAlgn="b"/>
                      <a:r>
                        <a:rPr lang="en-US" sz="2400" b="1" u="none" strike="noStrike">
                          <a:solidFill>
                            <a:srgbClr val="000000"/>
                          </a:solidFill>
                          <a:effectLst/>
                          <a:latin typeface="Cambria"/>
                        </a:rPr>
                        <a:t>Today's Dollars $28,284</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3930709"/>
                  </a:ext>
                </a:extLst>
              </a:tr>
              <a:tr h="442729">
                <a:tc gridSpan="7">
                  <a:txBody>
                    <a:bodyPr/>
                    <a:lstStyle/>
                    <a:p>
                      <a:pPr algn="l" fontAlgn="b"/>
                      <a:r>
                        <a:rPr lang="en-US" sz="1800" u="none" strike="noStrike">
                          <a:solidFill>
                            <a:srgbClr val="000000"/>
                          </a:solidFill>
                          <a:effectLst/>
                          <a:latin typeface="Cambria"/>
                        </a:rPr>
                        <a:t>* Assumes 7.5% interest rate</a:t>
                      </a:r>
                    </a:p>
                  </a:txBody>
                  <a:tcPr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2443255"/>
                  </a:ext>
                </a:extLst>
              </a:tr>
            </a:tbl>
          </a:graphicData>
        </a:graphic>
      </p:graphicFrame>
      <p:cxnSp>
        <p:nvCxnSpPr>
          <p:cNvPr id="60" name="Straight Connector 59">
            <a:extLst>
              <a:ext uri="{FF2B5EF4-FFF2-40B4-BE49-F238E27FC236}">
                <a16:creationId xmlns:a16="http://schemas.microsoft.com/office/drawing/2014/main" id="{81CA8D9F-6D12-751B-1AB4-0E278090A40D}"/>
              </a:ext>
            </a:extLst>
          </p:cNvPr>
          <p:cNvCxnSpPr/>
          <p:nvPr/>
        </p:nvCxnSpPr>
        <p:spPr bwMode="auto">
          <a:xfrm>
            <a:off x="10942320" y="6175270"/>
            <a:ext cx="0" cy="25657780"/>
          </a:xfrm>
          <a:prstGeom prst="line">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68E68386-C9CA-8E0C-83C0-454E0D07AE07}"/>
              </a:ext>
            </a:extLst>
          </p:cNvPr>
          <p:cNvCxnSpPr/>
          <p:nvPr/>
        </p:nvCxnSpPr>
        <p:spPr bwMode="auto">
          <a:xfrm>
            <a:off x="21945600" y="6216986"/>
            <a:ext cx="0" cy="25657780"/>
          </a:xfrm>
          <a:prstGeom prst="line">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1944B8F8-0949-C3D1-FBB3-8027CBA71142}"/>
              </a:ext>
            </a:extLst>
          </p:cNvPr>
          <p:cNvCxnSpPr/>
          <p:nvPr/>
        </p:nvCxnSpPr>
        <p:spPr bwMode="auto">
          <a:xfrm>
            <a:off x="32811720" y="6194576"/>
            <a:ext cx="0" cy="25657780"/>
          </a:xfrm>
          <a:prstGeom prst="line">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a:extLst>
              <a:ext uri="{FF2B5EF4-FFF2-40B4-BE49-F238E27FC236}">
                <a16:creationId xmlns:a16="http://schemas.microsoft.com/office/drawing/2014/main" id="{8C7C73AB-69D8-6FAF-B306-C8CC57ED5F6C}"/>
              </a:ext>
            </a:extLst>
          </p:cNvPr>
          <p:cNvSpPr txBox="1"/>
          <p:nvPr/>
        </p:nvSpPr>
        <p:spPr>
          <a:xfrm>
            <a:off x="17392099" y="28772647"/>
            <a:ext cx="3639101" cy="338554"/>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Scale model being tested in wave tank</a:t>
            </a:r>
          </a:p>
        </p:txBody>
      </p:sp>
      <p:sp>
        <p:nvSpPr>
          <p:cNvPr id="61" name="TextBox 60">
            <a:extLst>
              <a:ext uri="{FF2B5EF4-FFF2-40B4-BE49-F238E27FC236}">
                <a16:creationId xmlns:a16="http://schemas.microsoft.com/office/drawing/2014/main" id="{B024881E-739E-F9BB-B5E2-662383F9D785}"/>
              </a:ext>
            </a:extLst>
          </p:cNvPr>
          <p:cNvSpPr txBox="1"/>
          <p:nvPr/>
        </p:nvSpPr>
        <p:spPr>
          <a:xfrm>
            <a:off x="17376807" y="31049384"/>
            <a:ext cx="3639101" cy="338554"/>
          </a:xfrm>
          <a:prstGeom prst="rect">
            <a:avLst/>
          </a:prstGeom>
          <a:noFill/>
        </p:spPr>
        <p:txBody>
          <a:bodyPr wrap="square" rtlCol="0">
            <a:spAutoFit/>
          </a:bodyPr>
          <a:lstStyle/>
          <a:p>
            <a:pPr algn="l"/>
            <a:r>
              <a:rPr lang="en-US" sz="1600" b="0">
                <a:solidFill>
                  <a:srgbClr val="000066"/>
                </a:solidFill>
                <a:latin typeface="Times New Roman" panose="02020603050405020304" pitchFamily="18" charset="0"/>
                <a:cs typeface="Times New Roman" panose="02020603050405020304" pitchFamily="18" charset="0"/>
              </a:rPr>
              <a:t>Tested wave states</a:t>
            </a:r>
          </a:p>
        </p:txBody>
      </p:sp>
      <p:pic>
        <p:nvPicPr>
          <p:cNvPr id="44" name="Picture 53" descr="A picture containing chart&#10;&#10;Description automatically generated">
            <a:extLst>
              <a:ext uri="{FF2B5EF4-FFF2-40B4-BE49-F238E27FC236}">
                <a16:creationId xmlns:a16="http://schemas.microsoft.com/office/drawing/2014/main" id="{C3FDEB98-7DF6-E2DF-AD39-65B9710048CE}"/>
              </a:ext>
            </a:extLst>
          </p:cNvPr>
          <p:cNvPicPr>
            <a:picLocks noChangeAspect="1"/>
          </p:cNvPicPr>
          <p:nvPr/>
        </p:nvPicPr>
        <p:blipFill>
          <a:blip r:embed="rId16"/>
          <a:stretch>
            <a:fillRect/>
          </a:stretch>
        </p:blipFill>
        <p:spPr>
          <a:xfrm>
            <a:off x="12057017" y="15273745"/>
            <a:ext cx="4676501" cy="3389811"/>
          </a:xfrm>
          <a:prstGeom prst="rect">
            <a:avLst/>
          </a:prstGeom>
        </p:spPr>
      </p:pic>
      <p:pic>
        <p:nvPicPr>
          <p:cNvPr id="54" name="Picture 54" descr="Chart&#10;&#10;Description automatically generated">
            <a:extLst>
              <a:ext uri="{FF2B5EF4-FFF2-40B4-BE49-F238E27FC236}">
                <a16:creationId xmlns:a16="http://schemas.microsoft.com/office/drawing/2014/main" id="{05DF6D20-22A6-E27C-5993-B102125A8153}"/>
              </a:ext>
            </a:extLst>
          </p:cNvPr>
          <p:cNvPicPr>
            <a:picLocks noChangeAspect="1"/>
          </p:cNvPicPr>
          <p:nvPr/>
        </p:nvPicPr>
        <p:blipFill>
          <a:blip r:embed="rId17"/>
          <a:stretch>
            <a:fillRect/>
          </a:stretch>
        </p:blipFill>
        <p:spPr>
          <a:xfrm>
            <a:off x="12057017" y="27840215"/>
            <a:ext cx="4519748" cy="3389811"/>
          </a:xfrm>
          <a:prstGeom prst="rect">
            <a:avLst/>
          </a:prstGeom>
        </p:spPr>
      </p:pic>
      <p:pic>
        <p:nvPicPr>
          <p:cNvPr id="2049" name="Picture 2048" descr="A picture containing pole, antenna&#10;&#10;Description automatically generated">
            <a:extLst>
              <a:ext uri="{FF2B5EF4-FFF2-40B4-BE49-F238E27FC236}">
                <a16:creationId xmlns:a16="http://schemas.microsoft.com/office/drawing/2014/main" id="{D0C505C7-0F73-DD07-62F8-2716E82AA805}"/>
              </a:ext>
            </a:extLst>
          </p:cNvPr>
          <p:cNvPicPr>
            <a:picLocks noChangeAspect="1"/>
          </p:cNvPicPr>
          <p:nvPr/>
        </p:nvPicPr>
        <p:blipFill rotWithShape="1">
          <a:blip r:embed="rId18">
            <a:extLst>
              <a:ext uri="{28A0092B-C50C-407E-A947-70E740481C1C}">
                <a14:useLocalDpi xmlns:a14="http://schemas.microsoft.com/office/drawing/2010/main" val="0"/>
              </a:ext>
            </a:extLst>
          </a:blip>
          <a:srcRect l="26194" r="20814"/>
          <a:stretch/>
        </p:blipFill>
        <p:spPr>
          <a:xfrm>
            <a:off x="18387887" y="7371298"/>
            <a:ext cx="2534387" cy="10926154"/>
          </a:xfrm>
          <a:prstGeom prst="rect">
            <a:avLst/>
          </a:prstGeom>
        </p:spPr>
      </p:pic>
      <p:sp>
        <p:nvSpPr>
          <p:cNvPr id="2051" name="Rectangle 167">
            <a:extLst>
              <a:ext uri="{FF2B5EF4-FFF2-40B4-BE49-F238E27FC236}">
                <a16:creationId xmlns:a16="http://schemas.microsoft.com/office/drawing/2014/main" id="{8F322AEE-5F4D-2AC5-58D9-42D74CB39B8D}"/>
              </a:ext>
            </a:extLst>
          </p:cNvPr>
          <p:cNvSpPr>
            <a:spLocks noChangeArrowheads="1"/>
          </p:cNvSpPr>
          <p:nvPr/>
        </p:nvSpPr>
        <p:spPr bwMode="auto">
          <a:xfrm>
            <a:off x="679395" y="15263172"/>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Proposed Solution</a:t>
            </a:r>
            <a:endParaRPr lang="en-US" sz="6000">
              <a:solidFill>
                <a:srgbClr val="CCCCCC"/>
              </a:solidFill>
              <a:latin typeface="Calibri"/>
              <a:cs typeface="Times New Roman" panose="02020603050405020304" pitchFamily="18" charset="0"/>
            </a:endParaRPr>
          </a:p>
        </p:txBody>
      </p:sp>
      <p:sp>
        <p:nvSpPr>
          <p:cNvPr id="2052" name="Rectangle 167">
            <a:extLst>
              <a:ext uri="{FF2B5EF4-FFF2-40B4-BE49-F238E27FC236}">
                <a16:creationId xmlns:a16="http://schemas.microsoft.com/office/drawing/2014/main" id="{5F807BC0-C6FF-6C61-4796-EAEF602CAA29}"/>
              </a:ext>
            </a:extLst>
          </p:cNvPr>
          <p:cNvSpPr>
            <a:spLocks noChangeArrowheads="1"/>
          </p:cNvSpPr>
          <p:nvPr/>
        </p:nvSpPr>
        <p:spPr bwMode="auto">
          <a:xfrm>
            <a:off x="834033" y="24451952"/>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Device Modeling</a:t>
            </a:r>
            <a:endParaRPr lang="en-US" sz="6000">
              <a:solidFill>
                <a:srgbClr val="CCCCCC"/>
              </a:solidFill>
              <a:latin typeface="Calibri"/>
              <a:cs typeface="Times New Roman" panose="02020603050405020304" pitchFamily="18" charset="0"/>
            </a:endParaRPr>
          </a:p>
        </p:txBody>
      </p:sp>
      <p:sp>
        <p:nvSpPr>
          <p:cNvPr id="2053" name="Rectangle 167">
            <a:extLst>
              <a:ext uri="{FF2B5EF4-FFF2-40B4-BE49-F238E27FC236}">
                <a16:creationId xmlns:a16="http://schemas.microsoft.com/office/drawing/2014/main" id="{59D8C0B0-D34F-6D52-D352-CFF52FDFB88C}"/>
              </a:ext>
            </a:extLst>
          </p:cNvPr>
          <p:cNvSpPr>
            <a:spLocks noChangeArrowheads="1"/>
          </p:cNvSpPr>
          <p:nvPr/>
        </p:nvSpPr>
        <p:spPr bwMode="auto">
          <a:xfrm>
            <a:off x="11960039" y="5844614"/>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Device Design</a:t>
            </a:r>
            <a:endParaRPr lang="en-US" sz="6000">
              <a:solidFill>
                <a:srgbClr val="CCCCCC"/>
              </a:solidFill>
              <a:latin typeface="Calibri"/>
              <a:cs typeface="Times New Roman" panose="02020603050405020304" pitchFamily="18" charset="0"/>
            </a:endParaRPr>
          </a:p>
        </p:txBody>
      </p:sp>
      <p:sp>
        <p:nvSpPr>
          <p:cNvPr id="2054" name="Rectangle 167">
            <a:extLst>
              <a:ext uri="{FF2B5EF4-FFF2-40B4-BE49-F238E27FC236}">
                <a16:creationId xmlns:a16="http://schemas.microsoft.com/office/drawing/2014/main" id="{1EA85A97-EF75-CE6C-0EC3-CDA5C952D249}"/>
              </a:ext>
            </a:extLst>
          </p:cNvPr>
          <p:cNvSpPr>
            <a:spLocks noChangeArrowheads="1"/>
          </p:cNvSpPr>
          <p:nvPr/>
        </p:nvSpPr>
        <p:spPr bwMode="auto">
          <a:xfrm>
            <a:off x="11952483" y="19294386"/>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Validation: Scale Modeling</a:t>
            </a:r>
            <a:endParaRPr lang="en-US" sz="6000">
              <a:solidFill>
                <a:srgbClr val="CCCCCC"/>
              </a:solidFill>
              <a:latin typeface="Calibri"/>
              <a:cs typeface="Times New Roman" panose="02020603050405020304" pitchFamily="18" charset="0"/>
            </a:endParaRPr>
          </a:p>
        </p:txBody>
      </p:sp>
      <p:sp>
        <p:nvSpPr>
          <p:cNvPr id="2055" name="Rectangle 167">
            <a:extLst>
              <a:ext uri="{FF2B5EF4-FFF2-40B4-BE49-F238E27FC236}">
                <a16:creationId xmlns:a16="http://schemas.microsoft.com/office/drawing/2014/main" id="{2D167BAE-DC3E-D5D5-ED93-7720D162E64B}"/>
              </a:ext>
            </a:extLst>
          </p:cNvPr>
          <p:cNvSpPr>
            <a:spLocks noChangeArrowheads="1"/>
          </p:cNvSpPr>
          <p:nvPr/>
        </p:nvSpPr>
        <p:spPr bwMode="auto">
          <a:xfrm>
            <a:off x="22853246" y="5844614"/>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Co-Design</a:t>
            </a:r>
            <a:endParaRPr lang="en-US" sz="6000">
              <a:solidFill>
                <a:srgbClr val="CCCCCC"/>
              </a:solidFill>
              <a:latin typeface="Calibri"/>
              <a:cs typeface="Times New Roman" panose="02020603050405020304" pitchFamily="18" charset="0"/>
            </a:endParaRPr>
          </a:p>
        </p:txBody>
      </p:sp>
      <p:sp>
        <p:nvSpPr>
          <p:cNvPr id="2056" name="Rectangle 167">
            <a:extLst>
              <a:ext uri="{FF2B5EF4-FFF2-40B4-BE49-F238E27FC236}">
                <a16:creationId xmlns:a16="http://schemas.microsoft.com/office/drawing/2014/main" id="{44A42CBC-DAF7-5FD9-B832-AA8DBCAB921F}"/>
              </a:ext>
            </a:extLst>
          </p:cNvPr>
          <p:cNvSpPr>
            <a:spLocks noChangeArrowheads="1"/>
          </p:cNvSpPr>
          <p:nvPr/>
        </p:nvSpPr>
        <p:spPr bwMode="auto">
          <a:xfrm>
            <a:off x="22894739" y="17683868"/>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Environmental Impact</a:t>
            </a:r>
            <a:endParaRPr lang="en-US" sz="6000">
              <a:solidFill>
                <a:srgbClr val="CCCCCC"/>
              </a:solidFill>
              <a:latin typeface="Calibri"/>
              <a:cs typeface="Times New Roman" panose="02020603050405020304" pitchFamily="18" charset="0"/>
            </a:endParaRPr>
          </a:p>
        </p:txBody>
      </p:sp>
      <p:sp>
        <p:nvSpPr>
          <p:cNvPr id="2057" name="Rectangle 167">
            <a:extLst>
              <a:ext uri="{FF2B5EF4-FFF2-40B4-BE49-F238E27FC236}">
                <a16:creationId xmlns:a16="http://schemas.microsoft.com/office/drawing/2014/main" id="{95AD0AC4-8FD3-8B33-405C-7516DF031371}"/>
              </a:ext>
            </a:extLst>
          </p:cNvPr>
          <p:cNvSpPr>
            <a:spLocks noChangeArrowheads="1"/>
          </p:cNvSpPr>
          <p:nvPr/>
        </p:nvSpPr>
        <p:spPr bwMode="auto">
          <a:xfrm>
            <a:off x="22916012" y="24613791"/>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Stakeholders</a:t>
            </a:r>
            <a:endParaRPr lang="en-US" sz="6000">
              <a:solidFill>
                <a:srgbClr val="CCCCCC"/>
              </a:solidFill>
              <a:latin typeface="Calibri"/>
              <a:cs typeface="Times New Roman" panose="02020603050405020304" pitchFamily="18" charset="0"/>
            </a:endParaRPr>
          </a:p>
        </p:txBody>
      </p:sp>
      <p:sp>
        <p:nvSpPr>
          <p:cNvPr id="2058" name="Rectangle 167">
            <a:extLst>
              <a:ext uri="{FF2B5EF4-FFF2-40B4-BE49-F238E27FC236}">
                <a16:creationId xmlns:a16="http://schemas.microsoft.com/office/drawing/2014/main" id="{A4BD66FB-6184-5E19-E08C-4A04BE249758}"/>
              </a:ext>
            </a:extLst>
          </p:cNvPr>
          <p:cNvSpPr>
            <a:spLocks noChangeArrowheads="1"/>
          </p:cNvSpPr>
          <p:nvPr/>
        </p:nvSpPr>
        <p:spPr bwMode="auto">
          <a:xfrm>
            <a:off x="33885298" y="5844613"/>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Customer Discovery</a:t>
            </a:r>
            <a:endParaRPr lang="en-US" sz="6000">
              <a:solidFill>
                <a:srgbClr val="CCCCCC"/>
              </a:solidFill>
              <a:latin typeface="Calibri"/>
              <a:cs typeface="Times New Roman" panose="02020603050405020304" pitchFamily="18" charset="0"/>
            </a:endParaRPr>
          </a:p>
        </p:txBody>
      </p:sp>
      <p:sp>
        <p:nvSpPr>
          <p:cNvPr id="2059" name="Rectangle 167">
            <a:extLst>
              <a:ext uri="{FF2B5EF4-FFF2-40B4-BE49-F238E27FC236}">
                <a16:creationId xmlns:a16="http://schemas.microsoft.com/office/drawing/2014/main" id="{9428DA5E-066E-B626-A756-E357D36E5A92}"/>
              </a:ext>
            </a:extLst>
          </p:cNvPr>
          <p:cNvSpPr>
            <a:spLocks noChangeArrowheads="1"/>
          </p:cNvSpPr>
          <p:nvPr/>
        </p:nvSpPr>
        <p:spPr bwMode="auto">
          <a:xfrm>
            <a:off x="33823470" y="11202594"/>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Community Outreach</a:t>
            </a:r>
            <a:endParaRPr lang="en-US" sz="6000">
              <a:solidFill>
                <a:srgbClr val="CCCCCC"/>
              </a:solidFill>
              <a:latin typeface="Calibri"/>
              <a:cs typeface="Times New Roman" panose="02020603050405020304" pitchFamily="18" charset="0"/>
            </a:endParaRPr>
          </a:p>
        </p:txBody>
      </p:sp>
      <p:sp>
        <p:nvSpPr>
          <p:cNvPr id="2060" name="Rectangle 167">
            <a:extLst>
              <a:ext uri="{FF2B5EF4-FFF2-40B4-BE49-F238E27FC236}">
                <a16:creationId xmlns:a16="http://schemas.microsoft.com/office/drawing/2014/main" id="{24F86E40-16C5-3B50-EB9F-439F20E0501B}"/>
              </a:ext>
            </a:extLst>
          </p:cNvPr>
          <p:cNvSpPr>
            <a:spLocks noChangeArrowheads="1"/>
          </p:cNvSpPr>
          <p:nvPr/>
        </p:nvSpPr>
        <p:spPr bwMode="auto">
          <a:xfrm>
            <a:off x="33817613" y="27309070"/>
            <a:ext cx="8967842" cy="1307353"/>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Calibri"/>
                <a:cs typeface="Times New Roman"/>
              </a:rPr>
              <a:t>Future Work</a:t>
            </a:r>
            <a:endParaRPr lang="en-US" sz="6000">
              <a:solidFill>
                <a:srgbClr val="CCCCCC"/>
              </a:solidFill>
              <a:latin typeface="Calibri"/>
              <a:cs typeface="Times New Roman" panose="02020603050405020304" pitchFamily="18" charset="0"/>
            </a:endParaRP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efc46f-da72-4ecb-a6bf-c3e8118994a4" xsi:nil="true"/>
    <lcf76f155ced4ddcb4097134ff3c332f xmlns="c4da5f3c-7375-49e4-ad46-07cf277362b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AAFB8B616D024BA3D1C15D7BA938FA" ma:contentTypeVersion="13" ma:contentTypeDescription="Create a new document." ma:contentTypeScope="" ma:versionID="41aff91291260acec2826c0d53c8ecca">
  <xsd:schema xmlns:xsd="http://www.w3.org/2001/XMLSchema" xmlns:xs="http://www.w3.org/2001/XMLSchema" xmlns:p="http://schemas.microsoft.com/office/2006/metadata/properties" xmlns:ns2="c4da5f3c-7375-49e4-ad46-07cf277362bb" xmlns:ns3="83efc46f-da72-4ecb-a6bf-c3e8118994a4" targetNamespace="http://schemas.microsoft.com/office/2006/metadata/properties" ma:root="true" ma:fieldsID="bfc40e8115304662540134eb9bf93923" ns2:_="" ns3:_="">
    <xsd:import namespace="c4da5f3c-7375-49e4-ad46-07cf277362bb"/>
    <xsd:import namespace="83efc46f-da72-4ecb-a6bf-c3e8118994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da5f3c-7375-49e4-ad46-07cf27736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efc46f-da72-4ecb-a6bf-c3e8118994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3ee0d1-b177-4521-8c77-99578c0de49c}" ma:internalName="TaxCatchAll" ma:showField="CatchAllData" ma:web="83efc46f-da72-4ecb-a6bf-c3e8118994a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52C9EB-6A71-403A-975A-7ECFD1D42F46}">
  <ds:schemaRefs>
    <ds:schemaRef ds:uri="http://schemas.microsoft.com/sharepoint/v3/contenttype/forms"/>
  </ds:schemaRefs>
</ds:datastoreItem>
</file>

<file path=customXml/itemProps2.xml><?xml version="1.0" encoding="utf-8"?>
<ds:datastoreItem xmlns:ds="http://schemas.openxmlformats.org/officeDocument/2006/customXml" ds:itemID="{91EF7934-C627-458F-9DFE-8728210F4E41}">
  <ds:schemaRefs>
    <ds:schemaRef ds:uri="83efc46f-da72-4ecb-a6bf-c3e8118994a4"/>
    <ds:schemaRef ds:uri="c4da5f3c-7375-49e4-ad46-07cf277362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263930-F3C3-4A36-ACD6-32F644FDF2FD}">
  <ds:schemaRefs>
    <ds:schemaRef ds:uri="83efc46f-da72-4ecb-a6bf-c3e8118994a4"/>
    <ds:schemaRef ds:uri="c4da5f3c-7375-49e4-ad46-07cf277362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Swellular - Wave Powered Communications System for  First Responders - MECC Competition  Luke Conroy, Allison Childs, Maddie Strange, Aidan Cadogan, Teddy Evans, Danny Sheehan, Katie Dold, Raeanne Breton Advisors: Dr. Martin Wosnik, Dr. Erin Bell  Center for Ocean Engineering,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revision>4</cp:revision>
  <cp:lastPrinted>2014-02-24T14:53:09Z</cp:lastPrinted>
  <dcterms:created xsi:type="dcterms:W3CDTF">2004-07-26T21:45:23Z</dcterms:created>
  <dcterms:modified xsi:type="dcterms:W3CDTF">2023-04-18T01:49:12Z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0x010100ADAAFB8B616D024BA3D1C15D7BA938FA</vt:lpwstr>
  </property>
  <property fmtid="{D5CDD505-2E9C-101B-9397-08002B2CF9AE}" pid="3" name="MediaServiceImageTags">
    <vt:lpwstr/>
  </property>
</Properties>
</file>