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2"/>
  </p:sldMasterIdLst>
  <p:notesMasterIdLst>
    <p:notesMasterId r:id="rId4"/>
  </p:notesMasterIdLst>
  <p:handoutMasterIdLst>
    <p:handoutMasterId r:id="rId5"/>
  </p:handoutMasterIdLst>
  <p:sldIdLst>
    <p:sldId id="256" r:id="rId3"/>
  </p:sldIdLst>
  <p:sldSz cx="43891200" cy="32918400"/>
  <p:notesSz cx="32100838" cy="43073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13569" userDrawn="1">
          <p15:clr>
            <a:srgbClr val="A4A3A4"/>
          </p15:clr>
        </p15:guide>
        <p15:guide id="2" pos="101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B75DF-DC23-4C7A-8FE9-0E78F7FBEC7D}" v="1" dt="2023-04-17T20:26:07.249"/>
    <p1510:client id="{F1E67537-99CF-2F44-837D-EE32C190F717}" v="218" dt="2023-04-17T19:11:33.706"/>
    <p1510:client id="{F56EA4A3-ED60-45AD-874C-A1587BE9C445}" v="16" dt="2023-04-17T19:51:34.98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6" autoAdjust="0"/>
    <p:restoredTop sz="86432" autoAdjust="0"/>
  </p:normalViewPr>
  <p:slideViewPr>
    <p:cSldViewPr snapToGrid="0">
      <p:cViewPr>
        <p:scale>
          <a:sx n="26" d="100"/>
          <a:sy n="26" d="100"/>
        </p:scale>
        <p:origin x="1784" y="216"/>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01" d="100"/>
          <a:sy n="101" d="100"/>
        </p:scale>
        <p:origin x="-3576" y="-90"/>
      </p:cViewPr>
      <p:guideLst>
        <p:guide orient="horz" pos="13569"/>
        <p:guide pos="101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catherine\Documents\Plant%20Drainage%20Analysis%20-%20TECH%20412%20Projec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atherine\Documents\Plant%20Drainage%20Analysis%20-%20TECH%20412%20Projec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 Sheet 1'!$J$25</c:f>
              <c:strCache>
                <c:ptCount val="1"/>
                <c:pt idx="0">
                  <c:v>No Holes</c:v>
                </c:pt>
              </c:strCache>
            </c:strRef>
          </c:tx>
          <c:spPr>
            <a:ln w="28575" cap="rnd">
              <a:solidFill>
                <a:schemeClr val="accent6"/>
              </a:solidFill>
              <a:round/>
            </a:ln>
            <a:effectLst/>
          </c:spPr>
          <c:marker>
            <c:symbol val="none"/>
          </c:marker>
          <c:cat>
            <c:strRef>
              <c:f>'Data Sheet 1'!$I$26:$I$30</c:f>
              <c:strCache>
                <c:ptCount val="5"/>
                <c:pt idx="0">
                  <c:v>Day 1 (Watered)</c:v>
                </c:pt>
                <c:pt idx="1">
                  <c:v>Day 2</c:v>
                </c:pt>
                <c:pt idx="2">
                  <c:v>Day 3</c:v>
                </c:pt>
                <c:pt idx="3">
                  <c:v>Day 4</c:v>
                </c:pt>
                <c:pt idx="4">
                  <c:v>Day 5</c:v>
                </c:pt>
              </c:strCache>
            </c:strRef>
          </c:cat>
          <c:val>
            <c:numRef>
              <c:f>'Data Sheet 1'!$J$26:$J$30</c:f>
              <c:numCache>
                <c:formatCode>General</c:formatCode>
                <c:ptCount val="5"/>
                <c:pt idx="0">
                  <c:v>10</c:v>
                </c:pt>
                <c:pt idx="1">
                  <c:v>9.5</c:v>
                </c:pt>
                <c:pt idx="2">
                  <c:v>10</c:v>
                </c:pt>
                <c:pt idx="3">
                  <c:v>10</c:v>
                </c:pt>
                <c:pt idx="4">
                  <c:v>9</c:v>
                </c:pt>
              </c:numCache>
            </c:numRef>
          </c:val>
          <c:smooth val="0"/>
          <c:extLst>
            <c:ext xmlns:c16="http://schemas.microsoft.com/office/drawing/2014/chart" uri="{C3380CC4-5D6E-409C-BE32-E72D297353CC}">
              <c16:uniqueId val="{00000000-AD6C-DE4B-A7C0-9EA637D941EB}"/>
            </c:ext>
          </c:extLst>
        </c:ser>
        <c:ser>
          <c:idx val="1"/>
          <c:order val="1"/>
          <c:tx>
            <c:strRef>
              <c:f>'Data Sheet 1'!$K$25</c:f>
              <c:strCache>
                <c:ptCount val="1"/>
                <c:pt idx="0">
                  <c:v>1 Hole</c:v>
                </c:pt>
              </c:strCache>
            </c:strRef>
          </c:tx>
          <c:spPr>
            <a:ln w="28575" cap="rnd">
              <a:solidFill>
                <a:schemeClr val="accent5"/>
              </a:solidFill>
              <a:round/>
            </a:ln>
            <a:effectLst/>
          </c:spPr>
          <c:marker>
            <c:symbol val="none"/>
          </c:marker>
          <c:cat>
            <c:strRef>
              <c:f>'Data Sheet 1'!$I$26:$I$30</c:f>
              <c:strCache>
                <c:ptCount val="5"/>
                <c:pt idx="0">
                  <c:v>Day 1 (Watered)</c:v>
                </c:pt>
                <c:pt idx="1">
                  <c:v>Day 2</c:v>
                </c:pt>
                <c:pt idx="2">
                  <c:v>Day 3</c:v>
                </c:pt>
                <c:pt idx="3">
                  <c:v>Day 4</c:v>
                </c:pt>
                <c:pt idx="4">
                  <c:v>Day 5</c:v>
                </c:pt>
              </c:strCache>
            </c:strRef>
          </c:cat>
          <c:val>
            <c:numRef>
              <c:f>'Data Sheet 1'!$K$26:$K$30</c:f>
              <c:numCache>
                <c:formatCode>General</c:formatCode>
                <c:ptCount val="5"/>
                <c:pt idx="0">
                  <c:v>10</c:v>
                </c:pt>
                <c:pt idx="1">
                  <c:v>9</c:v>
                </c:pt>
                <c:pt idx="2">
                  <c:v>9.5</c:v>
                </c:pt>
                <c:pt idx="3">
                  <c:v>9.5</c:v>
                </c:pt>
                <c:pt idx="4">
                  <c:v>8</c:v>
                </c:pt>
              </c:numCache>
            </c:numRef>
          </c:val>
          <c:smooth val="0"/>
          <c:extLst>
            <c:ext xmlns:c16="http://schemas.microsoft.com/office/drawing/2014/chart" uri="{C3380CC4-5D6E-409C-BE32-E72D297353CC}">
              <c16:uniqueId val="{00000001-AD6C-DE4B-A7C0-9EA637D941EB}"/>
            </c:ext>
          </c:extLst>
        </c:ser>
        <c:ser>
          <c:idx val="2"/>
          <c:order val="2"/>
          <c:tx>
            <c:strRef>
              <c:f>'Data Sheet 1'!$L$25</c:f>
              <c:strCache>
                <c:ptCount val="1"/>
                <c:pt idx="0">
                  <c:v>2 Holes</c:v>
                </c:pt>
              </c:strCache>
            </c:strRef>
          </c:tx>
          <c:spPr>
            <a:ln w="28575" cap="rnd">
              <a:solidFill>
                <a:schemeClr val="accent4"/>
              </a:solidFill>
              <a:round/>
            </a:ln>
            <a:effectLst/>
          </c:spPr>
          <c:marker>
            <c:symbol val="none"/>
          </c:marker>
          <c:cat>
            <c:strRef>
              <c:f>'Data Sheet 1'!$I$26:$I$30</c:f>
              <c:strCache>
                <c:ptCount val="5"/>
                <c:pt idx="0">
                  <c:v>Day 1 (Watered)</c:v>
                </c:pt>
                <c:pt idx="1">
                  <c:v>Day 2</c:v>
                </c:pt>
                <c:pt idx="2">
                  <c:v>Day 3</c:v>
                </c:pt>
                <c:pt idx="3">
                  <c:v>Day 4</c:v>
                </c:pt>
                <c:pt idx="4">
                  <c:v>Day 5</c:v>
                </c:pt>
              </c:strCache>
            </c:strRef>
          </c:cat>
          <c:val>
            <c:numRef>
              <c:f>'Data Sheet 1'!$L$26:$L$30</c:f>
              <c:numCache>
                <c:formatCode>General</c:formatCode>
                <c:ptCount val="5"/>
                <c:pt idx="0">
                  <c:v>10</c:v>
                </c:pt>
                <c:pt idx="1">
                  <c:v>9</c:v>
                </c:pt>
                <c:pt idx="2">
                  <c:v>9.5</c:v>
                </c:pt>
                <c:pt idx="3">
                  <c:v>9.3000000000000007</c:v>
                </c:pt>
                <c:pt idx="4">
                  <c:v>8</c:v>
                </c:pt>
              </c:numCache>
            </c:numRef>
          </c:val>
          <c:smooth val="0"/>
          <c:extLst>
            <c:ext xmlns:c16="http://schemas.microsoft.com/office/drawing/2014/chart" uri="{C3380CC4-5D6E-409C-BE32-E72D297353CC}">
              <c16:uniqueId val="{00000002-AD6C-DE4B-A7C0-9EA637D941EB}"/>
            </c:ext>
          </c:extLst>
        </c:ser>
        <c:ser>
          <c:idx val="3"/>
          <c:order val="3"/>
          <c:tx>
            <c:strRef>
              <c:f>'Data Sheet 1'!$M$25</c:f>
              <c:strCache>
                <c:ptCount val="1"/>
                <c:pt idx="0">
                  <c:v>3 Holes</c:v>
                </c:pt>
              </c:strCache>
            </c:strRef>
          </c:tx>
          <c:spPr>
            <a:ln w="28575" cap="rnd">
              <a:solidFill>
                <a:schemeClr val="accent6">
                  <a:lumMod val="60000"/>
                </a:schemeClr>
              </a:solidFill>
              <a:round/>
            </a:ln>
            <a:effectLst/>
          </c:spPr>
          <c:marker>
            <c:symbol val="none"/>
          </c:marker>
          <c:cat>
            <c:strRef>
              <c:f>'Data Sheet 1'!$I$26:$I$30</c:f>
              <c:strCache>
                <c:ptCount val="5"/>
                <c:pt idx="0">
                  <c:v>Day 1 (Watered)</c:v>
                </c:pt>
                <c:pt idx="1">
                  <c:v>Day 2</c:v>
                </c:pt>
                <c:pt idx="2">
                  <c:v>Day 3</c:v>
                </c:pt>
                <c:pt idx="3">
                  <c:v>Day 4</c:v>
                </c:pt>
                <c:pt idx="4">
                  <c:v>Day 5</c:v>
                </c:pt>
              </c:strCache>
            </c:strRef>
          </c:cat>
          <c:val>
            <c:numRef>
              <c:f>'Data Sheet 1'!$M$26:$M$30</c:f>
              <c:numCache>
                <c:formatCode>General</c:formatCode>
                <c:ptCount val="5"/>
                <c:pt idx="0">
                  <c:v>10</c:v>
                </c:pt>
                <c:pt idx="1">
                  <c:v>9.5</c:v>
                </c:pt>
                <c:pt idx="2">
                  <c:v>9</c:v>
                </c:pt>
                <c:pt idx="3">
                  <c:v>9</c:v>
                </c:pt>
                <c:pt idx="4">
                  <c:v>8.3000000000000007</c:v>
                </c:pt>
              </c:numCache>
            </c:numRef>
          </c:val>
          <c:smooth val="0"/>
          <c:extLst>
            <c:ext xmlns:c16="http://schemas.microsoft.com/office/drawing/2014/chart" uri="{C3380CC4-5D6E-409C-BE32-E72D297353CC}">
              <c16:uniqueId val="{00000003-AD6C-DE4B-A7C0-9EA637D941EB}"/>
            </c:ext>
          </c:extLst>
        </c:ser>
        <c:ser>
          <c:idx val="4"/>
          <c:order val="4"/>
          <c:tx>
            <c:strRef>
              <c:f>'Data Sheet 1'!$N$25</c:f>
              <c:strCache>
                <c:ptCount val="1"/>
                <c:pt idx="0">
                  <c:v>4 Holes</c:v>
                </c:pt>
              </c:strCache>
            </c:strRef>
          </c:tx>
          <c:spPr>
            <a:ln w="28575" cap="rnd">
              <a:solidFill>
                <a:schemeClr val="accent5">
                  <a:lumMod val="60000"/>
                </a:schemeClr>
              </a:solidFill>
              <a:round/>
            </a:ln>
            <a:effectLst/>
          </c:spPr>
          <c:marker>
            <c:symbol val="none"/>
          </c:marker>
          <c:cat>
            <c:strRef>
              <c:f>'Data Sheet 1'!$I$26:$I$30</c:f>
              <c:strCache>
                <c:ptCount val="5"/>
                <c:pt idx="0">
                  <c:v>Day 1 (Watered)</c:v>
                </c:pt>
                <c:pt idx="1">
                  <c:v>Day 2</c:v>
                </c:pt>
                <c:pt idx="2">
                  <c:v>Day 3</c:v>
                </c:pt>
                <c:pt idx="3">
                  <c:v>Day 4</c:v>
                </c:pt>
                <c:pt idx="4">
                  <c:v>Day 5</c:v>
                </c:pt>
              </c:strCache>
            </c:strRef>
          </c:cat>
          <c:val>
            <c:numRef>
              <c:f>'Data Sheet 1'!$N$26:$N$30</c:f>
              <c:numCache>
                <c:formatCode>General</c:formatCode>
                <c:ptCount val="5"/>
                <c:pt idx="0">
                  <c:v>10</c:v>
                </c:pt>
                <c:pt idx="1">
                  <c:v>9.5</c:v>
                </c:pt>
                <c:pt idx="2">
                  <c:v>9.5</c:v>
                </c:pt>
                <c:pt idx="3">
                  <c:v>9</c:v>
                </c:pt>
                <c:pt idx="4">
                  <c:v>8.5</c:v>
                </c:pt>
              </c:numCache>
            </c:numRef>
          </c:val>
          <c:smooth val="0"/>
          <c:extLst>
            <c:ext xmlns:c16="http://schemas.microsoft.com/office/drawing/2014/chart" uri="{C3380CC4-5D6E-409C-BE32-E72D297353CC}">
              <c16:uniqueId val="{00000004-AD6C-DE4B-A7C0-9EA637D941EB}"/>
            </c:ext>
          </c:extLst>
        </c:ser>
        <c:dLbls>
          <c:showLegendKey val="0"/>
          <c:showVal val="0"/>
          <c:showCatName val="0"/>
          <c:showSerName val="0"/>
          <c:showPercent val="0"/>
          <c:showBubbleSize val="0"/>
        </c:dLbls>
        <c:smooth val="0"/>
        <c:axId val="1603223711"/>
        <c:axId val="1603225439"/>
      </c:lineChart>
      <c:catAx>
        <c:axId val="1603223711"/>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Observation Day</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603225439"/>
        <c:crosses val="autoZero"/>
        <c:auto val="1"/>
        <c:lblAlgn val="ctr"/>
        <c:lblOffset val="100"/>
        <c:noMultiLvlLbl val="0"/>
      </c:catAx>
      <c:valAx>
        <c:axId val="1603225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Moisture Level</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60322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 Sheet 1'!$C$25</c:f>
              <c:strCache>
                <c:ptCount val="1"/>
                <c:pt idx="0">
                  <c:v>No Holes</c:v>
                </c:pt>
              </c:strCache>
            </c:strRef>
          </c:tx>
          <c:spPr>
            <a:ln w="28575" cap="rnd">
              <a:solidFill>
                <a:schemeClr val="accent2"/>
              </a:solidFill>
              <a:round/>
            </a:ln>
            <a:effectLst/>
          </c:spPr>
          <c:marker>
            <c:symbol val="none"/>
          </c:marker>
          <c:cat>
            <c:strRef>
              <c:f>'Data Sheet 1'!$B$26:$B$30</c:f>
              <c:strCache>
                <c:ptCount val="5"/>
                <c:pt idx="0">
                  <c:v>Day 1 (Watered)</c:v>
                </c:pt>
                <c:pt idx="1">
                  <c:v>Day 2</c:v>
                </c:pt>
                <c:pt idx="2">
                  <c:v>Day 3</c:v>
                </c:pt>
                <c:pt idx="3">
                  <c:v>Day 4</c:v>
                </c:pt>
                <c:pt idx="4">
                  <c:v>Day 5</c:v>
                </c:pt>
              </c:strCache>
            </c:strRef>
          </c:cat>
          <c:val>
            <c:numRef>
              <c:f>'Data Sheet 1'!$C$26:$C$30</c:f>
              <c:numCache>
                <c:formatCode>General</c:formatCode>
                <c:ptCount val="5"/>
                <c:pt idx="0">
                  <c:v>10</c:v>
                </c:pt>
                <c:pt idx="1">
                  <c:v>9.5</c:v>
                </c:pt>
                <c:pt idx="2">
                  <c:v>10</c:v>
                </c:pt>
                <c:pt idx="3">
                  <c:v>10</c:v>
                </c:pt>
                <c:pt idx="4">
                  <c:v>9</c:v>
                </c:pt>
              </c:numCache>
            </c:numRef>
          </c:val>
          <c:smooth val="0"/>
          <c:extLst>
            <c:ext xmlns:c16="http://schemas.microsoft.com/office/drawing/2014/chart" uri="{C3380CC4-5D6E-409C-BE32-E72D297353CC}">
              <c16:uniqueId val="{00000000-803A-D14A-803F-BF582B0AF1FB}"/>
            </c:ext>
          </c:extLst>
        </c:ser>
        <c:ser>
          <c:idx val="1"/>
          <c:order val="1"/>
          <c:tx>
            <c:strRef>
              <c:f>'Data Sheet 1'!$D$25</c:f>
              <c:strCache>
                <c:ptCount val="1"/>
                <c:pt idx="0">
                  <c:v>Grid</c:v>
                </c:pt>
              </c:strCache>
            </c:strRef>
          </c:tx>
          <c:spPr>
            <a:ln w="28575" cap="rnd">
              <a:solidFill>
                <a:schemeClr val="accent4"/>
              </a:solidFill>
              <a:round/>
            </a:ln>
            <a:effectLst/>
          </c:spPr>
          <c:marker>
            <c:symbol val="none"/>
          </c:marker>
          <c:cat>
            <c:strRef>
              <c:f>'Data Sheet 1'!$B$26:$B$30</c:f>
              <c:strCache>
                <c:ptCount val="5"/>
                <c:pt idx="0">
                  <c:v>Day 1 (Watered)</c:v>
                </c:pt>
                <c:pt idx="1">
                  <c:v>Day 2</c:v>
                </c:pt>
                <c:pt idx="2">
                  <c:v>Day 3</c:v>
                </c:pt>
                <c:pt idx="3">
                  <c:v>Day 4</c:v>
                </c:pt>
                <c:pt idx="4">
                  <c:v>Day 5</c:v>
                </c:pt>
              </c:strCache>
            </c:strRef>
          </c:cat>
          <c:val>
            <c:numRef>
              <c:f>'Data Sheet 1'!$D$26:$D$30</c:f>
              <c:numCache>
                <c:formatCode>General</c:formatCode>
                <c:ptCount val="5"/>
                <c:pt idx="0">
                  <c:v>10</c:v>
                </c:pt>
                <c:pt idx="1">
                  <c:v>9.5</c:v>
                </c:pt>
                <c:pt idx="2">
                  <c:v>9.5</c:v>
                </c:pt>
                <c:pt idx="3">
                  <c:v>9</c:v>
                </c:pt>
                <c:pt idx="4">
                  <c:v>9</c:v>
                </c:pt>
              </c:numCache>
            </c:numRef>
          </c:val>
          <c:smooth val="0"/>
          <c:extLst>
            <c:ext xmlns:c16="http://schemas.microsoft.com/office/drawing/2014/chart" uri="{C3380CC4-5D6E-409C-BE32-E72D297353CC}">
              <c16:uniqueId val="{00000001-803A-D14A-803F-BF582B0AF1FB}"/>
            </c:ext>
          </c:extLst>
        </c:ser>
        <c:ser>
          <c:idx val="2"/>
          <c:order val="2"/>
          <c:tx>
            <c:strRef>
              <c:f>'Data Sheet 1'!$E$25</c:f>
              <c:strCache>
                <c:ptCount val="1"/>
                <c:pt idx="0">
                  <c:v>Traditional</c:v>
                </c:pt>
              </c:strCache>
            </c:strRef>
          </c:tx>
          <c:spPr>
            <a:ln w="28575" cap="rnd">
              <a:solidFill>
                <a:schemeClr val="accent6"/>
              </a:solidFill>
              <a:round/>
            </a:ln>
            <a:effectLst/>
          </c:spPr>
          <c:marker>
            <c:symbol val="none"/>
          </c:marker>
          <c:cat>
            <c:strRef>
              <c:f>'Data Sheet 1'!$B$26:$B$30</c:f>
              <c:strCache>
                <c:ptCount val="5"/>
                <c:pt idx="0">
                  <c:v>Day 1 (Watered)</c:v>
                </c:pt>
                <c:pt idx="1">
                  <c:v>Day 2</c:v>
                </c:pt>
                <c:pt idx="2">
                  <c:v>Day 3</c:v>
                </c:pt>
                <c:pt idx="3">
                  <c:v>Day 4</c:v>
                </c:pt>
                <c:pt idx="4">
                  <c:v>Day 5</c:v>
                </c:pt>
              </c:strCache>
            </c:strRef>
          </c:cat>
          <c:val>
            <c:numRef>
              <c:f>'Data Sheet 1'!$E$26:$E$30</c:f>
              <c:numCache>
                <c:formatCode>General</c:formatCode>
                <c:ptCount val="5"/>
                <c:pt idx="0">
                  <c:v>10</c:v>
                </c:pt>
                <c:pt idx="1">
                  <c:v>9</c:v>
                </c:pt>
                <c:pt idx="2">
                  <c:v>9.5</c:v>
                </c:pt>
                <c:pt idx="3">
                  <c:v>9</c:v>
                </c:pt>
                <c:pt idx="4">
                  <c:v>7.5</c:v>
                </c:pt>
              </c:numCache>
            </c:numRef>
          </c:val>
          <c:smooth val="0"/>
          <c:extLst>
            <c:ext xmlns:c16="http://schemas.microsoft.com/office/drawing/2014/chart" uri="{C3380CC4-5D6E-409C-BE32-E72D297353CC}">
              <c16:uniqueId val="{00000002-803A-D14A-803F-BF582B0AF1FB}"/>
            </c:ext>
          </c:extLst>
        </c:ser>
        <c:ser>
          <c:idx val="3"/>
          <c:order val="3"/>
          <c:tx>
            <c:strRef>
              <c:f>'Data Sheet 1'!$F$25</c:f>
              <c:strCache>
                <c:ptCount val="1"/>
                <c:pt idx="0">
                  <c:v>Circle</c:v>
                </c:pt>
              </c:strCache>
            </c:strRef>
          </c:tx>
          <c:spPr>
            <a:ln w="28575" cap="rnd">
              <a:solidFill>
                <a:schemeClr val="accent2">
                  <a:lumMod val="60000"/>
                </a:schemeClr>
              </a:solidFill>
              <a:round/>
            </a:ln>
            <a:effectLst/>
          </c:spPr>
          <c:marker>
            <c:symbol val="none"/>
          </c:marker>
          <c:cat>
            <c:strRef>
              <c:f>'Data Sheet 1'!$B$26:$B$30</c:f>
              <c:strCache>
                <c:ptCount val="5"/>
                <c:pt idx="0">
                  <c:v>Day 1 (Watered)</c:v>
                </c:pt>
                <c:pt idx="1">
                  <c:v>Day 2</c:v>
                </c:pt>
                <c:pt idx="2">
                  <c:v>Day 3</c:v>
                </c:pt>
                <c:pt idx="3">
                  <c:v>Day 4</c:v>
                </c:pt>
                <c:pt idx="4">
                  <c:v>Day 5</c:v>
                </c:pt>
              </c:strCache>
            </c:strRef>
          </c:cat>
          <c:val>
            <c:numRef>
              <c:f>'Data Sheet 1'!$F$26:$F$30</c:f>
              <c:numCache>
                <c:formatCode>General</c:formatCode>
                <c:ptCount val="5"/>
                <c:pt idx="0">
                  <c:v>10</c:v>
                </c:pt>
                <c:pt idx="1">
                  <c:v>9.5</c:v>
                </c:pt>
                <c:pt idx="2">
                  <c:v>9.5</c:v>
                </c:pt>
                <c:pt idx="3">
                  <c:v>9.1</c:v>
                </c:pt>
                <c:pt idx="4">
                  <c:v>8.6999999999999993</c:v>
                </c:pt>
              </c:numCache>
            </c:numRef>
          </c:val>
          <c:smooth val="0"/>
          <c:extLst>
            <c:ext xmlns:c16="http://schemas.microsoft.com/office/drawing/2014/chart" uri="{C3380CC4-5D6E-409C-BE32-E72D297353CC}">
              <c16:uniqueId val="{00000003-803A-D14A-803F-BF582B0AF1FB}"/>
            </c:ext>
          </c:extLst>
        </c:ser>
        <c:ser>
          <c:idx val="4"/>
          <c:order val="4"/>
          <c:tx>
            <c:strRef>
              <c:f>'Data Sheet 1'!$G$25</c:f>
              <c:strCache>
                <c:ptCount val="1"/>
                <c:pt idx="0">
                  <c:v>Integral</c:v>
                </c:pt>
              </c:strCache>
            </c:strRef>
          </c:tx>
          <c:spPr>
            <a:ln w="28575" cap="rnd">
              <a:solidFill>
                <a:schemeClr val="accent4">
                  <a:lumMod val="60000"/>
                </a:schemeClr>
              </a:solidFill>
              <a:round/>
            </a:ln>
            <a:effectLst/>
          </c:spPr>
          <c:marker>
            <c:symbol val="none"/>
          </c:marker>
          <c:cat>
            <c:strRef>
              <c:f>'Data Sheet 1'!$B$26:$B$30</c:f>
              <c:strCache>
                <c:ptCount val="5"/>
                <c:pt idx="0">
                  <c:v>Day 1 (Watered)</c:v>
                </c:pt>
                <c:pt idx="1">
                  <c:v>Day 2</c:v>
                </c:pt>
                <c:pt idx="2">
                  <c:v>Day 3</c:v>
                </c:pt>
                <c:pt idx="3">
                  <c:v>Day 4</c:v>
                </c:pt>
                <c:pt idx="4">
                  <c:v>Day 5</c:v>
                </c:pt>
              </c:strCache>
            </c:strRef>
          </c:cat>
          <c:val>
            <c:numRef>
              <c:f>'Data Sheet 1'!$G$26:$G$30</c:f>
              <c:numCache>
                <c:formatCode>General</c:formatCode>
                <c:ptCount val="5"/>
                <c:pt idx="0">
                  <c:v>10</c:v>
                </c:pt>
                <c:pt idx="1">
                  <c:v>9</c:v>
                </c:pt>
                <c:pt idx="2">
                  <c:v>9.5</c:v>
                </c:pt>
                <c:pt idx="3">
                  <c:v>9</c:v>
                </c:pt>
                <c:pt idx="4">
                  <c:v>7.5</c:v>
                </c:pt>
              </c:numCache>
            </c:numRef>
          </c:val>
          <c:smooth val="0"/>
          <c:extLst>
            <c:ext xmlns:c16="http://schemas.microsoft.com/office/drawing/2014/chart" uri="{C3380CC4-5D6E-409C-BE32-E72D297353CC}">
              <c16:uniqueId val="{00000004-803A-D14A-803F-BF582B0AF1FB}"/>
            </c:ext>
          </c:extLst>
        </c:ser>
        <c:dLbls>
          <c:showLegendKey val="0"/>
          <c:showVal val="0"/>
          <c:showCatName val="0"/>
          <c:showSerName val="0"/>
          <c:showPercent val="0"/>
          <c:showBubbleSize val="0"/>
        </c:dLbls>
        <c:smooth val="0"/>
        <c:axId val="1526156911"/>
        <c:axId val="1558920031"/>
      </c:lineChart>
      <c:catAx>
        <c:axId val="1526156911"/>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Observation Day</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558920031"/>
        <c:crosses val="autoZero"/>
        <c:auto val="1"/>
        <c:lblAlgn val="ctr"/>
        <c:lblOffset val="100"/>
        <c:noMultiLvlLbl val="0"/>
      </c:catAx>
      <c:valAx>
        <c:axId val="15589200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Moisture Level</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526156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13910363" cy="2161164"/>
          </a:xfrm>
          <a:prstGeom prst="rect">
            <a:avLst/>
          </a:prstGeom>
        </p:spPr>
        <p:txBody>
          <a:bodyPr vert="horz" lIns="429562" tIns="214781" rIns="429562" bIns="214781" rtlCol="0"/>
          <a:lstStyle>
            <a:lvl1pPr algn="l">
              <a:defRPr sz="5600"/>
            </a:lvl1pPr>
          </a:lstStyle>
          <a:p>
            <a:endParaRPr lang="en-US" dirty="0"/>
          </a:p>
        </p:txBody>
      </p:sp>
      <p:sp>
        <p:nvSpPr>
          <p:cNvPr id="3" name="Date Placeholder 2"/>
          <p:cNvSpPr>
            <a:spLocks noGrp="1"/>
          </p:cNvSpPr>
          <p:nvPr>
            <p:ph type="dt" sz="quarter" idx="1"/>
          </p:nvPr>
        </p:nvSpPr>
        <p:spPr>
          <a:xfrm>
            <a:off x="18183051" y="2"/>
            <a:ext cx="13910363" cy="2161164"/>
          </a:xfrm>
          <a:prstGeom prst="rect">
            <a:avLst/>
          </a:prstGeom>
        </p:spPr>
        <p:txBody>
          <a:bodyPr vert="horz" lIns="429562" tIns="214781" rIns="429562" bIns="214781" rtlCol="0"/>
          <a:lstStyle>
            <a:lvl1pPr algn="r">
              <a:defRPr sz="5600"/>
            </a:lvl1pPr>
          </a:lstStyle>
          <a:p>
            <a:fld id="{F1C0B079-A316-4C9B-B165-DF9EA8325D2C}" type="datetimeFigureOut">
              <a:rPr lang="en-US" smtClean="0"/>
              <a:t>4/17/23</a:t>
            </a:fld>
            <a:endParaRPr lang="en-US" dirty="0"/>
          </a:p>
        </p:txBody>
      </p:sp>
      <p:sp>
        <p:nvSpPr>
          <p:cNvPr id="4" name="Footer Placeholder 3"/>
          <p:cNvSpPr>
            <a:spLocks noGrp="1"/>
          </p:cNvSpPr>
          <p:nvPr>
            <p:ph type="ftr" sz="quarter" idx="2"/>
          </p:nvPr>
        </p:nvSpPr>
        <p:spPr>
          <a:xfrm>
            <a:off x="2" y="40912484"/>
            <a:ext cx="13910363" cy="2161159"/>
          </a:xfrm>
          <a:prstGeom prst="rect">
            <a:avLst/>
          </a:prstGeom>
        </p:spPr>
        <p:txBody>
          <a:bodyPr vert="horz" lIns="429562" tIns="214781" rIns="429562" bIns="214781" rtlCol="0" anchor="b"/>
          <a:lstStyle>
            <a:lvl1pPr algn="l">
              <a:defRPr sz="5600"/>
            </a:lvl1pPr>
          </a:lstStyle>
          <a:p>
            <a:endParaRPr lang="en-US" dirty="0"/>
          </a:p>
        </p:txBody>
      </p:sp>
      <p:sp>
        <p:nvSpPr>
          <p:cNvPr id="5" name="Slide Number Placeholder 4"/>
          <p:cNvSpPr>
            <a:spLocks noGrp="1"/>
          </p:cNvSpPr>
          <p:nvPr>
            <p:ph type="sldNum" sz="quarter" idx="3"/>
          </p:nvPr>
        </p:nvSpPr>
        <p:spPr>
          <a:xfrm>
            <a:off x="18183051" y="40912484"/>
            <a:ext cx="13910363" cy="2161159"/>
          </a:xfrm>
          <a:prstGeom prst="rect">
            <a:avLst/>
          </a:prstGeom>
        </p:spPr>
        <p:txBody>
          <a:bodyPr vert="horz" lIns="429562" tIns="214781" rIns="429562" bIns="214781" rtlCol="0" anchor="b"/>
          <a:lstStyle>
            <a:lvl1pPr algn="r">
              <a:defRPr sz="56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13910363" cy="2161164"/>
          </a:xfrm>
          <a:prstGeom prst="rect">
            <a:avLst/>
          </a:prstGeom>
        </p:spPr>
        <p:txBody>
          <a:bodyPr vert="horz" lIns="429562" tIns="214781" rIns="429562" bIns="214781" rtlCol="0"/>
          <a:lstStyle>
            <a:lvl1pPr algn="l">
              <a:defRPr sz="5600"/>
            </a:lvl1pPr>
          </a:lstStyle>
          <a:p>
            <a:endParaRPr lang="en-US" dirty="0"/>
          </a:p>
        </p:txBody>
      </p:sp>
      <p:sp>
        <p:nvSpPr>
          <p:cNvPr id="3" name="Date Placeholder 2"/>
          <p:cNvSpPr>
            <a:spLocks noGrp="1"/>
          </p:cNvSpPr>
          <p:nvPr>
            <p:ph type="dt" idx="1"/>
          </p:nvPr>
        </p:nvSpPr>
        <p:spPr>
          <a:xfrm>
            <a:off x="18183051" y="2"/>
            <a:ext cx="13910363" cy="2161164"/>
          </a:xfrm>
          <a:prstGeom prst="rect">
            <a:avLst/>
          </a:prstGeom>
        </p:spPr>
        <p:txBody>
          <a:bodyPr vert="horz" lIns="429562" tIns="214781" rIns="429562" bIns="214781" rtlCol="0"/>
          <a:lstStyle>
            <a:lvl1pPr algn="r">
              <a:defRPr sz="5600"/>
            </a:lvl1pPr>
          </a:lstStyle>
          <a:p>
            <a:fld id="{38F28AB8-57D1-494F-9851-055AD867E790}" type="datetimeFigureOut">
              <a:rPr lang="en-US" smtClean="0"/>
              <a:t>4/17/23</a:t>
            </a:fld>
            <a:endParaRPr lang="en-US" dirty="0"/>
          </a:p>
        </p:txBody>
      </p:sp>
      <p:sp>
        <p:nvSpPr>
          <p:cNvPr id="5" name="Notes Placeholder 4"/>
          <p:cNvSpPr>
            <a:spLocks noGrp="1"/>
          </p:cNvSpPr>
          <p:nvPr>
            <p:ph type="body" sz="quarter" idx="3"/>
          </p:nvPr>
        </p:nvSpPr>
        <p:spPr>
          <a:xfrm>
            <a:off x="3210085" y="20729187"/>
            <a:ext cx="25680669" cy="16960245"/>
          </a:xfrm>
          <a:prstGeom prst="rect">
            <a:avLst/>
          </a:prstGeom>
        </p:spPr>
        <p:txBody>
          <a:bodyPr vert="horz" lIns="429562" tIns="214781" rIns="429562" bIns="214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0912484"/>
            <a:ext cx="13910363" cy="2161159"/>
          </a:xfrm>
          <a:prstGeom prst="rect">
            <a:avLst/>
          </a:prstGeom>
        </p:spPr>
        <p:txBody>
          <a:bodyPr vert="horz" lIns="429562" tIns="214781" rIns="429562" bIns="214781" rtlCol="0" anchor="b"/>
          <a:lstStyle>
            <a:lvl1pPr algn="l">
              <a:defRPr sz="5600"/>
            </a:lvl1pPr>
          </a:lstStyle>
          <a:p>
            <a:endParaRPr lang="en-US" dirty="0"/>
          </a:p>
        </p:txBody>
      </p:sp>
      <p:sp>
        <p:nvSpPr>
          <p:cNvPr id="7" name="Slide Number Placeholder 6"/>
          <p:cNvSpPr>
            <a:spLocks noGrp="1"/>
          </p:cNvSpPr>
          <p:nvPr>
            <p:ph type="sldNum" sz="quarter" idx="5"/>
          </p:nvPr>
        </p:nvSpPr>
        <p:spPr>
          <a:xfrm>
            <a:off x="18183051" y="40912484"/>
            <a:ext cx="13910363" cy="2161159"/>
          </a:xfrm>
          <a:prstGeom prst="rect">
            <a:avLst/>
          </a:prstGeom>
        </p:spPr>
        <p:txBody>
          <a:bodyPr vert="horz" lIns="429562" tIns="214781" rIns="429562" bIns="214781" rtlCol="0" anchor="b"/>
          <a:lstStyle>
            <a:lvl1pPr algn="r">
              <a:defRPr sz="56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62700" y="5386388"/>
            <a:ext cx="19375438" cy="14533562"/>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dirty="0"/>
          </a:p>
        </p:txBody>
      </p:sp>
    </p:spTree>
    <p:extLst>
      <p:ext uri="{BB962C8B-B14F-4D97-AF65-F5344CB8AC3E}">
        <p14:creationId xmlns:p14="http://schemas.microsoft.com/office/powerpoint/2010/main" val="2892468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4879" y="12081879"/>
            <a:ext cx="38086214" cy="9910918"/>
          </a:xfrm>
          <a:noFill/>
          <a:effectLst>
            <a:outerShdw blurRad="50800" dist="25400" dir="2700000" algn="tl" rotWithShape="0">
              <a:prstClr val="black">
                <a:alpha val="40000"/>
              </a:prstClr>
            </a:outerShdw>
          </a:effectLst>
        </p:spPr>
        <p:txBody>
          <a:bodyPr>
            <a:normAutofit/>
          </a:bodyPr>
          <a:lstStyle>
            <a:lvl1pPr algn="r">
              <a:defRPr sz="17280">
                <a:solidFill>
                  <a:srgbClr val="008A3E"/>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185640" y="23668224"/>
            <a:ext cx="38086243" cy="4341926"/>
          </a:xfrm>
        </p:spPr>
        <p:txBody>
          <a:bodyPr>
            <a:normAutofit/>
          </a:bodyPr>
          <a:lstStyle>
            <a:lvl1pPr marL="0" indent="0" algn="r">
              <a:buNone/>
              <a:defRPr sz="13440" b="0" i="0">
                <a:solidFill>
                  <a:srgbClr val="003635"/>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144864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6"/>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18"/>
            <a:ext cx="26334720" cy="19751040"/>
          </a:xfrm>
        </p:spPr>
        <p:txBody>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8602982" y="25763222"/>
            <a:ext cx="26334720" cy="3863341"/>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65123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18003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dirty="0"/>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0680" y="14887767"/>
            <a:ext cx="7026163" cy="33725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4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557306457"/>
      </p:ext>
    </p:extLst>
  </p:cSld>
  <p:clrMapOvr>
    <a:masterClrMapping/>
  </p:clrMapOvr>
  <p:extLst>
    <p:ext uri="{DCECCB84-F9BA-43D5-87BE-67443E8EF086}">
      <p15:sldGuideLst xmlns:p15="http://schemas.microsoft.com/office/powerpoint/2012/main">
        <p15:guide id="1" pos="9168">
          <p15:clr>
            <a:srgbClr val="A4A3A4"/>
          </p15:clr>
        </p15:guide>
        <p15:guide id="2" pos="1848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1522" y="2757216"/>
            <a:ext cx="39643670" cy="4886566"/>
          </a:xfrm>
        </p:spPr>
        <p:txBody>
          <a:bodyPr>
            <a:normAutofit/>
          </a:bodyPr>
          <a:lstStyle>
            <a:lvl1pPr algn="r">
              <a:defRPr sz="17280" baseline="0">
                <a:solidFill>
                  <a:srgbClr val="008A3E"/>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2406941" y="9202992"/>
            <a:ext cx="39502080" cy="21190483"/>
          </a:xfrm>
        </p:spPr>
        <p:txBody>
          <a:bodyPr/>
          <a:lstStyle>
            <a:lvl1pPr algn="l">
              <a:defRPr sz="13440">
                <a:solidFill>
                  <a:srgbClr val="003635"/>
                </a:solidFill>
              </a:defRPr>
            </a:lvl1pPr>
            <a:lvl2pPr algn="l">
              <a:defRPr>
                <a:solidFill>
                  <a:srgbClr val="003635"/>
                </a:solidFill>
              </a:defRPr>
            </a:lvl2pPr>
            <a:lvl3pPr algn="l">
              <a:defRPr>
                <a:solidFill>
                  <a:srgbClr val="003635"/>
                </a:solidFill>
              </a:defRPr>
            </a:lvl3pPr>
            <a:lvl4pPr algn="l">
              <a:defRPr>
                <a:solidFill>
                  <a:srgbClr val="003635"/>
                </a:solidFill>
              </a:defRPr>
            </a:lvl4pPr>
            <a:lvl5pPr algn="l">
              <a:defRPr>
                <a:solidFill>
                  <a:srgbClr val="00363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348578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82118" y="2790614"/>
            <a:ext cx="31468493" cy="4642234"/>
          </a:xfrm>
        </p:spPr>
        <p:txBody>
          <a:bodyPr>
            <a:normAutofit/>
          </a:bodyPr>
          <a:lstStyle>
            <a:lvl1pPr algn="l">
              <a:defRPr sz="17280">
                <a:solidFill>
                  <a:srgbClr val="008A3E"/>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10618839" y="7739943"/>
            <a:ext cx="31325587" cy="22455206"/>
          </a:xfrm>
        </p:spPr>
        <p:txBody>
          <a:bodyPr/>
          <a:lstStyle>
            <a:lvl1pPr>
              <a:defRPr sz="13440">
                <a:solidFill>
                  <a:srgbClr val="003635"/>
                </a:solidFill>
              </a:defRPr>
            </a:lvl1pPr>
            <a:lvl2pPr>
              <a:defRPr>
                <a:solidFill>
                  <a:srgbClr val="003635"/>
                </a:solidFill>
              </a:defRPr>
            </a:lvl2pPr>
            <a:lvl3pPr>
              <a:defRPr>
                <a:solidFill>
                  <a:srgbClr val="003635"/>
                </a:solidFill>
              </a:defRPr>
            </a:lvl3pPr>
            <a:lvl4pPr>
              <a:defRPr>
                <a:solidFill>
                  <a:srgbClr val="003635"/>
                </a:solidFill>
              </a:defRPr>
            </a:lvl4pPr>
            <a:lvl5pPr>
              <a:defRPr>
                <a:solidFill>
                  <a:srgbClr val="00363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297215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7"/>
            <a:ext cx="37307520" cy="6537958"/>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4"/>
            <a:ext cx="37307520" cy="7200896"/>
          </a:xfrm>
        </p:spPr>
        <p:txBody>
          <a:bodyPr anchor="b"/>
          <a:lstStyle>
            <a:lvl1pPr marL="0" indent="0">
              <a:buNone/>
              <a:defRPr sz="9600">
                <a:solidFill>
                  <a:schemeClr val="tx1">
                    <a:tint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47769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6"/>
            <a:ext cx="19385280" cy="2172462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6"/>
            <a:ext cx="19385280" cy="2172462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388208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27719" y="2352067"/>
            <a:ext cx="38848152" cy="4886560"/>
          </a:xfrm>
        </p:spPr>
        <p:txBody>
          <a:bodyPr>
            <a:normAutofit/>
          </a:bodyPr>
          <a:lstStyle>
            <a:lvl1pPr algn="r">
              <a:defRPr sz="17280" baseline="0">
                <a:solidFill>
                  <a:srgbClr val="008A3E"/>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2577019" y="11020058"/>
            <a:ext cx="19392902" cy="3070861"/>
          </a:xfrm>
        </p:spPr>
        <p:txBody>
          <a:bodyPr anchor="b"/>
          <a:lstStyle>
            <a:lvl1pPr marL="0" indent="0" algn="ctr">
              <a:buNone/>
              <a:defRPr sz="11520" b="1">
                <a:solidFill>
                  <a:srgbClr val="003635"/>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2577019" y="14043398"/>
            <a:ext cx="19392902" cy="14568282"/>
          </a:xfrm>
        </p:spPr>
        <p:txBody>
          <a:bodyPr/>
          <a:lstStyle>
            <a:lvl1pPr algn="ctr">
              <a:defRPr sz="11520">
                <a:solidFill>
                  <a:srgbClr val="003635"/>
                </a:solidFill>
              </a:defRPr>
            </a:lvl1pPr>
            <a:lvl2pPr algn="ctr">
              <a:defRPr sz="9600">
                <a:solidFill>
                  <a:srgbClr val="003635"/>
                </a:solidFill>
              </a:defRPr>
            </a:lvl2pPr>
            <a:lvl3pPr algn="ctr">
              <a:defRPr sz="8640">
                <a:solidFill>
                  <a:srgbClr val="003635"/>
                </a:solidFill>
              </a:defRPr>
            </a:lvl3pPr>
            <a:lvl4pPr algn="ctr">
              <a:defRPr sz="7680">
                <a:solidFill>
                  <a:srgbClr val="003635"/>
                </a:solidFill>
              </a:defRPr>
            </a:lvl4pPr>
            <a:lvl5pPr algn="ctr">
              <a:defRPr sz="7680">
                <a:solidFill>
                  <a:srgbClr val="003635"/>
                </a:solidFill>
              </a:defRPr>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945602" y="11020058"/>
            <a:ext cx="19400520" cy="3070861"/>
          </a:xfrm>
        </p:spPr>
        <p:txBody>
          <a:bodyPr anchor="b"/>
          <a:lstStyle>
            <a:lvl1pPr marL="0" indent="0" algn="ctr">
              <a:buNone/>
              <a:defRPr sz="11520" b="1">
                <a:solidFill>
                  <a:srgbClr val="003635"/>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1945602" y="14043398"/>
            <a:ext cx="19400520" cy="14568282"/>
          </a:xfrm>
        </p:spPr>
        <p:txBody>
          <a:bodyPr/>
          <a:lstStyle>
            <a:lvl1pPr algn="ctr">
              <a:defRPr sz="11520">
                <a:solidFill>
                  <a:srgbClr val="003635"/>
                </a:solidFill>
              </a:defRPr>
            </a:lvl1pPr>
            <a:lvl2pPr algn="ctr">
              <a:defRPr sz="9600">
                <a:solidFill>
                  <a:srgbClr val="003635"/>
                </a:solidFill>
              </a:defRPr>
            </a:lvl2pPr>
            <a:lvl3pPr algn="ctr">
              <a:defRPr sz="8640">
                <a:solidFill>
                  <a:srgbClr val="003635"/>
                </a:solidFill>
              </a:defRPr>
            </a:lvl3pPr>
            <a:lvl4pPr algn="ctr">
              <a:defRPr sz="7680">
                <a:solidFill>
                  <a:srgbClr val="003635"/>
                </a:solidFill>
              </a:defRPr>
            </a:lvl4pPr>
            <a:lvl5pPr algn="ctr">
              <a:defRPr sz="7680">
                <a:solidFill>
                  <a:srgbClr val="003635"/>
                </a:solidFill>
              </a:defRPr>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361472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218687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143398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37"/>
            <a:ext cx="14439902" cy="5577843"/>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6"/>
            <a:ext cx="24536400" cy="28094944"/>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90"/>
            <a:ext cx="14439902" cy="22517101"/>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4/17/23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197951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6"/>
            <a:ext cx="39502080" cy="548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94560" y="7680966"/>
            <a:ext cx="39502080" cy="217246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2"/>
          </a:xfrm>
          <a:prstGeom prst="rect">
            <a:avLst/>
          </a:prstGeom>
        </p:spPr>
        <p:txBody>
          <a:bodyPr vert="horz" lIns="91440" tIns="45720" rIns="91440" bIns="45720" rtlCol="0" anchor="ctr"/>
          <a:lstStyle>
            <a:lvl1pPr algn="l">
              <a:defRPr sz="5760">
                <a:solidFill>
                  <a:schemeClr val="tx1">
                    <a:tint val="75000"/>
                  </a:schemeClr>
                </a:solidFill>
              </a:defRPr>
            </a:lvl1pPr>
          </a:lstStyle>
          <a:p>
            <a:fld id="{ECAA57DF-1C19-4726-AB84-014692BAD8F5}" type="datetimeFigureOut">
              <a:rPr lang="en-US" smtClean="0"/>
              <a:pPr/>
              <a:t>4/17/23</a:t>
            </a:fld>
            <a:endParaRPr lang="en-US" dirty="0"/>
          </a:p>
        </p:txBody>
      </p:sp>
      <p:sp>
        <p:nvSpPr>
          <p:cNvPr id="5" name="Footer Placeholder 4"/>
          <p:cNvSpPr>
            <a:spLocks noGrp="1"/>
          </p:cNvSpPr>
          <p:nvPr>
            <p:ph type="ftr" sz="quarter" idx="3"/>
          </p:nvPr>
        </p:nvSpPr>
        <p:spPr>
          <a:xfrm>
            <a:off x="14996160" y="30510483"/>
            <a:ext cx="13898880" cy="1752602"/>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3"/>
            <a:ext cx="10241280" cy="1752602"/>
          </a:xfrm>
          <a:prstGeom prst="rect">
            <a:avLst/>
          </a:prstGeom>
        </p:spPr>
        <p:txBody>
          <a:bodyPr vert="horz" lIns="91440" tIns="45720" rIns="91440" bIns="45720" rtlCol="0" anchor="ctr"/>
          <a:lstStyle>
            <a:lvl1pPr algn="r">
              <a:defRPr sz="5760">
                <a:solidFill>
                  <a:schemeClr val="tx1">
                    <a:tint val="75000"/>
                  </a:schemeClr>
                </a:solidFill>
              </a:defRPr>
            </a:lvl1pPr>
          </a:lstStyle>
          <a:p>
            <a:fld id="{91B4C631-C489-4C11-812F-2172FBEAE82B}" type="slidenum">
              <a:rPr lang="en-US" smtClean="0"/>
              <a:pPr/>
              <a:t>‹#›</a:t>
            </a:fld>
            <a:endParaRPr lang="en-US" dirty="0"/>
          </a:p>
        </p:txBody>
      </p:sp>
      <p:sp>
        <p:nvSpPr>
          <p:cNvPr id="7" name="TextBox 6">
            <a:extLst>
              <a:ext uri="{FF2B5EF4-FFF2-40B4-BE49-F238E27FC236}">
                <a16:creationId xmlns:a16="http://schemas.microsoft.com/office/drawing/2014/main" id="{11E867DF-3DCA-4725-94F0-F2B6BD747A82}"/>
              </a:ext>
            </a:extLst>
          </p:cNvPr>
          <p:cNvSpPr txBox="1"/>
          <p:nvPr/>
        </p:nvSpPr>
        <p:spPr>
          <a:xfrm>
            <a:off x="-43918" y="33367984"/>
            <a:ext cx="40270200" cy="2160591"/>
          </a:xfrm>
          <a:prstGeom prst="rect">
            <a:avLst/>
          </a:prstGeom>
          <a:noFill/>
        </p:spPr>
        <p:txBody>
          <a:bodyPr wrap="square" rtlCol="0">
            <a:spAutoFit/>
          </a:bodyPr>
          <a:lstStyle/>
          <a:p>
            <a:r>
              <a:rPr lang="en-US" sz="6720" dirty="0">
                <a:solidFill>
                  <a:schemeClr val="bg1">
                    <a:lumMod val="65000"/>
                  </a:schemeClr>
                </a:solidFill>
              </a:rPr>
              <a:t>This presentation uses a free template provided by FPPT.com</a:t>
            </a:r>
          </a:p>
          <a:p>
            <a:r>
              <a:rPr lang="en-US" sz="6720" dirty="0">
                <a:solidFill>
                  <a:schemeClr val="bg1">
                    <a:lumMod val="65000"/>
                  </a:schemeClr>
                </a:solidFill>
              </a:rPr>
              <a:t>www.free-power-point-templates.com</a:t>
            </a:r>
          </a:p>
        </p:txBody>
      </p:sp>
      <p:sp>
        <p:nvSpPr>
          <p:cNvPr id="8" name="Rectangle 7">
            <a:extLst>
              <a:ext uri="{FF2B5EF4-FFF2-40B4-BE49-F238E27FC236}">
                <a16:creationId xmlns:a16="http://schemas.microsoft.com/office/drawing/2014/main" id="{6FFA01C4-4A12-1B43-1B47-32CDC41DE25D}"/>
              </a:ext>
            </a:extLst>
          </p:cNvPr>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10186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4389120" rtl="0" eaLnBrk="1" latinLnBrk="0" hangingPunct="1">
        <a:spcBef>
          <a:spcPct val="0"/>
        </a:spcBef>
        <a:buNone/>
        <a:defRPr sz="2112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36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4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2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p15:clr>
            <a:srgbClr val="A4A3A4"/>
          </p15:clr>
        </p15:guide>
        <p15:guide id="2" pos="720">
          <p15:clr>
            <a:srgbClr val="A4A3A4"/>
          </p15:clr>
        </p15:guide>
        <p15:guide id="3" pos="26928">
          <p15:clr>
            <a:srgbClr val="A4A3A4"/>
          </p15:clr>
        </p15:guide>
        <p15:guide id="4" pos="13824">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chart" Target="../charts/chart1.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16379" y="357808"/>
            <a:ext cx="31089600" cy="2514540"/>
          </a:xfrm>
        </p:spPr>
        <p:txBody>
          <a:bodyPr>
            <a:normAutofit/>
          </a:bodyPr>
          <a:lstStyle/>
          <a:p>
            <a:pPr algn="ctr"/>
            <a:r>
              <a:rPr lang="en-US" sz="9600" dirty="0">
                <a:solidFill>
                  <a:schemeClr val="bg1"/>
                </a:solidFill>
                <a:latin typeface="Baskerville Old Face" panose="02020602080505020303" pitchFamily="18" charset="77"/>
              </a:rPr>
              <a:t>Plant Drainage Analysis</a:t>
            </a:r>
          </a:p>
        </p:txBody>
      </p:sp>
      <p:sp>
        <p:nvSpPr>
          <p:cNvPr id="7" name="Text Placeholder 6"/>
          <p:cNvSpPr>
            <a:spLocks noGrp="1"/>
          </p:cNvSpPr>
          <p:nvPr>
            <p:ph type="body" sz="quarter" idx="13"/>
          </p:nvPr>
        </p:nvSpPr>
        <p:spPr>
          <a:xfrm>
            <a:off x="1188720" y="5852160"/>
            <a:ext cx="12801600" cy="1219200"/>
          </a:xfrm>
          <a:solidFill>
            <a:schemeClr val="accent1">
              <a:lumMod val="75000"/>
            </a:schemeClr>
          </a:solidFill>
        </p:spPr>
        <p:txBody>
          <a:bodyPr/>
          <a:lstStyle/>
          <a:p>
            <a:r>
              <a:rPr lang="en-US" dirty="0">
                <a:latin typeface="Baskerville Old Face" panose="02020602080505020303" pitchFamily="18" charset="77"/>
              </a:rPr>
              <a:t>background</a:t>
            </a:r>
          </a:p>
        </p:txBody>
      </p:sp>
      <p:sp>
        <p:nvSpPr>
          <p:cNvPr id="13" name="Content Placeholder 12"/>
          <p:cNvSpPr>
            <a:spLocks noGrp="1"/>
          </p:cNvSpPr>
          <p:nvPr>
            <p:ph sz="quarter" idx="24"/>
          </p:nvPr>
        </p:nvSpPr>
        <p:spPr>
          <a:xfrm>
            <a:off x="1188720" y="27524784"/>
            <a:ext cx="13110604" cy="6219148"/>
          </a:xfrm>
        </p:spPr>
        <p:txBody>
          <a:bodyPr>
            <a:noAutofit/>
          </a:bodyPr>
          <a:lstStyle/>
          <a:p>
            <a:pPr marL="0" indent="0" algn="just">
              <a:buNone/>
            </a:pPr>
            <a:r>
              <a:rPr lang="en-US" sz="4800" dirty="0">
                <a:solidFill>
                  <a:srgbClr val="000000"/>
                </a:solidFill>
              </a:rPr>
              <a:t>Hypothesis 1: Number of Drainage Holes affect Moisture Retention in Soil</a:t>
            </a:r>
            <a:endParaRPr lang="en-US" sz="4800" b="0" i="0" u="none" strike="noStrike" dirty="0">
              <a:solidFill>
                <a:srgbClr val="000000"/>
              </a:solidFill>
              <a:effectLst/>
            </a:endParaRPr>
          </a:p>
          <a:p>
            <a:pPr marL="0" indent="0" algn="just">
              <a:buNone/>
            </a:pPr>
            <a:endParaRPr lang="en-US" sz="4800" dirty="0">
              <a:solidFill>
                <a:srgbClr val="000000"/>
              </a:solidFill>
            </a:endParaRPr>
          </a:p>
          <a:p>
            <a:pPr marL="0" indent="0" algn="just">
              <a:buNone/>
            </a:pPr>
            <a:r>
              <a:rPr lang="en-US" sz="4800" dirty="0">
                <a:solidFill>
                  <a:srgbClr val="000000"/>
                </a:solidFill>
              </a:rPr>
              <a:t>Hypothesis 2: Configuration of Drainage Holes affect Moisture Retention in Soil</a:t>
            </a:r>
            <a:endParaRPr lang="en-US" sz="4800" dirty="0"/>
          </a:p>
        </p:txBody>
      </p:sp>
      <p:sp>
        <p:nvSpPr>
          <p:cNvPr id="8" name="Text Placeholder 7"/>
          <p:cNvSpPr>
            <a:spLocks noGrp="1"/>
          </p:cNvSpPr>
          <p:nvPr>
            <p:ph type="body" sz="quarter" idx="17"/>
          </p:nvPr>
        </p:nvSpPr>
        <p:spPr>
          <a:xfrm>
            <a:off x="1188720" y="26318096"/>
            <a:ext cx="12801600" cy="1219200"/>
          </a:xfrm>
        </p:spPr>
        <p:txBody>
          <a:bodyPr/>
          <a:lstStyle/>
          <a:p>
            <a:r>
              <a:rPr lang="en-US" dirty="0">
                <a:latin typeface="Baskerville Old Face" panose="02020602080505020303" pitchFamily="18" charset="77"/>
              </a:rPr>
              <a:t>Hypotheses</a:t>
            </a:r>
          </a:p>
        </p:txBody>
      </p:sp>
      <p:sp>
        <p:nvSpPr>
          <p:cNvPr id="14" name="Content Placeholder 13"/>
          <p:cNvSpPr>
            <a:spLocks noGrp="1"/>
          </p:cNvSpPr>
          <p:nvPr>
            <p:ph sz="quarter" idx="25"/>
          </p:nvPr>
        </p:nvSpPr>
        <p:spPr>
          <a:xfrm>
            <a:off x="15610557" y="7183782"/>
            <a:ext cx="12801600" cy="7948031"/>
          </a:xfrm>
        </p:spPr>
        <p:txBody>
          <a:bodyPr>
            <a:normAutofit/>
          </a:bodyPr>
          <a:lstStyle/>
          <a:p>
            <a:pPr marL="0" indent="0" algn="just">
              <a:buNone/>
            </a:pPr>
            <a:r>
              <a:rPr lang="en-US" sz="4800" dirty="0"/>
              <a:t>Pots were designed using Fusion360 and printed using a PRUSA 3D printer and PLA filament.</a:t>
            </a:r>
          </a:p>
          <a:p>
            <a:pPr marL="0" indent="0" algn="just">
              <a:buNone/>
            </a:pPr>
            <a:r>
              <a:rPr lang="en-US" sz="4800" dirty="0"/>
              <a:t>Each pot was filled with 27 g of Miracle-Grow Soil and watered with 30 mL of tap water on Day 1 of observation.</a:t>
            </a:r>
          </a:p>
          <a:p>
            <a:pPr marL="0" indent="0" algn="just">
              <a:buNone/>
            </a:pPr>
            <a:r>
              <a:rPr lang="en-US" sz="4800" dirty="0"/>
              <a:t>Moisture level for each pot was measured on a scale of 1-10 at 8 p.m. each day over the course of five days, which was then put into the corresponding table in Excel for further comparison and analysis.</a:t>
            </a:r>
          </a:p>
        </p:txBody>
      </p:sp>
      <p:sp>
        <p:nvSpPr>
          <p:cNvPr id="9" name="Text Placeholder 8"/>
          <p:cNvSpPr>
            <a:spLocks noGrp="1"/>
          </p:cNvSpPr>
          <p:nvPr>
            <p:ph type="body" sz="quarter" idx="19"/>
          </p:nvPr>
        </p:nvSpPr>
        <p:spPr>
          <a:xfrm>
            <a:off x="15739240" y="5852160"/>
            <a:ext cx="12801600" cy="1219200"/>
          </a:xfrm>
        </p:spPr>
        <p:txBody>
          <a:bodyPr/>
          <a:lstStyle/>
          <a:p>
            <a:r>
              <a:rPr lang="en-US" dirty="0">
                <a:latin typeface="Baskerville Old Face" panose="02020602080505020303" pitchFamily="18" charset="77"/>
              </a:rPr>
              <a:t>methods</a:t>
            </a:r>
          </a:p>
        </p:txBody>
      </p:sp>
      <p:sp>
        <p:nvSpPr>
          <p:cNvPr id="17" name="Content Placeholder 16"/>
          <p:cNvSpPr>
            <a:spLocks noGrp="1"/>
          </p:cNvSpPr>
          <p:nvPr>
            <p:ph sz="quarter" idx="26"/>
          </p:nvPr>
        </p:nvSpPr>
        <p:spPr>
          <a:xfrm>
            <a:off x="15610557" y="17241273"/>
            <a:ext cx="12801600" cy="12372601"/>
          </a:xfrm>
        </p:spPr>
        <p:txBody>
          <a:bodyPr vert="horz" lIns="365760" tIns="182880" rIns="91440" bIns="45720" rtlCol="0" anchor="t">
            <a:normAutofit/>
          </a:bodyPr>
          <a:lstStyle/>
          <a:p>
            <a:r>
              <a:rPr lang="en-US" sz="4000" dirty="0"/>
              <a:t>(a) </a:t>
            </a:r>
            <a:r>
              <a:rPr lang="en-US" sz="4000" u="sng" dirty="0"/>
              <a:t>Figure 1:</a:t>
            </a:r>
            <a:r>
              <a:rPr lang="en-US" sz="4000" dirty="0"/>
              <a:t> Difference in Moisture Level based on Number of Drainage Holes</a:t>
            </a:r>
          </a:p>
          <a:p>
            <a:endParaRPr lang="en-US" sz="4000" dirty="0"/>
          </a:p>
          <a:p>
            <a:endParaRPr lang="en-US" sz="4000" dirty="0"/>
          </a:p>
          <a:p>
            <a:endParaRPr lang="en-US" sz="4000" dirty="0"/>
          </a:p>
          <a:p>
            <a:endParaRPr lang="en-US" sz="4000" dirty="0"/>
          </a:p>
          <a:p>
            <a:endParaRPr lang="en-US" sz="4000" dirty="0"/>
          </a:p>
          <a:p>
            <a:endParaRPr lang="en-US" sz="4000" dirty="0"/>
          </a:p>
          <a:p>
            <a:pPr marL="0" indent="0">
              <a:buNone/>
            </a:pPr>
            <a:endParaRPr lang="en-US" sz="4000" dirty="0"/>
          </a:p>
          <a:p>
            <a:pPr marL="0" indent="0">
              <a:buNone/>
            </a:pPr>
            <a:endParaRPr lang="en-US" sz="4000" dirty="0">
              <a:cs typeface="Calibri"/>
            </a:endParaRPr>
          </a:p>
          <a:p>
            <a:pPr marL="0" indent="0">
              <a:buNone/>
            </a:pPr>
            <a:endParaRPr lang="en-US" sz="4000" dirty="0"/>
          </a:p>
          <a:p>
            <a:r>
              <a:rPr lang="en-US" sz="4000" dirty="0"/>
              <a:t>(b) </a:t>
            </a:r>
            <a:r>
              <a:rPr lang="en-US" sz="4000" u="sng" dirty="0"/>
              <a:t>Figure 2:</a:t>
            </a:r>
            <a:r>
              <a:rPr lang="en-US" sz="4000" dirty="0"/>
              <a:t> Difference in Moisture Level based on Configuration of Drainage Holes</a:t>
            </a:r>
          </a:p>
        </p:txBody>
      </p:sp>
      <p:sp>
        <p:nvSpPr>
          <p:cNvPr id="20" name="Text Placeholder 19"/>
          <p:cNvSpPr>
            <a:spLocks noGrp="1"/>
          </p:cNvSpPr>
          <p:nvPr>
            <p:ph type="body" sz="quarter" idx="21"/>
          </p:nvPr>
        </p:nvSpPr>
        <p:spPr>
          <a:xfrm>
            <a:off x="15610557" y="15571362"/>
            <a:ext cx="12801600" cy="1219200"/>
          </a:xfrm>
          <a:solidFill>
            <a:schemeClr val="accent5">
              <a:lumMod val="75000"/>
            </a:schemeClr>
          </a:solidFill>
        </p:spPr>
        <p:txBody>
          <a:bodyPr/>
          <a:lstStyle/>
          <a:p>
            <a:r>
              <a:rPr lang="en-US" dirty="0">
                <a:latin typeface="Baskerville Old Face" panose="02020602080505020303" pitchFamily="18" charset="77"/>
              </a:rPr>
              <a:t>Results</a:t>
            </a:r>
          </a:p>
        </p:txBody>
      </p:sp>
      <p:sp>
        <p:nvSpPr>
          <p:cNvPr id="22" name="Content Placeholder 21"/>
          <p:cNvSpPr>
            <a:spLocks noGrp="1"/>
          </p:cNvSpPr>
          <p:nvPr>
            <p:ph sz="quarter" idx="27"/>
          </p:nvPr>
        </p:nvSpPr>
        <p:spPr>
          <a:xfrm>
            <a:off x="30478396" y="23037102"/>
            <a:ext cx="12801600" cy="9523490"/>
          </a:xfrm>
        </p:spPr>
        <p:txBody>
          <a:bodyPr>
            <a:normAutofit lnSpcReduction="10000"/>
          </a:bodyPr>
          <a:lstStyle/>
          <a:p>
            <a:pPr marL="0" indent="0" algn="just">
              <a:buNone/>
            </a:pPr>
            <a:r>
              <a:rPr lang="en-US" sz="4800" dirty="0"/>
              <a:t>Conclusions cannot be drawn from the data collected due to the lack of trials completed within the time frame available to the researchers. However, the data collected suggests support for both hypotheses. Both the number of holes and the configuration of holes affect the level of moisture retained in plant pots.</a:t>
            </a:r>
          </a:p>
          <a:p>
            <a:pPr marL="0" indent="0" algn="just">
              <a:buNone/>
            </a:pPr>
            <a:r>
              <a:rPr lang="en-US" sz="4800" dirty="0"/>
              <a:t>The research compiled here has applications at both the consumer and producer levels. With the tentative conclusions made, consumers can make more informed purchases and producers could provide more options that are tailored to a wider variety of plants.</a:t>
            </a:r>
          </a:p>
        </p:txBody>
      </p:sp>
      <p:sp>
        <p:nvSpPr>
          <p:cNvPr id="30" name="Text Placeholder 1"/>
          <p:cNvSpPr>
            <a:spLocks noGrp="1"/>
          </p:cNvSpPr>
          <p:nvPr>
            <p:ph sz="quarter" idx="23"/>
          </p:nvPr>
        </p:nvSpPr>
        <p:spPr>
          <a:xfrm>
            <a:off x="1189038" y="7115174"/>
            <a:ext cx="12801600" cy="14863083"/>
          </a:xfrm>
        </p:spPr>
        <p:txBody>
          <a:bodyPr>
            <a:normAutofit/>
          </a:bodyPr>
          <a:lstStyle/>
          <a:p>
            <a:pPr marL="0" indent="0" algn="just">
              <a:buNone/>
            </a:pPr>
            <a:r>
              <a:rPr lang="en-US" sz="4800" dirty="0"/>
              <a:t>Many commercial plant pots are sold with either no drainage hole or insufficient drainage holes.</a:t>
            </a:r>
          </a:p>
          <a:p>
            <a:pPr marL="0" indent="0" algn="just">
              <a:buNone/>
            </a:pPr>
            <a:r>
              <a:rPr lang="en-US" sz="4800" dirty="0"/>
              <a:t>Plants are healthiest when their environment mimics the natural environment they belong in, including moisture retention, type of soil, and the amount of sunlight received.</a:t>
            </a:r>
          </a:p>
          <a:p>
            <a:pPr marL="0" indent="0" algn="just">
              <a:buNone/>
            </a:pPr>
            <a:r>
              <a:rPr lang="en-US" sz="4800" dirty="0"/>
              <a:t>Insufficient drainage leads to a host of health issues in plants, including root rot, fungus, gnats, harmful bacteria, and a lack of oxygen in the soil.</a:t>
            </a:r>
          </a:p>
          <a:p>
            <a:pPr marL="0" indent="0" algn="just">
              <a:buNone/>
            </a:pPr>
            <a:r>
              <a:rPr lang="en-US" sz="4800" dirty="0"/>
              <a:t>The purpose of this experiment was to determine how the configuration of drainage holes and the number of drainage holes in a pot affects moisture retention in soil.</a:t>
            </a:r>
          </a:p>
        </p:txBody>
      </p:sp>
      <p:sp>
        <p:nvSpPr>
          <p:cNvPr id="18" name="Text Placeholder 17"/>
          <p:cNvSpPr>
            <a:spLocks noGrp="1"/>
          </p:cNvSpPr>
          <p:nvPr>
            <p:ph type="body" sz="quarter" idx="29"/>
          </p:nvPr>
        </p:nvSpPr>
        <p:spPr>
          <a:xfrm>
            <a:off x="29900880" y="5823920"/>
            <a:ext cx="12801600" cy="1219200"/>
          </a:xfrm>
          <a:solidFill>
            <a:schemeClr val="accent6">
              <a:lumMod val="50000"/>
            </a:schemeClr>
          </a:solidFill>
        </p:spPr>
        <p:txBody>
          <a:bodyPr/>
          <a:lstStyle/>
          <a:p>
            <a:r>
              <a:rPr lang="en-US" dirty="0">
                <a:latin typeface="Baskerville Old Face" panose="02020602080505020303" pitchFamily="18" charset="77"/>
              </a:rPr>
              <a:t>Resolved issues</a:t>
            </a:r>
          </a:p>
        </p:txBody>
      </p:sp>
      <p:sp>
        <p:nvSpPr>
          <p:cNvPr id="21" name="Text Placeholder 20"/>
          <p:cNvSpPr>
            <a:spLocks noGrp="1"/>
          </p:cNvSpPr>
          <p:nvPr>
            <p:ph type="body" sz="quarter" idx="31"/>
          </p:nvPr>
        </p:nvSpPr>
        <p:spPr>
          <a:xfrm>
            <a:off x="30382143" y="21535662"/>
            <a:ext cx="12801600" cy="1219200"/>
          </a:xfrm>
        </p:spPr>
        <p:txBody>
          <a:bodyPr/>
          <a:lstStyle/>
          <a:p>
            <a:r>
              <a:rPr lang="en-US" dirty="0">
                <a:latin typeface="Baskerville Old Face" panose="02020602080505020303" pitchFamily="18" charset="77"/>
              </a:rPr>
              <a:t>conclusions</a:t>
            </a:r>
          </a:p>
        </p:txBody>
      </p:sp>
      <p:sp>
        <p:nvSpPr>
          <p:cNvPr id="43" name="TextBox 42"/>
          <p:cNvSpPr txBox="1"/>
          <p:nvPr/>
        </p:nvSpPr>
        <p:spPr>
          <a:xfrm>
            <a:off x="29900880" y="7325360"/>
            <a:ext cx="12801600" cy="14126944"/>
          </a:xfrm>
          <a:prstGeom prst="rect">
            <a:avLst/>
          </a:prstGeom>
          <a:noFill/>
        </p:spPr>
        <p:txBody>
          <a:bodyPr wrap="square" rtlCol="0">
            <a:spAutoFit/>
          </a:bodyPr>
          <a:lstStyle/>
          <a:p>
            <a:pPr algn="just">
              <a:buClr>
                <a:schemeClr val="accent2"/>
              </a:buClr>
            </a:pPr>
            <a:r>
              <a:rPr lang="en-US" sz="4800" dirty="0">
                <a:latin typeface="Calibri" panose="020F0502020204030204" pitchFamily="34" charset="0"/>
                <a:cs typeface="Calibri" panose="020F0502020204030204" pitchFamily="34" charset="0"/>
              </a:rPr>
              <a:t>Issues with Slicing Files:</a:t>
            </a:r>
          </a:p>
          <a:p>
            <a:pPr marL="685800" indent="-685800" algn="just">
              <a:buClr>
                <a:schemeClr val="accent2"/>
              </a:buClr>
              <a:buFont typeface="Arial" panose="020B0604020202020204" pitchFamily="34" charset="0"/>
              <a:buChar char="•"/>
            </a:pPr>
            <a:r>
              <a:rPr lang="en-US" sz="4800" dirty="0">
                <a:latin typeface="Calibri" panose="020F0502020204030204" pitchFamily="34" charset="0"/>
                <a:cs typeface="Calibri" panose="020F0502020204030204" pitchFamily="34" charset="0"/>
              </a:rPr>
              <a:t>When attempting to print multiple pots at once, the file sliced incorrectly leading to the pots being filled oddly. This also caused the pots to lift part way through printing, preventing them from being completed. </a:t>
            </a:r>
          </a:p>
          <a:p>
            <a:pPr marL="685800" indent="-685800" algn="just">
              <a:buClr>
                <a:schemeClr val="accent2"/>
              </a:buClr>
              <a:buFont typeface="Arial" panose="020B0604020202020204" pitchFamily="34" charset="0"/>
              <a:buChar char="•"/>
            </a:pPr>
            <a:r>
              <a:rPr lang="en-US" sz="4800" dirty="0">
                <a:latin typeface="Calibri" panose="020F0502020204030204" pitchFamily="34" charset="0"/>
                <a:cs typeface="Calibri" panose="020F0502020204030204" pitchFamily="34" charset="0"/>
              </a:rPr>
              <a:t>This was resolved by decreasing the number of pots printing at once and adjusting the infill of the pots.</a:t>
            </a:r>
          </a:p>
          <a:p>
            <a:pPr marL="685800" indent="-685800" algn="just">
              <a:buClr>
                <a:schemeClr val="accent2"/>
              </a:buClr>
              <a:buFont typeface="Arial" panose="020B0604020202020204" pitchFamily="34" charset="0"/>
              <a:buChar char="•"/>
            </a:pPr>
            <a:endParaRPr lang="en-US" sz="4800" dirty="0">
              <a:latin typeface="Calibri" panose="020F0502020204030204" pitchFamily="34" charset="0"/>
              <a:cs typeface="Calibri" panose="020F0502020204030204" pitchFamily="34" charset="0"/>
            </a:endParaRPr>
          </a:p>
          <a:p>
            <a:pPr algn="just">
              <a:buClr>
                <a:schemeClr val="accent2"/>
              </a:buClr>
            </a:pPr>
            <a:r>
              <a:rPr lang="en-US" sz="4800" dirty="0">
                <a:latin typeface="Calibri" panose="020F0502020204030204" pitchFamily="34" charset="0"/>
                <a:cs typeface="Calibri" panose="020F0502020204030204" pitchFamily="34" charset="0"/>
              </a:rPr>
              <a:t>PRUSA Bed Thermistor Broke:</a:t>
            </a:r>
          </a:p>
          <a:p>
            <a:pPr marL="685800" indent="-685800" algn="just">
              <a:buClr>
                <a:schemeClr val="accent2"/>
              </a:buClr>
              <a:buFont typeface="Arial" panose="020B0604020202020204" pitchFamily="34" charset="0"/>
              <a:buChar char="•"/>
            </a:pPr>
            <a:r>
              <a:rPr lang="en-US" sz="4800" dirty="0">
                <a:latin typeface="Calibri" panose="020F0502020204030204" pitchFamily="34" charset="0"/>
                <a:cs typeface="Calibri" panose="020F0502020204030204" pitchFamily="34" charset="0"/>
              </a:rPr>
              <a:t>While fixing the slicing issue, it was also noted that the thermistor (temperature regulation) on the PRUSA broke, causing the printer to stop printing.</a:t>
            </a:r>
          </a:p>
          <a:p>
            <a:pPr marL="685800" indent="-685800" algn="just">
              <a:buClr>
                <a:schemeClr val="accent2"/>
              </a:buClr>
              <a:buFont typeface="Arial" panose="020B0604020202020204" pitchFamily="34" charset="0"/>
              <a:buChar char="•"/>
            </a:pPr>
            <a:r>
              <a:rPr lang="en-US" sz="4800" dirty="0">
                <a:latin typeface="Calibri" panose="020F0502020204030204" pitchFamily="34" charset="0"/>
                <a:cs typeface="Calibri" panose="020F0502020204030204" pitchFamily="34" charset="0"/>
              </a:rPr>
              <a:t>This issue was resolved through multiple troubleshooting methods being applied to fix the thermistor by experts until the PRUSA printed normally.</a:t>
            </a:r>
          </a:p>
        </p:txBody>
      </p:sp>
      <p:sp>
        <p:nvSpPr>
          <p:cNvPr id="45" name="TextBox 44"/>
          <p:cNvSpPr txBox="1"/>
          <p:nvPr/>
        </p:nvSpPr>
        <p:spPr>
          <a:xfrm>
            <a:off x="6416379" y="3112980"/>
            <a:ext cx="31089600" cy="1015663"/>
          </a:xfrm>
          <a:prstGeom prst="rect">
            <a:avLst/>
          </a:prstGeom>
          <a:noFill/>
        </p:spPr>
        <p:txBody>
          <a:bodyPr wrap="square" rtlCol="0">
            <a:spAutoFit/>
          </a:bodyPr>
          <a:lstStyle/>
          <a:p>
            <a:pPr algn="ctr"/>
            <a:r>
              <a:rPr lang="en-US" sz="6000" dirty="0">
                <a:solidFill>
                  <a:schemeClr val="bg1">
                    <a:lumMod val="85000"/>
                  </a:schemeClr>
                </a:solidFill>
                <a:latin typeface="Baskerville Old Face" panose="02020602080505020303" pitchFamily="18" charset="77"/>
              </a:rPr>
              <a:t>Catherine Bodenrader &amp; Josephine Crotty, Innovation Scholars, University of New Hampshire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397" y="1144645"/>
            <a:ext cx="2478029" cy="298399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24451" y="1048392"/>
            <a:ext cx="2478029" cy="2983998"/>
          </a:xfrm>
          <a:prstGeom prst="rect">
            <a:avLst/>
          </a:prstGeom>
        </p:spPr>
      </p:pic>
      <p:pic>
        <p:nvPicPr>
          <p:cNvPr id="3" name="Picture 2" descr="A group of coffee cups&#10;&#10;Description automatically generated with low confidence">
            <a:extLst>
              <a:ext uri="{FF2B5EF4-FFF2-40B4-BE49-F238E27FC236}">
                <a16:creationId xmlns:a16="http://schemas.microsoft.com/office/drawing/2014/main" id="{0EA5CAE1-2DA8-F38A-5B9B-D809185CF1D0}"/>
              </a:ext>
            </a:extLst>
          </p:cNvPr>
          <p:cNvPicPr>
            <a:picLocks noChangeAspect="1"/>
          </p:cNvPicPr>
          <p:nvPr/>
        </p:nvPicPr>
        <p:blipFill rotWithShape="1">
          <a:blip r:embed="rId4">
            <a:extLst>
              <a:ext uri="{28A0092B-C50C-407E-A947-70E740481C1C}">
                <a14:useLocalDpi xmlns:a14="http://schemas.microsoft.com/office/drawing/2010/main" val="0"/>
              </a:ext>
            </a:extLst>
          </a:blip>
          <a:srcRect l="4207" t="10931" r="4308" b="13463"/>
          <a:stretch/>
        </p:blipFill>
        <p:spPr>
          <a:xfrm>
            <a:off x="2237460" y="22030458"/>
            <a:ext cx="10741563" cy="3152274"/>
          </a:xfrm>
          <a:prstGeom prst="rect">
            <a:avLst/>
          </a:prstGeom>
        </p:spPr>
      </p:pic>
      <p:pic>
        <p:nvPicPr>
          <p:cNvPr id="6" name="Picture 5" descr="A picture containing cup, coffee, coffee cup&#10;&#10;Description automatically generated">
            <a:extLst>
              <a:ext uri="{FF2B5EF4-FFF2-40B4-BE49-F238E27FC236}">
                <a16:creationId xmlns:a16="http://schemas.microsoft.com/office/drawing/2014/main" id="{6F1E8954-B38E-452A-BAE2-E7A2F0951F45}"/>
              </a:ext>
            </a:extLst>
          </p:cNvPr>
          <p:cNvPicPr>
            <a:picLocks noChangeAspect="1"/>
          </p:cNvPicPr>
          <p:nvPr/>
        </p:nvPicPr>
        <p:blipFill rotWithShape="1">
          <a:blip r:embed="rId5">
            <a:extLst>
              <a:ext uri="{28A0092B-C50C-407E-A947-70E740481C1C}">
                <a14:useLocalDpi xmlns:a14="http://schemas.microsoft.com/office/drawing/2010/main" val="0"/>
              </a:ext>
            </a:extLst>
          </a:blip>
          <a:srcRect l="5127" t="7869" r="7563" b="22497"/>
          <a:stretch/>
        </p:blipFill>
        <p:spPr>
          <a:xfrm>
            <a:off x="2248291" y="17917437"/>
            <a:ext cx="10658709" cy="3208669"/>
          </a:xfrm>
          <a:prstGeom prst="rect">
            <a:avLst/>
          </a:prstGeom>
        </p:spPr>
      </p:pic>
      <p:graphicFrame>
        <p:nvGraphicFramePr>
          <p:cNvPr id="47" name="Chart 46">
            <a:extLst>
              <a:ext uri="{FF2B5EF4-FFF2-40B4-BE49-F238E27FC236}">
                <a16:creationId xmlns:a16="http://schemas.microsoft.com/office/drawing/2014/main" id="{B9E7C15F-32A2-0081-9F2E-6A5CDCCF2411}"/>
              </a:ext>
            </a:extLst>
          </p:cNvPr>
          <p:cNvGraphicFramePr>
            <a:graphicFrameLocks/>
          </p:cNvGraphicFramePr>
          <p:nvPr>
            <p:extLst>
              <p:ext uri="{D42A27DB-BD31-4B8C-83A1-F6EECF244321}">
                <p14:modId xmlns:p14="http://schemas.microsoft.com/office/powerpoint/2010/main" val="905277748"/>
              </p:ext>
            </p:extLst>
          </p:nvPr>
        </p:nvGraphicFramePr>
        <p:xfrm>
          <a:off x="17387028" y="18837801"/>
          <a:ext cx="9117143" cy="59668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Chart 47">
            <a:extLst>
              <a:ext uri="{FF2B5EF4-FFF2-40B4-BE49-F238E27FC236}">
                <a16:creationId xmlns:a16="http://schemas.microsoft.com/office/drawing/2014/main" id="{379F98DA-D9B5-2FAB-55CE-22C100BA76EC}"/>
              </a:ext>
            </a:extLst>
          </p:cNvPr>
          <p:cNvGraphicFramePr>
            <a:graphicFrameLocks/>
          </p:cNvGraphicFramePr>
          <p:nvPr>
            <p:extLst>
              <p:ext uri="{D42A27DB-BD31-4B8C-83A1-F6EECF244321}">
                <p14:modId xmlns:p14="http://schemas.microsoft.com/office/powerpoint/2010/main" val="3466336484"/>
              </p:ext>
            </p:extLst>
          </p:nvPr>
        </p:nvGraphicFramePr>
        <p:xfrm>
          <a:off x="17581468" y="26593725"/>
          <a:ext cx="9117143" cy="5966867"/>
        </p:xfrm>
        <a:graphic>
          <a:graphicData uri="http://schemas.openxmlformats.org/drawingml/2006/chart">
            <c:chart xmlns:c="http://schemas.openxmlformats.org/drawingml/2006/chart" xmlns:r="http://schemas.openxmlformats.org/officeDocument/2006/relationships" r:id="rId7"/>
          </a:graphicData>
        </a:graphic>
      </p:graphicFrame>
      <p:pic>
        <p:nvPicPr>
          <p:cNvPr id="1026" name="Picture 2">
            <a:extLst>
              <a:ext uri="{FF2B5EF4-FFF2-40B4-BE49-F238E27FC236}">
                <a16:creationId xmlns:a16="http://schemas.microsoft.com/office/drawing/2014/main" id="{AA750679-8B39-84AB-E81A-8CE93415208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2724" t="19233" b="8888"/>
          <a:stretch/>
        </p:blipFill>
        <p:spPr bwMode="auto">
          <a:xfrm>
            <a:off x="20495590" y="20268224"/>
            <a:ext cx="2900017" cy="19647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B577931-108D-BAC3-DE27-B2C8E5E00E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47" t="19233" r="38683" b="8888"/>
          <a:stretch/>
        </p:blipFill>
        <p:spPr bwMode="auto">
          <a:xfrm>
            <a:off x="20561240" y="28180134"/>
            <a:ext cx="3157597" cy="196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455F51"/>
      </a:dk2>
      <a:lt2>
        <a:srgbClr val="E3DED1"/>
      </a:lt2>
      <a:accent1>
        <a:srgbClr val="80AF7F"/>
      </a:accent1>
      <a:accent2>
        <a:srgbClr val="AECCA4"/>
      </a:accent2>
      <a:accent3>
        <a:srgbClr val="5DAF74"/>
      </a:accent3>
      <a:accent4>
        <a:srgbClr val="79AA69"/>
      </a:accent4>
      <a:accent5>
        <a:srgbClr val="8DC468"/>
      </a:accent5>
      <a:accent6>
        <a:srgbClr val="9DCE92"/>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Minimalist Green Theme</Template>
  <TotalTime>0</TotalTime>
  <Words>494</Words>
  <Application>Microsoft Macintosh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Baskerville Old Face</vt:lpstr>
      <vt:lpstr>Calibri</vt:lpstr>
      <vt:lpstr>Office Theme</vt:lpstr>
      <vt:lpstr>Plant Drainage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Drainage Analysis</dc:title>
  <dc:creator/>
  <cp:lastModifiedBy/>
  <cp:revision>1</cp:revision>
  <dcterms:created xsi:type="dcterms:W3CDTF">2015-04-29T17:08:18Z</dcterms:created>
  <dcterms:modified xsi:type="dcterms:W3CDTF">2023-04-18T00:50:23Z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