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36576000" cy="292608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orient="horz" pos="9216">
          <p15:clr>
            <a:srgbClr val="A4A3A4"/>
          </p15:clr>
        </p15:guide>
        <p15:guide id="4"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745F"/>
    <a:srgbClr val="E0BFAA"/>
    <a:srgbClr val="000066"/>
    <a:srgbClr val="00126A"/>
    <a:srgbClr val="9C4F1C"/>
    <a:srgbClr val="CCCCCC"/>
    <a:srgbClr val="999999"/>
    <a:srgbClr val="FF9900"/>
    <a:srgbClr val="990000"/>
    <a:srgbClr val="0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58" autoAdjust="0"/>
    <p:restoredTop sz="94575" autoAdjust="0"/>
  </p:normalViewPr>
  <p:slideViewPr>
    <p:cSldViewPr>
      <p:cViewPr varScale="1">
        <p:scale>
          <a:sx n="19" d="100"/>
          <a:sy n="19" d="100"/>
        </p:scale>
        <p:origin x="2117" y="149"/>
      </p:cViewPr>
      <p:guideLst>
        <p:guide orient="horz" pos="10368"/>
        <p:guide pos="15552"/>
        <p:guide orient="horz" pos="9216"/>
        <p:guide pos="11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32" y="9090377"/>
            <a:ext cx="31088541" cy="6270978"/>
          </a:xfrm>
        </p:spPr>
        <p:txBody>
          <a:bodyPr/>
          <a:lstStyle/>
          <a:p>
            <a:r>
              <a:rPr lang="en-US"/>
              <a:t>Click to edit Master title style</a:t>
            </a:r>
          </a:p>
        </p:txBody>
      </p:sp>
      <p:sp>
        <p:nvSpPr>
          <p:cNvPr id="3" name="Subtitle 2"/>
          <p:cNvSpPr>
            <a:spLocks noGrp="1"/>
          </p:cNvSpPr>
          <p:nvPr>
            <p:ph type="subTitle" idx="1"/>
          </p:nvPr>
        </p:nvSpPr>
        <p:spPr>
          <a:xfrm>
            <a:off x="5486137" y="16580556"/>
            <a:ext cx="25603729" cy="747888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868" y="1171222"/>
            <a:ext cx="8229864" cy="249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272" y="1171222"/>
            <a:ext cx="24562594" cy="249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8273" y="1171222"/>
            <a:ext cx="32919459" cy="4876800"/>
          </a:xfrm>
        </p:spPr>
        <p:txBody>
          <a:bodyPr/>
          <a:lstStyle/>
          <a:p>
            <a:r>
              <a:rPr lang="en-US"/>
              <a:t>Click to edit Master title style</a:t>
            </a:r>
          </a:p>
        </p:txBody>
      </p:sp>
      <p:sp>
        <p:nvSpPr>
          <p:cNvPr id="3" name="Content Placeholder 2"/>
          <p:cNvSpPr>
            <a:spLocks noGrp="1"/>
          </p:cNvSpPr>
          <p:nvPr>
            <p:ph sz="quarter" idx="1"/>
          </p:nvPr>
        </p:nvSpPr>
        <p:spPr>
          <a:xfrm>
            <a:off x="1828273" y="6826957"/>
            <a:ext cx="16396229" cy="958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8351503" y="6826957"/>
            <a:ext cx="16396229" cy="958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828273" y="16550923"/>
            <a:ext cx="16396229" cy="9588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8351503" y="16550923"/>
            <a:ext cx="16396229" cy="9588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8803061"/>
            <a:ext cx="31089865" cy="581095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889250" y="12402256"/>
            <a:ext cx="31089865" cy="6400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273" y="6826957"/>
            <a:ext cx="16396229" cy="193124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3" y="6826957"/>
            <a:ext cx="16396229" cy="193124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2" y="6550381"/>
            <a:ext cx="16160751" cy="27290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28272" y="9279468"/>
            <a:ext cx="16160751" cy="168585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7" y="6550381"/>
            <a:ext cx="16167364" cy="27290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8580367" y="9279468"/>
            <a:ext cx="16167364" cy="168585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65577"/>
            <a:ext cx="12033251" cy="495723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4300729" y="1165577"/>
            <a:ext cx="20447000" cy="249724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6122811"/>
            <a:ext cx="12033251" cy="20015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9" y="20482283"/>
            <a:ext cx="21945864" cy="241864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168889" y="2614790"/>
            <a:ext cx="21945864" cy="175556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168889" y="22900928"/>
            <a:ext cx="21945864" cy="34332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567" y="1171222"/>
            <a:ext cx="3291887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828567" y="6826957"/>
            <a:ext cx="32918871" cy="1931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828567" y="26647422"/>
            <a:ext cx="8534871"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2496567" y="26647422"/>
            <a:ext cx="11582871"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6212567" y="26647422"/>
            <a:ext cx="8534871"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Elizabeth.Mamros@unh.edu" TargetMode="External"/><Relationship Id="rId7" Type="http://schemas.openxmlformats.org/officeDocument/2006/relationships/image" Target="../media/image1.png"/><Relationship Id="rId2" Type="http://schemas.openxmlformats.org/officeDocument/2006/relationships/hyperlink" Target="mailto:Benjamin.Mitchell@unh.edu" TargetMode="External"/><Relationship Id="rId1" Type="http://schemas.openxmlformats.org/officeDocument/2006/relationships/slideLayout" Target="../slideLayouts/slideLayout12.xml"/><Relationship Id="rId6" Type="http://schemas.openxmlformats.org/officeDocument/2006/relationships/hyperlink" Target="mailto:pam1050@unh.edu" TargetMode="External"/><Relationship Id="rId11" Type="http://schemas.openxmlformats.org/officeDocument/2006/relationships/image" Target="../media/image5.png"/><Relationship Id="rId5" Type="http://schemas.openxmlformats.org/officeDocument/2006/relationships/hyperlink" Target="mailto:Giovanni.Ionfrida@unh.edu" TargetMode="External"/><Relationship Id="rId10" Type="http://schemas.openxmlformats.org/officeDocument/2006/relationships/image" Target="../media/image4.png"/><Relationship Id="rId4" Type="http://schemas.openxmlformats.org/officeDocument/2006/relationships/hyperlink" Target="mailto:drew.gulley@unh.edu" TargetMode="Externa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 name="Text Box 161"/>
          <p:cNvSpPr txBox="1">
            <a:spLocks noChangeArrowheads="1"/>
          </p:cNvSpPr>
          <p:nvPr/>
        </p:nvSpPr>
        <p:spPr bwMode="auto">
          <a:xfrm>
            <a:off x="33210500" y="9134125"/>
            <a:ext cx="2540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478260" y="13038069"/>
            <a:ext cx="10668000" cy="1219200"/>
          </a:xfrm>
          <a:prstGeom prst="rect">
            <a:avLst/>
          </a:prstGeom>
          <a:solidFill>
            <a:srgbClr val="92745F"/>
          </a:solidFill>
          <a:ln>
            <a:headEnd/>
            <a:tailEnd/>
          </a:ln>
        </p:spPr>
        <p:style>
          <a:lnRef idx="1">
            <a:schemeClr val="accent2"/>
          </a:lnRef>
          <a:fillRef idx="3">
            <a:schemeClr val="accent2"/>
          </a:fillRef>
          <a:effectRef idx="2">
            <a:schemeClr val="accent2"/>
          </a:effectRef>
          <a:fontRef idx="minor">
            <a:schemeClr val="lt1"/>
          </a:fontRef>
        </p:style>
        <p:txBody>
          <a:bodyPr wrap="none" lIns="137160" tIns="68580" rIns="137160" bIns="68580" anchor="ctr"/>
          <a:lstStyle/>
          <a:p>
            <a:pPr defTabSz="3762375"/>
            <a:r>
              <a:rPr lang="en-US" sz="6000" dirty="0">
                <a:solidFill>
                  <a:srgbClr val="CCCCCC"/>
                </a:solidFill>
                <a:latin typeface="Times New Roman"/>
                <a:cs typeface="Times New Roman"/>
              </a:rPr>
              <a:t>Research Points</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13051395" y="5418144"/>
            <a:ext cx="10442223" cy="1219200"/>
          </a:xfrm>
          <a:prstGeom prst="rect">
            <a:avLst/>
          </a:prstGeom>
          <a:solidFill>
            <a:srgbClr val="92745F"/>
          </a:solidFill>
          <a:ln>
            <a:headEnd/>
            <a:tailEnd/>
          </a:ln>
        </p:spPr>
        <p:style>
          <a:lnRef idx="1">
            <a:schemeClr val="accent2"/>
          </a:lnRef>
          <a:fillRef idx="3">
            <a:schemeClr val="accent2"/>
          </a:fillRef>
          <a:effectRef idx="2">
            <a:schemeClr val="accent2"/>
          </a:effectRef>
          <a:fontRef idx="minor">
            <a:schemeClr val="lt1"/>
          </a:fontRef>
        </p:style>
        <p:txBody>
          <a:bodyPr wrap="none" lIns="137160" tIns="68580" rIns="137160" bIns="68580" anchor="ctr"/>
          <a:lstStyle/>
          <a:p>
            <a:pPr defTabSz="3762375"/>
            <a:r>
              <a:rPr lang="en-US" sz="6000" dirty="0">
                <a:solidFill>
                  <a:srgbClr val="CCCCCC"/>
                </a:solidFill>
                <a:latin typeface="Times New Roman"/>
                <a:cs typeface="Arial"/>
              </a:rPr>
              <a:t>Goals</a:t>
            </a:r>
            <a:endParaRPr lang="en-US" sz="6000">
              <a:solidFill>
                <a:srgbClr val="CCCCCC"/>
              </a:solidFill>
              <a:latin typeface="Times New Roman"/>
              <a:cs typeface="Arial"/>
            </a:endParaRPr>
          </a:p>
        </p:txBody>
      </p:sp>
      <p:sp>
        <p:nvSpPr>
          <p:cNvPr id="2155" name="Rectangle 167"/>
          <p:cNvSpPr>
            <a:spLocks noChangeArrowheads="1"/>
          </p:cNvSpPr>
          <p:nvPr/>
        </p:nvSpPr>
        <p:spPr bwMode="auto">
          <a:xfrm>
            <a:off x="643443" y="7275154"/>
            <a:ext cx="10337634" cy="1219200"/>
          </a:xfrm>
          <a:prstGeom prst="rect">
            <a:avLst/>
          </a:prstGeom>
          <a:solidFill>
            <a:srgbClr val="92745F"/>
          </a:solidFill>
          <a:ln>
            <a:headEnd/>
            <a:tailEnd/>
          </a:ln>
        </p:spPr>
        <p:style>
          <a:lnRef idx="1">
            <a:schemeClr val="accent2"/>
          </a:lnRef>
          <a:fillRef idx="3">
            <a:schemeClr val="accent2"/>
          </a:fillRef>
          <a:effectRef idx="2">
            <a:schemeClr val="accent2"/>
          </a:effectRef>
          <a:fontRef idx="minor">
            <a:schemeClr val="lt1"/>
          </a:fontRef>
        </p:style>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Introduction</a:t>
            </a:r>
            <a:endParaRPr lang="en-US" dirty="0">
              <a:solidFill>
                <a:srgbClr val="999999"/>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146000" y="17010299"/>
            <a:ext cx="10636250" cy="7478970"/>
          </a:xfrm>
          <a:prstGeom prst="rect">
            <a:avLst/>
          </a:prstGeom>
          <a:noFill/>
        </p:spPr>
        <p:txBody>
          <a:bodyPr wrap="square" rtlCol="0">
            <a:spAutoFit/>
          </a:bodyPr>
          <a:lstStyle/>
          <a:p>
            <a:pPr indent="-457200" algn="just">
              <a:spcBef>
                <a:spcPts val="1200"/>
              </a:spcBef>
            </a:pPr>
            <a:r>
              <a:rPr lang="en-US" sz="4800" b="0" dirty="0">
                <a:solidFill>
                  <a:srgbClr val="000000"/>
                </a:solidFill>
                <a:latin typeface="Times New Roman"/>
                <a:cs typeface="Times New Roman"/>
              </a:rPr>
              <a:t>In experimental terms, we concluded that 3D printing was a cheap and easy way to put this car back together. Although we had access, that others do not, it still proved to be an efficient way to stop putting those complex materials in the RC car to waste. We hope to further improve this project by continuing it with other trashed materials and the use of 3D printing.</a:t>
            </a:r>
            <a:endParaRPr lang="en-US" sz="4800" b="0" dirty="0">
              <a:solidFill>
                <a:schemeClr val="tx1"/>
              </a:solidFill>
              <a:latin typeface="Times New Roman" panose="02020603050405020304" pitchFamily="18" charset="0"/>
              <a:cs typeface="Times New Roman" panose="02020603050405020304" pitchFamily="18" charset="0"/>
            </a:endParaRPr>
          </a:p>
        </p:txBody>
      </p:sp>
      <p:sp>
        <p:nvSpPr>
          <p:cNvPr id="74" name="TextBox 29"/>
          <p:cNvSpPr txBox="1">
            <a:spLocks noChangeArrowheads="1"/>
          </p:cNvSpPr>
          <p:nvPr/>
        </p:nvSpPr>
        <p:spPr bwMode="auto">
          <a:xfrm flipH="1">
            <a:off x="23878107" y="26182784"/>
            <a:ext cx="1019890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a:defRPr sz="4100">
                <a:solidFill>
                  <a:schemeClr val="tx1"/>
                </a:solidFill>
                <a:latin typeface="Arial" charset="0"/>
                <a:ea typeface="ＭＳ Ｐゴシック" pitchFamily="-105" charset="-128"/>
              </a:defRPr>
            </a:lvl1pPr>
            <a:lvl2pPr marL="742950" indent="-285750">
              <a:defRPr sz="4100">
                <a:solidFill>
                  <a:schemeClr val="tx1"/>
                </a:solidFill>
                <a:latin typeface="Arial" charset="0"/>
                <a:ea typeface="ＭＳ Ｐゴシック" pitchFamily="-105" charset="-128"/>
              </a:defRPr>
            </a:lvl2pPr>
            <a:lvl3pPr marL="1143000" indent="-228600">
              <a:defRPr sz="4100">
                <a:solidFill>
                  <a:schemeClr val="tx1"/>
                </a:solidFill>
                <a:latin typeface="Arial" charset="0"/>
                <a:ea typeface="ＭＳ Ｐゴシック" pitchFamily="-105" charset="-128"/>
              </a:defRPr>
            </a:lvl3pPr>
            <a:lvl4pPr marL="1600200" indent="-228600">
              <a:defRPr sz="4100">
                <a:solidFill>
                  <a:schemeClr val="tx1"/>
                </a:solidFill>
                <a:latin typeface="Arial" charset="0"/>
                <a:ea typeface="ＭＳ Ｐゴシック" pitchFamily="-105" charset="-128"/>
              </a:defRPr>
            </a:lvl4pPr>
            <a:lvl5pPr marL="2057400" indent="-228600">
              <a:defRPr sz="41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sz="41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sz="41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sz="41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sz="4100">
                <a:solidFill>
                  <a:schemeClr val="tx1"/>
                </a:solidFill>
                <a:latin typeface="Arial" charset="0"/>
                <a:ea typeface="ＭＳ Ｐゴシック" pitchFamily="-105" charset="-128"/>
              </a:defRPr>
            </a:lvl9pPr>
          </a:lstStyle>
          <a:p>
            <a:pPr lvl="3" algn="l"/>
            <a:r>
              <a:rPr lang="en-US" sz="3200" b="0" dirty="0">
                <a:latin typeface="Times New Roman"/>
                <a:ea typeface="ＭＳ Ｐゴシック"/>
                <a:cs typeface="Times New Roman"/>
              </a:rPr>
              <a:t>Benjamin Mitchell –  </a:t>
            </a:r>
            <a:r>
              <a:rPr lang="en-US" sz="3200" b="0" dirty="0">
                <a:latin typeface="Times New Roman"/>
                <a:ea typeface="ＭＳ Ｐゴシック"/>
                <a:cs typeface="Times New Roman"/>
                <a:hlinkClick r:id="rId2"/>
              </a:rPr>
              <a:t>Benjamin.Mitchell@unh.edu</a:t>
            </a:r>
            <a:endParaRPr lang="en-US" sz="3200" dirty="0">
              <a:latin typeface="Times New Roman"/>
              <a:ea typeface="ＭＳ Ｐゴシック"/>
              <a:cs typeface="Times New Roman"/>
            </a:endParaRPr>
          </a:p>
          <a:p>
            <a:pPr lvl="3" algn="l"/>
            <a:r>
              <a:rPr lang="en-US" sz="3200" b="0" dirty="0">
                <a:latin typeface="Times New Roman"/>
                <a:ea typeface="ＭＳ Ｐゴシック"/>
                <a:cs typeface="Times New Roman"/>
              </a:rPr>
              <a:t>Elizabeth </a:t>
            </a:r>
            <a:r>
              <a:rPr lang="en-US" sz="3200" b="0" dirty="0" err="1">
                <a:latin typeface="Times New Roman"/>
                <a:ea typeface="ＭＳ Ｐゴシック"/>
                <a:cs typeface="Times New Roman"/>
              </a:rPr>
              <a:t>Mamros</a:t>
            </a:r>
            <a:r>
              <a:rPr lang="en-US" sz="3200" b="0" dirty="0">
                <a:latin typeface="Times New Roman"/>
                <a:ea typeface="ＭＳ Ｐゴシック"/>
                <a:cs typeface="Times New Roman"/>
              </a:rPr>
              <a:t> - </a:t>
            </a:r>
            <a:r>
              <a:rPr lang="en-US" sz="3200" b="0" dirty="0">
                <a:latin typeface="Times New Roman"/>
                <a:ea typeface="ＭＳ Ｐゴシック"/>
                <a:cs typeface="Times New Roman"/>
                <a:hlinkClick r:id="rId3"/>
              </a:rPr>
              <a:t>Elizabeth.Mamros@unh.edu</a:t>
            </a:r>
            <a:endParaRPr lang="en-US" sz="3200" dirty="0">
              <a:latin typeface="Times New Roman"/>
              <a:ea typeface="ＭＳ Ｐゴシック"/>
              <a:cs typeface="Times New Roman"/>
            </a:endParaRPr>
          </a:p>
          <a:p>
            <a:pPr lvl="3" algn="l"/>
            <a:r>
              <a:rPr lang="en-US" sz="3200" b="0" dirty="0">
                <a:latin typeface="Times New Roman"/>
                <a:ea typeface="ＭＳ Ｐゴシック"/>
                <a:cs typeface="Times New Roman"/>
              </a:rPr>
              <a:t>Drew Gulley – </a:t>
            </a:r>
            <a:r>
              <a:rPr lang="en-US" sz="3200" b="0" dirty="0">
                <a:solidFill>
                  <a:srgbClr val="0080FF"/>
                </a:solidFill>
                <a:latin typeface="Times New Roman"/>
                <a:ea typeface="ＭＳ Ｐゴシック"/>
                <a:cs typeface="Times New Roman"/>
                <a:hlinkClick r:id="rId4"/>
              </a:rPr>
              <a:t>drew.gulley@unh.edu</a:t>
            </a:r>
            <a:endParaRPr lang="en-US" sz="3200" b="0" dirty="0">
              <a:latin typeface="Times New Roman"/>
              <a:ea typeface="ＭＳ Ｐゴシック"/>
              <a:cs typeface="Times New Roman"/>
            </a:endParaRPr>
          </a:p>
          <a:p>
            <a:pPr lvl="3" algn="l"/>
            <a:r>
              <a:rPr lang="en-US" sz="3200" b="0" dirty="0">
                <a:latin typeface="Times New Roman"/>
                <a:ea typeface="ＭＳ Ｐゴシック"/>
                <a:cs typeface="Times New Roman"/>
              </a:rPr>
              <a:t>Gio Ionfrida – </a:t>
            </a:r>
            <a:r>
              <a:rPr lang="en-US" sz="3200" b="0" dirty="0">
                <a:latin typeface="Times New Roman"/>
                <a:ea typeface="ＭＳ Ｐゴシック"/>
                <a:cs typeface="Times New Roman"/>
                <a:hlinkClick r:id="rId5"/>
              </a:rPr>
              <a:t>Giovanni.Ionfrida@unh.edu</a:t>
            </a:r>
            <a:endParaRPr lang="en-US" sz="3200" dirty="0">
              <a:latin typeface="Times New Roman"/>
              <a:ea typeface="ＭＳ Ｐゴシック"/>
              <a:cs typeface="Times New Roman"/>
            </a:endParaRPr>
          </a:p>
          <a:p>
            <a:pPr lvl="3" algn="l"/>
            <a:r>
              <a:rPr lang="en-US" sz="3200" b="0" dirty="0">
                <a:latin typeface="Times New Roman"/>
                <a:ea typeface="ＭＳ Ｐゴシック"/>
                <a:cs typeface="Times New Roman"/>
              </a:rPr>
              <a:t>Paul Marino – </a:t>
            </a:r>
            <a:r>
              <a:rPr lang="en-US" sz="3200" b="0" dirty="0">
                <a:latin typeface="Times New Roman"/>
                <a:ea typeface="ＭＳ Ｐゴシック"/>
                <a:cs typeface="Times New Roman"/>
                <a:hlinkClick r:id="rId6"/>
              </a:rPr>
              <a:t>pam1050@unh.edu</a:t>
            </a:r>
            <a:endParaRPr lang="en-US" sz="3200" dirty="0">
              <a:latin typeface="Times New Roman"/>
              <a:ea typeface="ＭＳ Ｐゴシック"/>
              <a:cs typeface="Times New Roman"/>
            </a:endParaRPr>
          </a:p>
        </p:txBody>
      </p:sp>
      <p:sp>
        <p:nvSpPr>
          <p:cNvPr id="20" name="Text Box 2546"/>
          <p:cNvSpPr txBox="1">
            <a:spLocks noChangeArrowheads="1"/>
          </p:cNvSpPr>
          <p:nvPr/>
        </p:nvSpPr>
        <p:spPr bwMode="auto">
          <a:xfrm>
            <a:off x="457478" y="8738195"/>
            <a:ext cx="10337634" cy="39395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just">
              <a:spcBef>
                <a:spcPts val="1200"/>
              </a:spcBef>
            </a:pPr>
            <a:r>
              <a:rPr lang="en-US" sz="4800" b="0" dirty="0">
                <a:latin typeface="Times New Roman"/>
                <a:ea typeface="ＭＳ Ｐゴシック"/>
                <a:cs typeface="Times New Roman"/>
              </a:rPr>
              <a:t>We are </a:t>
            </a:r>
            <a:r>
              <a:rPr lang="en-US" sz="4800" dirty="0">
                <a:latin typeface="Times New Roman"/>
                <a:ea typeface="ＭＳ Ｐゴシック"/>
                <a:cs typeface="Times New Roman"/>
              </a:rPr>
              <a:t>Trash vs. Technology</a:t>
            </a:r>
            <a:r>
              <a:rPr lang="en-US" sz="4800" b="0" dirty="0">
                <a:latin typeface="Times New Roman"/>
                <a:ea typeface="ＭＳ Ｐゴシック"/>
                <a:cs typeface="Times New Roman"/>
              </a:rPr>
              <a:t>, a business that puts a fun twist on recycling tricky materials that shouldn't be wasted!</a:t>
            </a:r>
          </a:p>
          <a:p>
            <a:pPr marL="0" indent="0" algn="just">
              <a:spcBef>
                <a:spcPts val="1200"/>
              </a:spcBef>
            </a:pPr>
            <a:r>
              <a:rPr lang="en-US" sz="4800" b="0" dirty="0">
                <a:latin typeface="Times New Roman"/>
                <a:ea typeface="ＭＳ Ｐゴシック"/>
                <a:cs typeface="Times New Roman"/>
              </a:rPr>
              <a:t>As a starting point, we were able to revamp and remodel a trashed RC Car.</a:t>
            </a:r>
            <a:endParaRPr lang="en-US" sz="4800" b="0" dirty="0">
              <a:latin typeface="Times New Roman" charset="0"/>
              <a:cs typeface="Times New Roman" charset="0"/>
            </a:endParaRPr>
          </a:p>
        </p:txBody>
      </p:sp>
      <p:sp>
        <p:nvSpPr>
          <p:cNvPr id="9" name="Rectangle 8"/>
          <p:cNvSpPr/>
          <p:nvPr/>
        </p:nvSpPr>
        <p:spPr>
          <a:xfrm>
            <a:off x="699107" y="14499056"/>
            <a:ext cx="10447153" cy="3785652"/>
          </a:xfrm>
          <a:prstGeom prst="rect">
            <a:avLst/>
          </a:prstGeom>
        </p:spPr>
        <p:txBody>
          <a:bodyPr wrap="square" lIns="91440" tIns="45720" rIns="91440" bIns="45720" anchor="t">
            <a:spAutoFit/>
          </a:bodyPr>
          <a:lstStyle/>
          <a:p>
            <a:pPr algn="just"/>
            <a:r>
              <a:rPr lang="en-US" sz="4000" b="0" i="0" dirty="0">
                <a:solidFill>
                  <a:srgbClr val="000000"/>
                </a:solidFill>
                <a:effectLst/>
                <a:latin typeface="Times New Roman" panose="02020603050405020304" pitchFamily="18" charset="0"/>
                <a:cs typeface="Times New Roman" panose="02020603050405020304" pitchFamily="18" charset="0"/>
              </a:rPr>
              <a:t>“</a:t>
            </a:r>
            <a:r>
              <a:rPr lang="en-US" sz="4000" b="0" i="1" dirty="0">
                <a:solidFill>
                  <a:srgbClr val="000000"/>
                </a:solidFill>
                <a:effectLst/>
                <a:latin typeface="Times New Roman" panose="02020603050405020304" pitchFamily="18" charset="0"/>
                <a:cs typeface="Times New Roman" panose="02020603050405020304" pitchFamily="18" charset="0"/>
              </a:rPr>
              <a:t>3D printing has many advantages over traditional manufacturing that make the additive manufacturing process ideal for many prototyping and industrial applications.</a:t>
            </a:r>
            <a:r>
              <a:rPr lang="en-US" sz="4000" b="0" i="0" dirty="0">
                <a:solidFill>
                  <a:srgbClr val="000000"/>
                </a:solidFill>
                <a:effectLst/>
                <a:latin typeface="Times New Roman" panose="02020603050405020304" pitchFamily="18" charset="0"/>
                <a:cs typeface="Times New Roman" panose="02020603050405020304" pitchFamily="18" charset="0"/>
              </a:rPr>
              <a:t>” </a:t>
            </a:r>
          </a:p>
          <a:p>
            <a:pPr algn="l"/>
            <a:r>
              <a:rPr lang="en-US" sz="4000" b="0" dirty="0">
                <a:solidFill>
                  <a:srgbClr val="000000"/>
                </a:solidFill>
                <a:latin typeface="Times New Roman" panose="02020603050405020304" pitchFamily="18" charset="0"/>
                <a:cs typeface="Times New Roman" panose="02020603050405020304" pitchFamily="18" charset="0"/>
              </a:rPr>
              <a:t>			</a:t>
            </a:r>
          </a:p>
          <a:p>
            <a:pPr algn="l"/>
            <a:r>
              <a:rPr lang="en-US" sz="4000" b="0" dirty="0">
                <a:solidFill>
                  <a:srgbClr val="000000"/>
                </a:solidFill>
                <a:latin typeface="Times New Roman" panose="02020603050405020304" pitchFamily="18" charset="0"/>
                <a:cs typeface="Times New Roman" panose="02020603050405020304" pitchFamily="18" charset="0"/>
              </a:rPr>
              <a:t>				    - HUBS, a </a:t>
            </a:r>
            <a:r>
              <a:rPr lang="en-US" sz="4000" b="0" dirty="0" err="1">
                <a:solidFill>
                  <a:srgbClr val="000000"/>
                </a:solidFill>
                <a:latin typeface="Times New Roman" panose="02020603050405020304" pitchFamily="18" charset="0"/>
                <a:cs typeface="Times New Roman" panose="02020603050405020304" pitchFamily="18" charset="0"/>
              </a:rPr>
              <a:t>Protolab</a:t>
            </a:r>
            <a:r>
              <a:rPr lang="en-US" sz="4000" b="0" dirty="0">
                <a:solidFill>
                  <a:srgbClr val="000000"/>
                </a:solidFill>
                <a:latin typeface="Times New Roman" panose="02020603050405020304" pitchFamily="18" charset="0"/>
                <a:cs typeface="Times New Roman" panose="02020603050405020304" pitchFamily="18" charset="0"/>
              </a:rPr>
              <a:t> Company</a:t>
            </a:r>
          </a:p>
        </p:txBody>
      </p:sp>
      <p:sp>
        <p:nvSpPr>
          <p:cNvPr id="29" name="Rectangle 28"/>
          <p:cNvSpPr/>
          <p:nvPr/>
        </p:nvSpPr>
        <p:spPr>
          <a:xfrm>
            <a:off x="13051395" y="6865989"/>
            <a:ext cx="10442224" cy="5016758"/>
          </a:xfrm>
          <a:prstGeom prst="rect">
            <a:avLst/>
          </a:prstGeom>
        </p:spPr>
        <p:txBody>
          <a:bodyPr wrap="square" lIns="91440" tIns="45720" rIns="91440" bIns="45720" anchor="t">
            <a:spAutoFit/>
          </a:bodyPr>
          <a:lstStyle/>
          <a:p>
            <a:pPr marL="685800" indent="-685800" algn="l">
              <a:buFont typeface="Arial,Sans-Serif"/>
              <a:buChar char="•"/>
            </a:pPr>
            <a:r>
              <a:rPr lang="en-US" sz="4000" dirty="0">
                <a:solidFill>
                  <a:srgbClr val="000000"/>
                </a:solidFill>
                <a:latin typeface="Times New Roman"/>
                <a:cs typeface="Times New Roman"/>
              </a:rPr>
              <a:t>Recycle</a:t>
            </a:r>
            <a:r>
              <a:rPr lang="en-US" sz="4000" b="0" dirty="0">
                <a:solidFill>
                  <a:srgbClr val="000000"/>
                </a:solidFill>
                <a:latin typeface="Times New Roman"/>
                <a:cs typeface="Times New Roman"/>
              </a:rPr>
              <a:t> metal and use it to create something fresh and new</a:t>
            </a:r>
          </a:p>
          <a:p>
            <a:pPr marL="685800" indent="-685800" algn="l">
              <a:buFont typeface="Arial,Sans-Serif"/>
              <a:buChar char="•"/>
            </a:pPr>
            <a:r>
              <a:rPr lang="en-US" sz="4000" dirty="0">
                <a:solidFill>
                  <a:srgbClr val="000000"/>
                </a:solidFill>
                <a:latin typeface="Times New Roman"/>
                <a:cs typeface="Times New Roman"/>
              </a:rPr>
              <a:t>Reduce</a:t>
            </a:r>
            <a:r>
              <a:rPr lang="en-US" sz="4000" b="0" dirty="0">
                <a:solidFill>
                  <a:srgbClr val="000000"/>
                </a:solidFill>
                <a:latin typeface="Times New Roman"/>
                <a:cs typeface="Times New Roman"/>
              </a:rPr>
              <a:t> trash waste, particularly steel scrap, to preserve our environment</a:t>
            </a:r>
          </a:p>
          <a:p>
            <a:pPr marL="685800" indent="-685800" algn="l">
              <a:buFont typeface="Arial,Sans-Serif"/>
              <a:buChar char="•"/>
            </a:pPr>
            <a:r>
              <a:rPr lang="en-US" sz="4000" b="0" dirty="0">
                <a:solidFill>
                  <a:srgbClr val="000000"/>
                </a:solidFill>
                <a:latin typeface="Times New Roman"/>
                <a:cs typeface="Times New Roman"/>
              </a:rPr>
              <a:t>Create an </a:t>
            </a:r>
            <a:r>
              <a:rPr lang="en-US" sz="4000" dirty="0">
                <a:solidFill>
                  <a:srgbClr val="000000"/>
                </a:solidFill>
                <a:latin typeface="Times New Roman"/>
                <a:cs typeface="Times New Roman"/>
              </a:rPr>
              <a:t>open </a:t>
            </a:r>
            <a:r>
              <a:rPr lang="en-US" sz="4000" b="0" dirty="0">
                <a:solidFill>
                  <a:srgbClr val="000000"/>
                </a:solidFill>
                <a:latin typeface="Times New Roman"/>
                <a:cs typeface="Times New Roman"/>
              </a:rPr>
              <a:t>and </a:t>
            </a:r>
            <a:r>
              <a:rPr lang="en-US" sz="4000" dirty="0">
                <a:solidFill>
                  <a:srgbClr val="000000"/>
                </a:solidFill>
                <a:latin typeface="Times New Roman"/>
                <a:cs typeface="Times New Roman"/>
              </a:rPr>
              <a:t>accessible </a:t>
            </a:r>
            <a:r>
              <a:rPr lang="en-US" sz="4000" b="0" dirty="0">
                <a:solidFill>
                  <a:srgbClr val="000000"/>
                </a:solidFill>
                <a:latin typeface="Times New Roman"/>
                <a:cs typeface="Times New Roman"/>
              </a:rPr>
              <a:t>business offering solutions for fixing everyday object</a:t>
            </a:r>
          </a:p>
          <a:p>
            <a:pPr marL="685800" indent="-685800" algn="l">
              <a:buFont typeface="Arial,Sans-Serif"/>
              <a:buChar char="•"/>
            </a:pPr>
            <a:r>
              <a:rPr lang="en-US" sz="4000" b="0" dirty="0">
                <a:solidFill>
                  <a:srgbClr val="000000"/>
                </a:solidFill>
                <a:latin typeface="Times New Roman"/>
                <a:cs typeface="Times New Roman"/>
              </a:rPr>
              <a:t>Offer </a:t>
            </a:r>
            <a:r>
              <a:rPr lang="en-US" sz="4000" dirty="0">
                <a:solidFill>
                  <a:srgbClr val="000000"/>
                </a:solidFill>
                <a:latin typeface="Times New Roman"/>
                <a:cs typeface="Times New Roman"/>
              </a:rPr>
              <a:t>cheaper/affordable</a:t>
            </a:r>
            <a:r>
              <a:rPr lang="en-US" sz="4000" b="0" dirty="0">
                <a:solidFill>
                  <a:srgbClr val="000000"/>
                </a:solidFill>
                <a:latin typeface="Times New Roman"/>
                <a:cs typeface="Times New Roman"/>
              </a:rPr>
              <a:t> options for item repairs through 3D printing</a:t>
            </a:r>
            <a:endParaRPr lang="en-US" sz="4000" dirty="0">
              <a:cs typeface="Arial" charset="0"/>
            </a:endParaRPr>
          </a:p>
        </p:txBody>
      </p:sp>
      <p:pic>
        <p:nvPicPr>
          <p:cNvPr id="2" name="Picture 3" descr="A picture containing logo&#10;&#10;Description automatically generated">
            <a:extLst>
              <a:ext uri="{FF2B5EF4-FFF2-40B4-BE49-F238E27FC236}">
                <a16:creationId xmlns:a16="http://schemas.microsoft.com/office/drawing/2014/main" id="{58ABE380-BAFF-BEF4-D2B9-194FDF2061A6}"/>
              </a:ext>
            </a:extLst>
          </p:cNvPr>
          <p:cNvPicPr>
            <a:picLocks noChangeAspect="1"/>
          </p:cNvPicPr>
          <p:nvPr/>
        </p:nvPicPr>
        <p:blipFill>
          <a:blip r:embed="rId7"/>
          <a:stretch>
            <a:fillRect/>
          </a:stretch>
        </p:blipFill>
        <p:spPr>
          <a:xfrm>
            <a:off x="1573505" y="415254"/>
            <a:ext cx="6046495" cy="6238987"/>
          </a:xfrm>
          <a:prstGeom prst="ellipse">
            <a:avLst/>
          </a:prstGeom>
          <a:ln>
            <a:solidFill>
              <a:schemeClr val="tx1"/>
            </a:solidFill>
          </a:ln>
          <a:effectLst>
            <a:softEdge rad="112500"/>
          </a:effectLst>
        </p:spPr>
      </p:pic>
      <p:pic>
        <p:nvPicPr>
          <p:cNvPr id="4" name="Picture 4" descr="Chart, bar chart&#10;&#10;Description automatically generated">
            <a:extLst>
              <a:ext uri="{FF2B5EF4-FFF2-40B4-BE49-F238E27FC236}">
                <a16:creationId xmlns:a16="http://schemas.microsoft.com/office/drawing/2014/main" id="{93F38E28-BC19-4067-B631-6083FD1C0D23}"/>
              </a:ext>
            </a:extLst>
          </p:cNvPr>
          <p:cNvPicPr>
            <a:picLocks noChangeAspect="1"/>
          </p:cNvPicPr>
          <p:nvPr/>
        </p:nvPicPr>
        <p:blipFill>
          <a:blip r:embed="rId8"/>
          <a:stretch>
            <a:fillRect/>
          </a:stretch>
        </p:blipFill>
        <p:spPr>
          <a:xfrm>
            <a:off x="2318178" y="23217456"/>
            <a:ext cx="6988163" cy="5185521"/>
          </a:xfrm>
          <a:prstGeom prst="rect">
            <a:avLst/>
          </a:prstGeom>
          <a:ln w="228600" cap="sq" cmpd="thickThin">
            <a:solidFill>
              <a:srgbClr val="92745F"/>
            </a:solidFill>
            <a:prstDash val="solid"/>
            <a:miter lim="800000"/>
          </a:ln>
          <a:effectLst>
            <a:innerShdw blurRad="76200">
              <a:srgbClr val="000000"/>
            </a:innerShdw>
          </a:effectLst>
        </p:spPr>
      </p:pic>
      <p:pic>
        <p:nvPicPr>
          <p:cNvPr id="8" name="Picture 9">
            <a:extLst>
              <a:ext uri="{FF2B5EF4-FFF2-40B4-BE49-F238E27FC236}">
                <a16:creationId xmlns:a16="http://schemas.microsoft.com/office/drawing/2014/main" id="{697A1C5F-4FBE-3C94-A6A2-979A9EC011D7}"/>
              </a:ext>
            </a:extLst>
          </p:cNvPr>
          <p:cNvPicPr>
            <a:picLocks noChangeAspect="1"/>
          </p:cNvPicPr>
          <p:nvPr/>
        </p:nvPicPr>
        <p:blipFill>
          <a:blip r:embed="rId9"/>
          <a:stretch>
            <a:fillRect/>
          </a:stretch>
        </p:blipFill>
        <p:spPr>
          <a:xfrm>
            <a:off x="14850213" y="12483735"/>
            <a:ext cx="6875572" cy="4618540"/>
          </a:xfrm>
          <a:prstGeom prst="rect">
            <a:avLst/>
          </a:prstGeom>
          <a:ln w="228600" cap="sq" cmpd="thickThin">
            <a:solidFill>
              <a:srgbClr val="92745F"/>
            </a:solidFill>
            <a:prstDash val="solid"/>
            <a:miter lim="800000"/>
          </a:ln>
          <a:effectLst>
            <a:innerShdw blurRad="76200">
              <a:srgbClr val="000000"/>
            </a:innerShdw>
          </a:effectLst>
        </p:spPr>
      </p:pic>
      <p:sp>
        <p:nvSpPr>
          <p:cNvPr id="6" name="Rectangle 164">
            <a:extLst>
              <a:ext uri="{FF2B5EF4-FFF2-40B4-BE49-F238E27FC236}">
                <a16:creationId xmlns:a16="http://schemas.microsoft.com/office/drawing/2014/main" id="{98D60561-4A3E-6E3E-89AD-098F16D18F15}"/>
              </a:ext>
            </a:extLst>
          </p:cNvPr>
          <p:cNvSpPr>
            <a:spLocks noChangeArrowheads="1"/>
          </p:cNvSpPr>
          <p:nvPr/>
        </p:nvSpPr>
        <p:spPr bwMode="auto">
          <a:xfrm>
            <a:off x="25114250" y="5438592"/>
            <a:ext cx="10668000" cy="1219200"/>
          </a:xfrm>
          <a:prstGeom prst="rect">
            <a:avLst/>
          </a:prstGeom>
          <a:solidFill>
            <a:srgbClr val="92745F"/>
          </a:solidFill>
          <a:ln>
            <a:headEnd/>
            <a:tailEnd/>
          </a:ln>
        </p:spPr>
        <p:style>
          <a:lnRef idx="1">
            <a:schemeClr val="accent2"/>
          </a:lnRef>
          <a:fillRef idx="3">
            <a:schemeClr val="accent2"/>
          </a:fillRef>
          <a:effectRef idx="2">
            <a:schemeClr val="accent2"/>
          </a:effectRef>
          <a:fontRef idx="minor">
            <a:schemeClr val="lt1"/>
          </a:fontRef>
        </p:style>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Results</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0" name="Title 9">
            <a:extLst>
              <a:ext uri="{FF2B5EF4-FFF2-40B4-BE49-F238E27FC236}">
                <a16:creationId xmlns:a16="http://schemas.microsoft.com/office/drawing/2014/main" id="{8F9382D3-04AD-D9BC-CB27-4B1E82A71054}"/>
              </a:ext>
            </a:extLst>
          </p:cNvPr>
          <p:cNvSpPr>
            <a:spLocks noGrp="1"/>
          </p:cNvSpPr>
          <p:nvPr>
            <p:ph type="title" sz="quarter"/>
          </p:nvPr>
        </p:nvSpPr>
        <p:spPr>
          <a:xfrm>
            <a:off x="1828270" y="767485"/>
            <a:ext cx="32919459" cy="4876800"/>
          </a:xfrm>
        </p:spPr>
        <p:txBody>
          <a:bodyPr/>
          <a:lstStyle/>
          <a:p>
            <a:r>
              <a:rPr lang="en-US" sz="13000" dirty="0">
                <a:solidFill>
                  <a:srgbClr val="92745F"/>
                </a:solidFill>
                <a:latin typeface="Elephant" panose="02020904090505020303" pitchFamily="18" charset="0"/>
              </a:rPr>
              <a:t>Trash vs. Technology</a:t>
            </a:r>
            <a:br>
              <a:rPr lang="en-US" sz="13000" dirty="0">
                <a:solidFill>
                  <a:schemeClr val="accent2"/>
                </a:solidFill>
                <a:latin typeface="Elephant" panose="02020904090505020303" pitchFamily="18" charset="0"/>
              </a:rPr>
            </a:br>
            <a:r>
              <a:rPr lang="en-US" sz="6000" dirty="0">
                <a:solidFill>
                  <a:srgbClr val="E0BFAA"/>
                </a:solidFill>
                <a:latin typeface="Elephant" panose="02020904090505020303" pitchFamily="18" charset="0"/>
              </a:rPr>
              <a:t>Drew Gulley // Gio Ionfrida // Paul Marino</a:t>
            </a:r>
            <a:endParaRPr lang="en-US" sz="13000" dirty="0">
              <a:solidFill>
                <a:srgbClr val="E0BFAA"/>
              </a:solidFill>
              <a:latin typeface="Elephant" panose="02020904090505020303" pitchFamily="18" charset="0"/>
            </a:endParaRPr>
          </a:p>
        </p:txBody>
      </p:sp>
      <p:sp>
        <p:nvSpPr>
          <p:cNvPr id="11" name="Rectangle 164">
            <a:extLst>
              <a:ext uri="{FF2B5EF4-FFF2-40B4-BE49-F238E27FC236}">
                <a16:creationId xmlns:a16="http://schemas.microsoft.com/office/drawing/2014/main" id="{FF42F769-A871-9540-8513-ECD0F19EF089}"/>
              </a:ext>
            </a:extLst>
          </p:cNvPr>
          <p:cNvSpPr>
            <a:spLocks noChangeArrowheads="1"/>
          </p:cNvSpPr>
          <p:nvPr/>
        </p:nvSpPr>
        <p:spPr bwMode="auto">
          <a:xfrm>
            <a:off x="13051395" y="17703263"/>
            <a:ext cx="10668000" cy="1219200"/>
          </a:xfrm>
          <a:prstGeom prst="rect">
            <a:avLst/>
          </a:prstGeom>
          <a:solidFill>
            <a:srgbClr val="92745F"/>
          </a:solidFill>
          <a:ln>
            <a:headEnd/>
            <a:tailEnd/>
          </a:ln>
        </p:spPr>
        <p:style>
          <a:lnRef idx="1">
            <a:schemeClr val="accent2"/>
          </a:lnRef>
          <a:fillRef idx="3">
            <a:schemeClr val="accent2"/>
          </a:fillRef>
          <a:effectRef idx="2">
            <a:schemeClr val="accent2"/>
          </a:effectRef>
          <a:fontRef idx="minor">
            <a:schemeClr val="lt1"/>
          </a:fontRef>
        </p:style>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Process</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EAC28679-B148-2640-2220-8DFEADA650E1}"/>
              </a:ext>
            </a:extLst>
          </p:cNvPr>
          <p:cNvSpPr/>
          <p:nvPr/>
        </p:nvSpPr>
        <p:spPr>
          <a:xfrm>
            <a:off x="25146000" y="6966456"/>
            <a:ext cx="10636250" cy="8217634"/>
          </a:xfrm>
          <a:prstGeom prst="rect">
            <a:avLst/>
          </a:prstGeom>
        </p:spPr>
        <p:txBody>
          <a:bodyPr wrap="square" lIns="91440" tIns="45720" rIns="91440" bIns="45720" anchor="t">
            <a:spAutoFit/>
          </a:bodyPr>
          <a:lstStyle/>
          <a:p>
            <a:pPr algn="just"/>
            <a:r>
              <a:rPr lang="en-US" sz="4400" b="0" dirty="0">
                <a:solidFill>
                  <a:srgbClr val="000000"/>
                </a:solidFill>
                <a:latin typeface="Times New Roman"/>
                <a:cs typeface="Times New Roman"/>
              </a:rPr>
              <a:t>Behold! Our final product! We were able to maintain the wires and frame of the car, meaning that the only necessary fixes were external.</a:t>
            </a:r>
          </a:p>
          <a:p>
            <a:pPr marL="685800" indent="-685800" algn="just">
              <a:buFont typeface="Arial" panose="020B0604020202020204" pitchFamily="34" charset="0"/>
              <a:buChar char="•"/>
            </a:pPr>
            <a:r>
              <a:rPr lang="en-US" sz="4400" b="0" dirty="0">
                <a:solidFill>
                  <a:srgbClr val="000000"/>
                </a:solidFill>
                <a:latin typeface="Times New Roman"/>
                <a:cs typeface="Times New Roman"/>
              </a:rPr>
              <a:t>Test drive was successful</a:t>
            </a:r>
          </a:p>
          <a:p>
            <a:pPr marL="685800" indent="-685800" algn="l">
              <a:buFont typeface="Arial" panose="020B0604020202020204" pitchFamily="34" charset="0"/>
              <a:buChar char="•"/>
            </a:pPr>
            <a:r>
              <a:rPr lang="en-US" sz="4400" b="0" dirty="0">
                <a:solidFill>
                  <a:srgbClr val="000000"/>
                </a:solidFill>
                <a:latin typeface="Times New Roman"/>
                <a:cs typeface="Times New Roman"/>
              </a:rPr>
              <a:t>Ski attachments for snowy environments attached perfectly</a:t>
            </a:r>
          </a:p>
          <a:p>
            <a:pPr marL="1143000" lvl="1" indent="-685800" algn="just">
              <a:buFont typeface="Arial" panose="020B0604020202020204" pitchFamily="34" charset="0"/>
              <a:buChar char="•"/>
            </a:pPr>
            <a:r>
              <a:rPr lang="en-US" sz="4400" b="0" dirty="0">
                <a:solidFill>
                  <a:srgbClr val="000000"/>
                </a:solidFill>
                <a:latin typeface="Times New Roman"/>
                <a:cs typeface="Times New Roman"/>
              </a:rPr>
              <a:t>Unable to test due to weather</a:t>
            </a:r>
          </a:p>
          <a:p>
            <a:pPr marL="685800" indent="-685800" algn="just">
              <a:buFont typeface="Arial" panose="020B0604020202020204" pitchFamily="34" charset="0"/>
              <a:buChar char="•"/>
            </a:pPr>
            <a:r>
              <a:rPr lang="en-US" sz="4400" b="0" dirty="0">
                <a:solidFill>
                  <a:srgbClr val="000000"/>
                </a:solidFill>
                <a:latin typeface="Times New Roman"/>
                <a:cs typeface="Times New Roman"/>
              </a:rPr>
              <a:t>Body linkage pieces we printed fit well</a:t>
            </a:r>
          </a:p>
          <a:p>
            <a:pPr marL="685800" indent="-685800" algn="just">
              <a:buFont typeface="Arial" panose="020B0604020202020204" pitchFamily="34" charset="0"/>
              <a:buChar char="•"/>
            </a:pPr>
            <a:r>
              <a:rPr lang="en-US" sz="4400" b="0" dirty="0">
                <a:solidFill>
                  <a:srgbClr val="000000"/>
                </a:solidFill>
                <a:latin typeface="Times New Roman"/>
                <a:cs typeface="Times New Roman"/>
              </a:rPr>
              <a:t>Despite not including the plastic cover that it came in with the box, the car looks sleek and clean</a:t>
            </a:r>
          </a:p>
        </p:txBody>
      </p:sp>
      <p:pic>
        <p:nvPicPr>
          <p:cNvPr id="16" name="Picture 15" descr="Logo&#10;&#10;Description automatically generated">
            <a:extLst>
              <a:ext uri="{FF2B5EF4-FFF2-40B4-BE49-F238E27FC236}">
                <a16:creationId xmlns:a16="http://schemas.microsoft.com/office/drawing/2014/main" id="{4658C18E-6FF3-99CF-6371-A47BD9A78E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337000" y="523471"/>
            <a:ext cx="4740010" cy="4610402"/>
          </a:xfrm>
          <a:prstGeom prst="rect">
            <a:avLst/>
          </a:prstGeom>
        </p:spPr>
      </p:pic>
      <p:sp>
        <p:nvSpPr>
          <p:cNvPr id="17" name="Rectangle 16">
            <a:extLst>
              <a:ext uri="{FF2B5EF4-FFF2-40B4-BE49-F238E27FC236}">
                <a16:creationId xmlns:a16="http://schemas.microsoft.com/office/drawing/2014/main" id="{8A4F7E38-910A-BB0D-3661-D967F9FC5335}"/>
              </a:ext>
            </a:extLst>
          </p:cNvPr>
          <p:cNvSpPr/>
          <p:nvPr/>
        </p:nvSpPr>
        <p:spPr>
          <a:xfrm>
            <a:off x="13051395" y="19224712"/>
            <a:ext cx="10561610" cy="3785652"/>
          </a:xfrm>
          <a:prstGeom prst="rect">
            <a:avLst/>
          </a:prstGeom>
        </p:spPr>
        <p:txBody>
          <a:bodyPr wrap="square" lIns="91440" tIns="45720" rIns="91440" bIns="45720" anchor="t">
            <a:spAutoFit/>
          </a:bodyPr>
          <a:lstStyle/>
          <a:p>
            <a:pPr marL="685800" indent="-685800" algn="l">
              <a:buFont typeface="Arial" panose="020B0604020202020204" pitchFamily="34" charset="0"/>
              <a:buChar char="•"/>
            </a:pPr>
            <a:r>
              <a:rPr lang="en-US" sz="4000" b="0" dirty="0">
                <a:solidFill>
                  <a:srgbClr val="000000"/>
                </a:solidFill>
                <a:latin typeface="Times New Roman"/>
                <a:cs typeface="Times New Roman"/>
              </a:rPr>
              <a:t>Measurements &amp; SolidWorks modeling</a:t>
            </a:r>
          </a:p>
          <a:p>
            <a:pPr marL="685800" indent="-685800" algn="l">
              <a:buFont typeface="Arial" panose="020B0604020202020204" pitchFamily="34" charset="0"/>
              <a:buChar char="•"/>
            </a:pPr>
            <a:r>
              <a:rPr lang="en-US" sz="4000" b="0" dirty="0">
                <a:solidFill>
                  <a:srgbClr val="000000"/>
                </a:solidFill>
                <a:latin typeface="Times New Roman"/>
                <a:cs typeface="Times New Roman"/>
              </a:rPr>
              <a:t>3D print </a:t>
            </a:r>
            <a:r>
              <a:rPr lang="en-US" sz="4000" b="0" i="0" dirty="0">
                <a:solidFill>
                  <a:srgbClr val="000000"/>
                </a:solidFill>
                <a:effectLst/>
                <a:latin typeface="Times New Roman" panose="02020603050405020304" pitchFamily="18" charset="0"/>
                <a:cs typeface="Times New Roman" panose="02020603050405020304" pitchFamily="18" charset="0"/>
              </a:rPr>
              <a:t>preventing the front axis from rotating the wheels</a:t>
            </a:r>
            <a:endParaRPr lang="en-US" sz="4000" b="0" dirty="0">
              <a:solidFill>
                <a:srgbClr val="000000"/>
              </a:solidFill>
              <a:latin typeface="Times New Roman" panose="02020603050405020304" pitchFamily="18" charset="0"/>
              <a:cs typeface="Times New Roman" panose="02020603050405020304" pitchFamily="18" charset="0"/>
            </a:endParaRPr>
          </a:p>
          <a:p>
            <a:pPr marL="685800" indent="-685800" algn="l">
              <a:buFont typeface="Arial" panose="020B0604020202020204" pitchFamily="34" charset="0"/>
              <a:buChar char="•"/>
            </a:pPr>
            <a:r>
              <a:rPr lang="en-US" sz="4000" b="0" dirty="0">
                <a:solidFill>
                  <a:srgbClr val="000000"/>
                </a:solidFill>
                <a:latin typeface="Times New Roman" panose="02020603050405020304" pitchFamily="18" charset="0"/>
                <a:cs typeface="Times New Roman" panose="02020603050405020304" pitchFamily="18" charset="0"/>
              </a:rPr>
              <a:t>3D prin</a:t>
            </a:r>
            <a:r>
              <a:rPr lang="en-US" sz="4000" b="0" dirty="0">
                <a:solidFill>
                  <a:srgbClr val="000000"/>
                </a:solidFill>
                <a:latin typeface="Times New Roman"/>
                <a:cs typeface="Times New Roman"/>
              </a:rPr>
              <a:t>ted ski attachments, with corresponding printed mount piece (see below)</a:t>
            </a:r>
          </a:p>
          <a:p>
            <a:pPr marL="685800" indent="-685800" algn="l">
              <a:buFont typeface="Arial" panose="020B0604020202020204" pitchFamily="34" charset="0"/>
              <a:buChar char="•"/>
            </a:pPr>
            <a:r>
              <a:rPr lang="en-US" sz="4000" b="0" dirty="0">
                <a:solidFill>
                  <a:srgbClr val="000000"/>
                </a:solidFill>
                <a:latin typeface="Times New Roman"/>
                <a:cs typeface="Times New Roman"/>
              </a:rPr>
              <a:t>Touch-ups and final assembly</a:t>
            </a:r>
          </a:p>
        </p:txBody>
      </p:sp>
      <p:sp>
        <p:nvSpPr>
          <p:cNvPr id="18" name="Rectangle 164">
            <a:extLst>
              <a:ext uri="{FF2B5EF4-FFF2-40B4-BE49-F238E27FC236}">
                <a16:creationId xmlns:a16="http://schemas.microsoft.com/office/drawing/2014/main" id="{5F12C46B-7352-F0A5-9A74-4475B3FCA8E4}"/>
              </a:ext>
            </a:extLst>
          </p:cNvPr>
          <p:cNvSpPr>
            <a:spLocks noChangeArrowheads="1"/>
          </p:cNvSpPr>
          <p:nvPr/>
        </p:nvSpPr>
        <p:spPr bwMode="auto">
          <a:xfrm>
            <a:off x="25026056" y="24769147"/>
            <a:ext cx="10724444" cy="1219200"/>
          </a:xfrm>
          <a:prstGeom prst="rect">
            <a:avLst/>
          </a:prstGeom>
          <a:solidFill>
            <a:srgbClr val="92745F"/>
          </a:solidFill>
          <a:ln>
            <a:headEnd/>
            <a:tailEnd/>
          </a:ln>
        </p:spPr>
        <p:style>
          <a:lnRef idx="1">
            <a:schemeClr val="accent2"/>
          </a:lnRef>
          <a:fillRef idx="3">
            <a:schemeClr val="accent2"/>
          </a:fillRef>
          <a:effectRef idx="2">
            <a:schemeClr val="accent2"/>
          </a:effectRef>
          <a:fontRef idx="minor">
            <a:schemeClr val="lt1"/>
          </a:fontRef>
        </p:style>
        <p:txBody>
          <a:bodyPr wrap="none" lIns="137160" tIns="68580" rIns="137160" bIns="68580" anchor="ctr"/>
          <a:lstStyle/>
          <a:p>
            <a:pPr defTabSz="3762375"/>
            <a:r>
              <a:rPr lang="en-US" sz="6000" dirty="0">
                <a:solidFill>
                  <a:srgbClr val="CCCCCC"/>
                </a:solidFill>
                <a:latin typeface="Times New Roman"/>
                <a:cs typeface="Times New Roman"/>
              </a:rPr>
              <a:t>Contacts</a:t>
            </a:r>
            <a:endParaRPr lang="en-US" dirty="0"/>
          </a:p>
        </p:txBody>
      </p:sp>
      <p:sp>
        <p:nvSpPr>
          <p:cNvPr id="19" name="Rectangle 164">
            <a:extLst>
              <a:ext uri="{FF2B5EF4-FFF2-40B4-BE49-F238E27FC236}">
                <a16:creationId xmlns:a16="http://schemas.microsoft.com/office/drawing/2014/main" id="{BC884CE0-5F1D-8093-DEA0-114631FE6334}"/>
              </a:ext>
            </a:extLst>
          </p:cNvPr>
          <p:cNvSpPr>
            <a:spLocks noChangeArrowheads="1"/>
          </p:cNvSpPr>
          <p:nvPr/>
        </p:nvSpPr>
        <p:spPr bwMode="auto">
          <a:xfrm>
            <a:off x="25118291" y="15542013"/>
            <a:ext cx="10668000" cy="1219200"/>
          </a:xfrm>
          <a:prstGeom prst="rect">
            <a:avLst/>
          </a:prstGeom>
          <a:solidFill>
            <a:srgbClr val="92745F"/>
          </a:solidFill>
          <a:ln>
            <a:headEnd/>
            <a:tailEnd/>
          </a:ln>
        </p:spPr>
        <p:style>
          <a:lnRef idx="1">
            <a:schemeClr val="accent2"/>
          </a:lnRef>
          <a:fillRef idx="3">
            <a:schemeClr val="accent2"/>
          </a:fillRef>
          <a:effectRef idx="2">
            <a:schemeClr val="accent2"/>
          </a:effectRef>
          <a:fontRef idx="minor">
            <a:schemeClr val="lt1"/>
          </a:fontRef>
        </p:style>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Conclusions</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pic>
        <p:nvPicPr>
          <p:cNvPr id="28" name="Picture 27" descr="Graphical user interface&#10;&#10;Description automatically generated">
            <a:extLst>
              <a:ext uri="{FF2B5EF4-FFF2-40B4-BE49-F238E27FC236}">
                <a16:creationId xmlns:a16="http://schemas.microsoft.com/office/drawing/2014/main" id="{CA6475AA-3BE7-22E7-55FC-1BFE7D0D38B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7980"/>
          <a:stretch/>
        </p:blipFill>
        <p:spPr>
          <a:xfrm>
            <a:off x="14061205" y="23379281"/>
            <a:ext cx="8453588" cy="4861872"/>
          </a:xfrm>
          <a:prstGeom prst="rect">
            <a:avLst/>
          </a:prstGeom>
          <a:ln w="228600" cap="sq" cmpd="thickThin">
            <a:solidFill>
              <a:srgbClr val="92745F"/>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52D3C57A-97D0-84C9-2C29-0A939D1C8296}"/>
              </a:ext>
            </a:extLst>
          </p:cNvPr>
          <p:cNvSpPr/>
          <p:nvPr/>
        </p:nvSpPr>
        <p:spPr>
          <a:xfrm>
            <a:off x="643443" y="18703443"/>
            <a:ext cx="10447153" cy="3785652"/>
          </a:xfrm>
          <a:prstGeom prst="rect">
            <a:avLst/>
          </a:prstGeom>
        </p:spPr>
        <p:txBody>
          <a:bodyPr wrap="square" lIns="91440" tIns="45720" rIns="91440" bIns="45720" anchor="t">
            <a:spAutoFit/>
          </a:bodyPr>
          <a:lstStyle/>
          <a:p>
            <a:pPr algn="just"/>
            <a:r>
              <a:rPr lang="en-US" sz="4000" b="0" i="0" dirty="0">
                <a:solidFill>
                  <a:schemeClr val="tx1"/>
                </a:solidFill>
                <a:effectLst/>
                <a:latin typeface="Times New Roman" panose="02020603050405020304" pitchFamily="18" charset="0"/>
                <a:cs typeface="Times New Roman" panose="02020603050405020304" pitchFamily="18" charset="0"/>
              </a:rPr>
              <a:t>“</a:t>
            </a:r>
            <a:r>
              <a:rPr lang="en-US" sz="4000" b="0" i="1" dirty="0">
                <a:solidFill>
                  <a:schemeClr val="tx1"/>
                </a:solidFill>
                <a:effectLst/>
                <a:latin typeface="Times New Roman" panose="02020603050405020304" pitchFamily="18" charset="0"/>
                <a:cs typeface="Times New Roman" panose="02020603050405020304" pitchFamily="18" charset="0"/>
              </a:rPr>
              <a:t>The Global Remote Control Toy Car Market size was estimated at USD 212.56 million in 2020 and expected to reach USD 240.37 million in 2021, at a CAGR of 13.51% to reach USD 516.18 million by 2027.</a:t>
            </a:r>
            <a:r>
              <a:rPr lang="en-US" sz="4000" b="0" i="0" dirty="0">
                <a:solidFill>
                  <a:schemeClr val="tx1"/>
                </a:solidFill>
                <a:effectLst/>
                <a:latin typeface="Times New Roman" panose="02020603050405020304" pitchFamily="18" charset="0"/>
                <a:cs typeface="Times New Roman" panose="02020603050405020304" pitchFamily="18" charset="0"/>
              </a:rPr>
              <a:t>”</a:t>
            </a:r>
            <a:r>
              <a:rPr lang="en-US" sz="4000" b="0" dirty="0">
                <a:solidFill>
                  <a:schemeClr val="tx1"/>
                </a:solidFill>
                <a:latin typeface="Times New Roman" panose="02020603050405020304" pitchFamily="18" charset="0"/>
                <a:cs typeface="Times New Roman" panose="02020603050405020304" pitchFamily="18" charset="0"/>
              </a:rPr>
              <a:t>		</a:t>
            </a:r>
          </a:p>
          <a:p>
            <a:pPr algn="l"/>
            <a:r>
              <a:rPr lang="en-US" sz="4000" b="0" dirty="0">
                <a:solidFill>
                  <a:schemeClr val="tx1"/>
                </a:solidFill>
                <a:latin typeface="Times New Roman" panose="02020603050405020304" pitchFamily="18" charset="0"/>
                <a:cs typeface="Times New Roman" panose="02020603050405020304" pitchFamily="18" charset="0"/>
              </a:rPr>
              <a:t>				       - ResearchAndMarkets.com</a:t>
            </a:r>
          </a:p>
        </p:txBody>
      </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7651</TotalTime>
  <Words>422</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Arial,Sans-Serif</vt:lpstr>
      <vt:lpstr>Elephant</vt:lpstr>
      <vt:lpstr>Times New Roman</vt:lpstr>
      <vt:lpstr>Default Design</vt:lpstr>
      <vt:lpstr>Trash vs. Technology Drew Gulley // Gio Ionfrida // Paul Marino</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Paul Marino</cp:lastModifiedBy>
  <cp:revision>505</cp:revision>
  <cp:lastPrinted>2014-02-24T14:53:09Z</cp:lastPrinted>
  <dcterms:created xsi:type="dcterms:W3CDTF">2004-07-26T21:45:23Z</dcterms:created>
  <dcterms:modified xsi:type="dcterms:W3CDTF">2023-04-14T00:37:42Z</dcterms:modified>
  <cp:category>science research poster</cp:category>
</cp:coreProperties>
</file>