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AA7033-096F-415D-AD30-575B4D7314AB}" v="3" dt="2023-04-13T02:51:57.3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575" autoAdjust="0"/>
  </p:normalViewPr>
  <p:slideViewPr>
    <p:cSldViewPr>
      <p:cViewPr varScale="1">
        <p:scale>
          <a:sx n="20" d="100"/>
          <a:sy n="20" d="100"/>
        </p:scale>
        <p:origin x="1046" y="53"/>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a:solidFill>
                  <a:schemeClr val="bg1"/>
                </a:solidFill>
              </a:rPr>
              <a:t>Building a Device for Guitar Distortion</a:t>
            </a:r>
            <a:br>
              <a:rPr lang="en-US" sz="8800" dirty="0">
                <a:solidFill>
                  <a:schemeClr val="bg1"/>
                </a:solidFill>
              </a:rPr>
            </a:br>
            <a:r>
              <a:rPr lang="en-US" sz="8800" dirty="0">
                <a:solidFill>
                  <a:schemeClr val="bg1"/>
                </a:solidFill>
              </a:rPr>
              <a:t>Poster Subtitle Goes Here</a:t>
            </a:r>
            <a:br>
              <a:rPr lang="en-US" sz="9600" dirty="0"/>
            </a:br>
            <a:br>
              <a:rPr lang="en-US" sz="4000" dirty="0"/>
            </a:br>
            <a:r>
              <a:rPr lang="en-US" sz="5400" i="1" dirty="0">
                <a:solidFill>
                  <a:srgbClr val="FFFFFF"/>
                </a:solidFill>
              </a:rPr>
              <a:t>Colin Casey </a:t>
            </a:r>
            <a:br>
              <a:rPr lang="en-US" sz="5400" i="1" dirty="0">
                <a:solidFill>
                  <a:srgbClr val="FFFFFF"/>
                </a:solidFill>
              </a:rPr>
            </a:br>
            <a:r>
              <a:rPr lang="en-US" sz="5400" i="1" dirty="0">
                <a:solidFill>
                  <a:srgbClr val="FFFFFF"/>
                </a:solidFill>
              </a:rPr>
              <a:t>University of New Hampshire</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5375466" y="6096000"/>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654755" y="13655027"/>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Method for Distortion</a:t>
            </a:r>
          </a:p>
        </p:txBody>
      </p:sp>
      <p:sp>
        <p:nvSpPr>
          <p:cNvPr id="2155" name="Rectangle 167"/>
          <p:cNvSpPr>
            <a:spLocks noChangeArrowheads="1"/>
          </p:cNvSpPr>
          <p:nvPr/>
        </p:nvSpPr>
        <p:spPr bwMode="auto">
          <a:xfrm>
            <a:off x="802839" y="6096000"/>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9734933" y="28762645"/>
            <a:ext cx="11827933" cy="1295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References</a:t>
            </a:r>
            <a:endParaRPr lang="en-US" dirty="0">
              <a:solidFill>
                <a:schemeClr val="accent1"/>
              </a:solidFill>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99467" y="1143002"/>
            <a:ext cx="12869333" cy="3851371"/>
          </a:xfrm>
          <a:prstGeom prst="rect">
            <a:avLst/>
          </a:prstGeom>
        </p:spPr>
      </p:pic>
      <p:sp>
        <p:nvSpPr>
          <p:cNvPr id="74" name="TextBox 29"/>
          <p:cNvSpPr txBox="1">
            <a:spLocks noChangeArrowheads="1"/>
          </p:cNvSpPr>
          <p:nvPr/>
        </p:nvSpPr>
        <p:spPr bwMode="auto">
          <a:xfrm>
            <a:off x="-614581" y="30339226"/>
            <a:ext cx="15240000" cy="2175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lnSpc>
                <a:spcPct val="150000"/>
              </a:lnSpc>
            </a:pPr>
            <a:r>
              <a:rPr lang="en-US" sz="4800" b="0" dirty="0">
                <a:latin typeface="Times New Roman" pitchFamily="18" charset="0"/>
                <a:cs typeface="Times New Roman" pitchFamily="18" charset="0"/>
              </a:rPr>
              <a:t>For more information contact: colin.casey@unh.edu</a:t>
            </a:r>
          </a:p>
          <a:p>
            <a:pPr lvl="3" algn="l">
              <a:lnSpc>
                <a:spcPct val="150000"/>
              </a:lnSpc>
            </a:pPr>
            <a:r>
              <a:rPr lang="en-US" sz="4800" b="0" dirty="0">
                <a:latin typeface="Times New Roman" pitchFamily="18" charset="0"/>
                <a:cs typeface="Times New Roman" pitchFamily="18" charset="0"/>
              </a:rPr>
              <a:t>(603) 213 - 4737</a:t>
            </a:r>
          </a:p>
        </p:txBody>
      </p:sp>
      <p:sp>
        <p:nvSpPr>
          <p:cNvPr id="36" name="Rectangle 164"/>
          <p:cNvSpPr>
            <a:spLocks noChangeArrowheads="1"/>
          </p:cNvSpPr>
          <p:nvPr/>
        </p:nvSpPr>
        <p:spPr bwMode="auto">
          <a:xfrm>
            <a:off x="30005867" y="6096000"/>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Difficulties</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812800" y="7924802"/>
            <a:ext cx="1273386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l" eaLnBrk="1" hangingPunct="1">
              <a:spcBef>
                <a:spcPts val="1200"/>
              </a:spcBef>
              <a:buFont typeface="Wingdings" charset="0"/>
              <a:buChar char="q"/>
            </a:pPr>
            <a:r>
              <a:rPr lang="en-US" sz="3200" b="0" dirty="0">
                <a:latin typeface="Times New Roman" charset="0"/>
                <a:cs typeface="Times New Roman" charset="0"/>
              </a:rPr>
              <a:t> </a:t>
            </a:r>
            <a:r>
              <a:rPr lang="en-US" sz="4800" b="0" dirty="0">
                <a:latin typeface="Times New Roman" charset="0"/>
                <a:cs typeface="Times New Roman" charset="0"/>
              </a:rPr>
              <a:t>The device I built is a circuit meant to distort the noise outputted by an electric guitar. It does this by taking the output of an electric guitar and distorting it with a configuration of diodes. These diodes affect the sine wave of the electric guitar’s output and can influence its shape, this affecting the final sound of the guitar. </a:t>
            </a:r>
          </a:p>
        </p:txBody>
      </p:sp>
      <p:sp>
        <p:nvSpPr>
          <p:cNvPr id="9" name="Rectangle 8"/>
          <p:cNvSpPr/>
          <p:nvPr/>
        </p:nvSpPr>
        <p:spPr>
          <a:xfrm>
            <a:off x="809979" y="15656511"/>
            <a:ext cx="14280445" cy="5262979"/>
          </a:xfrm>
          <a:prstGeom prst="rect">
            <a:avLst/>
          </a:prstGeom>
        </p:spPr>
        <p:txBody>
          <a:bodyPr wrap="square">
            <a:spAutoFit/>
          </a:bodyPr>
          <a:lstStyle/>
          <a:p>
            <a:pPr algn="l"/>
            <a:r>
              <a:rPr lang="en-US" sz="4800" b="0" dirty="0">
                <a:solidFill>
                  <a:srgbClr val="000000"/>
                </a:solidFill>
                <a:latin typeface="Times New Roman" panose="02020603050405020304" pitchFamily="18" charset="0"/>
                <a:cs typeface="Times New Roman" panose="02020603050405020304" pitchFamily="18" charset="0"/>
              </a:rPr>
              <a:t>The main method for distorting the AC signal from the guitar’s output is a method called diode clipping. Diode clipping is taking two or more diodes and setting them against each other in a configuration, then placing that configuration in parallel with the output signal. This changes the sine waves produced by the guitar, influencing the noise they make as an output</a:t>
            </a:r>
          </a:p>
        </p:txBody>
      </p:sp>
      <p:sp>
        <p:nvSpPr>
          <p:cNvPr id="21" name="Rectangle 20"/>
          <p:cNvSpPr/>
          <p:nvPr/>
        </p:nvSpPr>
        <p:spPr>
          <a:xfrm>
            <a:off x="29193066" y="30467596"/>
            <a:ext cx="13275734" cy="1815882"/>
          </a:xfrm>
          <a:prstGeom prst="rect">
            <a:avLst/>
          </a:prstGeom>
        </p:spPr>
        <p:txBody>
          <a:bodyPr wrap="square">
            <a:spAutoFit/>
          </a:bodyPr>
          <a:lstStyle/>
          <a:p>
            <a:pPr algn="l"/>
            <a:r>
              <a:rPr lang="en-US" sz="2800" dirty="0">
                <a:solidFill>
                  <a:schemeClr val="tx1"/>
                </a:solidFill>
                <a:effectLst/>
              </a:rPr>
              <a:t>Zayden, K. (2021, July 16). </a:t>
            </a:r>
            <a:r>
              <a:rPr lang="en-US" sz="2800" i="1" dirty="0">
                <a:solidFill>
                  <a:schemeClr val="tx1"/>
                </a:solidFill>
                <a:effectLst/>
              </a:rPr>
              <a:t>How to identify the 3 pins of a transistor correctly: Transistor testing methods in step-by-step - electronics tutorials</a:t>
            </a:r>
            <a:r>
              <a:rPr lang="en-US" sz="2800" dirty="0">
                <a:solidFill>
                  <a:schemeClr val="tx1"/>
                </a:solidFill>
                <a:effectLst/>
              </a:rPr>
              <a:t>. KNOVHOV. Retrieved April 12, 2023, from https://knovhov.com/identify-the-pins-of-a-transistor/ </a:t>
            </a:r>
          </a:p>
        </p:txBody>
      </p:sp>
      <p:sp>
        <p:nvSpPr>
          <p:cNvPr id="24" name="Rectangle 166"/>
          <p:cNvSpPr>
            <a:spLocks noChangeArrowheads="1"/>
          </p:cNvSpPr>
          <p:nvPr/>
        </p:nvSpPr>
        <p:spPr bwMode="auto">
          <a:xfrm>
            <a:off x="654756" y="28651200"/>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Contacts</a:t>
            </a:r>
          </a:p>
        </p:txBody>
      </p:sp>
      <p:sp>
        <p:nvSpPr>
          <p:cNvPr id="29" name="Rectangle 28"/>
          <p:cNvSpPr/>
          <p:nvPr/>
        </p:nvSpPr>
        <p:spPr>
          <a:xfrm>
            <a:off x="15510933" y="8077201"/>
            <a:ext cx="13275734" cy="8217634"/>
          </a:xfrm>
          <a:prstGeom prst="rect">
            <a:avLst/>
          </a:prstGeom>
        </p:spPr>
        <p:txBody>
          <a:bodyPr wrap="square">
            <a:spAutoFit/>
          </a:bodyPr>
          <a:lstStyle/>
          <a:p>
            <a:pPr algn="l"/>
            <a:r>
              <a:rPr lang="en-US" sz="4800" b="0" dirty="0">
                <a:solidFill>
                  <a:srgbClr val="000000"/>
                </a:solidFill>
                <a:latin typeface="Times New Roman" panose="02020603050405020304" pitchFamily="18" charset="0"/>
                <a:cs typeface="Times New Roman" panose="02020603050405020304" pitchFamily="18" charset="0"/>
              </a:rPr>
              <a:t>The building of the circuit was not a clear and cut process. Small non-electrolytic capacitors were needed to convert the AC current from the guitar to a DC current for the circuit. The resistors were needed to control the flow of the current through the circuit and keep it relatively low. The transistor was used to combine the guitar voltage and battery voltage in a way that controlled the voltage through the rest of the circuit. Various forms of diode clipping were used, including different types of diodes and </a:t>
            </a:r>
            <a:r>
              <a:rPr lang="en-US" sz="4800" b="0">
                <a:solidFill>
                  <a:srgbClr val="000000"/>
                </a:solidFill>
                <a:latin typeface="Times New Roman" panose="02020603050405020304" pitchFamily="18" charset="0"/>
                <a:cs typeface="Times New Roman" panose="02020603050405020304" pitchFamily="18" charset="0"/>
              </a:rPr>
              <a:t>different configurations. </a:t>
            </a:r>
            <a:endParaRPr lang="en-US" sz="4800" b="0" dirty="0">
              <a:solidFill>
                <a:srgbClr val="000000"/>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30005867" y="7990940"/>
            <a:ext cx="12733867" cy="6740307"/>
          </a:xfrm>
          <a:prstGeom prst="rect">
            <a:avLst/>
          </a:prstGeom>
        </p:spPr>
        <p:txBody>
          <a:bodyPr wrap="square">
            <a:spAutoFit/>
          </a:bodyPr>
          <a:lstStyle/>
          <a:p>
            <a:pPr algn="l"/>
            <a:r>
              <a:rPr lang="en-US" sz="4800" b="0" dirty="0">
                <a:solidFill>
                  <a:srgbClr val="000000"/>
                </a:solidFill>
                <a:latin typeface="Times New Roman" panose="02020603050405020304" pitchFamily="18" charset="0"/>
                <a:cs typeface="Times New Roman" panose="02020603050405020304" pitchFamily="18" charset="0"/>
              </a:rPr>
              <a:t>One of the major issues encountered during the design process was placing the diode clipping configuration in series with the rest of the circuit. This lead to many flaws including no distortion on the output, so after some testing was done the idea to put the diode clipping configuration in parallel was introduced with success. There were also issues with implementing the transistor that were fixed with research. </a:t>
            </a:r>
          </a:p>
        </p:txBody>
      </p:sp>
      <p:pic>
        <p:nvPicPr>
          <p:cNvPr id="6" name="Picture 5">
            <a:extLst>
              <a:ext uri="{FF2B5EF4-FFF2-40B4-BE49-F238E27FC236}">
                <a16:creationId xmlns:a16="http://schemas.microsoft.com/office/drawing/2014/main" id="{20709162-AA4D-ABFE-BB87-EB629676AB5D}"/>
              </a:ext>
            </a:extLst>
          </p:cNvPr>
          <p:cNvPicPr>
            <a:picLocks noChangeAspect="1"/>
          </p:cNvPicPr>
          <p:nvPr/>
        </p:nvPicPr>
        <p:blipFill>
          <a:blip r:embed="rId3"/>
          <a:stretch>
            <a:fillRect/>
          </a:stretch>
        </p:blipFill>
        <p:spPr>
          <a:xfrm>
            <a:off x="1066800" y="22921188"/>
            <a:ext cx="5207000" cy="4789014"/>
          </a:xfrm>
          <a:prstGeom prst="rect">
            <a:avLst/>
          </a:prstGeom>
        </p:spPr>
      </p:pic>
      <p:pic>
        <p:nvPicPr>
          <p:cNvPr id="12" name="Picture 11">
            <a:extLst>
              <a:ext uri="{FF2B5EF4-FFF2-40B4-BE49-F238E27FC236}">
                <a16:creationId xmlns:a16="http://schemas.microsoft.com/office/drawing/2014/main" id="{5CE8DDBD-A9AD-8704-D355-BDD96DB418D1}"/>
              </a:ext>
            </a:extLst>
          </p:cNvPr>
          <p:cNvPicPr>
            <a:picLocks noChangeAspect="1"/>
          </p:cNvPicPr>
          <p:nvPr/>
        </p:nvPicPr>
        <p:blipFill rotWithShape="1">
          <a:blip r:embed="rId4"/>
          <a:srcRect r="5415"/>
          <a:stretch/>
        </p:blipFill>
        <p:spPr>
          <a:xfrm>
            <a:off x="7292621" y="22813280"/>
            <a:ext cx="5915379" cy="4896921"/>
          </a:xfrm>
          <a:prstGeom prst="rect">
            <a:avLst/>
          </a:prstGeom>
        </p:spPr>
      </p:pic>
      <p:sp>
        <p:nvSpPr>
          <p:cNvPr id="13" name="Rectangle 12">
            <a:extLst>
              <a:ext uri="{FF2B5EF4-FFF2-40B4-BE49-F238E27FC236}">
                <a16:creationId xmlns:a16="http://schemas.microsoft.com/office/drawing/2014/main" id="{9CA0C688-842A-7933-DDD5-C486542AFBAF}"/>
              </a:ext>
            </a:extLst>
          </p:cNvPr>
          <p:cNvSpPr/>
          <p:nvPr/>
        </p:nvSpPr>
        <p:spPr>
          <a:xfrm>
            <a:off x="1085145" y="21872281"/>
            <a:ext cx="12461522" cy="830997"/>
          </a:xfrm>
          <a:prstGeom prst="rect">
            <a:avLst/>
          </a:prstGeom>
        </p:spPr>
        <p:txBody>
          <a:bodyPr wrap="square">
            <a:spAutoFit/>
          </a:bodyPr>
          <a:lstStyle/>
          <a:p>
            <a:pPr algn="l"/>
            <a:r>
              <a:rPr lang="en-US" sz="4800" b="0" dirty="0">
                <a:solidFill>
                  <a:srgbClr val="000000"/>
                </a:solidFill>
                <a:latin typeface="Times New Roman" panose="02020603050405020304" pitchFamily="18" charset="0"/>
                <a:cs typeface="Times New Roman" panose="02020603050405020304" pitchFamily="18" charset="0"/>
              </a:rPr>
              <a:t>Unclipped Sine Wave      Clipped Sine Wave</a:t>
            </a:r>
          </a:p>
        </p:txBody>
      </p:sp>
      <p:pic>
        <p:nvPicPr>
          <p:cNvPr id="15" name="Picture 14">
            <a:extLst>
              <a:ext uri="{FF2B5EF4-FFF2-40B4-BE49-F238E27FC236}">
                <a16:creationId xmlns:a16="http://schemas.microsoft.com/office/drawing/2014/main" id="{62045A7A-05A4-5D6E-EB8B-CE5F61DE0AA6}"/>
              </a:ext>
            </a:extLst>
          </p:cNvPr>
          <p:cNvPicPr>
            <a:picLocks noChangeAspect="1"/>
          </p:cNvPicPr>
          <p:nvPr/>
        </p:nvPicPr>
        <p:blipFill rotWithShape="1">
          <a:blip r:embed="rId5"/>
          <a:srcRect l="1019" t="2176" b="4345"/>
          <a:stretch/>
        </p:blipFill>
        <p:spPr>
          <a:xfrm>
            <a:off x="15510933" y="17011667"/>
            <a:ext cx="24798866" cy="11083787"/>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7003</TotalTime>
  <Words>400</Words>
  <Application>Microsoft Office PowerPoint</Application>
  <PresentationFormat>Custom</PresentationFormat>
  <Paragraphs>16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Times New Roman</vt:lpstr>
      <vt:lpstr>Wingdings</vt:lpstr>
      <vt:lpstr>Default Design</vt:lpstr>
      <vt:lpstr>Building a Device for Guitar Distortion Poster Subtitle Goes Here  Colin Casey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Colin Casey</cp:lastModifiedBy>
  <cp:revision>286</cp:revision>
  <cp:lastPrinted>2014-02-24T14:53:09Z</cp:lastPrinted>
  <dcterms:created xsi:type="dcterms:W3CDTF">2004-07-26T21:45:23Z</dcterms:created>
  <dcterms:modified xsi:type="dcterms:W3CDTF">2023-04-13T03:20:41Z</dcterms:modified>
  <cp:category>science research poster</cp:category>
</cp:coreProperties>
</file>