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329184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CCCC"/>
    <a:srgbClr val="999999"/>
    <a:srgbClr val="FF9900"/>
    <a:srgbClr val="990000"/>
    <a:srgbClr val="000050"/>
    <a:srgbClr val="00126A"/>
    <a:srgbClr val="0033CC"/>
    <a:srgbClr val="0006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98CFBA-C83A-4FB3-86A2-D4B091FCCB70}" v="30" dt="2023-04-12T19:37:13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58" autoAdjust="0"/>
    <p:restoredTop sz="94575" autoAdjust="0"/>
  </p:normalViewPr>
  <p:slideViewPr>
    <p:cSldViewPr>
      <p:cViewPr varScale="1">
        <p:scale>
          <a:sx n="23" d="100"/>
          <a:sy n="23" d="100"/>
        </p:scale>
        <p:origin x="2178" y="102"/>
      </p:cViewPr>
      <p:guideLst>
        <p:guide orient="horz" pos="10368"/>
        <p:guide pos="1555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Stewart" userId="a72881f6-401e-4dce-8b58-d3d8c6bc2bee" providerId="ADAL" clId="{FC98CFBA-C83A-4FB3-86A2-D4B091FCCB70}"/>
    <pc:docChg chg="custSel modSld">
      <pc:chgData name="Ian Stewart" userId="a72881f6-401e-4dce-8b58-d3d8c6bc2bee" providerId="ADAL" clId="{FC98CFBA-C83A-4FB3-86A2-D4B091FCCB70}" dt="2023-04-12T19:37:19.731" v="669" actId="1076"/>
      <pc:docMkLst>
        <pc:docMk/>
      </pc:docMkLst>
      <pc:sldChg chg="addSp modSp mod">
        <pc:chgData name="Ian Stewart" userId="a72881f6-401e-4dce-8b58-d3d8c6bc2bee" providerId="ADAL" clId="{FC98CFBA-C83A-4FB3-86A2-D4B091FCCB70}" dt="2023-04-12T19:37:19.731" v="669" actId="1076"/>
        <pc:sldMkLst>
          <pc:docMk/>
          <pc:sldMk cId="0" sldId="259"/>
        </pc:sldMkLst>
        <pc:spChg chg="mod">
          <ac:chgData name="Ian Stewart" userId="a72881f6-401e-4dce-8b58-d3d8c6bc2bee" providerId="ADAL" clId="{FC98CFBA-C83A-4FB3-86A2-D4B091FCCB70}" dt="2023-04-12T19:32:22.450" v="565" actId="1076"/>
          <ac:spMkLst>
            <pc:docMk/>
            <pc:sldMk cId="0" sldId="259"/>
            <ac:spMk id="12" creationId="{AAED7233-75FA-088F-DD85-DB1A7A53646C}"/>
          </ac:spMkLst>
        </pc:spChg>
        <pc:spChg chg="add mod">
          <ac:chgData name="Ian Stewart" userId="a72881f6-401e-4dce-8b58-d3d8c6bc2bee" providerId="ADAL" clId="{FC98CFBA-C83A-4FB3-86A2-D4B091FCCB70}" dt="2023-04-12T19:34:06.371" v="589" actId="1076"/>
          <ac:spMkLst>
            <pc:docMk/>
            <pc:sldMk cId="0" sldId="259"/>
            <ac:spMk id="17" creationId="{0067D545-9755-6607-36A5-C691954DC491}"/>
          </ac:spMkLst>
        </pc:spChg>
        <pc:spChg chg="mod">
          <ac:chgData name="Ian Stewart" userId="a72881f6-401e-4dce-8b58-d3d8c6bc2bee" providerId="ADAL" clId="{FC98CFBA-C83A-4FB3-86A2-D4B091FCCB70}" dt="2023-04-12T19:30:22.545" v="359" actId="1076"/>
          <ac:spMkLst>
            <pc:docMk/>
            <pc:sldMk cId="0" sldId="259"/>
            <ac:spMk id="20" creationId="{00000000-0000-0000-0000-000000000000}"/>
          </ac:spMkLst>
        </pc:spChg>
        <pc:spChg chg="mod">
          <ac:chgData name="Ian Stewart" userId="a72881f6-401e-4dce-8b58-d3d8c6bc2bee" providerId="ADAL" clId="{FC98CFBA-C83A-4FB3-86A2-D4B091FCCB70}" dt="2023-04-12T19:24:02.288" v="1" actId="123"/>
          <ac:spMkLst>
            <pc:docMk/>
            <pc:sldMk cId="0" sldId="259"/>
            <ac:spMk id="30" creationId="{00000000-0000-0000-0000-000000000000}"/>
          </ac:spMkLst>
        </pc:spChg>
        <pc:spChg chg="add mod">
          <ac:chgData name="Ian Stewart" userId="a72881f6-401e-4dce-8b58-d3d8c6bc2bee" providerId="ADAL" clId="{FC98CFBA-C83A-4FB3-86A2-D4B091FCCB70}" dt="2023-04-12T19:36:08.806" v="629" actId="20577"/>
          <ac:spMkLst>
            <pc:docMk/>
            <pc:sldMk cId="0" sldId="259"/>
            <ac:spMk id="47" creationId="{824E02C5-7219-DDA3-66CE-6983DA72F202}"/>
          </ac:spMkLst>
        </pc:spChg>
        <pc:spChg chg="add mod">
          <ac:chgData name="Ian Stewart" userId="a72881f6-401e-4dce-8b58-d3d8c6bc2bee" providerId="ADAL" clId="{FC98CFBA-C83A-4FB3-86A2-D4B091FCCB70}" dt="2023-04-12T19:36:22.497" v="641" actId="1076"/>
          <ac:spMkLst>
            <pc:docMk/>
            <pc:sldMk cId="0" sldId="259"/>
            <ac:spMk id="48" creationId="{61DF9BF9-8E63-3148-AE47-036BC40F4B20}"/>
          </ac:spMkLst>
        </pc:spChg>
        <pc:spChg chg="add mod">
          <ac:chgData name="Ian Stewart" userId="a72881f6-401e-4dce-8b58-d3d8c6bc2bee" providerId="ADAL" clId="{FC98CFBA-C83A-4FB3-86A2-D4B091FCCB70}" dt="2023-04-12T19:36:56.589" v="655" actId="20577"/>
          <ac:spMkLst>
            <pc:docMk/>
            <pc:sldMk cId="0" sldId="259"/>
            <ac:spMk id="53" creationId="{F9B586E8-FDE1-1853-427B-707F03653E32}"/>
          </ac:spMkLst>
        </pc:spChg>
        <pc:spChg chg="add mod">
          <ac:chgData name="Ian Stewart" userId="a72881f6-401e-4dce-8b58-d3d8c6bc2bee" providerId="ADAL" clId="{FC98CFBA-C83A-4FB3-86A2-D4B091FCCB70}" dt="2023-04-12T19:37:19.731" v="669" actId="1076"/>
          <ac:spMkLst>
            <pc:docMk/>
            <pc:sldMk cId="0" sldId="259"/>
            <ac:spMk id="57" creationId="{CDC5CEAD-DBA8-9D70-92A8-740E8E2F19E0}"/>
          </ac:spMkLst>
        </pc:spChg>
        <pc:spChg chg="mod">
          <ac:chgData name="Ian Stewart" userId="a72881f6-401e-4dce-8b58-d3d8c6bc2bee" providerId="ADAL" clId="{FC98CFBA-C83A-4FB3-86A2-D4B091FCCB70}" dt="2023-04-12T19:23:46.887" v="0" actId="20577"/>
          <ac:spMkLst>
            <pc:docMk/>
            <pc:sldMk cId="0" sldId="259"/>
            <ac:spMk id="2050" creationId="{00000000-0000-0000-0000-000000000000}"/>
          </ac:spMkLst>
        </pc:spChg>
        <pc:spChg chg="mod">
          <ac:chgData name="Ian Stewart" userId="a72881f6-401e-4dce-8b58-d3d8c6bc2bee" providerId="ADAL" clId="{FC98CFBA-C83A-4FB3-86A2-D4B091FCCB70}" dt="2023-04-12T19:30:25.452" v="361" actId="1076"/>
          <ac:spMkLst>
            <pc:docMk/>
            <pc:sldMk cId="0" sldId="259"/>
            <ac:spMk id="2154" creationId="{00000000-0000-0000-0000-000000000000}"/>
          </ac:spMkLst>
        </pc:spChg>
        <pc:picChg chg="mod">
          <ac:chgData name="Ian Stewart" userId="a72881f6-401e-4dce-8b58-d3d8c6bc2bee" providerId="ADAL" clId="{FC98CFBA-C83A-4FB3-86A2-D4B091FCCB70}" dt="2023-04-12T19:35:18.722" v="605" actId="1076"/>
          <ac:picMkLst>
            <pc:docMk/>
            <pc:sldMk cId="0" sldId="259"/>
            <ac:picMk id="18" creationId="{8E5C70D8-089D-7471-585C-3D53F6AD63A9}"/>
          </ac:picMkLst>
        </pc:picChg>
        <pc:picChg chg="mod">
          <ac:chgData name="Ian Stewart" userId="a72881f6-401e-4dce-8b58-d3d8c6bc2bee" providerId="ADAL" clId="{FC98CFBA-C83A-4FB3-86A2-D4B091FCCB70}" dt="2023-04-12T19:35:34.456" v="611" actId="1076"/>
          <ac:picMkLst>
            <pc:docMk/>
            <pc:sldMk cId="0" sldId="259"/>
            <ac:picMk id="25" creationId="{683A5C53-9177-CFF6-6422-51AF07B61850}"/>
          </ac:picMkLst>
        </pc:picChg>
        <pc:cxnChg chg="add mod">
          <ac:chgData name="Ian Stewart" userId="a72881f6-401e-4dce-8b58-d3d8c6bc2bee" providerId="ADAL" clId="{FC98CFBA-C83A-4FB3-86A2-D4B091FCCB70}" dt="2023-04-12T19:33:21.760" v="569" actId="14100"/>
          <ac:cxnSpMkLst>
            <pc:docMk/>
            <pc:sldMk cId="0" sldId="259"/>
            <ac:cxnSpMk id="4" creationId="{ACAC6343-5A3B-DBC3-9DC5-DB37D94AE3BC}"/>
          </ac:cxnSpMkLst>
        </pc:cxnChg>
        <pc:cxnChg chg="add mod">
          <ac:chgData name="Ian Stewart" userId="a72881f6-401e-4dce-8b58-d3d8c6bc2bee" providerId="ADAL" clId="{FC98CFBA-C83A-4FB3-86A2-D4B091FCCB70}" dt="2023-04-12T19:33:28.881" v="571" actId="1076"/>
          <ac:cxnSpMkLst>
            <pc:docMk/>
            <pc:sldMk cId="0" sldId="259"/>
            <ac:cxnSpMk id="8" creationId="{C159B95F-6ED4-7491-3F7F-00B32965C34C}"/>
          </ac:cxnSpMkLst>
        </pc:cxnChg>
        <pc:cxnChg chg="add mod">
          <ac:chgData name="Ian Stewart" userId="a72881f6-401e-4dce-8b58-d3d8c6bc2bee" providerId="ADAL" clId="{FC98CFBA-C83A-4FB3-86A2-D4B091FCCB70}" dt="2023-04-12T19:33:40.253" v="574" actId="14100"/>
          <ac:cxnSpMkLst>
            <pc:docMk/>
            <pc:sldMk cId="0" sldId="259"/>
            <ac:cxnSpMk id="9" creationId="{1406E726-130E-E8E8-3FDF-54BC54E7AD37}"/>
          </ac:cxnSpMkLst>
        </pc:cxnChg>
        <pc:cxnChg chg="add">
          <ac:chgData name="Ian Stewart" userId="a72881f6-401e-4dce-8b58-d3d8c6bc2bee" providerId="ADAL" clId="{FC98CFBA-C83A-4FB3-86A2-D4B091FCCB70}" dt="2023-04-12T19:33:51.461" v="575" actId="11529"/>
          <ac:cxnSpMkLst>
            <pc:docMk/>
            <pc:sldMk cId="0" sldId="259"/>
            <ac:cxnSpMk id="15" creationId="{DD450001-A7AF-F9A3-2A8A-ADD87FC493D5}"/>
          </ac:cxnSpMkLst>
        </pc:cxnChg>
        <pc:cxnChg chg="add">
          <ac:chgData name="Ian Stewart" userId="a72881f6-401e-4dce-8b58-d3d8c6bc2bee" providerId="ADAL" clId="{FC98CFBA-C83A-4FB3-86A2-D4B091FCCB70}" dt="2023-04-12T19:34:19.149" v="590" actId="11529"/>
          <ac:cxnSpMkLst>
            <pc:docMk/>
            <pc:sldMk cId="0" sldId="259"/>
            <ac:cxnSpMk id="22" creationId="{38646C21-4EAA-87C8-D437-E90058AD136D}"/>
          </ac:cxnSpMkLst>
        </pc:cxnChg>
        <pc:cxnChg chg="add mod">
          <ac:chgData name="Ian Stewart" userId="a72881f6-401e-4dce-8b58-d3d8c6bc2bee" providerId="ADAL" clId="{FC98CFBA-C83A-4FB3-86A2-D4B091FCCB70}" dt="2023-04-12T19:34:43.367" v="600" actId="14100"/>
          <ac:cxnSpMkLst>
            <pc:docMk/>
            <pc:sldMk cId="0" sldId="259"/>
            <ac:cxnSpMk id="23" creationId="{42D5E4E8-52AA-D94F-AA14-ADB1316C15C5}"/>
          </ac:cxnSpMkLst>
        </pc:cxnChg>
        <pc:cxnChg chg="add mod">
          <ac:chgData name="Ian Stewart" userId="a72881f6-401e-4dce-8b58-d3d8c6bc2bee" providerId="ADAL" clId="{FC98CFBA-C83A-4FB3-86A2-D4B091FCCB70}" dt="2023-04-12T19:34:34.002" v="597" actId="14100"/>
          <ac:cxnSpMkLst>
            <pc:docMk/>
            <pc:sldMk cId="0" sldId="259"/>
            <ac:cxnSpMk id="28" creationId="{9291EC43-42CC-5961-6120-8423D66A1B83}"/>
          </ac:cxnSpMkLst>
        </pc:cxnChg>
        <pc:cxnChg chg="add mod">
          <ac:chgData name="Ian Stewart" userId="a72881f6-401e-4dce-8b58-d3d8c6bc2bee" providerId="ADAL" clId="{FC98CFBA-C83A-4FB3-86A2-D4B091FCCB70}" dt="2023-04-12T19:35:31.550" v="610" actId="14100"/>
          <ac:cxnSpMkLst>
            <pc:docMk/>
            <pc:sldMk cId="0" sldId="259"/>
            <ac:cxnSpMk id="38" creationId="{9A47A3E1-D188-8CCA-0C8A-DB753591F006}"/>
          </ac:cxnSpMkLst>
        </pc:cxnChg>
        <pc:cxnChg chg="add mod">
          <ac:chgData name="Ian Stewart" userId="a72881f6-401e-4dce-8b58-d3d8c6bc2bee" providerId="ADAL" clId="{FC98CFBA-C83A-4FB3-86A2-D4B091FCCB70}" dt="2023-04-12T19:35:37.161" v="612" actId="14100"/>
          <ac:cxnSpMkLst>
            <pc:docMk/>
            <pc:sldMk cId="0" sldId="259"/>
            <ac:cxnSpMk id="40" creationId="{2F3DFD34-EA3C-C16A-8900-3204205466A7}"/>
          </ac:cxnSpMkLst>
        </pc:cxnChg>
        <pc:cxnChg chg="add mod">
          <ac:chgData name="Ian Stewart" userId="a72881f6-401e-4dce-8b58-d3d8c6bc2bee" providerId="ADAL" clId="{FC98CFBA-C83A-4FB3-86A2-D4B091FCCB70}" dt="2023-04-12T19:36:47.229" v="644" actId="14100"/>
          <ac:cxnSpMkLst>
            <pc:docMk/>
            <pc:sldMk cId="0" sldId="259"/>
            <ac:cxnSpMk id="50" creationId="{B9BABDF6-7D9C-3750-8597-8BBF6DD11B9E}"/>
          </ac:cxnSpMkLst>
        </pc:cxnChg>
        <pc:cxnChg chg="add mod">
          <ac:chgData name="Ian Stewart" userId="a72881f6-401e-4dce-8b58-d3d8c6bc2bee" providerId="ADAL" clId="{FC98CFBA-C83A-4FB3-86A2-D4B091FCCB70}" dt="2023-04-12T19:37:05.339" v="657" actId="14100"/>
          <ac:cxnSpMkLst>
            <pc:docMk/>
            <pc:sldMk cId="0" sldId="259"/>
            <ac:cxnSpMk id="55" creationId="{1DB59EE8-69C7-73B6-0037-CD27E23EE756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27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27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CE5CEB-6363-420F-BE45-85B064B8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125"/>
            <a:ext cx="3072447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0" y="1317625"/>
            <a:ext cx="987583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7" y="1317625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8" y="7680326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3" y="7680326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8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3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43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8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3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8"/>
            <a:ext cx="1939290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8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4" y="1311275"/>
            <a:ext cx="1443990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4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4" y="6888163"/>
            <a:ext cx="1443990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8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3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279" y="1317625"/>
            <a:ext cx="3950264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279" y="7680325"/>
            <a:ext cx="39502645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2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78350"/>
            <a:ext cx="138994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3B0B1D-8805-4920-9608-A1D4D0B3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"/>
            <a:ext cx="43891200" cy="5486399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-45720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8800" dirty="0">
                <a:solidFill>
                  <a:schemeClr val="bg1"/>
                </a:solidFill>
              </a:rPr>
              <a:t>Tesla Turbine</a:t>
            </a:r>
            <a:br>
              <a:rPr lang="en-US" sz="8800" dirty="0">
                <a:solidFill>
                  <a:schemeClr val="bg1"/>
                </a:solidFill>
              </a:rPr>
            </a:br>
            <a:br>
              <a:rPr lang="en-US" sz="9600" dirty="0"/>
            </a:br>
            <a:br>
              <a:rPr lang="en-US" sz="4000" dirty="0"/>
            </a:br>
            <a:r>
              <a:rPr lang="en-US" sz="5400" i="1" dirty="0">
                <a:solidFill>
                  <a:srgbClr val="FFFFFF"/>
                </a:solidFill>
              </a:rPr>
              <a:t>Ian Stewart</a:t>
            </a:r>
            <a:br>
              <a:rPr lang="en-US" sz="5400" i="1" dirty="0">
                <a:solidFill>
                  <a:srgbClr val="FFFFFF"/>
                </a:solidFill>
              </a:rPr>
            </a:br>
            <a:r>
              <a:rPr lang="en-US" sz="5400" i="1" dirty="0">
                <a:solidFill>
                  <a:srgbClr val="FFFFFF"/>
                </a:solidFill>
              </a:rPr>
              <a:t>University of New Hampshire</a:t>
            </a: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39852600" y="1027589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2152" name="Rectangle 164"/>
          <p:cNvSpPr>
            <a:spLocks noChangeArrowheads="1"/>
          </p:cNvSpPr>
          <p:nvPr/>
        </p:nvSpPr>
        <p:spPr bwMode="auto">
          <a:xfrm>
            <a:off x="15375466" y="6096000"/>
            <a:ext cx="128016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60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4" name="Rectangle 166"/>
          <p:cNvSpPr>
            <a:spLocks noChangeArrowheads="1"/>
          </p:cNvSpPr>
          <p:nvPr/>
        </p:nvSpPr>
        <p:spPr bwMode="auto">
          <a:xfrm>
            <a:off x="717941" y="19558202"/>
            <a:ext cx="125306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</a:rPr>
              <a:t>Purpose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802839" y="6096000"/>
            <a:ext cx="12405161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65"/>
          <p:cNvSpPr>
            <a:spLocks noChangeArrowheads="1"/>
          </p:cNvSpPr>
          <p:nvPr/>
        </p:nvSpPr>
        <p:spPr bwMode="auto">
          <a:xfrm>
            <a:off x="30005867" y="26670000"/>
            <a:ext cx="130640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</a:rPr>
              <a:t>References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5867" y="28270202"/>
            <a:ext cx="1300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l">
              <a:spcBef>
                <a:spcPts val="1200"/>
              </a:spcBef>
            </a:pPr>
            <a:r>
              <a:rPr 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effectLst/>
              </a:rPr>
              <a:t> Author links open overlay </a:t>
            </a:r>
            <a:r>
              <a:rPr lang="en-US" sz="2400" dirty="0" err="1">
                <a:effectLst/>
              </a:rPr>
              <a:t>panelRohaty</a:t>
            </a:r>
            <a:r>
              <a:rPr lang="en-US" sz="2400" dirty="0">
                <a:effectLst/>
              </a:rPr>
              <a:t> Mohd </a:t>
            </a:r>
            <a:r>
              <a:rPr lang="en-US" sz="2400" dirty="0" err="1">
                <a:effectLst/>
              </a:rPr>
              <a:t>Majzub</a:t>
            </a:r>
            <a:r>
              <a:rPr lang="en-US" sz="2400" dirty="0">
                <a:effectLst/>
              </a:rPr>
              <a:t> a, et al. “Boys' Underachievement: Causes and Strategies.” </a:t>
            </a:r>
            <a:r>
              <a:rPr lang="en-US" sz="2400" i="1" dirty="0">
                <a:effectLst/>
              </a:rPr>
              <a:t>Procedia - Social and Behavioral Sciences</a:t>
            </a:r>
            <a:r>
              <a:rPr lang="en-US" sz="2400" dirty="0">
                <a:effectLst/>
              </a:rPr>
              <a:t>, Elsevier, 6 May 2010, https://www.sciencedirect.com/science/article/pii/S1877042810005227. </a:t>
            </a:r>
          </a:p>
          <a:p>
            <a:pPr indent="-457200" algn="l">
              <a:spcBef>
                <a:spcPts val="1200"/>
              </a:spcBef>
            </a:pPr>
            <a:endParaRPr lang="en-US" sz="24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467" y="1143002"/>
            <a:ext cx="12869333" cy="3851371"/>
          </a:xfrm>
          <a:prstGeom prst="rect">
            <a:avLst/>
          </a:prstGeom>
        </p:spPr>
      </p:pic>
      <p:sp>
        <p:nvSpPr>
          <p:cNvPr id="36" name="Rectangle 164"/>
          <p:cNvSpPr>
            <a:spLocks noChangeArrowheads="1"/>
          </p:cNvSpPr>
          <p:nvPr/>
        </p:nvSpPr>
        <p:spPr bwMode="auto">
          <a:xfrm>
            <a:off x="30005867" y="6096000"/>
            <a:ext cx="12869333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US" sz="5400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546"/>
          <p:cNvSpPr txBox="1">
            <a:spLocks noChangeArrowheads="1"/>
          </p:cNvSpPr>
          <p:nvPr/>
        </p:nvSpPr>
        <p:spPr bwMode="auto">
          <a:xfrm>
            <a:off x="514741" y="7686718"/>
            <a:ext cx="12733867" cy="1255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The Tesla turbine and scope</a:t>
            </a:r>
          </a:p>
          <a:p>
            <a:pPr lvl="1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Tesla turbine </a:t>
            </a:r>
          </a:p>
          <a:p>
            <a:pPr lvl="2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Patent in 1913</a:t>
            </a:r>
          </a:p>
          <a:p>
            <a:pPr lvl="2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Does not have airfoils like bladed turbines</a:t>
            </a:r>
          </a:p>
          <a:p>
            <a:pPr lvl="2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Works from surface cohesion also known as the boundary layer effect</a:t>
            </a:r>
          </a:p>
          <a:p>
            <a:pPr lvl="2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Has some advantages over normal turbines</a:t>
            </a:r>
          </a:p>
          <a:p>
            <a:pPr lvl="2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Does not create turbulence </a:t>
            </a:r>
          </a:p>
          <a:p>
            <a:pPr lvl="3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Since turbulence is where conventional turbines lose most of their efficiency, theoretically this would make tesla turbines more efficient.</a:t>
            </a:r>
          </a:p>
          <a:p>
            <a:pPr lvl="3"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latin typeface="Times New Roman" charset="0"/>
                <a:cs typeface="Times New Roman" charset="0"/>
              </a:rPr>
              <a:t>Can be used in reverse, (air or liquid can be pumped through either way)</a:t>
            </a:r>
          </a:p>
          <a:p>
            <a:pPr lvl="2" algn="just" eaLnBrk="1" hangingPunct="1">
              <a:spcBef>
                <a:spcPts val="1200"/>
              </a:spcBef>
              <a:buFont typeface="Wingdings" charset="0"/>
              <a:buChar char="q"/>
            </a:pPr>
            <a:endParaRPr lang="en-US" sz="4800" b="0" dirty="0">
              <a:latin typeface="Times New Roman" charset="0"/>
              <a:cs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510933" y="8077201"/>
            <a:ext cx="13275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 of the 3D CAD model of the Tesla turbine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040503" y="8706833"/>
            <a:ext cx="13275734" cy="1634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was ultimately successful in creating a Tesla turbine. </a:t>
            </a:r>
          </a:p>
          <a:p>
            <a:pPr algn="just"/>
            <a:r>
              <a:rPr lang="en-US" sz="4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notable how easy it was with access to a 3D printer, as most of the parts were printed as ABS plastic. Only a few cheap components such as ball bearings and the connection for the pressurized air needed to be ordered online.</a:t>
            </a:r>
          </a:p>
          <a:p>
            <a:pPr algn="just"/>
            <a:r>
              <a:rPr lang="en-US" sz="4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process, even the computer modeling part of the project was very personally involved and having a physical activity to create and demonstrate made this vastly more engaging that a test would have been</a:t>
            </a:r>
          </a:p>
          <a:p>
            <a:pPr algn="just"/>
            <a:r>
              <a:rPr lang="en-US" sz="4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</a:t>
            </a:r>
          </a:p>
          <a:p>
            <a:pPr algn="just"/>
            <a:r>
              <a:rPr lang="en-US" sz="4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reason I personally join innovation scholars is that it did give this opportunity to do a hands-on project which is unfortunately rare.</a:t>
            </a:r>
          </a:p>
          <a:p>
            <a:pPr algn="just"/>
            <a:r>
              <a:rPr lang="en-US" sz="48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cited study is when asked if the test orientated classroom, (aka a class that studies via textbooks) was a large part of  the being disengaged a vast majority of boys agreed that not having hands on and physical learning played a role of them disengaging and underperforming.</a:t>
            </a:r>
          </a:p>
          <a:p>
            <a:pPr algn="just"/>
            <a:endParaRPr lang="en-US" sz="48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ED7233-75FA-088F-DD85-DB1A7A53646C}"/>
              </a:ext>
            </a:extLst>
          </p:cNvPr>
          <p:cNvSpPr txBox="1"/>
          <p:nvPr/>
        </p:nvSpPr>
        <p:spPr>
          <a:xfrm>
            <a:off x="694415" y="21082367"/>
            <a:ext cx="12327467" cy="11480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While this project is not scientifically proving anything rather show what a great opportunity hands on learning can be, while the possible problems this can be a solution to are an afterthought of having an engaging and fun activity. </a:t>
            </a:r>
          </a:p>
          <a:p>
            <a:pPr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Tesla originally designed the Tesla turbine as a more efficient innovation on centrifugal pumps, his design is centripetal and the air or liquid moves inward rather than being flung outward.</a:t>
            </a:r>
          </a:p>
          <a:p>
            <a:pPr algn="just" eaLnBrk="1" hangingPunct="1">
              <a:spcBef>
                <a:spcPts val="1200"/>
              </a:spcBef>
              <a:buFont typeface="Wingdings" charset="0"/>
              <a:buChar char="q"/>
            </a:pPr>
            <a:r>
              <a:rPr lang="en-US" sz="4800" b="0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Providing a physical project of any kind is a vastly more engaging process and with commercial access to things like 3D printers, Manufacturing isn’t confined to machine shops anymore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DDBE52F-F52F-ABDF-5EA3-9E3004409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4567" y="10404732"/>
            <a:ext cx="9535856" cy="66874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D7F98BA-AC27-2447-35E9-065F53CF59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78436" y="18425451"/>
            <a:ext cx="9088118" cy="612543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E5C70D8-089D-7471-585C-3D53F6AD63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23110" y="25531412"/>
            <a:ext cx="5953956" cy="502037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83A5C53-9177-CFF6-6422-51AF07B618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88333" y="25112253"/>
            <a:ext cx="6268325" cy="5858693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CAC6343-5A3B-DBC3-9DC5-DB37D94AE3BC}"/>
              </a:ext>
            </a:extLst>
          </p:cNvPr>
          <p:cNvCxnSpPr>
            <a:cxnSpLocks/>
          </p:cNvCxnSpPr>
          <p:nvPr/>
        </p:nvCxnSpPr>
        <p:spPr bwMode="auto">
          <a:xfrm flipV="1">
            <a:off x="19507200" y="10825165"/>
            <a:ext cx="0" cy="13668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159B95F-6ED4-7491-3F7F-00B32965C34C}"/>
              </a:ext>
            </a:extLst>
          </p:cNvPr>
          <p:cNvCxnSpPr>
            <a:cxnSpLocks/>
          </p:cNvCxnSpPr>
          <p:nvPr/>
        </p:nvCxnSpPr>
        <p:spPr bwMode="auto">
          <a:xfrm flipV="1">
            <a:off x="22860000" y="10550527"/>
            <a:ext cx="0" cy="136683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06E726-130E-E8E8-3FDF-54BC54E7AD37}"/>
              </a:ext>
            </a:extLst>
          </p:cNvPr>
          <p:cNvCxnSpPr>
            <a:cxnSpLocks/>
          </p:cNvCxnSpPr>
          <p:nvPr/>
        </p:nvCxnSpPr>
        <p:spPr bwMode="auto">
          <a:xfrm flipV="1">
            <a:off x="19507200" y="10550527"/>
            <a:ext cx="3352800" cy="2746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450001-A7AF-F9A3-2A8A-ADD87FC493D5}"/>
              </a:ext>
            </a:extLst>
          </p:cNvPr>
          <p:cNvCxnSpPr/>
          <p:nvPr/>
        </p:nvCxnSpPr>
        <p:spPr bwMode="auto">
          <a:xfrm flipH="1" flipV="1">
            <a:off x="17297400" y="10275890"/>
            <a:ext cx="2209800" cy="549275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067D545-9755-6607-36A5-C691954DC491}"/>
              </a:ext>
            </a:extLst>
          </p:cNvPr>
          <p:cNvSpPr txBox="1"/>
          <p:nvPr/>
        </p:nvSpPr>
        <p:spPr>
          <a:xfrm>
            <a:off x="15963473" y="9644731"/>
            <a:ext cx="354372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Turbine case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646C21-4EAA-87C8-D437-E90058AD136D}"/>
              </a:ext>
            </a:extLst>
          </p:cNvPr>
          <p:cNvCxnSpPr/>
          <p:nvPr/>
        </p:nvCxnSpPr>
        <p:spPr bwMode="auto">
          <a:xfrm>
            <a:off x="20421600" y="22555200"/>
            <a:ext cx="0" cy="533400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2D5E4E8-52AA-D94F-AA14-ADB1316C15C5}"/>
              </a:ext>
            </a:extLst>
          </p:cNvPr>
          <p:cNvCxnSpPr/>
          <p:nvPr/>
        </p:nvCxnSpPr>
        <p:spPr bwMode="auto">
          <a:xfrm>
            <a:off x="21945600" y="22098000"/>
            <a:ext cx="0" cy="723900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291EC43-42CC-5961-6120-8423D66A1B83}"/>
              </a:ext>
            </a:extLst>
          </p:cNvPr>
          <p:cNvCxnSpPr/>
          <p:nvPr/>
        </p:nvCxnSpPr>
        <p:spPr bwMode="auto">
          <a:xfrm flipH="1">
            <a:off x="20421600" y="22821900"/>
            <a:ext cx="1524000" cy="280715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A47A3E1-D188-8CCA-0C8A-DB753591F006}"/>
              </a:ext>
            </a:extLst>
          </p:cNvPr>
          <p:cNvCxnSpPr/>
          <p:nvPr/>
        </p:nvCxnSpPr>
        <p:spPr bwMode="auto">
          <a:xfrm>
            <a:off x="21888053" y="22821900"/>
            <a:ext cx="2818685" cy="3402593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F3DFD34-EA3C-C16A-8900-3204205466A7}"/>
              </a:ext>
            </a:extLst>
          </p:cNvPr>
          <p:cNvCxnSpPr/>
          <p:nvPr/>
        </p:nvCxnSpPr>
        <p:spPr bwMode="auto">
          <a:xfrm flipH="1">
            <a:off x="17622495" y="21488166"/>
            <a:ext cx="2192495" cy="5867634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24E02C5-7219-DDA3-66CE-6983DA72F202}"/>
              </a:ext>
            </a:extLst>
          </p:cNvPr>
          <p:cNvSpPr txBox="1"/>
          <p:nvPr/>
        </p:nvSpPr>
        <p:spPr>
          <a:xfrm>
            <a:off x="23266938" y="30888476"/>
            <a:ext cx="378898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Turbine Disks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1DF9BF9-8E63-3148-AE47-036BC40F4B20}"/>
              </a:ext>
            </a:extLst>
          </p:cNvPr>
          <p:cNvSpPr txBox="1"/>
          <p:nvPr/>
        </p:nvSpPr>
        <p:spPr>
          <a:xfrm>
            <a:off x="15416543" y="31155291"/>
            <a:ext cx="2973892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Shaft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9BABDF6-7D9C-3750-8597-8BBF6DD11B9E}"/>
              </a:ext>
            </a:extLst>
          </p:cNvPr>
          <p:cNvCxnSpPr/>
          <p:nvPr/>
        </p:nvCxnSpPr>
        <p:spPr bwMode="auto">
          <a:xfrm flipH="1">
            <a:off x="23781911" y="18072746"/>
            <a:ext cx="2308512" cy="1485456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9B586E8-FDE1-1853-427B-707F03653E32}"/>
              </a:ext>
            </a:extLst>
          </p:cNvPr>
          <p:cNvSpPr txBox="1"/>
          <p:nvPr/>
        </p:nvSpPr>
        <p:spPr>
          <a:xfrm>
            <a:off x="25090642" y="17412252"/>
            <a:ext cx="223971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Air Inlet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DB59EE8-69C7-73B6-0037-CD27E23EE756}"/>
              </a:ext>
            </a:extLst>
          </p:cNvPr>
          <p:cNvCxnSpPr/>
          <p:nvPr/>
        </p:nvCxnSpPr>
        <p:spPr bwMode="auto">
          <a:xfrm flipH="1" flipV="1">
            <a:off x="16554567" y="18815474"/>
            <a:ext cx="2594575" cy="2874981"/>
          </a:xfrm>
          <a:prstGeom prst="line">
            <a:avLst/>
          </a:prstGeom>
          <a:gradFill rotWithShape="1">
            <a:gsLst>
              <a:gs pos="0">
                <a:srgbClr val="800000"/>
              </a:gs>
              <a:gs pos="50000">
                <a:srgbClr val="800000">
                  <a:gamma/>
                  <a:tint val="73725"/>
                  <a:invGamma/>
                </a:srgbClr>
              </a:gs>
              <a:gs pos="100000">
                <a:srgbClr val="80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DC5CEAD-DBA8-9D70-92A8-740E8E2F19E0}"/>
              </a:ext>
            </a:extLst>
          </p:cNvPr>
          <p:cNvSpPr txBox="1"/>
          <p:nvPr/>
        </p:nvSpPr>
        <p:spPr>
          <a:xfrm>
            <a:off x="14158581" y="18211722"/>
            <a:ext cx="269977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Air Outlet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8319</TotalTime>
  <Words>439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Default Design</vt:lpstr>
      <vt:lpstr>Tesla Turbine   Ian Stewart University of New Hampshire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Ian Stewart</cp:lastModifiedBy>
  <cp:revision>285</cp:revision>
  <cp:lastPrinted>2014-02-24T14:53:09Z</cp:lastPrinted>
  <dcterms:created xsi:type="dcterms:W3CDTF">2004-07-26T21:45:23Z</dcterms:created>
  <dcterms:modified xsi:type="dcterms:W3CDTF">2023-04-12T19:37:26Z</dcterms:modified>
  <cp:category>science research poster</cp:category>
</cp:coreProperties>
</file>