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9" r:id="rId4"/>
  </p:sldIdLst>
  <p:sldSz cx="51206400" cy="384048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3FC699-E849-F084-ECFE-899CA8A892E9}" name="Ian Connor" initials="IC" userId="S::ifc1001@usnh.edu::dfd89315-3bee-43d2-a7cf-293e596fae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A1C55-8846-C486-9353-9A8A01CEE553}" v="206" dt="2023-04-03T15:45:03.921"/>
    <p1510:client id="{1E51BB29-0D1E-49DD-302F-98E324BB2C5B}" v="31" dt="2023-04-17T19:59:53.686"/>
    <p1510:client id="{20B86221-BFA1-E1CF-A9D6-CFAE35AA9778}" v="10" dt="2023-04-14T15:09:46.392"/>
    <p1510:client id="{3B7B9503-4DE4-E7E7-80E5-84B628DDF0D7}" v="272" dt="2023-03-23T18:56:37.716"/>
    <p1510:client id="{47B8B4A0-DF55-7B86-AA4E-4BDE07F1671F}" v="256" dt="2023-04-14T02:58:04.910"/>
    <p1510:client id="{585A440E-A8AF-C0B5-E0F3-1CACDFA850D3}" v="229" dt="2023-03-28T01:37:26.125"/>
    <p1510:client id="{5AFA79B0-0FEA-BA7B-6163-76887C090AFB}" v="306" dt="2023-03-06T18:02:35.954"/>
    <p1510:client id="{5D0644F0-519C-742F-C1CA-DCCB52EA65C7}" v="671" dt="2023-04-04T17:27:32.786"/>
    <p1510:client id="{6FFF2183-493C-550C-A286-874ED025D386}" v="2" dt="2023-04-03T16:09:38.975"/>
    <p1510:client id="{7A1AA614-F83C-8611-CD2C-9B995914C6CE}" v="393" dt="2023-04-13T00:50:22.997"/>
    <p1510:client id="{81FB7A10-A870-63D0-FA23-AE5AF3908807}" v="1022" dt="2023-04-03T15:57:49.667"/>
    <p1510:client id="{90EB116F-0D79-6255-AE9B-0E71AA510B48}" v="2270" dt="2023-04-17T05:08:24.520"/>
    <p1510:client id="{962C7323-42E0-419A-DE6B-EADF486BEDE2}" v="201" dt="2023-04-03T16:14:35.488"/>
    <p1510:client id="{A0C267C2-7A67-2DC8-C271-44B2763927F1}" v="497" dt="2023-04-17T19:13:53.966"/>
    <p1510:client id="{A331DC6D-336E-0825-3473-98C050D47F70}" v="231" dt="2023-04-13T01:13:34.730"/>
    <p1510:client id="{A4848B44-F083-9BE8-BCC6-599D8E8E57AC}" v="1099" dt="2023-04-03T18:22:12.956"/>
    <p1510:client id="{AE9B6A98-A116-17B0-F176-E096794E2B9A}" v="481" dt="2023-04-17T19:03:16.918"/>
    <p1510:client id="{C17E14C6-D31D-6C3E-D179-BD4614B0BF35}" v="1160" dt="2023-04-17T18:16:30.624"/>
    <p1510:client id="{CA69CDB1-0226-45D5-3394-F45E07EF1B82}" v="902" dt="2023-04-16T18:36:43.381"/>
    <p1510:client id="{CBA67C84-140E-BA94-A445-E886BFC842D0}" v="16" dt="2023-04-17T19:07:40.336"/>
    <p1510:client id="{CE7FAEA7-CD0F-2444-BFD5-B2B8A8F8ADE1}" v="709" dt="2023-04-17T21:13:05.478"/>
    <p1510:client id="{DFD8E346-71E8-050A-2A80-C8387D0F800D}" v="20" dt="2023-04-17T19:52:00.342"/>
    <p1510:client id="{E298CF6A-D23C-0E6C-D4CF-EE276ADFCB4A}" v="812" dt="2023-04-16T16:50:29.067"/>
    <p1510:client id="{EB6DDD48-2C83-4E00-80B5-044C729FB161}" v="582" dt="2023-03-03T14:54:55.772"/>
    <p1510:client id="{ED0FC296-8C4D-0CE0-FFE3-9704575CA85A}" v="272" dt="2023-04-03T16:39:40.353"/>
    <p1510:client id="{EEA50BD8-BAB6-AD38-D672-9F6DFF5B390B}" v="260" dt="2023-04-17T17:27:24.445"/>
    <p1510:client id="{F042EDD7-C798-6E25-B1B8-8EBD4AAE2F8F}" v="2" dt="2023-04-03T16:45:55.646"/>
    <p1510:client id="{FBDDD489-5B64-B51B-B78A-2DD23F20BCDF}" v="67" dt="2023-04-17T20:04:02.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096"/>
        <p:guide pos="1612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A039A8D-2740-4F96-911B-8B9BF925A8FB}" type="datetimeFigureOut">
              <a:t>4/17/2023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7FC0D0D-CDCD-465D-8B1D-99611D5291B1}" type="slidenum">
              <a:t>‹#›</a:t>
            </a:fld>
            <a:endParaRPr lang="en-US"/>
          </a:p>
        </p:txBody>
      </p:sp>
    </p:spTree>
    <p:extLst>
      <p:ext uri="{BB962C8B-B14F-4D97-AF65-F5344CB8AC3E}">
        <p14:creationId xmlns:p14="http://schemas.microsoft.com/office/powerpoint/2010/main" val="286822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 we want to reference the Baylor material or aluminum (do we have the graph with the </a:t>
            </a:r>
            <a:r>
              <a:rPr lang="en-US" err="1">
                <a:cs typeface="Calibri"/>
              </a:rPr>
              <a:t>baylor</a:t>
            </a:r>
            <a:r>
              <a:rPr lang="en-US">
                <a:cs typeface="Calibri"/>
              </a:rPr>
              <a:t> force? </a:t>
            </a:r>
          </a:p>
          <a:p>
            <a:endParaRPr lang="en-US">
              <a:cs typeface="Calibri"/>
            </a:endParaRPr>
          </a:p>
        </p:txBody>
      </p:sp>
      <p:sp>
        <p:nvSpPr>
          <p:cNvPr id="4" name="Slide Number Placeholder 3"/>
          <p:cNvSpPr>
            <a:spLocks noGrp="1"/>
          </p:cNvSpPr>
          <p:nvPr>
            <p:ph type="sldNum" sz="quarter" idx="5"/>
          </p:nvPr>
        </p:nvSpPr>
        <p:spPr/>
        <p:txBody>
          <a:bodyPr/>
          <a:lstStyle/>
          <a:p>
            <a:fld id="{37FC0D0D-CDCD-465D-8B1D-99611D5291B1}" type="slidenum">
              <a:t>1</a:t>
            </a:fld>
            <a:endParaRPr lang="en-US"/>
          </a:p>
        </p:txBody>
      </p:sp>
    </p:spTree>
    <p:extLst>
      <p:ext uri="{BB962C8B-B14F-4D97-AF65-F5344CB8AC3E}">
        <p14:creationId xmlns:p14="http://schemas.microsoft.com/office/powerpoint/2010/main" val="424645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285235"/>
            <a:ext cx="43525440" cy="1337056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6400800" y="20171415"/>
            <a:ext cx="38404800" cy="927226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2" y="2044702"/>
            <a:ext cx="11041380" cy="325462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20442" y="2044702"/>
            <a:ext cx="32484060" cy="32546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2" y="9574544"/>
            <a:ext cx="44165520" cy="1597532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3493772" y="25701005"/>
            <a:ext cx="44165520" cy="840104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20440" y="10223503"/>
            <a:ext cx="21762720" cy="24367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923240" y="10223503"/>
            <a:ext cx="21762720" cy="24367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044709"/>
            <a:ext cx="44165520" cy="7423154"/>
          </a:xfrm>
        </p:spPr>
        <p:txBody>
          <a:bodyPr/>
          <a:lstStyle/>
          <a:p>
            <a:r>
              <a:rPr lang="en-US"/>
              <a:t>Click to edit Master title style</a:t>
            </a:r>
          </a:p>
        </p:txBody>
      </p:sp>
      <p:sp>
        <p:nvSpPr>
          <p:cNvPr id="3" name="Text Placeholder 2"/>
          <p:cNvSpPr>
            <a:spLocks noGrp="1"/>
          </p:cNvSpPr>
          <p:nvPr>
            <p:ph type="body" idx="1"/>
          </p:nvPr>
        </p:nvSpPr>
        <p:spPr>
          <a:xfrm>
            <a:off x="3527116" y="9414517"/>
            <a:ext cx="21662704" cy="461390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527116" y="14028420"/>
            <a:ext cx="21662704" cy="20633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923243" y="9414517"/>
            <a:ext cx="21769390" cy="461390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5923243" y="14028420"/>
            <a:ext cx="21769390" cy="20633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6" cy="896112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21769390" y="5529589"/>
            <a:ext cx="25923240" cy="272923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27110" y="11521441"/>
            <a:ext cx="16515396" cy="21344894"/>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6" cy="896112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21769390" y="5529589"/>
            <a:ext cx="25923240" cy="272923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527110" y="11521441"/>
            <a:ext cx="16515396" cy="21344894"/>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044709"/>
            <a:ext cx="44165520" cy="7423154"/>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520440" y="10223503"/>
            <a:ext cx="44165520" cy="24367494"/>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20440" y="35595569"/>
            <a:ext cx="11521440" cy="20447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4/17/2023</a:t>
            </a:fld>
            <a:endParaRPr lang="en-US"/>
          </a:p>
        </p:txBody>
      </p:sp>
      <p:sp>
        <p:nvSpPr>
          <p:cNvPr id="5" name="Footer Placeholder 4"/>
          <p:cNvSpPr>
            <a:spLocks noGrp="1"/>
          </p:cNvSpPr>
          <p:nvPr>
            <p:ph type="ftr" sz="quarter" idx="3"/>
          </p:nvPr>
        </p:nvSpPr>
        <p:spPr>
          <a:xfrm>
            <a:off x="16962120" y="35595569"/>
            <a:ext cx="17282160" cy="20447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5595569"/>
            <a:ext cx="11521440" cy="20447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197" y="609601"/>
            <a:ext cx="50326026" cy="4605867"/>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a:solidFill>
                  <a:schemeClr val="bg1"/>
                </a:solidFill>
                <a:latin typeface="Cambria"/>
                <a:cs typeface="Arial"/>
              </a:rPr>
              <a:t>Robotic Blacksmithing in Space</a:t>
            </a:r>
            <a:br>
              <a:rPr lang="en-US" sz="8400">
                <a:latin typeface="Cambria" panose="02040503050406030204" pitchFamily="18" charset="0"/>
                <a:cs typeface="Arial" panose="020B0604020202020204" pitchFamily="34" charset="0"/>
              </a:rPr>
            </a:br>
            <a:r>
              <a:rPr lang="en-US" sz="8400">
                <a:solidFill>
                  <a:schemeClr val="bg1"/>
                </a:solidFill>
                <a:latin typeface="Cambria"/>
                <a:ea typeface="Cambria"/>
                <a:cs typeface="Arial"/>
              </a:rPr>
              <a:t>Ian Connor, Rebecca Dorzens, Garrett Mallard, Avonlea Westhoff</a:t>
            </a:r>
            <a:br>
              <a:rPr lang="en-US" sz="5600">
                <a:latin typeface="Cambria" panose="02040503050406030204" pitchFamily="18" charset="0"/>
                <a:cs typeface="Arial" panose="020B0604020202020204" pitchFamily="34" charset="0"/>
              </a:rPr>
            </a:br>
            <a:r>
              <a:rPr lang="en-US" sz="5600" i="1">
                <a:solidFill>
                  <a:schemeClr val="bg1"/>
                </a:solidFill>
                <a:latin typeface="Cambria"/>
                <a:ea typeface="Cambria"/>
                <a:cs typeface="Arial"/>
              </a:rPr>
              <a:t>Department of Mechanical Engineering, University of New Hampshire, Durham, NH 03824</a:t>
            </a:r>
            <a:br>
              <a:rPr lang="en-US" sz="5600" i="1">
                <a:latin typeface="Cambria"/>
                <a:ea typeface="Cambria"/>
                <a:cs typeface="Arial"/>
              </a:rPr>
            </a:br>
            <a:r>
              <a:rPr lang="en-US" sz="5600" i="1">
                <a:solidFill>
                  <a:schemeClr val="bg1"/>
                </a:solidFill>
                <a:latin typeface="Cambria"/>
                <a:ea typeface="Cambria"/>
                <a:cs typeface="Arial"/>
              </a:rPr>
              <a:t>Advisor: Dr. Brad Kinsey</a:t>
            </a:r>
            <a:endParaRPr lang="en-US" sz="9300" i="1">
              <a:solidFill>
                <a:schemeClr val="bg1"/>
              </a:solidFill>
              <a:latin typeface="Cambria"/>
              <a:ea typeface="Cambria"/>
              <a:cs typeface="Arial"/>
            </a:endParaRPr>
          </a:p>
        </p:txBody>
      </p:sp>
      <p:sp>
        <p:nvSpPr>
          <p:cNvPr id="6" name="Subtitle 2"/>
          <p:cNvSpPr txBox="1">
            <a:spLocks/>
          </p:cNvSpPr>
          <p:nvPr/>
        </p:nvSpPr>
        <p:spPr>
          <a:xfrm>
            <a:off x="431198" y="7198244"/>
            <a:ext cx="19645708" cy="4692963"/>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3400">
                <a:latin typeface="Cambria"/>
                <a:ea typeface="+mn-lt"/>
                <a:cs typeface="+mn-lt"/>
              </a:rPr>
              <a:t>The goal of the Robotic Blacksmithing project is to produce a robotic end effector attachment for forging an aluminum composite produced through friction stir additive (FSA) manufacturing by research collaborators at Baylor University. The current material suffers from internal voids and rough surfaces. Robotic blacksmithing will be used to remove these defects from the FSA material and improve its mechanical properties.</a:t>
            </a:r>
            <a:endParaRPr lang="en-US" sz="3400">
              <a:latin typeface="Cambria"/>
              <a:ea typeface="Cambria"/>
            </a:endParaRPr>
          </a:p>
          <a:p>
            <a:endParaRPr lang="en-US" sz="3400">
              <a:latin typeface="Cambria" panose="02040503050406030204" pitchFamily="18" charset="0"/>
              <a:ea typeface="Cambria" panose="02040503050406030204" pitchFamily="18" charset="0"/>
            </a:endParaRPr>
          </a:p>
          <a:p>
            <a:endParaRPr lang="en-US" sz="3400">
              <a:latin typeface="Cambria" panose="02040503050406030204" pitchFamily="18" charset="0"/>
              <a:ea typeface="Cambria" panose="02040503050406030204" pitchFamily="18" charset="0"/>
            </a:endParaRPr>
          </a:p>
          <a:p>
            <a:endParaRPr lang="en-US" sz="3400">
              <a:latin typeface="Cambria" panose="02040503050406030204" pitchFamily="18" charset="0"/>
              <a:ea typeface="Cambria" panose="02040503050406030204" pitchFamily="18" charset="0"/>
            </a:endParaRPr>
          </a:p>
          <a:p>
            <a:endParaRPr lang="en-US" sz="3400">
              <a:latin typeface="Cambria" panose="02040503050406030204" pitchFamily="18" charset="0"/>
              <a:ea typeface="Cambria" panose="02040503050406030204" pitchFamily="18" charset="0"/>
            </a:endParaRPr>
          </a:p>
          <a:p>
            <a:endParaRPr lang="en-US" sz="3400">
              <a:latin typeface="Cambria" panose="02040503050406030204" pitchFamily="18" charset="0"/>
              <a:ea typeface="Cambria"/>
            </a:endParaRPr>
          </a:p>
          <a:p>
            <a:endParaRPr lang="en-US" sz="3400">
              <a:latin typeface="Cambria" panose="02040503050406030204" pitchFamily="18" charset="0"/>
              <a:ea typeface="Cambria"/>
            </a:endParaRPr>
          </a:p>
        </p:txBody>
      </p:sp>
      <p:sp>
        <p:nvSpPr>
          <p:cNvPr id="7" name="Subtitle 2"/>
          <p:cNvSpPr txBox="1">
            <a:spLocks/>
          </p:cNvSpPr>
          <p:nvPr/>
        </p:nvSpPr>
        <p:spPr>
          <a:xfrm>
            <a:off x="392870" y="12313936"/>
            <a:ext cx="19684036" cy="1039799"/>
          </a:xfrm>
          <a:prstGeom prst="rect">
            <a:avLst/>
          </a:prstGeom>
          <a:solidFill>
            <a:srgbClr val="002060"/>
          </a:solidFill>
          <a:ln>
            <a:solidFill>
              <a:srgbClr val="002060"/>
            </a:solidFill>
          </a:ln>
        </p:spPr>
        <p:txBody>
          <a:bodyPr vert="horz" lIns="106674" tIns="53337" rIns="106674" bIns="53337" rtlCol="0" anchor="b">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a:ea typeface="Cambria"/>
              </a:rPr>
              <a:t>Design</a:t>
            </a:r>
            <a:endParaRPr lang="en-US">
              <a:solidFill>
                <a:schemeClr val="bg1"/>
              </a:solidFill>
            </a:endParaRPr>
          </a:p>
        </p:txBody>
      </p:sp>
      <p:sp>
        <p:nvSpPr>
          <p:cNvPr id="9" name="Subtitle 2"/>
          <p:cNvSpPr txBox="1">
            <a:spLocks/>
          </p:cNvSpPr>
          <p:nvPr/>
        </p:nvSpPr>
        <p:spPr>
          <a:xfrm>
            <a:off x="20760491" y="5760899"/>
            <a:ext cx="15575935" cy="1073224"/>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a:ea typeface="Cambria"/>
              </a:rPr>
              <a:t>Testing and Analysis</a:t>
            </a:r>
          </a:p>
        </p:txBody>
      </p:sp>
      <p:sp>
        <p:nvSpPr>
          <p:cNvPr id="13" name="Subtitle 2"/>
          <p:cNvSpPr txBox="1">
            <a:spLocks/>
          </p:cNvSpPr>
          <p:nvPr/>
        </p:nvSpPr>
        <p:spPr>
          <a:xfrm>
            <a:off x="431198" y="5769023"/>
            <a:ext cx="19684035" cy="1045223"/>
          </a:xfrm>
          <a:prstGeom prst="rect">
            <a:avLst/>
          </a:prstGeom>
          <a:solidFill>
            <a:srgbClr val="002060"/>
          </a:solidFill>
          <a:ln>
            <a:solidFill>
              <a:srgbClr val="002060"/>
            </a:solidFill>
          </a:ln>
        </p:spPr>
        <p:txBody>
          <a:bodyPr vert="horz" lIns="106674" tIns="53337" rIns="106674" bIns="53337" rtlCol="0" anchor="b">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Introduction</a:t>
            </a:r>
          </a:p>
        </p:txBody>
      </p:sp>
      <p:sp>
        <p:nvSpPr>
          <p:cNvPr id="15" name="Subtitle 2"/>
          <p:cNvSpPr txBox="1">
            <a:spLocks/>
          </p:cNvSpPr>
          <p:nvPr/>
        </p:nvSpPr>
        <p:spPr>
          <a:xfrm>
            <a:off x="37026830" y="5748895"/>
            <a:ext cx="13549244" cy="1959673"/>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1000"/>
              </a:spcBef>
            </a:pPr>
            <a:r>
              <a:rPr lang="en-US" sz="5800">
                <a:solidFill>
                  <a:schemeClr val="bg1"/>
                </a:solidFill>
                <a:latin typeface="Cambria"/>
                <a:ea typeface="Cambria"/>
              </a:rPr>
              <a:t>Theoretical Calculations vs </a:t>
            </a:r>
            <a:endParaRPr lang="en-US" sz="5800">
              <a:solidFill>
                <a:schemeClr val="bg1"/>
              </a:solidFill>
              <a:latin typeface="Calibri" panose="020F0502020204030204"/>
              <a:ea typeface="Cambria"/>
              <a:cs typeface="Calibri" panose="020F0502020204030204"/>
            </a:endParaRPr>
          </a:p>
          <a:p>
            <a:pPr>
              <a:spcBef>
                <a:spcPts val="1000"/>
              </a:spcBef>
            </a:pPr>
            <a:r>
              <a:rPr lang="en-US" sz="5800">
                <a:solidFill>
                  <a:schemeClr val="bg1"/>
                </a:solidFill>
                <a:latin typeface="Cambria"/>
                <a:ea typeface="Cambria"/>
              </a:rPr>
              <a:t>Experimental Results</a:t>
            </a:r>
            <a:endParaRPr lang="en-US" sz="5800">
              <a:solidFill>
                <a:schemeClr val="bg1"/>
              </a:solidFill>
              <a:cs typeface="Calibri"/>
            </a:endParaRPr>
          </a:p>
        </p:txBody>
      </p:sp>
      <p:sp>
        <p:nvSpPr>
          <p:cNvPr id="16" name="Subtitle 2"/>
          <p:cNvSpPr txBox="1">
            <a:spLocks/>
          </p:cNvSpPr>
          <p:nvPr/>
        </p:nvSpPr>
        <p:spPr>
          <a:xfrm>
            <a:off x="437576" y="27189398"/>
            <a:ext cx="19641587" cy="10251885"/>
          </a:xfrm>
          <a:prstGeom prst="rect">
            <a:avLst/>
          </a:prstGeom>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endParaRPr lang="en-US" sz="3600">
              <a:latin typeface="Cambria"/>
              <a:ea typeface="Cambria"/>
              <a:cs typeface="Calibri"/>
            </a:endParaRPr>
          </a:p>
          <a:p>
            <a:pPr algn="just"/>
            <a:endParaRPr lang="en-US" sz="3600">
              <a:cs typeface="Calibri"/>
            </a:endParaRPr>
          </a:p>
        </p:txBody>
      </p:sp>
      <p:sp>
        <p:nvSpPr>
          <p:cNvPr id="17" name="Subtitle 2"/>
          <p:cNvSpPr txBox="1">
            <a:spLocks/>
          </p:cNvSpPr>
          <p:nvPr/>
        </p:nvSpPr>
        <p:spPr>
          <a:xfrm>
            <a:off x="37039292" y="21019664"/>
            <a:ext cx="13551534" cy="10653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a:ea typeface="Cambria"/>
              </a:rPr>
              <a:t>Conclusions and Next Steps</a:t>
            </a:r>
            <a:endParaRPr lang="en-US" sz="5800">
              <a:solidFill>
                <a:schemeClr val="bg1"/>
              </a:solidFill>
              <a:latin typeface="Cambria" panose="02040503050406030204" pitchFamily="18" charset="0"/>
            </a:endParaRPr>
          </a:p>
        </p:txBody>
      </p:sp>
      <p:sp>
        <p:nvSpPr>
          <p:cNvPr id="18" name="Subtitle 2"/>
          <p:cNvSpPr txBox="1">
            <a:spLocks/>
          </p:cNvSpPr>
          <p:nvPr/>
        </p:nvSpPr>
        <p:spPr>
          <a:xfrm>
            <a:off x="37031893" y="27815597"/>
            <a:ext cx="13571661" cy="719101"/>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Acknowledgements</a:t>
            </a:r>
          </a:p>
        </p:txBody>
      </p:sp>
      <p:sp>
        <p:nvSpPr>
          <p:cNvPr id="19" name="Subtitle 2"/>
          <p:cNvSpPr txBox="1">
            <a:spLocks/>
          </p:cNvSpPr>
          <p:nvPr/>
        </p:nvSpPr>
        <p:spPr>
          <a:xfrm>
            <a:off x="37035227" y="7918857"/>
            <a:ext cx="13538396" cy="12845368"/>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just">
              <a:spcBef>
                <a:spcPts val="0"/>
              </a:spcBef>
              <a:buChar char="•"/>
            </a:pPr>
            <a:endParaRPr lang="en" sz="3600">
              <a:latin typeface="Cambria"/>
              <a:ea typeface="Cambria"/>
            </a:endParaRPr>
          </a:p>
          <a:p>
            <a:pPr algn="l">
              <a:spcBef>
                <a:spcPts val="0"/>
              </a:spcBef>
            </a:pPr>
            <a:endParaRPr lang="en-US" sz="3700">
              <a:latin typeface="Cambria"/>
              <a:ea typeface="Cambria"/>
            </a:endParaRPr>
          </a:p>
          <a:p>
            <a:pPr algn="just">
              <a:spcBef>
                <a:spcPts val="0"/>
              </a:spcBef>
            </a:pPr>
            <a:endParaRPr lang="en-US" sz="3700">
              <a:latin typeface="Cambria"/>
              <a:ea typeface="Cambria"/>
            </a:endParaRPr>
          </a:p>
        </p:txBody>
      </p:sp>
      <p:sp>
        <p:nvSpPr>
          <p:cNvPr id="30" name="Subtitle 2"/>
          <p:cNvSpPr txBox="1">
            <a:spLocks/>
          </p:cNvSpPr>
          <p:nvPr/>
        </p:nvSpPr>
        <p:spPr>
          <a:xfrm>
            <a:off x="20817971" y="18879738"/>
            <a:ext cx="15597633" cy="1051741"/>
          </a:xfrm>
          <a:prstGeom prst="rect">
            <a:avLst/>
          </a:prstGeom>
          <a:solidFill>
            <a:srgbClr val="002060"/>
          </a:solidFill>
          <a:ln>
            <a:solidFill>
              <a:srgbClr val="002060"/>
            </a:solidFill>
          </a:ln>
        </p:spPr>
        <p:txBody>
          <a:bodyPr vert="horz" lIns="106674" tIns="53337" rIns="106674" bIns="53337" rtlCol="0" anchor="b">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a:ea typeface="Cambria"/>
              </a:rPr>
              <a:t>Testing and Analysis</a:t>
            </a:r>
            <a:endParaRPr lang="en-US" sz="5800">
              <a:solidFill>
                <a:schemeClr val="bg1"/>
              </a:solidFill>
              <a:latin typeface="Cambria" panose="02040503050406030204" pitchFamily="18" charset="0"/>
              <a:ea typeface="Cambria"/>
            </a:endParaRPr>
          </a:p>
        </p:txBody>
      </p:sp>
      <p:sp>
        <p:nvSpPr>
          <p:cNvPr id="33" name="Subtitle 2"/>
          <p:cNvSpPr txBox="1">
            <a:spLocks/>
          </p:cNvSpPr>
          <p:nvPr/>
        </p:nvSpPr>
        <p:spPr>
          <a:xfrm>
            <a:off x="20795444" y="31153561"/>
            <a:ext cx="15553758" cy="626393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49" name="Subtitle 2"/>
          <p:cNvSpPr txBox="1">
            <a:spLocks/>
          </p:cNvSpPr>
          <p:nvPr/>
        </p:nvSpPr>
        <p:spPr>
          <a:xfrm>
            <a:off x="20805316" y="29895155"/>
            <a:ext cx="15546768" cy="1018985"/>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a:ea typeface="Cambria"/>
              </a:rPr>
              <a:t>Deformation Results</a:t>
            </a:r>
            <a:endParaRPr lang="en-US" sz="5800">
              <a:solidFill>
                <a:schemeClr val="bg1"/>
              </a:solidFill>
            </a:endParaRPr>
          </a:p>
        </p:txBody>
      </p:sp>
      <p:sp>
        <p:nvSpPr>
          <p:cNvPr id="85" name="Subtitle 2"/>
          <p:cNvSpPr txBox="1">
            <a:spLocks/>
          </p:cNvSpPr>
          <p:nvPr/>
        </p:nvSpPr>
        <p:spPr>
          <a:xfrm>
            <a:off x="37044716" y="33357945"/>
            <a:ext cx="13566237" cy="405667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400" err="1">
                <a:ea typeface="+mn-lt"/>
                <a:cs typeface="+mn-lt"/>
              </a:rPr>
              <a:t>Varat</a:t>
            </a:r>
            <a:r>
              <a:rPr lang="en-US" sz="3400">
                <a:ea typeface="+mn-lt"/>
                <a:cs typeface="+mn-lt"/>
              </a:rPr>
              <a:t>, M. S., &amp; Husher, S. E. (n.d.). </a:t>
            </a:r>
            <a:r>
              <a:rPr lang="en-US" sz="3400" i="1">
                <a:ea typeface="+mn-lt"/>
                <a:cs typeface="+mn-lt"/>
              </a:rPr>
              <a:t>Crash Pulse Modeling for Vehicle Safety Research</a:t>
            </a:r>
            <a:r>
              <a:rPr lang="en-US" sz="3400">
                <a:ea typeface="+mn-lt"/>
                <a:cs typeface="+mn-lt"/>
              </a:rPr>
              <a:t>. Retrieved April 14, 2023, from https://www.nhtsa.gov/sites/nhtsa.gov/files/18esv-000501.pdf </a:t>
            </a:r>
            <a:endParaRPr lang="en-US" sz="3400">
              <a:cs typeface="Calibri"/>
            </a:endParaRPr>
          </a:p>
          <a:p>
            <a:pPr algn="l"/>
            <a:r>
              <a:rPr lang="en-US" sz="3400">
                <a:ea typeface="+mn-lt"/>
                <a:cs typeface="+mn-lt"/>
              </a:rPr>
              <a:t>Richer, E., &amp; </a:t>
            </a:r>
            <a:r>
              <a:rPr lang="en-US" sz="3400" err="1">
                <a:ea typeface="+mn-lt"/>
                <a:cs typeface="+mn-lt"/>
              </a:rPr>
              <a:t>Hurmuzlu</a:t>
            </a:r>
            <a:r>
              <a:rPr lang="en-US" sz="3400">
                <a:ea typeface="+mn-lt"/>
                <a:cs typeface="+mn-lt"/>
              </a:rPr>
              <a:t>, Y. (1999). A high performance pneumatic force actuator system: Part I—nonlinear mathematical model. </a:t>
            </a:r>
            <a:r>
              <a:rPr lang="en-US" sz="3400" i="1">
                <a:ea typeface="+mn-lt"/>
                <a:cs typeface="+mn-lt"/>
              </a:rPr>
              <a:t>Journal of Dynamic Systems, Measurement, and Control</a:t>
            </a:r>
            <a:r>
              <a:rPr lang="en-US" sz="3400">
                <a:ea typeface="+mn-lt"/>
                <a:cs typeface="+mn-lt"/>
              </a:rPr>
              <a:t>, </a:t>
            </a:r>
            <a:r>
              <a:rPr lang="en-US" sz="3400" i="1">
                <a:ea typeface="+mn-lt"/>
                <a:cs typeface="+mn-lt"/>
              </a:rPr>
              <a:t>122</a:t>
            </a:r>
            <a:r>
              <a:rPr lang="en-US" sz="3400">
                <a:ea typeface="+mn-lt"/>
                <a:cs typeface="+mn-lt"/>
              </a:rPr>
              <a:t>(3), 416–425. https://doi.org/10.1115/1.1286336 </a:t>
            </a:r>
            <a:endParaRPr lang="en-US" sz="3400">
              <a:cs typeface="Calibri"/>
            </a:endParaRPr>
          </a:p>
          <a:p>
            <a:pPr algn="l">
              <a:spcBef>
                <a:spcPts val="0"/>
              </a:spcBef>
            </a:pPr>
            <a:endParaRPr lang="en-US" sz="3400">
              <a:latin typeface="Cambria"/>
              <a:ea typeface="Cambria"/>
            </a:endParaRPr>
          </a:p>
          <a:p>
            <a:pPr algn="l">
              <a:spcBef>
                <a:spcPts val="0"/>
              </a:spcBef>
            </a:pPr>
            <a:endParaRPr lang="en-US" sz="3400">
              <a:latin typeface="Cambria" panose="02040503050406030204" pitchFamily="18" charset="0"/>
              <a:ea typeface="Cambria" panose="02040503050406030204" pitchFamily="18" charset="0"/>
            </a:endParaRPr>
          </a:p>
          <a:p>
            <a:pPr algn="l"/>
            <a:endParaRPr lang="en-US" sz="3400">
              <a:latin typeface="Cambria" panose="02040503050406030204" pitchFamily="18" charset="0"/>
              <a:ea typeface="Cambria" panose="02040503050406030204" pitchFamily="18" charset="0"/>
            </a:endParaRPr>
          </a:p>
        </p:txBody>
      </p:sp>
      <p:sp>
        <p:nvSpPr>
          <p:cNvPr id="93" name="Subtitle 2"/>
          <p:cNvSpPr txBox="1">
            <a:spLocks/>
          </p:cNvSpPr>
          <p:nvPr/>
        </p:nvSpPr>
        <p:spPr>
          <a:xfrm>
            <a:off x="37044668" y="32310275"/>
            <a:ext cx="13551534" cy="739229"/>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References</a:t>
            </a:r>
          </a:p>
        </p:txBody>
      </p:sp>
      <p:sp>
        <p:nvSpPr>
          <p:cNvPr id="4" name="TextBox 3"/>
          <p:cNvSpPr txBox="1"/>
          <p:nvPr/>
        </p:nvSpPr>
        <p:spPr>
          <a:xfrm>
            <a:off x="38482410" y="14253001"/>
            <a:ext cx="6600301" cy="553992"/>
          </a:xfrm>
          <a:prstGeom prst="rect">
            <a:avLst/>
          </a:prstGeom>
          <a:noFill/>
        </p:spPr>
        <p:txBody>
          <a:bodyPr wrap="square" lIns="106674" tIns="53337" rIns="106674" bIns="53337" rtlCol="0">
            <a:spAutoFit/>
          </a:bodyPr>
          <a:lstStyle/>
          <a:p>
            <a:endParaRPr lang="en-US" sz="2900">
              <a:latin typeface="Cambria" panose="02040503050406030204" pitchFamily="18" charset="0"/>
            </a:endParaRPr>
          </a:p>
        </p:txBody>
      </p:sp>
      <p:sp>
        <p:nvSpPr>
          <p:cNvPr id="27" name="Rectangle 26"/>
          <p:cNvSpPr/>
          <p:nvPr/>
        </p:nvSpPr>
        <p:spPr>
          <a:xfrm>
            <a:off x="44275353" y="1363833"/>
            <a:ext cx="4244112" cy="2935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6674" tIns="53337" rIns="106674" bIns="53337" rtlCol="0" anchor="ctr"/>
          <a:lstStyle/>
          <a:p>
            <a:pPr algn="ctr"/>
            <a:endParaRPr lang="en-US" sz="4700">
              <a:solidFill>
                <a:schemeClr val="tx1"/>
              </a:solidFill>
              <a:cs typeface="Calibri"/>
            </a:endParaRPr>
          </a:p>
        </p:txBody>
      </p:sp>
      <p:sp>
        <p:nvSpPr>
          <p:cNvPr id="98" name="Subtitle 2"/>
          <p:cNvSpPr txBox="1">
            <a:spLocks/>
          </p:cNvSpPr>
          <p:nvPr/>
        </p:nvSpPr>
        <p:spPr>
          <a:xfrm>
            <a:off x="431198" y="25919115"/>
            <a:ext cx="19684037" cy="963143"/>
          </a:xfrm>
          <a:prstGeom prst="rect">
            <a:avLst/>
          </a:prstGeom>
          <a:solidFill>
            <a:srgbClr val="002060"/>
          </a:solidFill>
          <a:ln>
            <a:solidFill>
              <a:srgbClr val="002060"/>
            </a:solidFill>
          </a:ln>
        </p:spPr>
        <p:txBody>
          <a:bodyPr vert="horz" lIns="106674" tIns="53337" rIns="106674" bIns="53337" rtlCol="0" anchor="b">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a:ea typeface="Cambria"/>
              </a:rPr>
              <a:t>Electronics Schematic</a:t>
            </a:r>
            <a:endParaRPr lang="en-US">
              <a:solidFill>
                <a:schemeClr val="bg1"/>
              </a:solidFill>
              <a:latin typeface="Cambria"/>
            </a:endParaRPr>
          </a:p>
        </p:txBody>
      </p:sp>
      <p:sp>
        <p:nvSpPr>
          <p:cNvPr id="99" name="Subtitle 2"/>
          <p:cNvSpPr txBox="1">
            <a:spLocks/>
          </p:cNvSpPr>
          <p:nvPr/>
        </p:nvSpPr>
        <p:spPr>
          <a:xfrm>
            <a:off x="463122" y="13651315"/>
            <a:ext cx="19652112" cy="11860600"/>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endParaRPr lang="en-US" sz="3200">
              <a:latin typeface="Cambria"/>
              <a:ea typeface="Cambria"/>
              <a:cs typeface="Calibri"/>
            </a:endParaRPr>
          </a:p>
          <a:p>
            <a:pPr algn="just">
              <a:spcBef>
                <a:spcPts val="0"/>
              </a:spcBef>
            </a:pPr>
            <a:endParaRPr lang="en-US" sz="3200">
              <a:latin typeface="Cambria"/>
              <a:ea typeface="Cambria"/>
              <a:cs typeface="+mn-lt"/>
            </a:endParaRPr>
          </a:p>
          <a:p>
            <a:pPr marL="399415" indent="-399415" algn="just">
              <a:spcBef>
                <a:spcPts val="0"/>
              </a:spcBef>
              <a:buFont typeface="Arial,Sans-Serif"/>
              <a:buChar char="•"/>
            </a:pPr>
            <a:endParaRPr lang="en-US" sz="3200">
              <a:latin typeface="Cambria"/>
              <a:ea typeface="+mn-lt"/>
              <a:cs typeface="+mn-lt"/>
            </a:endParaRPr>
          </a:p>
          <a:p>
            <a:pPr marL="457200" indent="-457200" algn="just">
              <a:spcBef>
                <a:spcPts val="0"/>
              </a:spcBef>
              <a:buFont typeface="Arial,Sans-Serif"/>
              <a:buChar char="•"/>
            </a:pPr>
            <a:endParaRPr lang="en-US" sz="3200">
              <a:latin typeface="Cambria"/>
              <a:ea typeface="Cambria"/>
              <a:cs typeface="+mn-lt"/>
            </a:endParaRPr>
          </a:p>
          <a:p>
            <a:pPr algn="just">
              <a:spcBef>
                <a:spcPts val="0"/>
              </a:spcBef>
            </a:pPr>
            <a:endParaRPr lang="en-US" sz="3200">
              <a:latin typeface="Cambria"/>
              <a:ea typeface="Cambria"/>
              <a:cs typeface="+mn-lt"/>
            </a:endParaRPr>
          </a:p>
          <a:p>
            <a:pPr algn="just">
              <a:spcBef>
                <a:spcPts val="0"/>
              </a:spcBef>
            </a:pPr>
            <a:endParaRPr lang="en-US" sz="3200">
              <a:latin typeface="Cambria"/>
              <a:ea typeface="Cambria"/>
              <a:cs typeface="+mn-lt"/>
            </a:endParaRPr>
          </a:p>
          <a:p>
            <a:pPr algn="just">
              <a:spcBef>
                <a:spcPts val="0"/>
              </a:spcBef>
            </a:pPr>
            <a:endParaRPr lang="en-US" sz="3200">
              <a:latin typeface="Cambria"/>
              <a:ea typeface="Cambria"/>
              <a:cs typeface="+mn-lt"/>
            </a:endParaRPr>
          </a:p>
          <a:p>
            <a:pPr marL="457200" indent="-457200" algn="just">
              <a:spcBef>
                <a:spcPts val="0"/>
              </a:spcBef>
              <a:buChar char="•"/>
            </a:pPr>
            <a:endParaRPr lang="en-US" sz="3200">
              <a:latin typeface="Cambria" panose="02040503050406030204" pitchFamily="18" charset="0"/>
              <a:ea typeface="Cambria" panose="02040503050406030204" pitchFamily="18" charset="0"/>
            </a:endParaRPr>
          </a:p>
          <a:p>
            <a:pPr marL="399415" indent="-399415" algn="just">
              <a:spcBef>
                <a:spcPts val="0"/>
              </a:spcBef>
              <a:buFont typeface="Arial" panose="020B0604020202020204" pitchFamily="34" charset="0"/>
              <a:buChar char="•"/>
            </a:pPr>
            <a:endParaRPr lang="en-US" sz="3200">
              <a:latin typeface="Cambria" panose="02040503050406030204" pitchFamily="18" charset="0"/>
              <a:ea typeface="Cambria" panose="02040503050406030204" pitchFamily="18" charset="0"/>
            </a:endParaRPr>
          </a:p>
          <a:p>
            <a:pPr marL="399415" indent="-399415" algn="just">
              <a:spcBef>
                <a:spcPts val="0"/>
              </a:spcBef>
              <a:buChar char="•"/>
            </a:pPr>
            <a:endParaRPr lang="en-US" sz="3200">
              <a:latin typeface="Cambria" panose="02040503050406030204" pitchFamily="18" charset="0"/>
              <a:ea typeface="Cambria" panose="02040503050406030204" pitchFamily="18" charset="0"/>
            </a:endParaRPr>
          </a:p>
          <a:p>
            <a:pPr marL="399415" indent="-399415" algn="just">
              <a:spcBef>
                <a:spcPts val="0"/>
              </a:spcBef>
              <a:buChar char="•"/>
            </a:pPr>
            <a:endParaRPr lang="en-US" sz="3200">
              <a:latin typeface="Cambria" panose="02040503050406030204" pitchFamily="18" charset="0"/>
              <a:ea typeface="Cambria" panose="02040503050406030204" pitchFamily="18" charset="0"/>
            </a:endParaRPr>
          </a:p>
          <a:p>
            <a:pPr algn="l">
              <a:spcBef>
                <a:spcPts val="0"/>
              </a:spcBef>
            </a:pPr>
            <a:endParaRPr lang="en-US" sz="3200">
              <a:latin typeface="Cambria" panose="02040503050406030204" pitchFamily="18" charset="0"/>
              <a:ea typeface="Cambria" panose="02040503050406030204" pitchFamily="18" charset="0"/>
            </a:endParaRPr>
          </a:p>
          <a:p>
            <a:pPr algn="just">
              <a:spcBef>
                <a:spcPts val="0"/>
              </a:spcBef>
            </a:pPr>
            <a:endParaRPr lang="en-US" sz="3200">
              <a:latin typeface="Cambria" panose="02040503050406030204" pitchFamily="18" charset="0"/>
              <a:ea typeface="Cambria" panose="02040503050406030204" pitchFamily="18" charset="0"/>
            </a:endParaRPr>
          </a:p>
          <a:p>
            <a:pPr algn="l">
              <a:spcBef>
                <a:spcPts val="0"/>
              </a:spcBef>
            </a:pPr>
            <a:endParaRPr lang="en-US" sz="3200">
              <a:latin typeface="Cambria" panose="02040503050406030204" pitchFamily="18" charset="0"/>
              <a:ea typeface="Cambria"/>
            </a:endParaRPr>
          </a:p>
          <a:p>
            <a:pPr algn="l">
              <a:spcBef>
                <a:spcPts val="0"/>
              </a:spcBef>
            </a:pPr>
            <a:endParaRPr lang="en-US" sz="3200">
              <a:latin typeface="Cambria" panose="02040503050406030204" pitchFamily="18" charset="0"/>
              <a:ea typeface="Cambria" panose="02040503050406030204" pitchFamily="18" charset="0"/>
            </a:endParaRPr>
          </a:p>
          <a:p>
            <a:pPr algn="l">
              <a:spcBef>
                <a:spcPts val="0"/>
              </a:spcBef>
            </a:pPr>
            <a:endParaRPr lang="en-US" sz="3200">
              <a:latin typeface="Cambria" panose="02040503050406030204" pitchFamily="18" charset="0"/>
              <a:ea typeface="Cambria" panose="02040503050406030204" pitchFamily="18" charset="0"/>
            </a:endParaRPr>
          </a:p>
        </p:txBody>
      </p:sp>
      <p:sp>
        <p:nvSpPr>
          <p:cNvPr id="103" name="TextBox 102"/>
          <p:cNvSpPr txBox="1"/>
          <p:nvPr/>
        </p:nvSpPr>
        <p:spPr>
          <a:xfrm>
            <a:off x="9484365" y="35892833"/>
            <a:ext cx="10022467" cy="1338822"/>
          </a:xfrm>
          <a:prstGeom prst="rect">
            <a:avLst/>
          </a:prstGeom>
          <a:noFill/>
        </p:spPr>
        <p:txBody>
          <a:bodyPr wrap="square" lIns="106674" tIns="53337" rIns="106674" bIns="53337" rtlCol="0" anchor="t">
            <a:spAutoFit/>
          </a:bodyPr>
          <a:lstStyle/>
          <a:p>
            <a:pPr algn="ctr"/>
            <a:r>
              <a:rPr lang="en-US" sz="4000">
                <a:latin typeface="Cambria"/>
                <a:ea typeface="Cambria"/>
              </a:rPr>
              <a:t>Figure 3: Electrical Schematic for Solenoid Valve Control System</a:t>
            </a:r>
            <a:endParaRPr lang="en-US" sz="4000">
              <a:latin typeface="Cambria" panose="02040503050406030204" pitchFamily="18" charset="0"/>
            </a:endParaRPr>
          </a:p>
        </p:txBody>
      </p:sp>
      <p:sp>
        <p:nvSpPr>
          <p:cNvPr id="108" name="Subtitle 2"/>
          <p:cNvSpPr txBox="1">
            <a:spLocks/>
          </p:cNvSpPr>
          <p:nvPr/>
        </p:nvSpPr>
        <p:spPr>
          <a:xfrm>
            <a:off x="37028793" y="28605162"/>
            <a:ext cx="13566238" cy="3309753"/>
          </a:xfrm>
          <a:prstGeom prst="rect">
            <a:avLst/>
          </a:prstGeom>
          <a:noFill/>
          <a:ln>
            <a:solidFill>
              <a:srgbClr val="002060"/>
            </a:solidFill>
          </a:ln>
        </p:spPr>
        <p:txBody>
          <a:bodyPr vert="horz" lIns="106674" tIns="53337" rIns="106674"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400">
                <a:latin typeface="Cambria"/>
                <a:ea typeface="Cambria"/>
              </a:rPr>
              <a:t>New Hampshire Space Grant Consortium</a:t>
            </a:r>
          </a:p>
          <a:p>
            <a:pPr algn="l">
              <a:spcBef>
                <a:spcPts val="0"/>
              </a:spcBef>
            </a:pPr>
            <a:r>
              <a:rPr lang="en-US" sz="3400">
                <a:latin typeface="Cambria"/>
                <a:ea typeface="Cambria"/>
              </a:rPr>
              <a:t>Dr. Brad Kinsey (Project Advisor)</a:t>
            </a:r>
          </a:p>
          <a:p>
            <a:pPr algn="l">
              <a:spcBef>
                <a:spcPts val="0"/>
              </a:spcBef>
            </a:pPr>
            <a:r>
              <a:rPr lang="en-US" sz="3400">
                <a:latin typeface="Cambria"/>
                <a:ea typeface="Cambria"/>
              </a:rPr>
              <a:t>John Olson Center for Advanced Manufacturing</a:t>
            </a:r>
          </a:p>
          <a:p>
            <a:pPr algn="l">
              <a:spcBef>
                <a:spcPts val="0"/>
              </a:spcBef>
            </a:pPr>
            <a:r>
              <a:rPr lang="en-US" sz="3400">
                <a:latin typeface="Cambria"/>
                <a:ea typeface="Cambria"/>
              </a:rPr>
              <a:t>Nathan Daigle (Manufacturing Engineer, Olson Center)</a:t>
            </a:r>
            <a:endParaRPr lang="en-US" sz="3400">
              <a:latin typeface="Cambria" panose="02040503050406030204" pitchFamily="18" charset="0"/>
              <a:ea typeface="Cambria"/>
            </a:endParaRPr>
          </a:p>
          <a:p>
            <a:pPr algn="l">
              <a:spcBef>
                <a:spcPts val="0"/>
              </a:spcBef>
            </a:pPr>
            <a:r>
              <a:rPr lang="en-US" sz="3400">
                <a:latin typeface="Cambria"/>
                <a:ea typeface="Cambria"/>
              </a:rPr>
              <a:t>Shawn Banker (Director, University Instrumentation Center)</a:t>
            </a:r>
            <a:endParaRPr lang="en-US" sz="3400">
              <a:latin typeface="Cambria" panose="02040503050406030204" pitchFamily="18" charset="0"/>
              <a:ea typeface="Cambria" panose="02040503050406030204" pitchFamily="18" charset="0"/>
            </a:endParaRPr>
          </a:p>
          <a:p>
            <a:pPr algn="l">
              <a:spcBef>
                <a:spcPts val="0"/>
              </a:spcBef>
            </a:pPr>
            <a:r>
              <a:rPr lang="en-US" sz="3400">
                <a:latin typeface="Cambria"/>
                <a:ea typeface="Cambria"/>
              </a:rPr>
              <a:t>James Abare (Senior Electronics Engineer, Technical Service Center)</a:t>
            </a:r>
            <a:endParaRPr lang="en-US" sz="3400">
              <a:latin typeface="Cambria" panose="02040503050406030204" pitchFamily="18" charset="0"/>
              <a:ea typeface="Cambria" panose="02040503050406030204" pitchFamily="18" charset="0"/>
            </a:endParaRPr>
          </a:p>
          <a:p>
            <a:pPr algn="l">
              <a:spcBef>
                <a:spcPts val="0"/>
              </a:spcBef>
            </a:pPr>
            <a:r>
              <a:rPr lang="en-US" sz="3400">
                <a:latin typeface="Cambria"/>
                <a:ea typeface="Cambria"/>
              </a:rPr>
              <a:t>Scott Campbell (Senior Machinist, Technical Service Center)</a:t>
            </a:r>
            <a:endParaRPr lang="en-US" sz="3400">
              <a:latin typeface="Cambria" panose="02040503050406030204" pitchFamily="18" charset="0"/>
              <a:ea typeface="Cambria" panose="02040503050406030204" pitchFamily="18" charset="0"/>
            </a:endParaRPr>
          </a:p>
          <a:p>
            <a:pPr algn="l">
              <a:spcBef>
                <a:spcPts val="0"/>
              </a:spcBef>
            </a:pPr>
            <a:endParaRPr lang="en-US" sz="3400">
              <a:latin typeface="Cambria" panose="02040503050406030204" pitchFamily="18" charset="0"/>
              <a:ea typeface="Cambria" panose="02040503050406030204" pitchFamily="18" charset="0"/>
            </a:endParaRPr>
          </a:p>
          <a:p>
            <a:pPr algn="l"/>
            <a:endParaRPr lang="en-US" sz="3400">
              <a:latin typeface="Cambria" panose="02040503050406030204" pitchFamily="18" charset="0"/>
              <a:ea typeface="Cambria" panose="02040503050406030204" pitchFamily="18"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543" y="1363833"/>
            <a:ext cx="2478029" cy="2983998"/>
          </a:xfrm>
          <a:prstGeom prst="rect">
            <a:avLst/>
          </a:prstGeom>
        </p:spPr>
      </p:pic>
      <p:pic>
        <p:nvPicPr>
          <p:cNvPr id="23" name="Picture 23" descr="Diagram, schematic&#10;&#10;Description automatically generated">
            <a:extLst>
              <a:ext uri="{FF2B5EF4-FFF2-40B4-BE49-F238E27FC236}">
                <a16:creationId xmlns:a16="http://schemas.microsoft.com/office/drawing/2014/main" id="{D5F99B82-A8A4-28FB-8DA1-A0DAD8BB671B}"/>
              </a:ext>
            </a:extLst>
          </p:cNvPr>
          <p:cNvPicPr>
            <a:picLocks noChangeAspect="1"/>
          </p:cNvPicPr>
          <p:nvPr/>
        </p:nvPicPr>
        <p:blipFill rotWithShape="1">
          <a:blip r:embed="rId4"/>
          <a:srcRect r="2626"/>
          <a:stretch/>
        </p:blipFill>
        <p:spPr>
          <a:xfrm>
            <a:off x="9489495" y="27651514"/>
            <a:ext cx="10026216" cy="8227757"/>
          </a:xfrm>
          <a:prstGeom prst="rect">
            <a:avLst/>
          </a:prstGeom>
        </p:spPr>
      </p:pic>
      <p:sp>
        <p:nvSpPr>
          <p:cNvPr id="3" name="Subtitle 2">
            <a:extLst>
              <a:ext uri="{FF2B5EF4-FFF2-40B4-BE49-F238E27FC236}">
                <a16:creationId xmlns:a16="http://schemas.microsoft.com/office/drawing/2014/main" id="{E34BD62C-22E4-BA7D-F9D7-0EFF8ECA59E0}"/>
              </a:ext>
            </a:extLst>
          </p:cNvPr>
          <p:cNvSpPr txBox="1">
            <a:spLocks/>
          </p:cNvSpPr>
          <p:nvPr/>
        </p:nvSpPr>
        <p:spPr>
          <a:xfrm>
            <a:off x="20802244" y="7207149"/>
            <a:ext cx="15615227" cy="11433147"/>
          </a:xfrm>
          <a:prstGeom prst="rect">
            <a:avLst/>
          </a:prstGeom>
          <a:ln>
            <a:solidFill>
              <a:srgbClr val="002060"/>
            </a:solidFill>
          </a:ln>
        </p:spPr>
        <p:txBody>
          <a:bodyPr vert="horz" lIns="106674" tIns="53337" rIns="106674" bIns="53337" rtlCol="0" anchor="t">
            <a:normAutofit/>
          </a:bodyPr>
          <a:ls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a:lstStyle>
          <a:p>
            <a:endParaRPr lang="en-US" sz="2900">
              <a:latin typeface="Cambria" panose="02040503050406030204" pitchFamily="18" charset="0"/>
              <a:ea typeface="Cambria" panose="02040503050406030204" pitchFamily="18" charset="0"/>
            </a:endParaRPr>
          </a:p>
        </p:txBody>
      </p:sp>
      <p:sp>
        <p:nvSpPr>
          <p:cNvPr id="8" name="Subtitle 2">
            <a:extLst>
              <a:ext uri="{FF2B5EF4-FFF2-40B4-BE49-F238E27FC236}">
                <a16:creationId xmlns:a16="http://schemas.microsoft.com/office/drawing/2014/main" id="{36A12304-1E3B-25C5-1F8C-8204F1AF162E}"/>
              </a:ext>
            </a:extLst>
          </p:cNvPr>
          <p:cNvSpPr txBox="1">
            <a:spLocks/>
          </p:cNvSpPr>
          <p:nvPr/>
        </p:nvSpPr>
        <p:spPr>
          <a:xfrm>
            <a:off x="20823938" y="20198945"/>
            <a:ext cx="15567980" cy="9327267"/>
          </a:xfrm>
          <a:prstGeom prst="rect">
            <a:avLst/>
          </a:prstGeom>
          <a:ln>
            <a:solidFill>
              <a:srgbClr val="002060"/>
            </a:solidFill>
          </a:ln>
        </p:spPr>
        <p:txBody>
          <a:bodyPr vert="horz" lIns="106674" tIns="53337" rIns="106674" bIns="53337" rtlCol="0" anchor="t">
            <a:normAutofit/>
          </a:bodyPr>
          <a:ls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a:lstStyle>
          <a:p>
            <a:pPr algn="just"/>
            <a:endParaRPr lang="en-US" sz="3600">
              <a:latin typeface="Cambria" panose="02040503050406030204" pitchFamily="18" charset="0"/>
              <a:ea typeface="Cambria" panose="02040503050406030204" pitchFamily="18" charset="0"/>
            </a:endParaRPr>
          </a:p>
          <a:p>
            <a:pPr marL="399415" indent="-399415" algn="just">
              <a:spcBef>
                <a:spcPts val="0"/>
              </a:spcBef>
              <a:buChar char="•"/>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marL="399415" indent="-399415" algn="just">
              <a:spcBef>
                <a:spcPts val="0"/>
              </a:spcBef>
              <a:buChar char="•"/>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marL="399415" indent="-399415" algn="just">
              <a:spcBef>
                <a:spcPts val="0"/>
              </a:spcBef>
              <a:buFont typeface="Arial" panose="020B0604020202020204" pitchFamily="34" charset="0"/>
              <a:buChar char="•"/>
            </a:pPr>
            <a:endParaRPr lang="en-US" sz="2900">
              <a:latin typeface="Cambria" panose="02040503050406030204" pitchFamily="18" charset="0"/>
              <a:ea typeface="Cambria" panose="02040503050406030204" pitchFamily="18" charset="0"/>
            </a:endParaRPr>
          </a:p>
          <a:p>
            <a:pPr marL="399415" indent="-399415" algn="just">
              <a:spcBef>
                <a:spcPts val="0"/>
              </a:spcBef>
              <a:buChar char="•"/>
            </a:pPr>
            <a:endParaRPr lang="en-US" sz="2900">
              <a:latin typeface="Cambria" panose="02040503050406030204" pitchFamily="18" charset="0"/>
              <a:ea typeface="Cambria" panose="02040503050406030204" pitchFamily="18" charset="0"/>
            </a:endParaRPr>
          </a:p>
          <a:p>
            <a:pPr marL="399415" indent="-399415" algn="just">
              <a:spcBef>
                <a:spcPts val="0"/>
              </a:spcBef>
              <a:buChar char="•"/>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p:txBody>
      </p:sp>
      <p:pic>
        <p:nvPicPr>
          <p:cNvPr id="11" name="Picture 13" descr="A picture containing indoor, cluttered, equipment, worktable&#10;&#10;Description automatically generated">
            <a:extLst>
              <a:ext uri="{FF2B5EF4-FFF2-40B4-BE49-F238E27FC236}">
                <a16:creationId xmlns:a16="http://schemas.microsoft.com/office/drawing/2014/main" id="{82B30E33-2013-94DC-FF66-D1EBC1F82E91}"/>
              </a:ext>
            </a:extLst>
          </p:cNvPr>
          <p:cNvPicPr>
            <a:picLocks noChangeAspect="1"/>
          </p:cNvPicPr>
          <p:nvPr/>
        </p:nvPicPr>
        <p:blipFill rotWithShape="1">
          <a:blip r:embed="rId5"/>
          <a:srcRect l="-149" t="6250" r="770" b="4196"/>
          <a:stretch/>
        </p:blipFill>
        <p:spPr>
          <a:xfrm rot="5400000">
            <a:off x="30348798" y="12259882"/>
            <a:ext cx="6103932" cy="4927997"/>
          </a:xfrm>
          <a:prstGeom prst="rect">
            <a:avLst/>
          </a:prstGeom>
        </p:spPr>
      </p:pic>
      <p:pic>
        <p:nvPicPr>
          <p:cNvPr id="20" name="Picture 21">
            <a:extLst>
              <a:ext uri="{FF2B5EF4-FFF2-40B4-BE49-F238E27FC236}">
                <a16:creationId xmlns:a16="http://schemas.microsoft.com/office/drawing/2014/main" id="{6CAA6FD0-BC2E-B932-3780-27FF9F60F50F}"/>
              </a:ext>
            </a:extLst>
          </p:cNvPr>
          <p:cNvPicPr>
            <a:picLocks noChangeAspect="1"/>
          </p:cNvPicPr>
          <p:nvPr/>
        </p:nvPicPr>
        <p:blipFill>
          <a:blip r:embed="rId6"/>
          <a:stretch>
            <a:fillRect/>
          </a:stretch>
        </p:blipFill>
        <p:spPr>
          <a:xfrm>
            <a:off x="44966586" y="1545936"/>
            <a:ext cx="2743200" cy="2737965"/>
          </a:xfrm>
          <a:prstGeom prst="rect">
            <a:avLst/>
          </a:prstGeom>
        </p:spPr>
      </p:pic>
      <p:pic>
        <p:nvPicPr>
          <p:cNvPr id="22" name="Picture 23" descr="Engineering drawing&#10;&#10;Description automatically generated">
            <a:extLst>
              <a:ext uri="{FF2B5EF4-FFF2-40B4-BE49-F238E27FC236}">
                <a16:creationId xmlns:a16="http://schemas.microsoft.com/office/drawing/2014/main" id="{47D02EE9-3D8F-AA49-76FF-F37709668D9F}"/>
              </a:ext>
            </a:extLst>
          </p:cNvPr>
          <p:cNvPicPr>
            <a:picLocks noChangeAspect="1"/>
          </p:cNvPicPr>
          <p:nvPr/>
        </p:nvPicPr>
        <p:blipFill rotWithShape="1">
          <a:blip r:embed="rId7"/>
          <a:srcRect l="7833" r="7833" b="-559"/>
          <a:stretch/>
        </p:blipFill>
        <p:spPr>
          <a:xfrm>
            <a:off x="9482837" y="13974998"/>
            <a:ext cx="10460074" cy="5727320"/>
          </a:xfrm>
          <a:prstGeom prst="rect">
            <a:avLst/>
          </a:prstGeom>
        </p:spPr>
      </p:pic>
      <p:sp>
        <p:nvSpPr>
          <p:cNvPr id="25" name="TextBox 24">
            <a:extLst>
              <a:ext uri="{FF2B5EF4-FFF2-40B4-BE49-F238E27FC236}">
                <a16:creationId xmlns:a16="http://schemas.microsoft.com/office/drawing/2014/main" id="{D8475B29-2926-2490-8FC2-77225987CD5B}"/>
              </a:ext>
            </a:extLst>
          </p:cNvPr>
          <p:cNvSpPr txBox="1"/>
          <p:nvPr/>
        </p:nvSpPr>
        <p:spPr>
          <a:xfrm>
            <a:off x="37455897" y="19700460"/>
            <a:ext cx="128808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ambria"/>
                <a:ea typeface="Cambria"/>
                <a:cs typeface="Calibri"/>
              </a:rPr>
              <a:t>Figure 4: Theoretical and Experimental Peak Impact Force</a:t>
            </a:r>
          </a:p>
        </p:txBody>
      </p:sp>
      <p:sp>
        <p:nvSpPr>
          <p:cNvPr id="28" name="TextBox 27">
            <a:extLst>
              <a:ext uri="{FF2B5EF4-FFF2-40B4-BE49-F238E27FC236}">
                <a16:creationId xmlns:a16="http://schemas.microsoft.com/office/drawing/2014/main" id="{8E794410-A623-699F-528B-81A967A20CC3}"/>
              </a:ext>
            </a:extLst>
          </p:cNvPr>
          <p:cNvSpPr txBox="1"/>
          <p:nvPr/>
        </p:nvSpPr>
        <p:spPr>
          <a:xfrm>
            <a:off x="7366193" y="19709576"/>
            <a:ext cx="14695850" cy="723269"/>
          </a:xfrm>
          <a:prstGeom prst="rect">
            <a:avLst/>
          </a:prstGeom>
          <a:noFill/>
        </p:spPr>
        <p:txBody>
          <a:bodyPr wrap="square" lIns="106674" tIns="53337" rIns="106674" bIns="53337" rtlCol="0" anchor="t">
            <a:spAutoFit/>
          </a:bodyPr>
          <a:lstStyle/>
          <a:p>
            <a:pPr algn="ctr"/>
            <a:r>
              <a:rPr lang="en-US" sz="4000">
                <a:latin typeface="Cambria"/>
                <a:ea typeface="Cambria"/>
              </a:rPr>
              <a:t>Figure 2: Mechanism Assembly Model</a:t>
            </a:r>
            <a:endParaRPr lang="en-US" sz="4000">
              <a:latin typeface="Cambria" panose="02040503050406030204" pitchFamily="18" charset="0"/>
            </a:endParaRPr>
          </a:p>
        </p:txBody>
      </p:sp>
      <p:sp>
        <p:nvSpPr>
          <p:cNvPr id="14" name="TextBox 13">
            <a:extLst>
              <a:ext uri="{FF2B5EF4-FFF2-40B4-BE49-F238E27FC236}">
                <a16:creationId xmlns:a16="http://schemas.microsoft.com/office/drawing/2014/main" id="{AF8C22DD-0D8A-23F4-0AA5-88AA94EF96BC}"/>
              </a:ext>
            </a:extLst>
          </p:cNvPr>
          <p:cNvSpPr txBox="1"/>
          <p:nvPr/>
        </p:nvSpPr>
        <p:spPr>
          <a:xfrm>
            <a:off x="20927166" y="7346228"/>
            <a:ext cx="15227241"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gn="just">
              <a:buFont typeface="Arial"/>
              <a:buChar char="•"/>
            </a:pPr>
            <a:r>
              <a:rPr lang="en-US" sz="3400">
                <a:latin typeface="Cambria"/>
                <a:ea typeface="Cambria"/>
                <a:cs typeface="Calibri"/>
              </a:rPr>
              <a:t>The Material Test System (MTS) is used to test material properties by suppling a controlled force. </a:t>
            </a:r>
          </a:p>
          <a:p>
            <a:pPr marL="571500" indent="-571500" algn="just">
              <a:buFont typeface="Arial"/>
              <a:buChar char="•"/>
            </a:pPr>
            <a:r>
              <a:rPr lang="en-US" sz="3400">
                <a:latin typeface="Cambria"/>
                <a:ea typeface="Cambria"/>
                <a:cs typeface="Calibri"/>
              </a:rPr>
              <a:t>The MTS was chosen because it has a high-capacity load cell which could be used to measure the impact force created by the mechanism.</a:t>
            </a:r>
          </a:p>
          <a:p>
            <a:pPr marL="571500" indent="-571500" algn="just">
              <a:buFont typeface="Arial"/>
              <a:buChar char="•"/>
            </a:pPr>
            <a:r>
              <a:rPr lang="en-US" sz="3400">
                <a:latin typeface="Cambria"/>
                <a:ea typeface="Cambria"/>
                <a:cs typeface="Calibri"/>
              </a:rPr>
              <a:t>Instead of the MTS machine supplying a force onto a specimen, this experiment involves applying a force onto the MTS's load cell, which can measure the force generated and transmits this data to the MTS machine's control software.</a:t>
            </a:r>
          </a:p>
        </p:txBody>
      </p:sp>
      <p:sp>
        <p:nvSpPr>
          <p:cNvPr id="26" name="TextBox 25">
            <a:extLst>
              <a:ext uri="{FF2B5EF4-FFF2-40B4-BE49-F238E27FC236}">
                <a16:creationId xmlns:a16="http://schemas.microsoft.com/office/drawing/2014/main" id="{63F9C038-4545-E980-BE31-A706D1AC6021}"/>
              </a:ext>
            </a:extLst>
          </p:cNvPr>
          <p:cNvSpPr txBox="1"/>
          <p:nvPr/>
        </p:nvSpPr>
        <p:spPr>
          <a:xfrm>
            <a:off x="28824771" y="17839572"/>
            <a:ext cx="7926956" cy="723269"/>
          </a:xfrm>
          <a:prstGeom prst="rect">
            <a:avLst/>
          </a:prstGeom>
          <a:noFill/>
        </p:spPr>
        <p:txBody>
          <a:bodyPr wrap="square" lIns="106674" tIns="53337" rIns="106674" bIns="53337" rtlCol="0" anchor="t">
            <a:spAutoFit/>
          </a:bodyPr>
          <a:lstStyle/>
          <a:p>
            <a:pPr algn="ctr"/>
            <a:r>
              <a:rPr lang="en-US" sz="4000">
                <a:latin typeface="Cambria"/>
                <a:ea typeface="Cambria"/>
              </a:rPr>
              <a:t>Image 1: MTS Experiment Setup</a:t>
            </a:r>
            <a:endParaRPr lang="en-US" sz="4000">
              <a:latin typeface="Cambria" panose="02040503050406030204" pitchFamily="18" charset="0"/>
            </a:endParaRPr>
          </a:p>
        </p:txBody>
      </p:sp>
      <p:grpSp>
        <p:nvGrpSpPr>
          <p:cNvPr id="31" name="Group 30">
            <a:extLst>
              <a:ext uri="{FF2B5EF4-FFF2-40B4-BE49-F238E27FC236}">
                <a16:creationId xmlns:a16="http://schemas.microsoft.com/office/drawing/2014/main" id="{B71CB1B1-FF50-B9D8-9F3A-769A64C29081}"/>
              </a:ext>
            </a:extLst>
          </p:cNvPr>
          <p:cNvGrpSpPr/>
          <p:nvPr/>
        </p:nvGrpSpPr>
        <p:grpSpPr>
          <a:xfrm>
            <a:off x="37110316" y="22309092"/>
            <a:ext cx="13311800" cy="6106779"/>
            <a:chOff x="38000782" y="18405275"/>
            <a:chExt cx="12733867" cy="9540561"/>
          </a:xfrm>
        </p:grpSpPr>
        <p:sp>
          <p:nvSpPr>
            <p:cNvPr id="12" name="Subtitle 2"/>
            <p:cNvSpPr txBox="1">
              <a:spLocks/>
            </p:cNvSpPr>
            <p:nvPr/>
          </p:nvSpPr>
          <p:spPr>
            <a:xfrm>
              <a:off x="38000782" y="18405275"/>
              <a:ext cx="12733867" cy="856451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a:highlight>
                  <a:srgbClr val="FFFF00"/>
                </a:highlight>
                <a:latin typeface="Cambria" panose="02040503050406030204" pitchFamily="18" charset="0"/>
                <a:ea typeface="Cambria"/>
              </a:endParaRPr>
            </a:p>
          </p:txBody>
        </p:sp>
        <p:sp>
          <p:nvSpPr>
            <p:cNvPr id="29" name="TextBox 28">
              <a:extLst>
                <a:ext uri="{FF2B5EF4-FFF2-40B4-BE49-F238E27FC236}">
                  <a16:creationId xmlns:a16="http://schemas.microsoft.com/office/drawing/2014/main" id="{234751AA-E250-F7AC-DDEC-569A82E44F19}"/>
                </a:ext>
              </a:extLst>
            </p:cNvPr>
            <p:cNvSpPr txBox="1"/>
            <p:nvPr/>
          </p:nvSpPr>
          <p:spPr>
            <a:xfrm>
              <a:off x="38094016" y="18809945"/>
              <a:ext cx="12410726" cy="91358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Sans-Serif"/>
                <a:buChar char="•"/>
              </a:pPr>
              <a:r>
                <a:rPr lang="en-US" sz="3400">
                  <a:latin typeface="Cambria"/>
                  <a:ea typeface="Cambria"/>
                  <a:cs typeface="Calibri"/>
                </a:rPr>
                <a:t>Purchase a high-capacity load cell with a high sampling rate.</a:t>
              </a:r>
            </a:p>
            <a:p>
              <a:pPr marL="914400" lvl="1" indent="-285750">
                <a:buFont typeface="Arial,Sans-Serif"/>
                <a:buChar char="•"/>
              </a:pPr>
              <a:r>
                <a:rPr lang="en-US" sz="3400">
                  <a:latin typeface="Cambria"/>
                  <a:ea typeface="Cambria"/>
                  <a:cs typeface="Calibri"/>
                </a:rPr>
                <a:t> Few load cells available had a high enough force capacity and sampling rate for the desired impact force and actuation speed.</a:t>
              </a:r>
            </a:p>
            <a:p>
              <a:pPr marL="914400" lvl="1" indent="-285750">
                <a:buFont typeface="Arial,Sans-Serif"/>
                <a:buChar char="•"/>
              </a:pPr>
              <a:r>
                <a:rPr lang="en-US" sz="3400">
                  <a:latin typeface="Cambria"/>
                  <a:ea typeface="Cambria"/>
                  <a:cs typeface="Calibri"/>
                </a:rPr>
                <a:t> The MTS was able to output data, however, it is not designed for impact testing.</a:t>
              </a:r>
            </a:p>
            <a:p>
              <a:pPr marL="457200" lvl="1" indent="-457200">
                <a:buFont typeface="Arial,Sans-Serif"/>
                <a:buChar char="•"/>
              </a:pPr>
              <a:r>
                <a:rPr lang="en-US" sz="3400">
                  <a:latin typeface="Cambria"/>
                  <a:ea typeface="Cambria"/>
                  <a:cs typeface="Calibri"/>
                </a:rPr>
                <a:t>Replace the support rails with linear rails and bearings to reduce friction.</a:t>
              </a:r>
            </a:p>
            <a:p>
              <a:pPr marL="457200" indent="-457200" algn="just">
                <a:buFont typeface="Arial,Sans-Serif"/>
                <a:buChar char="•"/>
              </a:pPr>
              <a:r>
                <a:rPr lang="en-US" sz="3400">
                  <a:latin typeface="Cambria"/>
                  <a:ea typeface="Cambria"/>
                  <a:cs typeface="Calibri"/>
                </a:rPr>
                <a:t>The team would like to do deformation testing with Baylor University's FSA material. </a:t>
              </a:r>
            </a:p>
            <a:p>
              <a:pPr marL="457200" indent="-457200" algn="just">
                <a:buFont typeface="Arial,Sans-Serif"/>
                <a:buChar char="•"/>
              </a:pPr>
              <a:r>
                <a:rPr lang="en-US" sz="3400">
                  <a:latin typeface="Cambria"/>
                  <a:ea typeface="Cambria"/>
                  <a:cs typeface="Calibri"/>
                </a:rPr>
                <a:t>Adapt the device for the lunar atmosphere.</a:t>
              </a:r>
            </a:p>
            <a:p>
              <a:endParaRPr lang="en-US" sz="3400">
                <a:latin typeface="Cambria"/>
                <a:ea typeface="Cambria"/>
                <a:cs typeface="Calibri"/>
              </a:endParaRPr>
            </a:p>
          </p:txBody>
        </p:sp>
      </p:grpSp>
      <p:pic>
        <p:nvPicPr>
          <p:cNvPr id="36" name="Picture 5" descr="Table&#10;&#10;Description automatically generated">
            <a:extLst>
              <a:ext uri="{FF2B5EF4-FFF2-40B4-BE49-F238E27FC236}">
                <a16:creationId xmlns:a16="http://schemas.microsoft.com/office/drawing/2014/main" id="{104E777F-DA1D-4017-BAB8-55E636A0366E}"/>
              </a:ext>
            </a:extLst>
          </p:cNvPr>
          <p:cNvPicPr>
            <a:picLocks noChangeAspect="1"/>
          </p:cNvPicPr>
          <p:nvPr/>
        </p:nvPicPr>
        <p:blipFill rotWithShape="1">
          <a:blip r:embed="rId8"/>
          <a:srcRect l="145"/>
          <a:stretch/>
        </p:blipFill>
        <p:spPr>
          <a:xfrm>
            <a:off x="23126298" y="25440117"/>
            <a:ext cx="10822428" cy="3480281"/>
          </a:xfrm>
          <a:prstGeom prst="rect">
            <a:avLst/>
          </a:prstGeom>
        </p:spPr>
      </p:pic>
      <p:sp>
        <p:nvSpPr>
          <p:cNvPr id="37" name="TextBox 36">
            <a:extLst>
              <a:ext uri="{FF2B5EF4-FFF2-40B4-BE49-F238E27FC236}">
                <a16:creationId xmlns:a16="http://schemas.microsoft.com/office/drawing/2014/main" id="{790E4907-8789-8346-3D59-8FC88E0945A9}"/>
              </a:ext>
            </a:extLst>
          </p:cNvPr>
          <p:cNvSpPr txBox="1"/>
          <p:nvPr/>
        </p:nvSpPr>
        <p:spPr>
          <a:xfrm>
            <a:off x="24374004" y="28867833"/>
            <a:ext cx="8410035" cy="723269"/>
          </a:xfrm>
          <a:prstGeom prst="rect">
            <a:avLst/>
          </a:prstGeom>
          <a:noFill/>
        </p:spPr>
        <p:txBody>
          <a:bodyPr wrap="square" lIns="106674" tIns="53337" rIns="106674" bIns="53337" rtlCol="0" anchor="t">
            <a:spAutoFit/>
          </a:bodyPr>
          <a:lstStyle/>
          <a:p>
            <a:pPr algn="ctr"/>
            <a:r>
              <a:rPr lang="en-US" sz="4000">
                <a:latin typeface="Cambria"/>
                <a:ea typeface="Cambria"/>
              </a:rPr>
              <a:t>Table 1: Deformation Results</a:t>
            </a:r>
            <a:endParaRPr lang="en-US" sz="4000">
              <a:latin typeface="Cambria" panose="02040503050406030204" pitchFamily="18" charset="0"/>
            </a:endParaRPr>
          </a:p>
        </p:txBody>
      </p:sp>
      <p:sp>
        <p:nvSpPr>
          <p:cNvPr id="38" name="TextBox 37">
            <a:extLst>
              <a:ext uri="{FF2B5EF4-FFF2-40B4-BE49-F238E27FC236}">
                <a16:creationId xmlns:a16="http://schemas.microsoft.com/office/drawing/2014/main" id="{DE999867-5370-A413-BDAA-8A5E6EDBBB5C}"/>
              </a:ext>
            </a:extLst>
          </p:cNvPr>
          <p:cNvSpPr txBox="1"/>
          <p:nvPr/>
        </p:nvSpPr>
        <p:spPr>
          <a:xfrm>
            <a:off x="20827127" y="20197486"/>
            <a:ext cx="15438044"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gn="just">
              <a:buFont typeface="Arial"/>
              <a:buChar char="•"/>
            </a:pPr>
            <a:r>
              <a:rPr lang="en-US" sz="3400">
                <a:latin typeface="Cambria"/>
                <a:ea typeface="Cambria"/>
              </a:rPr>
              <a:t>The second testing section observed the device's ability to deform metal. </a:t>
            </a:r>
            <a:endParaRPr lang="en-US" sz="3400">
              <a:latin typeface="Cambria"/>
              <a:ea typeface="Cambria"/>
              <a:cs typeface="Calibri" panose="020F0502020204030204"/>
            </a:endParaRPr>
          </a:p>
          <a:p>
            <a:pPr marL="571500" indent="-571500" algn="just">
              <a:buFont typeface="Arial"/>
              <a:buChar char="•"/>
            </a:pPr>
            <a:r>
              <a:rPr lang="en-US" sz="3400">
                <a:latin typeface="Cambria"/>
                <a:ea typeface="Cambria"/>
              </a:rPr>
              <a:t>The device was oriented horizontally and actuated to impact 0.5-inch-thick samples of 6061-T6 aluminum. </a:t>
            </a:r>
            <a:endParaRPr lang="en-US" sz="3400">
              <a:latin typeface="Cambria"/>
              <a:ea typeface="Cambria"/>
              <a:cs typeface="Calibri"/>
            </a:endParaRPr>
          </a:p>
          <a:p>
            <a:pPr marL="571500" indent="-571500" algn="just">
              <a:buFont typeface="Arial"/>
              <a:buChar char="•"/>
            </a:pPr>
            <a:r>
              <a:rPr lang="en-US" sz="3400">
                <a:latin typeface="Cambria"/>
                <a:ea typeface="Cambria"/>
              </a:rPr>
              <a:t>The impacted areas were later observed using the Olympus confocal microscope at the University Instrumentation Center. </a:t>
            </a:r>
            <a:endParaRPr lang="en-US" sz="3400">
              <a:latin typeface="Cambria"/>
              <a:ea typeface="Cambria"/>
              <a:cs typeface="Calibri"/>
            </a:endParaRPr>
          </a:p>
          <a:p>
            <a:pPr marL="571500" indent="-571500" algn="just">
              <a:buFont typeface="Arial"/>
              <a:buChar char="•"/>
            </a:pPr>
            <a:r>
              <a:rPr lang="en-US" sz="3400">
                <a:latin typeface="Cambria"/>
                <a:ea typeface="Cambria"/>
              </a:rPr>
              <a:t>The impacted area was manually isolated in the analysis software.</a:t>
            </a:r>
            <a:endParaRPr lang="en-US" sz="3400">
              <a:latin typeface="Cambria"/>
              <a:ea typeface="Cambria"/>
              <a:cs typeface="Calibri"/>
            </a:endParaRPr>
          </a:p>
          <a:p>
            <a:pPr marL="1485900" lvl="1" indent="-342900" algn="just">
              <a:buFont typeface="Arial"/>
              <a:buChar char="•"/>
            </a:pPr>
            <a:r>
              <a:rPr lang="en-US" sz="3400">
                <a:latin typeface="Cambria"/>
                <a:ea typeface="Cambria"/>
              </a:rPr>
              <a:t>The average height and maximum and minimum heights of that specified area were measured.</a:t>
            </a:r>
            <a:endParaRPr lang="en-US" sz="3400">
              <a:latin typeface="Cambria"/>
              <a:ea typeface="Cambria"/>
              <a:cs typeface="Calibri"/>
            </a:endParaRPr>
          </a:p>
          <a:p>
            <a:pPr marL="1485900" lvl="1" indent="-342900" algn="just">
              <a:buFont typeface="Arial"/>
              <a:buChar char="•"/>
            </a:pPr>
            <a:r>
              <a:rPr lang="en-US" sz="3400">
                <a:latin typeface="Cambria"/>
                <a:ea typeface="Cambria"/>
              </a:rPr>
              <a:t>The heights are in reference to the unaffected surrounding area that is also averaged to create the reference plane.</a:t>
            </a:r>
            <a:endParaRPr lang="en-US" sz="3400">
              <a:latin typeface="Cambria"/>
              <a:ea typeface="Cambria"/>
              <a:cs typeface="Calibri"/>
            </a:endParaRPr>
          </a:p>
        </p:txBody>
      </p:sp>
      <p:sp>
        <p:nvSpPr>
          <p:cNvPr id="40" name="TextBox 39">
            <a:extLst>
              <a:ext uri="{FF2B5EF4-FFF2-40B4-BE49-F238E27FC236}">
                <a16:creationId xmlns:a16="http://schemas.microsoft.com/office/drawing/2014/main" id="{CB032B14-7DC3-EE2A-4EC7-193CC251435D}"/>
              </a:ext>
            </a:extLst>
          </p:cNvPr>
          <p:cNvSpPr txBox="1"/>
          <p:nvPr/>
        </p:nvSpPr>
        <p:spPr>
          <a:xfrm>
            <a:off x="30970904" y="36689666"/>
            <a:ext cx="5491432" cy="723269"/>
          </a:xfrm>
          <a:prstGeom prst="rect">
            <a:avLst/>
          </a:prstGeom>
          <a:noFill/>
        </p:spPr>
        <p:txBody>
          <a:bodyPr wrap="square" lIns="106674" tIns="53337" rIns="106674" bIns="53337" rtlCol="0" anchor="t">
            <a:spAutoFit/>
          </a:bodyPr>
          <a:lstStyle/>
          <a:p>
            <a:pPr algn="ctr"/>
            <a:r>
              <a:rPr lang="en-US" sz="4000">
                <a:latin typeface="Cambria"/>
                <a:ea typeface="Cambria"/>
              </a:rPr>
              <a:t>Image 2: Test Sample 4</a:t>
            </a:r>
            <a:endParaRPr lang="en-US" sz="4000">
              <a:highlight>
                <a:srgbClr val="FFFF00"/>
              </a:highlight>
              <a:latin typeface="Cambria" panose="02040503050406030204" pitchFamily="18" charset="0"/>
              <a:ea typeface="Cambria"/>
            </a:endParaRPr>
          </a:p>
        </p:txBody>
      </p:sp>
      <p:pic>
        <p:nvPicPr>
          <p:cNvPr id="34" name="Picture 3" descr="Background pattern&#10;&#10;Description automatically generated">
            <a:extLst>
              <a:ext uri="{FF2B5EF4-FFF2-40B4-BE49-F238E27FC236}">
                <a16:creationId xmlns:a16="http://schemas.microsoft.com/office/drawing/2014/main" id="{262E38DA-16BE-E91D-6A8E-F079FE007CAE}"/>
              </a:ext>
            </a:extLst>
          </p:cNvPr>
          <p:cNvPicPr>
            <a:picLocks noChangeAspect="1"/>
          </p:cNvPicPr>
          <p:nvPr/>
        </p:nvPicPr>
        <p:blipFill rotWithShape="1">
          <a:blip r:embed="rId9"/>
          <a:srcRect l="17339" t="18451" r="13452" b="-455"/>
          <a:stretch/>
        </p:blipFill>
        <p:spPr>
          <a:xfrm>
            <a:off x="33308556" y="33351219"/>
            <a:ext cx="2737925" cy="3180378"/>
          </a:xfrm>
          <a:prstGeom prst="rect">
            <a:avLst/>
          </a:prstGeom>
        </p:spPr>
      </p:pic>
      <p:sp>
        <p:nvSpPr>
          <p:cNvPr id="35" name="TextBox 34">
            <a:extLst>
              <a:ext uri="{FF2B5EF4-FFF2-40B4-BE49-F238E27FC236}">
                <a16:creationId xmlns:a16="http://schemas.microsoft.com/office/drawing/2014/main" id="{93A5F9EA-5B43-04A6-542D-F9345FB82522}"/>
              </a:ext>
            </a:extLst>
          </p:cNvPr>
          <p:cNvSpPr txBox="1"/>
          <p:nvPr/>
        </p:nvSpPr>
        <p:spPr>
          <a:xfrm>
            <a:off x="450355" y="9610781"/>
            <a:ext cx="13568162" cy="19184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US" sz="3400">
                <a:latin typeface="Cambria"/>
                <a:ea typeface="Cambria"/>
              </a:rPr>
              <a:t>Criteria and Constraints:</a:t>
            </a:r>
          </a:p>
          <a:p>
            <a:pPr marL="571500">
              <a:spcBef>
                <a:spcPts val="1000"/>
              </a:spcBef>
              <a:buFont typeface="Arial,Sans-Serif"/>
              <a:buChar char="•"/>
            </a:pPr>
            <a:r>
              <a:rPr lang="en-US" sz="3400">
                <a:latin typeface="Cambria"/>
                <a:ea typeface="Cambria"/>
              </a:rPr>
              <a:t>Overcome yield strength of Baylor material (114 MPa)</a:t>
            </a:r>
          </a:p>
          <a:p>
            <a:pPr marL="571500">
              <a:spcBef>
                <a:spcPts val="1000"/>
              </a:spcBef>
              <a:buFont typeface="Arial,Sans-Serif"/>
              <a:buChar char="•"/>
            </a:pPr>
            <a:r>
              <a:rPr lang="en-US" sz="3400">
                <a:latin typeface="Cambria"/>
                <a:ea typeface="Cambria"/>
              </a:rPr>
              <a:t>Weight limit: 150 kg (Maximum payload of KUKA robot)</a:t>
            </a:r>
            <a:endParaRPr lang="en-US" sz="3400">
              <a:latin typeface="Cambria"/>
              <a:ea typeface="Cambria"/>
              <a:cs typeface="Calibri" panose="020F0502020204030204"/>
            </a:endParaRPr>
          </a:p>
        </p:txBody>
      </p:sp>
      <p:pic>
        <p:nvPicPr>
          <p:cNvPr id="42" name="Picture 5" descr="A picture containing indoor&#10;&#10;Description automatically generated">
            <a:extLst>
              <a:ext uri="{FF2B5EF4-FFF2-40B4-BE49-F238E27FC236}">
                <a16:creationId xmlns:a16="http://schemas.microsoft.com/office/drawing/2014/main" id="{A021ACB5-D831-6831-A802-3B47328F58BC}"/>
              </a:ext>
            </a:extLst>
          </p:cNvPr>
          <p:cNvPicPr>
            <a:picLocks noChangeAspect="1"/>
          </p:cNvPicPr>
          <p:nvPr/>
        </p:nvPicPr>
        <p:blipFill rotWithShape="1">
          <a:blip r:embed="rId10"/>
          <a:srcRect l="46995" t="40000" r="8320" b="35789"/>
          <a:stretch/>
        </p:blipFill>
        <p:spPr>
          <a:xfrm flipH="1">
            <a:off x="928093" y="20538924"/>
            <a:ext cx="12090937" cy="3913626"/>
          </a:xfrm>
          <a:prstGeom prst="rect">
            <a:avLst/>
          </a:prstGeom>
        </p:spPr>
      </p:pic>
      <p:sp>
        <p:nvSpPr>
          <p:cNvPr id="43" name="TextBox 42">
            <a:extLst>
              <a:ext uri="{FF2B5EF4-FFF2-40B4-BE49-F238E27FC236}">
                <a16:creationId xmlns:a16="http://schemas.microsoft.com/office/drawing/2014/main" id="{F8B3F229-4F9A-0906-1DD1-42B117B02FBE}"/>
              </a:ext>
            </a:extLst>
          </p:cNvPr>
          <p:cNvSpPr txBox="1"/>
          <p:nvPr/>
        </p:nvSpPr>
        <p:spPr>
          <a:xfrm>
            <a:off x="-1054910" y="24657522"/>
            <a:ext cx="14695850" cy="723269"/>
          </a:xfrm>
          <a:prstGeom prst="rect">
            <a:avLst/>
          </a:prstGeom>
          <a:noFill/>
        </p:spPr>
        <p:txBody>
          <a:bodyPr wrap="square" lIns="106674" tIns="53337" rIns="106674" bIns="53337" rtlCol="0" anchor="t">
            <a:spAutoFit/>
          </a:bodyPr>
          <a:lstStyle/>
          <a:p>
            <a:pPr algn="ctr"/>
            <a:r>
              <a:rPr lang="en-US" sz="4000">
                <a:latin typeface="Cambria"/>
                <a:ea typeface="Cambria"/>
              </a:rPr>
              <a:t>Figure 1: Mechanism Final Assembly</a:t>
            </a:r>
            <a:endParaRPr lang="en-US" sz="4000">
              <a:latin typeface="Cambria" panose="02040503050406030204" pitchFamily="18" charset="0"/>
            </a:endParaRPr>
          </a:p>
        </p:txBody>
      </p:sp>
      <p:pic>
        <p:nvPicPr>
          <p:cNvPr id="32" name="Picture 38" descr="Chart&#10;&#10;Description automatically generated">
            <a:extLst>
              <a:ext uri="{FF2B5EF4-FFF2-40B4-BE49-F238E27FC236}">
                <a16:creationId xmlns:a16="http://schemas.microsoft.com/office/drawing/2014/main" id="{BE26721F-2CA7-0032-8861-B1EC1A76CB07}"/>
              </a:ext>
            </a:extLst>
          </p:cNvPr>
          <p:cNvPicPr>
            <a:picLocks noChangeAspect="1"/>
          </p:cNvPicPr>
          <p:nvPr/>
        </p:nvPicPr>
        <p:blipFill rotWithShape="1">
          <a:blip r:embed="rId11"/>
          <a:srcRect l="1212" t="2548" r="5152"/>
          <a:stretch/>
        </p:blipFill>
        <p:spPr>
          <a:xfrm>
            <a:off x="39296954" y="11887969"/>
            <a:ext cx="9951374" cy="7706335"/>
          </a:xfrm>
          <a:prstGeom prst="rect">
            <a:avLst/>
          </a:prstGeom>
        </p:spPr>
      </p:pic>
      <p:sp>
        <p:nvSpPr>
          <p:cNvPr id="39" name="TextBox 38">
            <a:extLst>
              <a:ext uri="{FF2B5EF4-FFF2-40B4-BE49-F238E27FC236}">
                <a16:creationId xmlns:a16="http://schemas.microsoft.com/office/drawing/2014/main" id="{0AD59EF8-7E3B-BB5A-B0D6-6F258F63D3A0}"/>
              </a:ext>
            </a:extLst>
          </p:cNvPr>
          <p:cNvSpPr txBox="1"/>
          <p:nvPr/>
        </p:nvSpPr>
        <p:spPr>
          <a:xfrm>
            <a:off x="13090303" y="20762482"/>
            <a:ext cx="6440902"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Arial"/>
              <a:buChar char="•"/>
            </a:pPr>
            <a:r>
              <a:rPr lang="en-US" sz="3400">
                <a:latin typeface="Cambria"/>
                <a:ea typeface="Cambria"/>
                <a:cs typeface="Calibri"/>
              </a:rPr>
              <a:t>The total assembly mass is  11.3 kg.</a:t>
            </a:r>
            <a:endParaRPr lang="en-US">
              <a:cs typeface="Calibri" panose="020F0502020204030204"/>
            </a:endParaRPr>
          </a:p>
          <a:p>
            <a:pPr marL="457200" indent="-457200" algn="just">
              <a:buFont typeface="Arial"/>
              <a:buChar char="•"/>
            </a:pPr>
            <a:r>
              <a:rPr lang="en-US" sz="3400">
                <a:latin typeface="Cambria"/>
                <a:ea typeface="Cambria"/>
                <a:cs typeface="Calibri"/>
              </a:rPr>
              <a:t>A quick-change connector for the KUKA KR150 robotic arm is bolted to the mechanism’s back plate (6).</a:t>
            </a:r>
          </a:p>
          <a:p>
            <a:pPr marL="1143000" indent="-1143000" algn="just">
              <a:buFont typeface="Arial"/>
              <a:buChar char="•"/>
            </a:pPr>
            <a:endParaRPr lang="en-US" sz="3400">
              <a:latin typeface="Cambria"/>
              <a:ea typeface="Cambria"/>
              <a:cs typeface="Calibri"/>
            </a:endParaRPr>
          </a:p>
        </p:txBody>
      </p:sp>
      <p:sp>
        <p:nvSpPr>
          <p:cNvPr id="44" name="TextBox 43">
            <a:extLst>
              <a:ext uri="{FF2B5EF4-FFF2-40B4-BE49-F238E27FC236}">
                <a16:creationId xmlns:a16="http://schemas.microsoft.com/office/drawing/2014/main" id="{7865E9D9-D5B1-F36D-9399-A37D7FB4BAB0}"/>
              </a:ext>
            </a:extLst>
          </p:cNvPr>
          <p:cNvSpPr txBox="1"/>
          <p:nvPr/>
        </p:nvSpPr>
        <p:spPr>
          <a:xfrm>
            <a:off x="20817547" y="33061701"/>
            <a:ext cx="12344915"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400">
                <a:latin typeface="Cambria"/>
                <a:ea typeface="Cambria"/>
                <a:cs typeface="Calibri"/>
              </a:rPr>
              <a:t>Since the forces produced exceeded the Baylor material but not the 6061-T6 aluminum, the impact deformation was not large. </a:t>
            </a:r>
            <a:endParaRPr lang="en-US" sz="3400">
              <a:latin typeface="Cambria"/>
              <a:ea typeface="Cambria"/>
            </a:endParaRPr>
          </a:p>
          <a:p>
            <a:pPr marL="457200" indent="-457200">
              <a:buFont typeface="Arial"/>
              <a:buChar char="•"/>
            </a:pPr>
            <a:r>
              <a:rPr lang="en-US" sz="3400">
                <a:latin typeface="Cambria"/>
                <a:ea typeface="Cambria"/>
                <a:cs typeface="Calibri"/>
              </a:rPr>
              <a:t>Five samples were selected to observe with the microscope (see sample 4 in Image 2). </a:t>
            </a:r>
          </a:p>
          <a:p>
            <a:pPr marL="457200" indent="-457200">
              <a:buFont typeface="Arial"/>
              <a:buChar char="•"/>
            </a:pPr>
            <a:r>
              <a:rPr lang="en-US" sz="3400">
                <a:latin typeface="Cambria"/>
                <a:ea typeface="Cambria"/>
                <a:cs typeface="Calibri"/>
              </a:rPr>
              <a:t>The average deformed height change was 14.5 micrometers with the 0.5-inch impactor onto 6061 aluminum (see Table 1). </a:t>
            </a:r>
          </a:p>
        </p:txBody>
      </p:sp>
      <p:sp>
        <p:nvSpPr>
          <p:cNvPr id="45" name="TextBox 44">
            <a:extLst>
              <a:ext uri="{FF2B5EF4-FFF2-40B4-BE49-F238E27FC236}">
                <a16:creationId xmlns:a16="http://schemas.microsoft.com/office/drawing/2014/main" id="{66A5F5B3-CF3D-F89D-6D06-4B8FB7006A76}"/>
              </a:ext>
            </a:extLst>
          </p:cNvPr>
          <p:cNvSpPr txBox="1"/>
          <p:nvPr/>
        </p:nvSpPr>
        <p:spPr>
          <a:xfrm>
            <a:off x="37103872" y="8126834"/>
            <a:ext cx="13377967" cy="43827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gn="just">
              <a:lnSpc>
                <a:spcPct val="90000"/>
              </a:lnSpc>
              <a:buFont typeface="Arial,Sans-Serif"/>
              <a:buChar char="•"/>
            </a:pPr>
            <a:r>
              <a:rPr lang="en-US" sz="3400">
                <a:latin typeface="Cambria"/>
                <a:ea typeface="Cambria"/>
              </a:rPr>
              <a:t>The pneumatic cylinder created a repeatable average impact force of  approximately 6.014 </a:t>
            </a:r>
            <a:r>
              <a:rPr lang="en-US" sz="3400" err="1">
                <a:latin typeface="Cambria"/>
                <a:ea typeface="Cambria"/>
              </a:rPr>
              <a:t>kN.</a:t>
            </a:r>
            <a:endParaRPr lang="en-US" sz="3400">
              <a:latin typeface="Cambria"/>
              <a:ea typeface="Cambria"/>
            </a:endParaRPr>
          </a:p>
          <a:p>
            <a:pPr marL="571500" indent="-571500" algn="just">
              <a:lnSpc>
                <a:spcPct val="90000"/>
              </a:lnSpc>
              <a:buFont typeface="Arial,Sans-Serif"/>
              <a:buChar char="•"/>
            </a:pPr>
            <a:r>
              <a:rPr lang="en-US" sz="3400">
                <a:latin typeface="Cambria"/>
                <a:ea typeface="Cambria"/>
              </a:rPr>
              <a:t>The maximum force from one strike was 7.813 </a:t>
            </a:r>
            <a:r>
              <a:rPr lang="en-US" sz="3400" err="1">
                <a:latin typeface="Cambria"/>
                <a:ea typeface="Cambria"/>
              </a:rPr>
              <a:t>kN</a:t>
            </a:r>
            <a:r>
              <a:rPr lang="en-US" sz="3400">
                <a:latin typeface="Cambria"/>
                <a:ea typeface="Cambria"/>
              </a:rPr>
              <a:t> (1756 pounds) of force. This was approximately 10kN short of the goal for deformation. That gives a stress of 61.67 MPa.</a:t>
            </a:r>
          </a:p>
          <a:p>
            <a:pPr marL="571500" indent="-571500" algn="just">
              <a:lnSpc>
                <a:spcPct val="90000"/>
              </a:lnSpc>
              <a:buFont typeface="Arial,Sans-Serif"/>
              <a:buChar char="•"/>
            </a:pPr>
            <a:r>
              <a:rPr lang="en-US" sz="3400">
                <a:latin typeface="Cambria"/>
                <a:ea typeface="Cambria"/>
              </a:rPr>
              <a:t>The measured impact duration was significantly longer than expected, averaging approximately 56.25 </a:t>
            </a:r>
            <a:r>
              <a:rPr lang="en-US" sz="3400" err="1">
                <a:latin typeface="Cambria"/>
                <a:ea typeface="Cambria"/>
              </a:rPr>
              <a:t>ms.</a:t>
            </a:r>
            <a:endParaRPr lang="en-US" sz="3400">
              <a:latin typeface="Cambria"/>
              <a:ea typeface="Cambria"/>
            </a:endParaRPr>
          </a:p>
          <a:p>
            <a:pPr algn="just">
              <a:lnSpc>
                <a:spcPct val="90000"/>
              </a:lnSpc>
            </a:pPr>
            <a:endParaRPr lang="en" sz="3400">
              <a:latin typeface="Cambria"/>
              <a:ea typeface="Cambria"/>
              <a:cs typeface="Calibri"/>
            </a:endParaRPr>
          </a:p>
          <a:p>
            <a:endParaRPr lang="en-US" sz="3400">
              <a:latin typeface="Cambria"/>
              <a:ea typeface="Cambria"/>
              <a:cs typeface="Calibri"/>
            </a:endParaRPr>
          </a:p>
        </p:txBody>
      </p:sp>
      <p:sp>
        <p:nvSpPr>
          <p:cNvPr id="46" name="TextBox 45">
            <a:extLst>
              <a:ext uri="{FF2B5EF4-FFF2-40B4-BE49-F238E27FC236}">
                <a16:creationId xmlns:a16="http://schemas.microsoft.com/office/drawing/2014/main" id="{9F882047-CD96-70DD-3E72-F235A7B4A8E1}"/>
              </a:ext>
            </a:extLst>
          </p:cNvPr>
          <p:cNvSpPr txBox="1"/>
          <p:nvPr/>
        </p:nvSpPr>
        <p:spPr>
          <a:xfrm>
            <a:off x="474281" y="13842847"/>
            <a:ext cx="8849702"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400">
                <a:latin typeface="Cambria"/>
                <a:ea typeface="Cambria"/>
              </a:rPr>
              <a:t>The mechanism is composed of a pneumatic cylinder (1), hammer mass (2), exchangeable impactor (3), support rails (4), and an electronics enclosure (5). </a:t>
            </a:r>
            <a:endParaRPr lang="en-US" sz="3400">
              <a:latin typeface="Cambria"/>
              <a:ea typeface="Cambria"/>
              <a:cs typeface="Calibri" panose="020F0502020204030204"/>
            </a:endParaRPr>
          </a:p>
          <a:p>
            <a:pPr marL="457200" indent="-457200">
              <a:buFont typeface="Arial"/>
              <a:buChar char="•"/>
            </a:pPr>
            <a:r>
              <a:rPr lang="en-US" sz="3400">
                <a:latin typeface="Cambria"/>
                <a:ea typeface="Cambria"/>
              </a:rPr>
              <a:t>The pneumatic cylinder operates at 115 psi and propels a 2.84 kg hammer mass over its 12 in stroke length to ideally achieve an impact velocity of approximately 10.54 m/s. </a:t>
            </a:r>
            <a:endParaRPr lang="en-US" sz="3400">
              <a:latin typeface="Cambria"/>
              <a:ea typeface="Cambria"/>
              <a:cs typeface="Calibri" panose="020F0502020204030204"/>
            </a:endParaRPr>
          </a:p>
          <a:p>
            <a:pPr marL="457200" indent="-457200">
              <a:buFont typeface="Arial"/>
              <a:buChar char="•"/>
            </a:pPr>
            <a:r>
              <a:rPr lang="en-US" sz="3400">
                <a:latin typeface="Cambria"/>
                <a:ea typeface="Cambria"/>
              </a:rPr>
              <a:t>The impactor has a circular cross section of 0.5-inch diameter to concentrate the impact force and overcome the workpiece yield strength of 114 MPa. </a:t>
            </a:r>
            <a:endParaRPr lang="en-US" sz="3400">
              <a:latin typeface="Cambria"/>
              <a:ea typeface="Cambria"/>
              <a:cs typeface="Calibri" panose="020F0502020204030204"/>
            </a:endParaRPr>
          </a:p>
        </p:txBody>
      </p:sp>
      <p:sp>
        <p:nvSpPr>
          <p:cNvPr id="47" name="TextBox 46">
            <a:extLst>
              <a:ext uri="{FF2B5EF4-FFF2-40B4-BE49-F238E27FC236}">
                <a16:creationId xmlns:a16="http://schemas.microsoft.com/office/drawing/2014/main" id="{3306C242-2E56-786C-50FF-6E87EF294BCB}"/>
              </a:ext>
            </a:extLst>
          </p:cNvPr>
          <p:cNvSpPr txBox="1"/>
          <p:nvPr/>
        </p:nvSpPr>
        <p:spPr>
          <a:xfrm>
            <a:off x="722713" y="27951940"/>
            <a:ext cx="8339143" cy="79406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Arial"/>
              <a:buChar char="•"/>
            </a:pPr>
            <a:r>
              <a:rPr lang="en-US" sz="3400">
                <a:latin typeface="Cambria"/>
                <a:ea typeface="Cambria"/>
              </a:rPr>
              <a:t>A double acting solenoid valve is used to control the pneumatic cylinder. </a:t>
            </a:r>
          </a:p>
          <a:p>
            <a:pPr marL="457200" indent="-457200" algn="just">
              <a:buFont typeface="Arial"/>
              <a:buChar char="•"/>
            </a:pPr>
            <a:r>
              <a:rPr lang="en-US" sz="3400">
                <a:latin typeface="Cambria"/>
                <a:ea typeface="Cambria"/>
              </a:rPr>
              <a:t>This valve is actuated using an open loop control system with an Arduino UNO R3 microcontroller. </a:t>
            </a:r>
          </a:p>
          <a:p>
            <a:pPr marL="457200" indent="-457200" algn="just">
              <a:buFont typeface="Arial"/>
              <a:buChar char="•"/>
            </a:pPr>
            <a:r>
              <a:rPr lang="en-US" sz="3400">
                <a:latin typeface="Cambria"/>
                <a:ea typeface="Cambria"/>
              </a:rPr>
              <a:t>The control system and valve are powered using a standard 120 VAC wall plug. </a:t>
            </a:r>
            <a:endParaRPr lang="en-US" sz="3400">
              <a:latin typeface="Cambria"/>
              <a:ea typeface="Cambria"/>
              <a:cs typeface="Calibri" panose="020F0502020204030204"/>
            </a:endParaRPr>
          </a:p>
          <a:p>
            <a:pPr marL="457200" indent="-457200" algn="just">
              <a:buFont typeface="Arial"/>
              <a:buChar char="•"/>
            </a:pPr>
            <a:r>
              <a:rPr lang="en-US" sz="3400">
                <a:latin typeface="Cambria"/>
                <a:ea typeface="Cambria"/>
              </a:rPr>
              <a:t>The controller cycles the pneumatic cylinder at a frequency of 1 cycle per second. </a:t>
            </a:r>
            <a:endParaRPr lang="en-US" sz="3400">
              <a:latin typeface="Cambria"/>
              <a:ea typeface="Cambria"/>
              <a:cs typeface="Calibri"/>
            </a:endParaRPr>
          </a:p>
          <a:p>
            <a:pPr marL="457200" indent="-457200" algn="just">
              <a:buFont typeface="Arial"/>
              <a:buChar char="•"/>
            </a:pPr>
            <a:r>
              <a:rPr lang="en-US" sz="3400">
                <a:latin typeface="Cambria"/>
                <a:ea typeface="Cambria"/>
              </a:rPr>
              <a:t>As an added safety precaution, the pneumatic cylinder will always return to its retracted position when the cycle is stopped.</a:t>
            </a:r>
            <a:endParaRPr lang="en-US" sz="3400">
              <a:latin typeface="Cambria"/>
              <a:ea typeface="Cambria"/>
              <a:cs typeface="Calibri"/>
            </a:endParaRPr>
          </a:p>
        </p:txBody>
      </p:sp>
      <p:pic>
        <p:nvPicPr>
          <p:cNvPr id="41" name="Picture 47" descr="Chart&#10;&#10;Description automatically generated">
            <a:extLst>
              <a:ext uri="{FF2B5EF4-FFF2-40B4-BE49-F238E27FC236}">
                <a16:creationId xmlns:a16="http://schemas.microsoft.com/office/drawing/2014/main" id="{BCCDB7A7-2E22-8655-49DA-B9CBCACAF47A}"/>
              </a:ext>
            </a:extLst>
          </p:cNvPr>
          <p:cNvPicPr>
            <a:picLocks noChangeAspect="1"/>
          </p:cNvPicPr>
          <p:nvPr/>
        </p:nvPicPr>
        <p:blipFill>
          <a:blip r:embed="rId12"/>
          <a:stretch>
            <a:fillRect/>
          </a:stretch>
        </p:blipFill>
        <p:spPr>
          <a:xfrm>
            <a:off x="21049520" y="11625943"/>
            <a:ext cx="9001174" cy="5452275"/>
          </a:xfrm>
          <a:prstGeom prst="rect">
            <a:avLst/>
          </a:prstGeom>
        </p:spPr>
      </p:pic>
      <p:sp>
        <p:nvSpPr>
          <p:cNvPr id="48" name="TextBox 47">
            <a:extLst>
              <a:ext uri="{FF2B5EF4-FFF2-40B4-BE49-F238E27FC236}">
                <a16:creationId xmlns:a16="http://schemas.microsoft.com/office/drawing/2014/main" id="{BA33C6A5-CE17-4164-A8AF-21CDA605FFDB}"/>
              </a:ext>
            </a:extLst>
          </p:cNvPr>
          <p:cNvSpPr txBox="1"/>
          <p:nvPr/>
        </p:nvSpPr>
        <p:spPr>
          <a:xfrm>
            <a:off x="38376054" y="15451033"/>
            <a:ext cx="2203868" cy="18205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0" name="Oval 49">
            <a:extLst>
              <a:ext uri="{FF2B5EF4-FFF2-40B4-BE49-F238E27FC236}">
                <a16:creationId xmlns:a16="http://schemas.microsoft.com/office/drawing/2014/main" id="{66F65F3D-AE8F-79EB-9EC7-4BCDEF8358F7}"/>
              </a:ext>
            </a:extLst>
          </p:cNvPr>
          <p:cNvSpPr/>
          <p:nvPr/>
        </p:nvSpPr>
        <p:spPr>
          <a:xfrm>
            <a:off x="8278879" y="21529237"/>
            <a:ext cx="523335" cy="54346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a:cs typeface="Calibri"/>
              </a:rPr>
              <a:t>2</a:t>
            </a:r>
          </a:p>
        </p:txBody>
      </p:sp>
      <p:sp>
        <p:nvSpPr>
          <p:cNvPr id="51" name="Oval 50">
            <a:extLst>
              <a:ext uri="{FF2B5EF4-FFF2-40B4-BE49-F238E27FC236}">
                <a16:creationId xmlns:a16="http://schemas.microsoft.com/office/drawing/2014/main" id="{698C6BEB-66E4-7C92-9D66-658293243E7B}"/>
              </a:ext>
            </a:extLst>
          </p:cNvPr>
          <p:cNvSpPr/>
          <p:nvPr/>
        </p:nvSpPr>
        <p:spPr>
          <a:xfrm>
            <a:off x="3500637" y="21759205"/>
            <a:ext cx="523335" cy="54346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a:cs typeface="Calibri"/>
              </a:rPr>
              <a:t>1</a:t>
            </a:r>
          </a:p>
        </p:txBody>
      </p:sp>
      <p:sp>
        <p:nvSpPr>
          <p:cNvPr id="52" name="Oval 51">
            <a:extLst>
              <a:ext uri="{FF2B5EF4-FFF2-40B4-BE49-F238E27FC236}">
                <a16:creationId xmlns:a16="http://schemas.microsoft.com/office/drawing/2014/main" id="{B464F8F8-D649-5705-1B32-35981EA57EDC}"/>
              </a:ext>
            </a:extLst>
          </p:cNvPr>
          <p:cNvSpPr/>
          <p:nvPr/>
        </p:nvSpPr>
        <p:spPr>
          <a:xfrm>
            <a:off x="11038505" y="22500217"/>
            <a:ext cx="523335" cy="543464"/>
          </a:xfrm>
          <a:prstGeom prst="ellipse">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sz="3600">
                <a:cs typeface="Calibri"/>
              </a:rPr>
              <a:t>4</a:t>
            </a:r>
          </a:p>
        </p:txBody>
      </p:sp>
      <p:sp>
        <p:nvSpPr>
          <p:cNvPr id="53" name="Oval 52">
            <a:extLst>
              <a:ext uri="{FF2B5EF4-FFF2-40B4-BE49-F238E27FC236}">
                <a16:creationId xmlns:a16="http://schemas.microsoft.com/office/drawing/2014/main" id="{8A373AA3-DF8D-9810-A0B6-0C16DF93C700}"/>
              </a:ext>
            </a:extLst>
          </p:cNvPr>
          <p:cNvSpPr/>
          <p:nvPr/>
        </p:nvSpPr>
        <p:spPr>
          <a:xfrm>
            <a:off x="10041974" y="16112193"/>
            <a:ext cx="523335" cy="543464"/>
          </a:xfrm>
          <a:prstGeom prst="ellipse">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sz="3600">
                <a:cs typeface="Calibri"/>
              </a:rPr>
              <a:t>5</a:t>
            </a:r>
          </a:p>
        </p:txBody>
      </p:sp>
      <p:sp>
        <p:nvSpPr>
          <p:cNvPr id="54" name="Oval 53">
            <a:extLst>
              <a:ext uri="{FF2B5EF4-FFF2-40B4-BE49-F238E27FC236}">
                <a16:creationId xmlns:a16="http://schemas.microsoft.com/office/drawing/2014/main" id="{9F6EF8B4-7600-02EC-58CA-B029B520E6F7}"/>
              </a:ext>
            </a:extLst>
          </p:cNvPr>
          <p:cNvSpPr/>
          <p:nvPr/>
        </p:nvSpPr>
        <p:spPr>
          <a:xfrm>
            <a:off x="6388024" y="23087915"/>
            <a:ext cx="523335" cy="543464"/>
          </a:xfrm>
          <a:prstGeom prst="ellipse">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sz="3600">
                <a:cs typeface="Calibri"/>
              </a:rPr>
              <a:t>6</a:t>
            </a:r>
          </a:p>
        </p:txBody>
      </p:sp>
      <p:sp>
        <p:nvSpPr>
          <p:cNvPr id="5" name="TextBox 1">
            <a:extLst>
              <a:ext uri="{FF2B5EF4-FFF2-40B4-BE49-F238E27FC236}">
                <a16:creationId xmlns:a16="http://schemas.microsoft.com/office/drawing/2014/main" id="{F7CC748E-5E0E-EF45-6D9D-56C5EDFE164C}"/>
              </a:ext>
            </a:extLst>
          </p:cNvPr>
          <p:cNvSpPr txBox="1"/>
          <p:nvPr/>
        </p:nvSpPr>
        <p:spPr>
          <a:xfrm>
            <a:off x="21293108" y="17263851"/>
            <a:ext cx="8256582" cy="1374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a:lstStyle>
          <a:p>
            <a:pPr algn="ctr"/>
            <a:r>
              <a:rPr lang="en-US" sz="4000">
                <a:latin typeface="Cambria"/>
                <a:ea typeface="Cambria"/>
                <a:cs typeface="Calibri"/>
              </a:rPr>
              <a:t>Figure 3: Force Plot from MTS Landmark 370.25</a:t>
            </a:r>
          </a:p>
        </p:txBody>
      </p:sp>
      <p:sp>
        <p:nvSpPr>
          <p:cNvPr id="10" name="Oval 9">
            <a:extLst>
              <a:ext uri="{FF2B5EF4-FFF2-40B4-BE49-F238E27FC236}">
                <a16:creationId xmlns:a16="http://schemas.microsoft.com/office/drawing/2014/main" id="{6B6F2515-6DE1-827E-85BE-0243CE6F47CF}"/>
              </a:ext>
            </a:extLst>
          </p:cNvPr>
          <p:cNvSpPr/>
          <p:nvPr/>
        </p:nvSpPr>
        <p:spPr>
          <a:xfrm>
            <a:off x="16351534" y="17150066"/>
            <a:ext cx="523335" cy="543464"/>
          </a:xfrm>
          <a:prstGeom prst="ellipse">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sz="3600">
                <a:cs typeface="Calibri"/>
              </a:rPr>
              <a:t>3</a:t>
            </a:r>
          </a:p>
        </p:txBody>
      </p:sp>
      <p:sp>
        <p:nvSpPr>
          <p:cNvPr id="24" name="TextBox 23">
            <a:extLst>
              <a:ext uri="{FF2B5EF4-FFF2-40B4-BE49-F238E27FC236}">
                <a16:creationId xmlns:a16="http://schemas.microsoft.com/office/drawing/2014/main" id="{F635E702-7C66-157D-4A78-EB42D63304C9}"/>
              </a:ext>
            </a:extLst>
          </p:cNvPr>
          <p:cNvSpPr txBox="1"/>
          <p:nvPr/>
        </p:nvSpPr>
        <p:spPr>
          <a:xfrm>
            <a:off x="20812000" y="31395330"/>
            <a:ext cx="15324959"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Arial"/>
              <a:buChar char="•"/>
            </a:pPr>
            <a:r>
              <a:rPr lang="en-US" sz="3400">
                <a:latin typeface="Cambria"/>
                <a:ea typeface="Cambria"/>
              </a:rPr>
              <a:t>Some samples produced complete rings of impact while others only produced crescent-shaped impacts. This may be due to the chamfer on the end of the impactor or if the impactor was not perfectly perpendicular with the sample. </a:t>
            </a:r>
            <a:endParaRPr lang="en-US" sz="3400">
              <a:latin typeface="Cambria"/>
              <a:ea typeface="Cambria"/>
              <a:cs typeface="Calibri" panose="020F0502020204030204"/>
            </a:endParaRPr>
          </a:p>
        </p:txBody>
      </p:sp>
    </p:spTree>
    <p:extLst>
      <p:ext uri="{BB962C8B-B14F-4D97-AF65-F5344CB8AC3E}">
        <p14:creationId xmlns:p14="http://schemas.microsoft.com/office/powerpoint/2010/main" val="27514295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Robotic Blacksmithing in Space Ian Connor, Rebecca Dorzens, Garrett Mallard, Avonlea Westhoff Department of Mechanical Engineering, University of New Hampshire, Durham, NH 03824 Advisor: Dr. Brad Kinsey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revision>4</cp:revision>
  <dcterms:created xsi:type="dcterms:W3CDTF">2016-03-05T16:55:12Z</dcterms:created>
  <dcterms:modified xsi:type="dcterms:W3CDTF">2023-04-17T21:13:19Z</dcterms:modified>
</cp:coreProperties>
</file>