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Lst>
  <p:notesMasterIdLst>
    <p:notesMasterId r:id="rId6"/>
  </p:notesMasterIdLst>
  <p:sldIdLst>
    <p:sldId id="260" r:id="rId5"/>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77BE2C-3EC4-6B97-BC7E-A73F4D2E3698}" name="Emily McLain" initials="EM" userId="S::emm1153@usnh.edu::381024f6-4cf2-459c-ab83-d28a1d148828" providerId="AD"/>
  <p188:author id="{A4CB6368-64A5-0A4E-2E5A-945E8E2B6E71}" name="Alex Chesley" initials="AC" userId="S::amc1150@usnh.edu::281146cd-ff73-40d0-b585-282edfc0f282" providerId="AD"/>
  <p188:author id="{0FDDAD85-58B6-A794-E61E-E11985462FEB}" name="Chesley, Alex" initials="CA" userId="Chesley, Alex" providerId="None"/>
  <p188:author id="{88B82EB9-4607-FBB6-7311-585114AA3F7D}" name="Sanj Mehta" initials="SM" userId="S::smm1270@usnh.edu::2610c83f-749d-4af5-a970-3bca55c849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ndsay Bartolone" initials="LB" lastIdx="4" clrIdx="0">
    <p:extLst>
      <p:ext uri="{19B8F6BF-5375-455C-9EA6-DF929625EA0E}">
        <p15:presenceInfo xmlns:p15="http://schemas.microsoft.com/office/powerpoint/2012/main" userId="S::lmb1089@unh.edu::7c2584a9-31e2-4ce0-9f7e-32b0cb99a430" providerId="AD"/>
      </p:ext>
    </p:extLst>
  </p:cmAuthor>
  <p:cmAuthor id="2" name="Sanj Mehta" initials="SM" lastIdx="1" clrIdx="1">
    <p:extLst>
      <p:ext uri="{19B8F6BF-5375-455C-9EA6-DF929625EA0E}">
        <p15:presenceInfo xmlns:p15="http://schemas.microsoft.com/office/powerpoint/2012/main" userId="S::smm1270@usnh.edu::2610c83f-749d-4af5-a970-3bca55c849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2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259D45-C21E-4C0F-B4A9-98B97E6FE7B4}" v="1246" dt="2023-04-17T19:33:25.783"/>
    <p1510:client id="{CDA955F4-DD8D-D341-8BD8-E12EC99C1579}" v="1297" dt="2023-04-17T20:22:01.6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20" autoAdjust="0"/>
    <p:restoredTop sz="94538"/>
  </p:normalViewPr>
  <p:slideViewPr>
    <p:cSldViewPr snapToGrid="0">
      <p:cViewPr varScale="1">
        <p:scale>
          <a:sx n="13" d="100"/>
          <a:sy n="13" d="100"/>
        </p:scale>
        <p:origin x="17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96A45-A798-487A-8A03-DDEAAEDAB72E}" type="datetimeFigureOut">
              <a:rPr lang="en-US" smtClean="0"/>
              <a:t>4/17/2023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29FB64-A745-4BBA-9ACF-219267777DCE}" type="slidenum">
              <a:rPr lang="en-US" smtClean="0"/>
              <a:t>‹#›</a:t>
            </a:fld>
            <a:endParaRPr lang="en-US"/>
          </a:p>
        </p:txBody>
      </p:sp>
    </p:spTree>
    <p:extLst>
      <p:ext uri="{BB962C8B-B14F-4D97-AF65-F5344CB8AC3E}">
        <p14:creationId xmlns:p14="http://schemas.microsoft.com/office/powerpoint/2010/main" val="3457349446"/>
      </p:ext>
    </p:extLst>
  </p:cSld>
  <p:clrMap bg1="lt1" tx1="dk1" bg2="lt2" tx2="dk2" accent1="accent1" accent2="accent2" accent3="accent3" accent4="accent4" accent5="accent5" accent6="accent6" hlink="hlink" folHlink="folHlink"/>
  <p:notesStyle>
    <a:lvl1pPr marL="0" algn="l" defTabSz="3686151" rtl="0" eaLnBrk="1" latinLnBrk="0" hangingPunct="1">
      <a:defRPr sz="4838" kern="1200">
        <a:solidFill>
          <a:schemeClr val="tx1"/>
        </a:solidFill>
        <a:latin typeface="+mn-lt"/>
        <a:ea typeface="+mn-ea"/>
        <a:cs typeface="+mn-cs"/>
      </a:defRPr>
    </a:lvl1pPr>
    <a:lvl2pPr marL="1843080" algn="l" defTabSz="3686151" rtl="0" eaLnBrk="1" latinLnBrk="0" hangingPunct="1">
      <a:defRPr sz="4838" kern="1200">
        <a:solidFill>
          <a:schemeClr val="tx1"/>
        </a:solidFill>
        <a:latin typeface="+mn-lt"/>
        <a:ea typeface="+mn-ea"/>
        <a:cs typeface="+mn-cs"/>
      </a:defRPr>
    </a:lvl2pPr>
    <a:lvl3pPr marL="3686151" algn="l" defTabSz="3686151" rtl="0" eaLnBrk="1" latinLnBrk="0" hangingPunct="1">
      <a:defRPr sz="4838" kern="1200">
        <a:solidFill>
          <a:schemeClr val="tx1"/>
        </a:solidFill>
        <a:latin typeface="+mn-lt"/>
        <a:ea typeface="+mn-ea"/>
        <a:cs typeface="+mn-cs"/>
      </a:defRPr>
    </a:lvl3pPr>
    <a:lvl4pPr marL="5529227" algn="l" defTabSz="3686151" rtl="0" eaLnBrk="1" latinLnBrk="0" hangingPunct="1">
      <a:defRPr sz="4838" kern="1200">
        <a:solidFill>
          <a:schemeClr val="tx1"/>
        </a:solidFill>
        <a:latin typeface="+mn-lt"/>
        <a:ea typeface="+mn-ea"/>
        <a:cs typeface="+mn-cs"/>
      </a:defRPr>
    </a:lvl4pPr>
    <a:lvl5pPr marL="7372306" algn="l" defTabSz="3686151" rtl="0" eaLnBrk="1" latinLnBrk="0" hangingPunct="1">
      <a:defRPr sz="4838" kern="1200">
        <a:solidFill>
          <a:schemeClr val="tx1"/>
        </a:solidFill>
        <a:latin typeface="+mn-lt"/>
        <a:ea typeface="+mn-ea"/>
        <a:cs typeface="+mn-cs"/>
      </a:defRPr>
    </a:lvl5pPr>
    <a:lvl6pPr marL="9215386" algn="l" defTabSz="3686151" rtl="0" eaLnBrk="1" latinLnBrk="0" hangingPunct="1">
      <a:defRPr sz="4838" kern="1200">
        <a:solidFill>
          <a:schemeClr val="tx1"/>
        </a:solidFill>
        <a:latin typeface="+mn-lt"/>
        <a:ea typeface="+mn-ea"/>
        <a:cs typeface="+mn-cs"/>
      </a:defRPr>
    </a:lvl6pPr>
    <a:lvl7pPr marL="11058458" algn="l" defTabSz="3686151" rtl="0" eaLnBrk="1" latinLnBrk="0" hangingPunct="1">
      <a:defRPr sz="4838" kern="1200">
        <a:solidFill>
          <a:schemeClr val="tx1"/>
        </a:solidFill>
        <a:latin typeface="+mn-lt"/>
        <a:ea typeface="+mn-ea"/>
        <a:cs typeface="+mn-cs"/>
      </a:defRPr>
    </a:lvl7pPr>
    <a:lvl8pPr marL="12901533" algn="l" defTabSz="3686151" rtl="0" eaLnBrk="1" latinLnBrk="0" hangingPunct="1">
      <a:defRPr sz="4838" kern="1200">
        <a:solidFill>
          <a:schemeClr val="tx1"/>
        </a:solidFill>
        <a:latin typeface="+mn-lt"/>
        <a:ea typeface="+mn-ea"/>
        <a:cs typeface="+mn-cs"/>
      </a:defRPr>
    </a:lvl8pPr>
    <a:lvl9pPr marL="14744613" algn="l" defTabSz="368615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29FB64-A745-4BBA-9ACF-219267777DCE}" type="slidenum">
              <a:rPr lang="en-US" smtClean="0"/>
              <a:t>0</a:t>
            </a:fld>
            <a:endParaRPr lang="en-US"/>
          </a:p>
        </p:txBody>
      </p:sp>
    </p:spTree>
    <p:extLst>
      <p:ext uri="{BB962C8B-B14F-4D97-AF65-F5344CB8AC3E}">
        <p14:creationId xmlns:p14="http://schemas.microsoft.com/office/powerpoint/2010/main" val="1175158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Title</a:t>
            </a:r>
          </a:p>
        </p:txBody>
      </p:sp>
      <p:sp>
        <p:nvSpPr>
          <p:cNvPr id="3" name="Content Placeholder 2"/>
          <p:cNvSpPr>
            <a:spLocks noGrp="1"/>
          </p:cNvSpPr>
          <p:nvPr>
            <p:ph idx="1"/>
          </p:nvPr>
        </p:nvSpPr>
        <p:spPr>
          <a:xfrm>
            <a:off x="457200" y="6261872"/>
            <a:ext cx="10515600" cy="2514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31B2CA31-C958-094F-B03D-207214ADE316}"/>
              </a:ext>
            </a:extLst>
          </p:cNvPr>
          <p:cNvSpPr>
            <a:spLocks noGrp="1"/>
          </p:cNvSpPr>
          <p:nvPr>
            <p:ph idx="13"/>
          </p:nvPr>
        </p:nvSpPr>
        <p:spPr>
          <a:xfrm>
            <a:off x="32918400" y="6261872"/>
            <a:ext cx="10515600" cy="2514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DF4AE328-7922-8C49-AEBB-93A3E9644C90}"/>
              </a:ext>
            </a:extLst>
          </p:cNvPr>
          <p:cNvSpPr>
            <a:spLocks noGrp="1"/>
          </p:cNvSpPr>
          <p:nvPr>
            <p:ph idx="14"/>
          </p:nvPr>
        </p:nvSpPr>
        <p:spPr>
          <a:xfrm>
            <a:off x="11430000" y="6240787"/>
            <a:ext cx="21031200" cy="2514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EBBFC334-3487-FC4F-98F6-E3D4A6E6DAD1}"/>
              </a:ext>
            </a:extLst>
          </p:cNvPr>
          <p:cNvSpPr>
            <a:spLocks noGrp="1"/>
          </p:cNvSpPr>
          <p:nvPr>
            <p:ph type="ftr" sz="quarter" idx="15"/>
          </p:nvPr>
        </p:nvSpPr>
        <p:spPr/>
        <p:txBody>
          <a:bodyPr/>
          <a:lstStyle/>
          <a:p>
            <a:r>
              <a:rPr lang="en-US"/>
              <a:t>IMAP Student Collaboration– 3U</a:t>
            </a:r>
            <a:r>
              <a:rPr lang="en-US" baseline="0"/>
              <a:t>Cubed</a:t>
            </a:r>
            <a:r>
              <a:rPr lang="en-US"/>
              <a:t>: 3 Universities; 3U CubeSats; Upwelling, Uplifting Undergraduates</a:t>
            </a:r>
          </a:p>
        </p:txBody>
      </p:sp>
      <p:sp>
        <p:nvSpPr>
          <p:cNvPr id="13" name="Content Placeholder 2">
            <a:extLst>
              <a:ext uri="{FF2B5EF4-FFF2-40B4-BE49-F238E27FC236}">
                <a16:creationId xmlns:a16="http://schemas.microsoft.com/office/drawing/2014/main" id="{CE874A90-16B6-9C42-B251-605D4F6FB875}"/>
              </a:ext>
            </a:extLst>
          </p:cNvPr>
          <p:cNvSpPr>
            <a:spLocks noGrp="1"/>
          </p:cNvSpPr>
          <p:nvPr>
            <p:ph idx="16" hasCustomPrompt="1"/>
          </p:nvPr>
        </p:nvSpPr>
        <p:spPr>
          <a:xfrm>
            <a:off x="10972800" y="3656716"/>
            <a:ext cx="32918400" cy="2606040"/>
          </a:xfrm>
          <a:prstGeom prst="rect">
            <a:avLst/>
          </a:prstGeom>
        </p:spPr>
        <p:txBody>
          <a:bodyPr anchor="ctr"/>
          <a:lstStyle>
            <a:lvl1pPr marL="0" indent="0">
              <a:buNone/>
              <a:defRPr/>
            </a:lvl1pPr>
          </a:lstStyle>
          <a:p>
            <a:pPr lvl="0"/>
            <a:r>
              <a:rPr lang="en-US"/>
              <a:t>Contributors</a:t>
            </a:r>
          </a:p>
        </p:txBody>
      </p:sp>
    </p:spTree>
    <p:extLst>
      <p:ext uri="{BB962C8B-B14F-4D97-AF65-F5344CB8AC3E}">
        <p14:creationId xmlns:p14="http://schemas.microsoft.com/office/powerpoint/2010/main" val="1848828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2733827E-84EF-8449-860D-0C68D143D4FC}"/>
              </a:ext>
            </a:extLst>
          </p:cNvPr>
          <p:cNvSpPr>
            <a:spLocks noGrp="1"/>
          </p:cNvSpPr>
          <p:nvPr>
            <p:ph idx="15"/>
          </p:nvPr>
        </p:nvSpPr>
        <p:spPr>
          <a:xfrm>
            <a:off x="22174200" y="6261872"/>
            <a:ext cx="10287000" cy="2514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EEAD8B8-2C9E-7344-AB4B-E06EDBF188B3}"/>
              </a:ext>
            </a:extLst>
          </p:cNvPr>
          <p:cNvSpPr>
            <a:spLocks noGrp="1"/>
          </p:cNvSpPr>
          <p:nvPr>
            <p:ph idx="14"/>
          </p:nvPr>
        </p:nvSpPr>
        <p:spPr>
          <a:xfrm>
            <a:off x="11430000" y="6261872"/>
            <a:ext cx="10287000" cy="2514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p>
            <a:r>
              <a:rPr lang="en-US"/>
              <a:t>Title</a:t>
            </a:r>
          </a:p>
        </p:txBody>
      </p:sp>
      <p:sp>
        <p:nvSpPr>
          <p:cNvPr id="3" name="Content Placeholder 2"/>
          <p:cNvSpPr>
            <a:spLocks noGrp="1"/>
          </p:cNvSpPr>
          <p:nvPr>
            <p:ph idx="1"/>
          </p:nvPr>
        </p:nvSpPr>
        <p:spPr>
          <a:xfrm>
            <a:off x="457200" y="6261872"/>
            <a:ext cx="10515600" cy="2514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31B2CA31-C958-094F-B03D-207214ADE316}"/>
              </a:ext>
            </a:extLst>
          </p:cNvPr>
          <p:cNvSpPr>
            <a:spLocks noGrp="1"/>
          </p:cNvSpPr>
          <p:nvPr>
            <p:ph idx="13"/>
          </p:nvPr>
        </p:nvSpPr>
        <p:spPr>
          <a:xfrm>
            <a:off x="32918400" y="6261872"/>
            <a:ext cx="10515600" cy="2514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F65CAC5-A7B5-4041-A12E-BA4385CF4B9E}"/>
              </a:ext>
            </a:extLst>
          </p:cNvPr>
          <p:cNvSpPr>
            <a:spLocks noGrp="1"/>
          </p:cNvSpPr>
          <p:nvPr>
            <p:ph type="ftr" sz="quarter" idx="16"/>
          </p:nvPr>
        </p:nvSpPr>
        <p:spPr/>
        <p:txBody>
          <a:bodyPr/>
          <a:lstStyle/>
          <a:p>
            <a:r>
              <a:rPr lang="en-US"/>
              <a:t>IMAP Student Collaboration– 3U</a:t>
            </a:r>
            <a:r>
              <a:rPr lang="en-US" baseline="0"/>
              <a:t>Cubed</a:t>
            </a:r>
            <a:r>
              <a:rPr lang="en-US"/>
              <a:t>: 3 Universities; 3U CubeSats; Upwelling, Uplifting Undergraduates</a:t>
            </a:r>
          </a:p>
        </p:txBody>
      </p:sp>
      <p:sp>
        <p:nvSpPr>
          <p:cNvPr id="14" name="Content Placeholder 2">
            <a:extLst>
              <a:ext uri="{FF2B5EF4-FFF2-40B4-BE49-F238E27FC236}">
                <a16:creationId xmlns:a16="http://schemas.microsoft.com/office/drawing/2014/main" id="{0F9409DB-F8F7-4645-A688-F66F6769277A}"/>
              </a:ext>
            </a:extLst>
          </p:cNvPr>
          <p:cNvSpPr>
            <a:spLocks noGrp="1"/>
          </p:cNvSpPr>
          <p:nvPr>
            <p:ph idx="17" hasCustomPrompt="1"/>
          </p:nvPr>
        </p:nvSpPr>
        <p:spPr>
          <a:xfrm>
            <a:off x="10972800" y="3656716"/>
            <a:ext cx="32918400" cy="2606040"/>
          </a:xfrm>
          <a:prstGeom prst="rect">
            <a:avLst/>
          </a:prstGeom>
        </p:spPr>
        <p:txBody>
          <a:bodyPr anchor="ctr"/>
          <a:lstStyle>
            <a:lvl1pPr marL="0" indent="0">
              <a:buNone/>
              <a:defRPr/>
            </a:lvl1pPr>
          </a:lstStyle>
          <a:p>
            <a:pPr lvl="0"/>
            <a:r>
              <a:rPr lang="en-US"/>
              <a:t>Contributors</a:t>
            </a:r>
          </a:p>
        </p:txBody>
      </p:sp>
    </p:spTree>
    <p:extLst>
      <p:ext uri="{BB962C8B-B14F-4D97-AF65-F5344CB8AC3E}">
        <p14:creationId xmlns:p14="http://schemas.microsoft.com/office/powerpoint/2010/main" val="37820065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A pair of glasses&#10;&#10;Description automatically generated with medium confidence">
            <a:extLst>
              <a:ext uri="{FF2B5EF4-FFF2-40B4-BE49-F238E27FC236}">
                <a16:creationId xmlns:a16="http://schemas.microsoft.com/office/drawing/2014/main" id="{6F880F6C-1012-5F4A-82B8-EC199B909C5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 b="74633"/>
          <a:stretch/>
        </p:blipFill>
        <p:spPr>
          <a:xfrm>
            <a:off x="0" y="0"/>
            <a:ext cx="43891200" cy="6261872"/>
          </a:xfrm>
          <a:prstGeom prst="rect">
            <a:avLst/>
          </a:prstGeom>
        </p:spPr>
      </p:pic>
      <p:sp>
        <p:nvSpPr>
          <p:cNvPr id="2" name="Title Placeholder 1"/>
          <p:cNvSpPr>
            <a:spLocks noGrp="1"/>
          </p:cNvSpPr>
          <p:nvPr>
            <p:ph type="title"/>
          </p:nvPr>
        </p:nvSpPr>
        <p:spPr>
          <a:xfrm>
            <a:off x="10972800" y="0"/>
            <a:ext cx="32918400" cy="3657600"/>
          </a:xfrm>
          <a:prstGeom prst="rect">
            <a:avLst/>
          </a:prstGeom>
        </p:spPr>
        <p:txBody>
          <a:bodyPr vert="horz" lIns="91440" tIns="45720" rIns="91440" bIns="45720" rtlCol="0" anchor="ctr">
            <a:normAutofit/>
          </a:bodyPr>
          <a:lstStyle/>
          <a:p>
            <a:r>
              <a:rPr lang="en-US"/>
              <a:t>Title</a:t>
            </a:r>
          </a:p>
        </p:txBody>
      </p:sp>
      <p:pic>
        <p:nvPicPr>
          <p:cNvPr id="15" name="Picture 14" descr="A picture containing wheel&#10;&#10;Description automatically generated">
            <a:extLst>
              <a:ext uri="{FF2B5EF4-FFF2-40B4-BE49-F238E27FC236}">
                <a16:creationId xmlns:a16="http://schemas.microsoft.com/office/drawing/2014/main" id="{251D5B77-AC91-EE44-9776-9A1EE220273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864424" y="31546800"/>
            <a:ext cx="3467100" cy="1371600"/>
          </a:xfrm>
          <a:prstGeom prst="rect">
            <a:avLst/>
          </a:prstGeom>
        </p:spPr>
      </p:pic>
      <p:pic>
        <p:nvPicPr>
          <p:cNvPr id="17" name="Picture 16" descr="A blue sign with white text&#10;&#10;Description automatically generated with low confidence">
            <a:extLst>
              <a:ext uri="{FF2B5EF4-FFF2-40B4-BE49-F238E27FC236}">
                <a16:creationId xmlns:a16="http://schemas.microsoft.com/office/drawing/2014/main" id="{64E56ACF-7318-534A-8994-CF4F04F6047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0568312" y="30861000"/>
            <a:ext cx="1714500" cy="2057400"/>
          </a:xfrm>
          <a:prstGeom prst="rect">
            <a:avLst/>
          </a:prstGeom>
        </p:spPr>
      </p:pic>
      <p:pic>
        <p:nvPicPr>
          <p:cNvPr id="19" name="Picture 18">
            <a:extLst>
              <a:ext uri="{FF2B5EF4-FFF2-40B4-BE49-F238E27FC236}">
                <a16:creationId xmlns:a16="http://schemas.microsoft.com/office/drawing/2014/main" id="{50682C3E-29D7-DD4E-AB1E-9D113E82385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519600" y="30175200"/>
            <a:ext cx="1371600" cy="2743200"/>
          </a:xfrm>
          <a:prstGeom prst="rect">
            <a:avLst/>
          </a:prstGeom>
        </p:spPr>
      </p:pic>
      <p:sp>
        <p:nvSpPr>
          <p:cNvPr id="5" name="Footer Placeholder 4">
            <a:extLst>
              <a:ext uri="{FF2B5EF4-FFF2-40B4-BE49-F238E27FC236}">
                <a16:creationId xmlns:a16="http://schemas.microsoft.com/office/drawing/2014/main" id="{CA7DDD97-7623-A449-80A1-85A36B8D51E3}"/>
              </a:ext>
            </a:extLst>
          </p:cNvPr>
          <p:cNvSpPr>
            <a:spLocks noGrp="1"/>
          </p:cNvSpPr>
          <p:nvPr>
            <p:ph type="ftr" sz="quarter" idx="3"/>
          </p:nvPr>
        </p:nvSpPr>
        <p:spPr>
          <a:xfrm>
            <a:off x="0" y="32004000"/>
            <a:ext cx="21945600" cy="914400"/>
          </a:xfrm>
          <a:prstGeom prst="rect">
            <a:avLst/>
          </a:prstGeom>
        </p:spPr>
        <p:txBody>
          <a:bodyPr vert="horz" lIns="91440" tIns="45720" rIns="91440" bIns="45720" rtlCol="0" anchor="ctr"/>
          <a:lstStyle>
            <a:lvl1pPr algn="l">
              <a:defRPr sz="4000">
                <a:solidFill>
                  <a:schemeClr val="tx1">
                    <a:tint val="75000"/>
                  </a:schemeClr>
                </a:solidFill>
              </a:defRPr>
            </a:lvl1pPr>
          </a:lstStyle>
          <a:p>
            <a:r>
              <a:rPr lang="en-US"/>
              <a:t>IMAP Student Collaboration– 3UCubed: 3 Universities; 3U CubeSats; Upwelling, Uplifting Undergraduates</a:t>
            </a:r>
          </a:p>
        </p:txBody>
      </p:sp>
      <p:sp>
        <p:nvSpPr>
          <p:cNvPr id="8" name="Footer Placeholder 4">
            <a:extLst>
              <a:ext uri="{FF2B5EF4-FFF2-40B4-BE49-F238E27FC236}">
                <a16:creationId xmlns:a16="http://schemas.microsoft.com/office/drawing/2014/main" id="{62237062-70E1-FE4A-8AC6-A01D3B39A935}"/>
              </a:ext>
            </a:extLst>
          </p:cNvPr>
          <p:cNvSpPr txBox="1">
            <a:spLocks/>
          </p:cNvSpPr>
          <p:nvPr userDrawn="1"/>
        </p:nvSpPr>
        <p:spPr>
          <a:xfrm>
            <a:off x="24740436" y="32004000"/>
            <a:ext cx="11887200" cy="914400"/>
          </a:xfrm>
          <a:prstGeom prst="rect">
            <a:avLst/>
          </a:prstGeom>
        </p:spPr>
        <p:txBody>
          <a:bodyPr vert="horz" lIns="91440" tIns="45720" rIns="91440" bIns="45720" rtlCol="0" anchor="ctr"/>
          <a:lstStyle>
            <a:defPPr>
              <a:defRPr lang="en-US"/>
            </a:defPPr>
            <a:lvl1pPr marL="0" algn="l" defTabSz="457200" rtl="0" eaLnBrk="1" latinLnBrk="0" hangingPunct="1">
              <a:defRPr sz="4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This work is supported by NASA grant:</a:t>
            </a:r>
            <a:r>
              <a:rPr lang="en-US" sz="4000" kern="1200">
                <a:solidFill>
                  <a:schemeClr val="tx1">
                    <a:tint val="75000"/>
                  </a:schemeClr>
                </a:solidFill>
                <a:effectLst/>
                <a:latin typeface="+mn-lt"/>
                <a:ea typeface="+mn-ea"/>
                <a:cs typeface="+mn-cs"/>
              </a:rPr>
              <a:t> 80NSSC20K1110 </a:t>
            </a:r>
          </a:p>
        </p:txBody>
      </p:sp>
    </p:spTree>
    <p:extLst>
      <p:ext uri="{BB962C8B-B14F-4D97-AF65-F5344CB8AC3E}">
        <p14:creationId xmlns:p14="http://schemas.microsoft.com/office/powerpoint/2010/main" val="2615255061"/>
      </p:ext>
    </p:extLst>
  </p:cSld>
  <p:clrMap bg1="lt1" tx1="dk1" bg2="lt2" tx2="dk2" accent1="accent1" accent2="accent2" accent3="accent3" accent4="accent4" accent5="accent5" accent6="accent6" hlink="hlink" folHlink="folHlink"/>
  <p:sldLayoutIdLst>
    <p:sldLayoutId id="2147483674" r:id="rId1"/>
    <p:sldLayoutId id="2147483675" r:id="rId2"/>
  </p:sldLayoutIdLst>
  <p:hf sldNum="0" hdr="0" dt="0"/>
  <p:txStyles>
    <p:titleStyle>
      <a:lvl1pPr algn="ctr" defTabSz="4389120" rtl="0" eaLnBrk="1" latinLnBrk="0" hangingPunct="1">
        <a:lnSpc>
          <a:spcPct val="90000"/>
        </a:lnSpc>
        <a:spcBef>
          <a:spcPct val="0"/>
        </a:spcBef>
        <a:buNone/>
        <a:defRPr sz="17600" kern="1200">
          <a:solidFill>
            <a:schemeClr val="bg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g"/><Relationship Id="rId3" Type="http://schemas.openxmlformats.org/officeDocument/2006/relationships/image" Target="../media/image5.jpeg"/><Relationship Id="rId7" Type="http://schemas.openxmlformats.org/officeDocument/2006/relationships/image" Target="../media/image9.jpg"/><Relationship Id="rId12"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JP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B7E1F-D9F3-7C4F-A547-CECD59E37A8E}"/>
              </a:ext>
            </a:extLst>
          </p:cNvPr>
          <p:cNvSpPr>
            <a:spLocks noGrp="1"/>
          </p:cNvSpPr>
          <p:nvPr>
            <p:ph type="title"/>
          </p:nvPr>
        </p:nvSpPr>
        <p:spPr>
          <a:xfrm>
            <a:off x="9601200" y="914400"/>
            <a:ext cx="34290000" cy="2286000"/>
          </a:xfrm>
        </p:spPr>
        <p:txBody>
          <a:bodyPr>
            <a:noAutofit/>
          </a:bodyPr>
          <a:lstStyle/>
          <a:p>
            <a:r>
              <a:rPr lang="en-US" sz="10000" b="1" dirty="0">
                <a:latin typeface="Times New Roman" panose="02020603050405020304" pitchFamily="18" charset="0"/>
                <a:cs typeface="Times New Roman" panose="02020603050405020304" pitchFamily="18" charset="0"/>
              </a:rPr>
              <a:t>3UCubed: Calibration of Ultraviolet Photomultiplier Tube</a:t>
            </a:r>
            <a:endParaRPr lang="en-US" sz="10000" dirty="0">
              <a:latin typeface="Times New Roman" panose="02020603050405020304" pitchFamily="18" charset="0"/>
              <a:ea typeface="Calibri"/>
              <a:cs typeface="Times New Roman" panose="02020603050405020304" pitchFamily="18" charset="0"/>
            </a:endParaRPr>
          </a:p>
        </p:txBody>
      </p:sp>
      <p:sp>
        <p:nvSpPr>
          <p:cNvPr id="17" name="Content Placeholder 2">
            <a:extLst>
              <a:ext uri="{FF2B5EF4-FFF2-40B4-BE49-F238E27FC236}">
                <a16:creationId xmlns:a16="http://schemas.microsoft.com/office/drawing/2014/main" id="{4B52771B-64AD-AB42-AD19-02492D1E18F1}"/>
              </a:ext>
            </a:extLst>
          </p:cNvPr>
          <p:cNvSpPr>
            <a:spLocks noGrp="1"/>
          </p:cNvSpPr>
          <p:nvPr>
            <p:ph idx="16" hasCustomPrompt="1"/>
          </p:nvPr>
        </p:nvSpPr>
        <p:spPr>
          <a:xfrm>
            <a:off x="9601200" y="3657600"/>
            <a:ext cx="33832800" cy="914400"/>
          </a:xfrm>
          <a:prstGeom prst="rect">
            <a:avLst/>
          </a:prstGeom>
        </p:spPr>
        <p:txBody>
          <a:bodyPr lIns="91440" tIns="45720" rIns="91440" bIns="45720" anchor="ctr"/>
          <a:lstStyle>
            <a:lvl1pPr marL="0" indent="0">
              <a:buNone/>
              <a:defRPr/>
            </a:lvl1pPr>
          </a:lstStyle>
          <a:p>
            <a:pPr algn="ctr">
              <a:spcBef>
                <a:spcPts val="0"/>
              </a:spcBef>
            </a:pPr>
            <a:r>
              <a:rPr lang="en-US" sz="6000" dirty="0">
                <a:solidFill>
                  <a:srgbClr val="051B4A"/>
                </a:solidFill>
                <a:latin typeface="Times New Roman" panose="02020603050405020304" pitchFamily="18" charset="0"/>
                <a:ea typeface="Calibri"/>
                <a:cs typeface="Times New Roman" panose="02020603050405020304" pitchFamily="18" charset="0"/>
              </a:rPr>
              <a:t>Kelly Bisson</a:t>
            </a:r>
          </a:p>
        </p:txBody>
      </p:sp>
      <p:sp>
        <p:nvSpPr>
          <p:cNvPr id="14" name="Content Placeholder 13">
            <a:extLst>
              <a:ext uri="{FF2B5EF4-FFF2-40B4-BE49-F238E27FC236}">
                <a16:creationId xmlns:a16="http://schemas.microsoft.com/office/drawing/2014/main" id="{A1679D9B-E01E-B64C-BFA7-54C74673DD32}"/>
              </a:ext>
            </a:extLst>
          </p:cNvPr>
          <p:cNvSpPr>
            <a:spLocks noGrp="1"/>
          </p:cNvSpPr>
          <p:nvPr>
            <p:ph idx="1"/>
          </p:nvPr>
        </p:nvSpPr>
        <p:spPr>
          <a:xfrm>
            <a:off x="457200" y="6857998"/>
            <a:ext cx="12115800" cy="8458200"/>
          </a:xfrm>
          <a:ln>
            <a:solidFill>
              <a:schemeClr val="bg2">
                <a:lumMod val="50000"/>
              </a:schemeClr>
            </a:solidFill>
          </a:ln>
        </p:spPr>
        <p:txBody>
          <a:bodyPr lIns="91440" tIns="45720" rIns="91440" bIns="45720" anchor="t"/>
          <a:lstStyle/>
          <a:p>
            <a:pPr marL="0" indent="0" algn="just">
              <a:lnSpc>
                <a:spcPct val="100000"/>
              </a:lnSpc>
              <a:spcBef>
                <a:spcPts val="1200"/>
              </a:spcBef>
              <a:buNone/>
            </a:pPr>
            <a:r>
              <a:rPr lang="en-US" sz="3400" dirty="0">
                <a:latin typeface="Times New Roman" panose="02020603050405020304" pitchFamily="18" charset="0"/>
                <a:cs typeface="Times New Roman" panose="02020603050405020304" pitchFamily="18" charset="0"/>
              </a:rPr>
              <a:t>The 3UCubed project is a 3U CubeSat being developed by the University of New Hampshire, Sonoma State University, and Howard University as a part of NASA IMAP student collaboration. This project consists of a multidisciplinary team of undergraduate students from all three universities. The mission goal of 3UCubed is to understand how the Earth’s polar upper atmosphere (‘the thermosphere’ in the auroral and cusp regions) responds to particle precipitation and varying conditions associated with solar wind forcing and internal magnetospheric processes. The CubeSat includes two instruments with rocket heritage, an Ultraviolet photomultiplier tube (UV-PMT) to measure neutral atomic oxygen emissions and an Electron Retarding Potential Analyzer (ERPA) to measure energetic precipitating electrons.</a:t>
            </a:r>
            <a:r>
              <a:rPr lang="en-US" sz="3400" b="0" i="0" dirty="0">
                <a:solidFill>
                  <a:srgbClr val="000000"/>
                </a:solidFill>
                <a:effectLst/>
                <a:latin typeface="Times New Roman" panose="02020603050405020304" pitchFamily="18" charset="0"/>
                <a:cs typeface="Times New Roman" panose="02020603050405020304" pitchFamily="18" charset="0"/>
              </a:rPr>
              <a:t> In order to successfully analyze the data collected by the UV-PMT once launched into the orbit, the sensor response must be calibrated to accurately measure oxygen emissions. </a:t>
            </a:r>
            <a:endParaRPr lang="en-US" sz="3400" dirty="0">
              <a:latin typeface="Times New Roman" panose="02020603050405020304" pitchFamily="18" charset="0"/>
              <a:cs typeface="Times New Roman" panose="02020603050405020304" pitchFamily="18" charset="0"/>
            </a:endParaRPr>
          </a:p>
        </p:txBody>
      </p:sp>
      <p:sp>
        <p:nvSpPr>
          <p:cNvPr id="10" name="Content Placeholder 13">
            <a:extLst>
              <a:ext uri="{FF2B5EF4-FFF2-40B4-BE49-F238E27FC236}">
                <a16:creationId xmlns:a16="http://schemas.microsoft.com/office/drawing/2014/main" id="{8799574B-A48F-FC40-8CCD-F4B66CE7D3EE}"/>
              </a:ext>
            </a:extLst>
          </p:cNvPr>
          <p:cNvSpPr txBox="1">
            <a:spLocks/>
          </p:cNvSpPr>
          <p:nvPr/>
        </p:nvSpPr>
        <p:spPr>
          <a:xfrm>
            <a:off x="457200" y="5943600"/>
            <a:ext cx="12115800" cy="914400"/>
          </a:xfrm>
          <a:prstGeom prst="rect">
            <a:avLst/>
          </a:prstGeom>
          <a:solidFill>
            <a:srgbClr val="0C224D"/>
          </a:solidFill>
          <a:ln>
            <a:solidFill>
              <a:schemeClr val="bg2">
                <a:lumMod val="50000"/>
              </a:schemeClr>
            </a:solidFill>
          </a:ln>
        </p:spPr>
        <p:txBody>
          <a:bodyPr lIns="91440" tIns="45720" rIns="91440" bIns="45720" anchor="ctr"/>
          <a:lst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indent="0" algn="ctr">
              <a:spcBef>
                <a:spcPts val="0"/>
              </a:spcBef>
              <a:buNone/>
            </a:pPr>
            <a:r>
              <a:rPr lang="en-US" sz="7200" b="1" spc="300" dirty="0">
                <a:solidFill>
                  <a:schemeClr val="bg1"/>
                </a:solidFill>
                <a:latin typeface="Times New Roman" panose="02020603050405020304" pitchFamily="18" charset="0"/>
                <a:cs typeface="Times New Roman" panose="02020603050405020304" pitchFamily="18" charset="0"/>
              </a:rPr>
              <a:t>INTRODUCTION</a:t>
            </a:r>
            <a:endParaRPr lang="en-US" sz="7200" b="1" spc="300" dirty="0">
              <a:solidFill>
                <a:schemeClr val="bg1"/>
              </a:solidFill>
              <a:latin typeface="Times New Roman" panose="02020603050405020304" pitchFamily="18" charset="0"/>
              <a:ea typeface="Calibri"/>
              <a:cs typeface="Times New Roman" panose="02020603050405020304" pitchFamily="18" charset="0"/>
            </a:endParaRPr>
          </a:p>
        </p:txBody>
      </p:sp>
      <p:sp>
        <p:nvSpPr>
          <p:cNvPr id="5" name="Footer Placeholder 4">
            <a:extLst>
              <a:ext uri="{FF2B5EF4-FFF2-40B4-BE49-F238E27FC236}">
                <a16:creationId xmlns:a16="http://schemas.microsoft.com/office/drawing/2014/main" id="{C288A15B-A8D4-9346-A613-E02364774103}"/>
              </a:ext>
            </a:extLst>
          </p:cNvPr>
          <p:cNvSpPr>
            <a:spLocks noGrp="1"/>
          </p:cNvSpPr>
          <p:nvPr>
            <p:ph type="ftr" sz="quarter" idx="15"/>
          </p:nvPr>
        </p:nvSpPr>
        <p:spPr>
          <a:xfrm>
            <a:off x="0" y="32004000"/>
            <a:ext cx="21945600" cy="914400"/>
          </a:xfrm>
          <a:prstGeom prst="rect">
            <a:avLst/>
          </a:prstGeom>
        </p:spPr>
        <p:txBody>
          <a:bodyPr/>
          <a:lstStyle/>
          <a:p>
            <a:r>
              <a:rPr lang="en-US"/>
              <a:t>IMAP Student Collaboration: 3UCubed: 3 Universities; 3U CubeSats; Upwelling, Uplifting Undergraduates</a:t>
            </a:r>
            <a:endParaRPr lang="en-US">
              <a:ea typeface="Calibri"/>
              <a:cs typeface="Calibri"/>
            </a:endParaRPr>
          </a:p>
        </p:txBody>
      </p:sp>
      <p:sp>
        <p:nvSpPr>
          <p:cNvPr id="12" name="Content Placeholder 13">
            <a:extLst>
              <a:ext uri="{FF2B5EF4-FFF2-40B4-BE49-F238E27FC236}">
                <a16:creationId xmlns:a16="http://schemas.microsoft.com/office/drawing/2014/main" id="{6FDD3F8B-4109-BD41-BA19-5E7DA65F4FAD}"/>
              </a:ext>
            </a:extLst>
          </p:cNvPr>
          <p:cNvSpPr txBox="1">
            <a:spLocks/>
          </p:cNvSpPr>
          <p:nvPr/>
        </p:nvSpPr>
        <p:spPr>
          <a:xfrm>
            <a:off x="457200" y="15544800"/>
            <a:ext cx="12115800" cy="914400"/>
          </a:xfrm>
          <a:prstGeom prst="rect">
            <a:avLst/>
          </a:prstGeom>
          <a:solidFill>
            <a:srgbClr val="0C224D"/>
          </a:solidFill>
          <a:ln>
            <a:solidFill>
              <a:schemeClr val="bg2">
                <a:lumMod val="50000"/>
              </a:schemeClr>
            </a:solidFill>
          </a:ln>
        </p:spPr>
        <p:txBody>
          <a:bodyPr lIns="91440" tIns="45720" rIns="91440" bIns="45720" anchor="ctr"/>
          <a:lst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indent="0" algn="ctr">
              <a:buNone/>
            </a:pPr>
            <a:r>
              <a:rPr lang="en-US" sz="7200" b="1" spc="300" dirty="0">
                <a:solidFill>
                  <a:schemeClr val="bg1"/>
                </a:solidFill>
                <a:latin typeface="Times New Roman" panose="02020603050405020304" pitchFamily="18" charset="0"/>
                <a:cs typeface="Times New Roman" panose="02020603050405020304" pitchFamily="18" charset="0"/>
              </a:rPr>
              <a:t>BACKGROUND</a:t>
            </a:r>
            <a:endParaRPr lang="en-US" sz="7200" b="1" spc="300" dirty="0">
              <a:solidFill>
                <a:schemeClr val="bg1"/>
              </a:solidFill>
              <a:latin typeface="Times New Roman" panose="02020603050405020304" pitchFamily="18" charset="0"/>
              <a:ea typeface="Calibri"/>
              <a:cs typeface="Times New Roman" panose="02020603050405020304" pitchFamily="18" charset="0"/>
            </a:endParaRPr>
          </a:p>
        </p:txBody>
      </p:sp>
      <p:sp>
        <p:nvSpPr>
          <p:cNvPr id="41" name="Content Placeholder 13">
            <a:extLst>
              <a:ext uri="{FF2B5EF4-FFF2-40B4-BE49-F238E27FC236}">
                <a16:creationId xmlns:a16="http://schemas.microsoft.com/office/drawing/2014/main" id="{16901D13-C7CA-724A-97F7-085CD5785795}"/>
              </a:ext>
            </a:extLst>
          </p:cNvPr>
          <p:cNvSpPr txBox="1">
            <a:spLocks/>
          </p:cNvSpPr>
          <p:nvPr/>
        </p:nvSpPr>
        <p:spPr>
          <a:xfrm>
            <a:off x="457200" y="26060400"/>
            <a:ext cx="12115800" cy="2057400"/>
          </a:xfrm>
          <a:prstGeom prst="rect">
            <a:avLst/>
          </a:prstGeom>
          <a:ln>
            <a:solidFill>
              <a:schemeClr val="bg2">
                <a:lumMod val="50000"/>
              </a:schemeClr>
            </a:solidFill>
          </a:ln>
        </p:spPr>
        <p:txBody>
          <a:bodyPr lIns="91440" tIns="45720" rIns="91440" bIns="45720" anchor="t"/>
          <a:lst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indent="0" algn="just">
              <a:buNone/>
            </a:pPr>
            <a:r>
              <a:rPr lang="en-US" sz="3400" dirty="0">
                <a:latin typeface="Times New Roman" panose="02020603050405020304" pitchFamily="18" charset="0"/>
                <a:cs typeface="Times New Roman" panose="02020603050405020304" pitchFamily="18" charset="0"/>
              </a:rPr>
              <a:t>Special thanks to all who contributed to the 3UCubed mission including the 3UCubed team, Marc Lessard, No</a:t>
            </a:r>
            <a:r>
              <a:rPr lang="en-US" sz="3400" b="0" i="0" dirty="0">
                <a:effectLst/>
                <a:latin typeface="Times New Roman" panose="02020603050405020304" pitchFamily="18" charset="0"/>
                <a:cs typeface="Times New Roman" panose="02020603050405020304" pitchFamily="18" charset="0"/>
              </a:rPr>
              <a:t>é</a:t>
            </a:r>
            <a:r>
              <a:rPr lang="en-US" sz="3400" dirty="0">
                <a:latin typeface="Times New Roman" panose="02020603050405020304" pitchFamily="18" charset="0"/>
                <a:cs typeface="Times New Roman" panose="02020603050405020304" pitchFamily="18" charset="0"/>
              </a:rPr>
              <a:t> Lugaz, Sanjeev Mehta, Bruce Fritz, Mark Widholm, Laura Peticolas, and Phil  </a:t>
            </a:r>
            <a:r>
              <a:rPr lang="en-US" sz="3400" dirty="0" err="1">
                <a:latin typeface="Times New Roman" panose="02020603050405020304" pitchFamily="18" charset="0"/>
                <a:cs typeface="Times New Roman" panose="02020603050405020304" pitchFamily="18" charset="0"/>
              </a:rPr>
              <a:t>Demaine</a:t>
            </a:r>
            <a:r>
              <a:rPr lang="en-US" sz="3400" dirty="0">
                <a:latin typeface="Times New Roman" panose="02020603050405020304" pitchFamily="18" charset="0"/>
                <a:cs typeface="Times New Roman" panose="02020603050405020304" pitchFamily="18" charset="0"/>
              </a:rPr>
              <a:t>.</a:t>
            </a:r>
          </a:p>
        </p:txBody>
      </p:sp>
      <p:sp>
        <p:nvSpPr>
          <p:cNvPr id="42" name="Content Placeholder 13">
            <a:extLst>
              <a:ext uri="{FF2B5EF4-FFF2-40B4-BE49-F238E27FC236}">
                <a16:creationId xmlns:a16="http://schemas.microsoft.com/office/drawing/2014/main" id="{1E8CDE3B-607B-8547-9965-ED36DA249346}"/>
              </a:ext>
            </a:extLst>
          </p:cNvPr>
          <p:cNvSpPr txBox="1">
            <a:spLocks/>
          </p:cNvSpPr>
          <p:nvPr/>
        </p:nvSpPr>
        <p:spPr>
          <a:xfrm>
            <a:off x="457200" y="25146000"/>
            <a:ext cx="12115800" cy="914400"/>
          </a:xfrm>
          <a:prstGeom prst="rect">
            <a:avLst/>
          </a:prstGeom>
          <a:solidFill>
            <a:srgbClr val="0C224D"/>
          </a:solidFill>
          <a:ln>
            <a:solidFill>
              <a:schemeClr val="bg2">
                <a:lumMod val="50000"/>
              </a:schemeClr>
            </a:solidFill>
          </a:ln>
        </p:spPr>
        <p:txBody>
          <a:bodyPr lIns="91440" tIns="45720" rIns="91440" bIns="45720" anchor="ctr"/>
          <a:lst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indent="0" algn="ctr">
              <a:buNone/>
            </a:pPr>
            <a:r>
              <a:rPr lang="en-US" sz="7200" b="1" spc="300" dirty="0">
                <a:solidFill>
                  <a:schemeClr val="bg1"/>
                </a:solidFill>
                <a:latin typeface="Times New Roman" panose="02020603050405020304" pitchFamily="18" charset="0"/>
                <a:cs typeface="Times New Roman" panose="02020603050405020304" pitchFamily="18" charset="0"/>
              </a:rPr>
              <a:t>ACKNOWLEDGMENT</a:t>
            </a:r>
            <a:endParaRPr lang="en-US" sz="7200" b="1" spc="300" dirty="0">
              <a:solidFill>
                <a:schemeClr val="bg1"/>
              </a:solidFill>
              <a:latin typeface="Times New Roman" panose="02020603050405020304" pitchFamily="18" charset="0"/>
              <a:ea typeface="Calibri"/>
              <a:cs typeface="Times New Roman" panose="02020603050405020304" pitchFamily="18" charset="0"/>
            </a:endParaRPr>
          </a:p>
        </p:txBody>
      </p:sp>
      <p:sp>
        <p:nvSpPr>
          <p:cNvPr id="32" name="Content Placeholder 13">
            <a:extLst>
              <a:ext uri="{FF2B5EF4-FFF2-40B4-BE49-F238E27FC236}">
                <a16:creationId xmlns:a16="http://schemas.microsoft.com/office/drawing/2014/main" id="{E3D9ECC7-84E7-84C9-4A2F-367AB73C724C}"/>
              </a:ext>
            </a:extLst>
          </p:cNvPr>
          <p:cNvSpPr txBox="1">
            <a:spLocks/>
          </p:cNvSpPr>
          <p:nvPr/>
        </p:nvSpPr>
        <p:spPr>
          <a:xfrm>
            <a:off x="457200" y="28346400"/>
            <a:ext cx="12115800" cy="914400"/>
          </a:xfrm>
          <a:prstGeom prst="rect">
            <a:avLst/>
          </a:prstGeom>
          <a:solidFill>
            <a:srgbClr val="0C224D"/>
          </a:solidFill>
          <a:ln>
            <a:solidFill>
              <a:schemeClr val="bg2">
                <a:lumMod val="50000"/>
              </a:schemeClr>
            </a:solidFill>
          </a:ln>
        </p:spPr>
        <p:txBody>
          <a:bodyPr lIns="91440" tIns="45720" rIns="91440" bIns="45720" anchor="ctr"/>
          <a:lst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indent="0" algn="ctr">
              <a:buNone/>
            </a:pPr>
            <a:r>
              <a:rPr lang="en-US" sz="7200" b="1" spc="300" dirty="0">
                <a:solidFill>
                  <a:schemeClr val="bg1"/>
                </a:solidFill>
                <a:latin typeface="Times New Roman" panose="02020603050405020304" pitchFamily="18" charset="0"/>
                <a:cs typeface="Times New Roman" panose="02020603050405020304" pitchFamily="18" charset="0"/>
              </a:rPr>
              <a:t>REFERENCES</a:t>
            </a:r>
            <a:endParaRPr lang="en-US" sz="7200" b="1" spc="300" dirty="0">
              <a:solidFill>
                <a:schemeClr val="bg1"/>
              </a:solidFill>
              <a:latin typeface="Times New Roman" panose="02020603050405020304" pitchFamily="18" charset="0"/>
              <a:ea typeface="Calibri"/>
              <a:cs typeface="Times New Roman" panose="02020603050405020304" pitchFamily="18" charset="0"/>
            </a:endParaRPr>
          </a:p>
        </p:txBody>
      </p:sp>
      <p:sp>
        <p:nvSpPr>
          <p:cNvPr id="36" name="Content Placeholder 13">
            <a:extLst>
              <a:ext uri="{FF2B5EF4-FFF2-40B4-BE49-F238E27FC236}">
                <a16:creationId xmlns:a16="http://schemas.microsoft.com/office/drawing/2014/main" id="{C9B1A57A-EBEE-B7DC-C4FC-946CEB7F2973}"/>
              </a:ext>
            </a:extLst>
          </p:cNvPr>
          <p:cNvSpPr txBox="1">
            <a:spLocks/>
          </p:cNvSpPr>
          <p:nvPr/>
        </p:nvSpPr>
        <p:spPr>
          <a:xfrm>
            <a:off x="457200" y="29260800"/>
            <a:ext cx="12115800" cy="914400"/>
          </a:xfrm>
          <a:prstGeom prst="rect">
            <a:avLst/>
          </a:prstGeom>
          <a:ln>
            <a:solidFill>
              <a:schemeClr val="bg2">
                <a:lumMod val="50000"/>
              </a:schemeClr>
            </a:solidFill>
          </a:ln>
        </p:spPr>
        <p:txBody>
          <a:bodyPr lIns="91440" tIns="45720" rIns="91440" bIns="45720" anchor="t"/>
          <a:lst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indent="0" algn="just">
              <a:lnSpc>
                <a:spcPct val="100000"/>
              </a:lnSpc>
              <a:spcBef>
                <a:spcPts val="1200"/>
              </a:spcBef>
              <a:buNone/>
            </a:pPr>
            <a:r>
              <a:rPr lang="en-US" sz="3400" b="0" i="1" u="none" strike="noStrike" dirty="0">
                <a:solidFill>
                  <a:srgbClr val="000000"/>
                </a:solidFill>
                <a:effectLst/>
                <a:latin typeface="Times New Roman" panose="02020603050405020304" pitchFamily="18" charset="0"/>
                <a:cs typeface="Times New Roman" panose="02020603050405020304" pitchFamily="18" charset="0"/>
              </a:rPr>
              <a:t>Fine Structure in the Ionosphere, </a:t>
            </a:r>
            <a:r>
              <a:rPr lang="en-US" sz="3400" b="0" i="0" u="none" strike="noStrike" dirty="0">
                <a:solidFill>
                  <a:srgbClr val="000000"/>
                </a:solidFill>
                <a:effectLst/>
                <a:latin typeface="Times New Roman" panose="02020603050405020304" pitchFamily="18" charset="0"/>
                <a:cs typeface="Times New Roman" panose="02020603050405020304" pitchFamily="18" charset="0"/>
              </a:rPr>
              <a:t>Bruce Fritz 2018</a:t>
            </a:r>
            <a:endParaRPr lang="en-US" sz="3400" dirty="0">
              <a:latin typeface="Times New Roman" panose="02020603050405020304" pitchFamily="18" charset="0"/>
              <a:cs typeface="Times New Roman" panose="02020603050405020304" pitchFamily="18" charset="0"/>
            </a:endParaRPr>
          </a:p>
        </p:txBody>
      </p:sp>
      <p:sp>
        <p:nvSpPr>
          <p:cNvPr id="3" name="Content Placeholder 13">
            <a:extLst>
              <a:ext uri="{FF2B5EF4-FFF2-40B4-BE49-F238E27FC236}">
                <a16:creationId xmlns:a16="http://schemas.microsoft.com/office/drawing/2014/main" id="{467BC4CD-B2A5-F4E2-6061-A651434167AA}"/>
              </a:ext>
            </a:extLst>
          </p:cNvPr>
          <p:cNvSpPr txBox="1">
            <a:spLocks/>
          </p:cNvSpPr>
          <p:nvPr/>
        </p:nvSpPr>
        <p:spPr>
          <a:xfrm>
            <a:off x="31318200" y="5943600"/>
            <a:ext cx="12115800" cy="914400"/>
          </a:xfrm>
          <a:prstGeom prst="rect">
            <a:avLst/>
          </a:prstGeom>
          <a:solidFill>
            <a:srgbClr val="0C224D"/>
          </a:solidFill>
          <a:ln>
            <a:solidFill>
              <a:schemeClr val="bg2">
                <a:lumMod val="50000"/>
              </a:schemeClr>
            </a:solidFill>
          </a:ln>
        </p:spPr>
        <p:txBody>
          <a:bodyPr lIns="91440" tIns="45720" rIns="91440" bIns="45720" anchor="ctr"/>
          <a:lst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indent="0" algn="ctr">
              <a:spcBef>
                <a:spcPts val="0"/>
              </a:spcBef>
              <a:buNone/>
            </a:pPr>
            <a:r>
              <a:rPr lang="en-US" sz="7200" b="1" spc="300" dirty="0">
                <a:solidFill>
                  <a:schemeClr val="bg1"/>
                </a:solidFill>
                <a:ea typeface="Calibri"/>
                <a:cs typeface="Calibri"/>
              </a:rPr>
              <a:t>THE UV-PMT</a:t>
            </a:r>
          </a:p>
        </p:txBody>
      </p:sp>
      <p:sp>
        <p:nvSpPr>
          <p:cNvPr id="6" name="Content Placeholder 13">
            <a:extLst>
              <a:ext uri="{FF2B5EF4-FFF2-40B4-BE49-F238E27FC236}">
                <a16:creationId xmlns:a16="http://schemas.microsoft.com/office/drawing/2014/main" id="{AB78964D-40F7-C460-C6C3-E377D2755DDD}"/>
              </a:ext>
            </a:extLst>
          </p:cNvPr>
          <p:cNvSpPr txBox="1">
            <a:spLocks/>
          </p:cNvSpPr>
          <p:nvPr/>
        </p:nvSpPr>
        <p:spPr>
          <a:xfrm>
            <a:off x="31327344" y="25146000"/>
            <a:ext cx="12115800" cy="914400"/>
          </a:xfrm>
          <a:prstGeom prst="rect">
            <a:avLst/>
          </a:prstGeom>
          <a:solidFill>
            <a:srgbClr val="0C224D"/>
          </a:solidFill>
          <a:ln>
            <a:solidFill>
              <a:schemeClr val="bg2">
                <a:lumMod val="50000"/>
              </a:schemeClr>
            </a:solidFill>
          </a:ln>
        </p:spPr>
        <p:txBody>
          <a:bodyPr lIns="91440" tIns="45720" rIns="91440" bIns="45720" anchor="ctr"/>
          <a:lst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indent="0" algn="ctr">
              <a:spcBef>
                <a:spcPts val="0"/>
              </a:spcBef>
              <a:buNone/>
            </a:pPr>
            <a:r>
              <a:rPr lang="en-US" sz="7200" b="1" spc="300" dirty="0">
                <a:solidFill>
                  <a:schemeClr val="bg1"/>
                </a:solidFill>
                <a:latin typeface="Times New Roman" panose="02020603050405020304" pitchFamily="18" charset="0"/>
                <a:cs typeface="Times New Roman" panose="02020603050405020304" pitchFamily="18" charset="0"/>
              </a:rPr>
              <a:t>CHALLENGES</a:t>
            </a:r>
            <a:endParaRPr lang="en-US" sz="7200" b="1" spc="300" dirty="0">
              <a:solidFill>
                <a:schemeClr val="bg1"/>
              </a:solidFill>
              <a:latin typeface="Times New Roman" panose="02020603050405020304" pitchFamily="18" charset="0"/>
              <a:ea typeface="Calibri"/>
              <a:cs typeface="Times New Roman" panose="02020603050405020304" pitchFamily="18" charset="0"/>
            </a:endParaRPr>
          </a:p>
        </p:txBody>
      </p:sp>
      <p:sp>
        <p:nvSpPr>
          <p:cNvPr id="11" name="Content Placeholder 13">
            <a:extLst>
              <a:ext uri="{FF2B5EF4-FFF2-40B4-BE49-F238E27FC236}">
                <a16:creationId xmlns:a16="http://schemas.microsoft.com/office/drawing/2014/main" id="{C6923F7D-B739-EDAF-CCC2-FEA48E046B2F}"/>
              </a:ext>
            </a:extLst>
          </p:cNvPr>
          <p:cNvSpPr txBox="1">
            <a:spLocks/>
          </p:cNvSpPr>
          <p:nvPr/>
        </p:nvSpPr>
        <p:spPr>
          <a:xfrm>
            <a:off x="31318200" y="15544800"/>
            <a:ext cx="12115800" cy="914400"/>
          </a:xfrm>
          <a:prstGeom prst="rect">
            <a:avLst/>
          </a:prstGeom>
          <a:solidFill>
            <a:srgbClr val="0C224D"/>
          </a:solidFill>
          <a:ln>
            <a:solidFill>
              <a:schemeClr val="bg2">
                <a:lumMod val="50000"/>
              </a:schemeClr>
            </a:solidFill>
          </a:ln>
        </p:spPr>
        <p:txBody>
          <a:bodyPr lIns="91440" tIns="45720" rIns="91440" bIns="45720" anchor="ctr"/>
          <a:lst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indent="0" algn="ctr">
              <a:spcBef>
                <a:spcPts val="0"/>
              </a:spcBef>
              <a:buNone/>
            </a:pPr>
            <a:r>
              <a:rPr lang="en-US" sz="7200" b="1" spc="300" dirty="0">
                <a:solidFill>
                  <a:schemeClr val="bg1"/>
                </a:solidFill>
                <a:latin typeface="Times New Roman" panose="02020603050405020304" pitchFamily="18" charset="0"/>
                <a:ea typeface="Calibri"/>
                <a:cs typeface="Times New Roman" panose="02020603050405020304" pitchFamily="18" charset="0"/>
              </a:rPr>
              <a:t>FUTURE WORK</a:t>
            </a:r>
          </a:p>
        </p:txBody>
      </p:sp>
      <p:grpSp>
        <p:nvGrpSpPr>
          <p:cNvPr id="71" name="Group 70">
            <a:extLst>
              <a:ext uri="{FF2B5EF4-FFF2-40B4-BE49-F238E27FC236}">
                <a16:creationId xmlns:a16="http://schemas.microsoft.com/office/drawing/2014/main" id="{7C4EBB01-81A2-3202-0F29-2ECE4EECD940}"/>
              </a:ext>
            </a:extLst>
          </p:cNvPr>
          <p:cNvGrpSpPr/>
          <p:nvPr/>
        </p:nvGrpSpPr>
        <p:grpSpPr>
          <a:xfrm>
            <a:off x="457200" y="16459200"/>
            <a:ext cx="12115800" cy="8463855"/>
            <a:chOff x="457200" y="16687800"/>
            <a:chExt cx="12115800" cy="8463855"/>
          </a:xfrm>
        </p:grpSpPr>
        <p:sp>
          <p:nvSpPr>
            <p:cNvPr id="67" name="TextBox 66">
              <a:extLst>
                <a:ext uri="{FF2B5EF4-FFF2-40B4-BE49-F238E27FC236}">
                  <a16:creationId xmlns:a16="http://schemas.microsoft.com/office/drawing/2014/main" id="{18A67333-CD64-5A67-106E-F7B3DCEBDA36}"/>
                </a:ext>
              </a:extLst>
            </p:cNvPr>
            <p:cNvSpPr txBox="1"/>
            <p:nvPr/>
          </p:nvSpPr>
          <p:spPr>
            <a:xfrm>
              <a:off x="457200" y="16687800"/>
              <a:ext cx="8686800" cy="8463855"/>
            </a:xfrm>
            <a:prstGeom prst="rect">
              <a:avLst/>
            </a:prstGeom>
            <a:noFill/>
          </p:spPr>
          <p:txBody>
            <a:bodyPr wrap="square" lIns="91440" tIns="45720" rIns="91440" bIns="45720" rtlCol="0" anchor="t">
              <a:spAutoFit/>
            </a:bodyPr>
            <a:lstStyle/>
            <a:p>
              <a:pPr algn="just"/>
              <a:r>
                <a:rPr lang="en-US" sz="3400" b="1" u="sng" dirty="0">
                  <a:latin typeface="Times New Roman" panose="02020603050405020304" pitchFamily="18" charset="0"/>
                  <a:cs typeface="Times New Roman" panose="02020603050405020304" pitchFamily="18" charset="0"/>
                </a:rPr>
                <a:t>Mission </a:t>
              </a:r>
            </a:p>
            <a:p>
              <a:pPr algn="just"/>
              <a:r>
                <a:rPr lang="en-US" sz="3400" dirty="0">
                  <a:latin typeface="Times New Roman" panose="02020603050405020304" pitchFamily="18" charset="0"/>
                  <a:cs typeface="Times New Roman" panose="02020603050405020304" pitchFamily="18" charset="0"/>
                </a:rPr>
                <a:t>The region of interest for 3UCubed is Earth's cusps, where the magnetic field lines dip toward the surface of the planet. This is where the UV-PMT will be observing Oxygen emissions.</a:t>
              </a:r>
            </a:p>
            <a:p>
              <a:pPr algn="just"/>
              <a:r>
                <a:rPr lang="en-US" sz="3400" b="1" u="sng" dirty="0">
                  <a:latin typeface="Times New Roman" panose="02020603050405020304" pitchFamily="18" charset="0"/>
                  <a:cs typeface="Times New Roman" panose="02020603050405020304" pitchFamily="18" charset="0"/>
                </a:rPr>
                <a:t>Instrument</a:t>
              </a:r>
            </a:p>
            <a:p>
              <a:pPr algn="just"/>
              <a:r>
                <a:rPr lang="en-US" sz="3400" dirty="0">
                  <a:latin typeface="Times New Roman" panose="02020603050405020304" pitchFamily="18" charset="0"/>
                  <a:cs typeface="Times New Roman" panose="02020603050405020304" pitchFamily="18" charset="0"/>
                </a:rPr>
                <a:t>The first UV-PMT was flown on SCIFER-2 (2008) and an updated design was flown on RENU (2012) and RENU2 (2015). UV emissions of Oxygen at 130.4 nm and 135.6 nm were successfully measured.</a:t>
              </a:r>
            </a:p>
            <a:p>
              <a:pPr algn="just"/>
              <a:r>
                <a:rPr lang="en-US" sz="3400" b="1" u="sng" dirty="0">
                  <a:latin typeface="Times New Roman" panose="02020603050405020304" pitchFamily="18" charset="0"/>
                  <a:cs typeface="Times New Roman" panose="02020603050405020304" pitchFamily="18" charset="0"/>
                </a:rPr>
                <a:t>Calibration </a:t>
              </a:r>
              <a:endParaRPr lang="en-US" sz="3400" dirty="0">
                <a:latin typeface="Times New Roman" panose="02020603050405020304" pitchFamily="18" charset="0"/>
                <a:cs typeface="Times New Roman" panose="02020603050405020304" pitchFamily="18" charset="0"/>
              </a:endParaRPr>
            </a:p>
            <a:p>
              <a:pPr algn="just"/>
              <a:r>
                <a:rPr lang="en-US" sz="3400" dirty="0">
                  <a:latin typeface="Times New Roman" panose="02020603050405020304" pitchFamily="18" charset="0"/>
                  <a:cs typeface="Times New Roman" panose="02020603050405020304" pitchFamily="18" charset="0"/>
                </a:rPr>
                <a:t>The RENU2 model UV-PMT was calibrated at UMass Lowell using a gas light source, a monochromator, an MCP detector and NIST calibrated photodiode inside a vacuum chamber.</a:t>
              </a:r>
            </a:p>
          </p:txBody>
        </p:sp>
        <p:sp>
          <p:nvSpPr>
            <p:cNvPr id="4" name="Content Placeholder 13">
              <a:extLst>
                <a:ext uri="{FF2B5EF4-FFF2-40B4-BE49-F238E27FC236}">
                  <a16:creationId xmlns:a16="http://schemas.microsoft.com/office/drawing/2014/main" id="{7ECE0285-052B-1B66-6A47-89219D480C5A}"/>
                </a:ext>
              </a:extLst>
            </p:cNvPr>
            <p:cNvSpPr txBox="1">
              <a:spLocks/>
            </p:cNvSpPr>
            <p:nvPr/>
          </p:nvSpPr>
          <p:spPr>
            <a:xfrm>
              <a:off x="457200" y="16687800"/>
              <a:ext cx="12115800" cy="8458200"/>
            </a:xfrm>
            <a:prstGeom prst="rect">
              <a:avLst/>
            </a:prstGeom>
            <a:ln>
              <a:solidFill>
                <a:schemeClr val="bg2">
                  <a:lumMod val="50000"/>
                </a:schemeClr>
              </a:solidFill>
            </a:ln>
          </p:spPr>
          <p:txBody>
            <a:bodyPr wrap="square" lIns="91440" tIns="45720" rIns="91440" bIns="45720" anchor="t"/>
            <a:lst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indent="0" algn="just">
                <a:lnSpc>
                  <a:spcPct val="100000"/>
                </a:lnSpc>
                <a:spcBef>
                  <a:spcPts val="1200"/>
                </a:spcBef>
                <a:buNone/>
              </a:pPr>
              <a:endParaRPr lang="en-US" sz="3600">
                <a:cs typeface="Arial"/>
              </a:endParaRPr>
            </a:p>
          </p:txBody>
        </p:sp>
        <p:pic>
          <p:nvPicPr>
            <p:cNvPr id="1032" name="Picture 8">
              <a:extLst>
                <a:ext uri="{FF2B5EF4-FFF2-40B4-BE49-F238E27FC236}">
                  <a16:creationId xmlns:a16="http://schemas.microsoft.com/office/drawing/2014/main" id="{A86EA3DD-1D8F-B412-893E-7F703E217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3779" y="19645737"/>
              <a:ext cx="2189441" cy="2542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B685037E-DEF6-9052-8A07-1F8B42E5F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5250" y="22716673"/>
              <a:ext cx="2886499" cy="215643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7959ACE8-7B14-F06E-6F4C-E741826D25F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514" t="5225" r="10849" b="4611"/>
            <a:stretch/>
          </p:blipFill>
          <p:spPr bwMode="auto">
            <a:xfrm>
              <a:off x="9232061" y="16845950"/>
              <a:ext cx="3252878" cy="24785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6" name="Group 75">
            <a:extLst>
              <a:ext uri="{FF2B5EF4-FFF2-40B4-BE49-F238E27FC236}">
                <a16:creationId xmlns:a16="http://schemas.microsoft.com/office/drawing/2014/main" id="{2A33C020-6598-4ADD-D2A1-7F6ADFE4CC80}"/>
              </a:ext>
            </a:extLst>
          </p:cNvPr>
          <p:cNvGrpSpPr/>
          <p:nvPr/>
        </p:nvGrpSpPr>
        <p:grpSpPr>
          <a:xfrm>
            <a:off x="31318199" y="16459200"/>
            <a:ext cx="12115801" cy="8458914"/>
            <a:chOff x="31318199" y="16291103"/>
            <a:chExt cx="12124945" cy="8458914"/>
          </a:xfrm>
        </p:grpSpPr>
        <p:sp>
          <p:nvSpPr>
            <p:cNvPr id="13" name="Content Placeholder 13">
              <a:extLst>
                <a:ext uri="{FF2B5EF4-FFF2-40B4-BE49-F238E27FC236}">
                  <a16:creationId xmlns:a16="http://schemas.microsoft.com/office/drawing/2014/main" id="{9D4F3E1F-6771-A1C2-A91B-6787B99C563A}"/>
                </a:ext>
              </a:extLst>
            </p:cNvPr>
            <p:cNvSpPr txBox="1">
              <a:spLocks/>
            </p:cNvSpPr>
            <p:nvPr/>
          </p:nvSpPr>
          <p:spPr>
            <a:xfrm>
              <a:off x="31318199" y="16291103"/>
              <a:ext cx="12124944" cy="8458200"/>
            </a:xfrm>
            <a:prstGeom prst="rect">
              <a:avLst/>
            </a:prstGeom>
            <a:ln>
              <a:solidFill>
                <a:schemeClr val="bg2">
                  <a:lumMod val="50000"/>
                </a:schemeClr>
              </a:solidFill>
            </a:ln>
          </p:spPr>
          <p:txBody>
            <a:bodyPr wrap="square" lIns="91440" tIns="45720" rIns="91440" bIns="45720" anchor="t"/>
            <a:lst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indent="0" algn="just">
                <a:lnSpc>
                  <a:spcPct val="100000"/>
                </a:lnSpc>
                <a:spcBef>
                  <a:spcPts val="1200"/>
                </a:spcBef>
                <a:buNone/>
              </a:pPr>
              <a:endParaRPr lang="en-US" sz="3600">
                <a:cs typeface="Arial"/>
              </a:endParaRPr>
            </a:p>
          </p:txBody>
        </p:sp>
        <p:sp>
          <p:nvSpPr>
            <p:cNvPr id="18" name="TextBox 17">
              <a:extLst>
                <a:ext uri="{FF2B5EF4-FFF2-40B4-BE49-F238E27FC236}">
                  <a16:creationId xmlns:a16="http://schemas.microsoft.com/office/drawing/2014/main" id="{5278F144-3963-CDDE-069B-5FFD044995F9}"/>
                </a:ext>
              </a:extLst>
            </p:cNvPr>
            <p:cNvSpPr txBox="1"/>
            <p:nvPr/>
          </p:nvSpPr>
          <p:spPr>
            <a:xfrm>
              <a:off x="31318200" y="19948703"/>
              <a:ext cx="12124944" cy="4801314"/>
            </a:xfrm>
            <a:prstGeom prst="rect">
              <a:avLst/>
            </a:prstGeom>
            <a:noFill/>
          </p:spPr>
          <p:txBody>
            <a:bodyPr wrap="square" rtlCol="0">
              <a:spAutoFit/>
            </a:bodyPr>
            <a:lstStyle/>
            <a:p>
              <a:pPr algn="just"/>
              <a:r>
                <a:rPr lang="en-US" sz="3400" b="1" u="sng" dirty="0">
                  <a:latin typeface="Times New Roman" panose="02020603050405020304" pitchFamily="18" charset="0"/>
                  <a:cs typeface="Times New Roman" panose="02020603050405020304" pitchFamily="18" charset="0"/>
                </a:rPr>
                <a:t>Out of House </a:t>
              </a:r>
            </a:p>
            <a:p>
              <a:pPr marL="571500" indent="-571500" algn="just">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Following main round of testing, the photodiode will be swapped for a NIST calibrated photodiode </a:t>
              </a:r>
            </a:p>
            <a:p>
              <a:pPr marL="571500" indent="-571500" algn="just">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An additional calibration is planned to occur at the Naval Research Lab in Washington D.C. </a:t>
              </a:r>
            </a:p>
            <a:p>
              <a:pPr marL="571500" indent="-571500" algn="just">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The additional calibration will be conducted by students from Howard University </a:t>
              </a:r>
            </a:p>
            <a:p>
              <a:pPr marL="571500" indent="-571500" algn="just">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A monochromator will be used to signal out the specific wavelengths we are interested in, 130.4 nm and 135.5 nm.</a:t>
              </a:r>
            </a:p>
          </p:txBody>
        </p:sp>
        <p:pic>
          <p:nvPicPr>
            <p:cNvPr id="28" name="Picture 4" descr="Image preview">
              <a:extLst>
                <a:ext uri="{FF2B5EF4-FFF2-40B4-BE49-F238E27FC236}">
                  <a16:creationId xmlns:a16="http://schemas.microsoft.com/office/drawing/2014/main" id="{9FE2419E-199E-4FE5-9711-0F1767DBB43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250" t="8846" r="8496"/>
            <a:stretch/>
          </p:blipFill>
          <p:spPr bwMode="auto">
            <a:xfrm>
              <a:off x="39097273" y="16377622"/>
              <a:ext cx="4026205" cy="36576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D581DBA1-B8AC-57D4-C363-2ADB0D9D38B2}"/>
                </a:ext>
              </a:extLst>
            </p:cNvPr>
            <p:cNvSpPr txBox="1"/>
            <p:nvPr/>
          </p:nvSpPr>
          <p:spPr>
            <a:xfrm>
              <a:off x="31318200" y="16291103"/>
              <a:ext cx="7320721" cy="3754874"/>
            </a:xfrm>
            <a:prstGeom prst="rect">
              <a:avLst/>
            </a:prstGeom>
            <a:noFill/>
          </p:spPr>
          <p:txBody>
            <a:bodyPr wrap="square" rtlCol="0">
              <a:spAutoFit/>
            </a:bodyPr>
            <a:lstStyle/>
            <a:p>
              <a:pPr algn="just"/>
              <a:r>
                <a:rPr lang="en-US" sz="3400" b="1" u="sng" dirty="0">
                  <a:latin typeface="Times New Roman" panose="02020603050405020304" pitchFamily="18" charset="0"/>
                  <a:cs typeface="Times New Roman" panose="02020603050405020304" pitchFamily="18" charset="0"/>
                </a:rPr>
                <a:t>UNH</a:t>
              </a:r>
              <a:r>
                <a:rPr lang="en-US" sz="3400" dirty="0">
                  <a:latin typeface="Times New Roman" panose="02020603050405020304" pitchFamily="18" charset="0"/>
                  <a:cs typeface="Times New Roman" panose="02020603050405020304" pitchFamily="18" charset="0"/>
                </a:rPr>
                <a:t> </a:t>
              </a:r>
            </a:p>
            <a:p>
              <a:pPr marL="571500" indent="-571500" algn="just">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Assembly of design will take place in vacuum chamber in Morse Hall </a:t>
              </a:r>
            </a:p>
            <a:p>
              <a:pPr marL="571500" indent="-571500" algn="just">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The first calibration is scheduled to take place in May </a:t>
              </a:r>
            </a:p>
            <a:p>
              <a:pPr marL="571500" indent="-571500" algn="just">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Initially the engineering model of the UV-PMT will be calibrated </a:t>
              </a:r>
            </a:p>
          </p:txBody>
        </p:sp>
      </p:grpSp>
      <p:sp>
        <p:nvSpPr>
          <p:cNvPr id="7" name="Content Placeholder 13">
            <a:extLst>
              <a:ext uri="{FF2B5EF4-FFF2-40B4-BE49-F238E27FC236}">
                <a16:creationId xmlns:a16="http://schemas.microsoft.com/office/drawing/2014/main" id="{AEE87EBB-8C98-9B5F-4DF0-6C7C263E8899}"/>
              </a:ext>
            </a:extLst>
          </p:cNvPr>
          <p:cNvSpPr txBox="1">
            <a:spLocks/>
          </p:cNvSpPr>
          <p:nvPr/>
        </p:nvSpPr>
        <p:spPr>
          <a:xfrm>
            <a:off x="12801600" y="5943600"/>
            <a:ext cx="18288000" cy="914400"/>
          </a:xfrm>
          <a:prstGeom prst="rect">
            <a:avLst/>
          </a:prstGeom>
          <a:solidFill>
            <a:srgbClr val="0C224D"/>
          </a:solidFill>
          <a:ln>
            <a:solidFill>
              <a:schemeClr val="bg2">
                <a:lumMod val="50000"/>
              </a:schemeClr>
            </a:solidFill>
          </a:ln>
        </p:spPr>
        <p:txBody>
          <a:bodyPr lIns="91440" tIns="45720" rIns="91440" bIns="45720" anchor="ctr"/>
          <a:lst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indent="0" algn="ctr">
              <a:spcBef>
                <a:spcPts val="0"/>
              </a:spcBef>
              <a:buNone/>
            </a:pPr>
            <a:r>
              <a:rPr lang="en-US" sz="7200" b="1" spc="300" dirty="0">
                <a:solidFill>
                  <a:schemeClr val="bg1"/>
                </a:solidFill>
                <a:latin typeface="Times New Roman" panose="02020603050405020304" pitchFamily="18" charset="0"/>
                <a:ea typeface="Calibri"/>
                <a:cs typeface="Times New Roman" panose="02020603050405020304" pitchFamily="18" charset="0"/>
              </a:rPr>
              <a:t>REQUIREMENTS</a:t>
            </a:r>
          </a:p>
        </p:txBody>
      </p:sp>
      <p:sp>
        <p:nvSpPr>
          <p:cNvPr id="15" name="Content Placeholder 13">
            <a:extLst>
              <a:ext uri="{FF2B5EF4-FFF2-40B4-BE49-F238E27FC236}">
                <a16:creationId xmlns:a16="http://schemas.microsoft.com/office/drawing/2014/main" id="{364B85F2-A9DA-825C-2FDB-0EB96502516C}"/>
              </a:ext>
            </a:extLst>
          </p:cNvPr>
          <p:cNvSpPr txBox="1">
            <a:spLocks/>
          </p:cNvSpPr>
          <p:nvPr/>
        </p:nvSpPr>
        <p:spPr>
          <a:xfrm>
            <a:off x="12801600" y="14173200"/>
            <a:ext cx="18288000" cy="914400"/>
          </a:xfrm>
          <a:prstGeom prst="rect">
            <a:avLst/>
          </a:prstGeom>
          <a:solidFill>
            <a:srgbClr val="0C224D"/>
          </a:solidFill>
          <a:ln>
            <a:solidFill>
              <a:schemeClr val="bg2">
                <a:lumMod val="50000"/>
              </a:schemeClr>
            </a:solidFill>
          </a:ln>
        </p:spPr>
        <p:txBody>
          <a:bodyPr lIns="91440" tIns="45720" rIns="91440" bIns="45720" anchor="ctr"/>
          <a:lst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indent="0" algn="ctr">
              <a:spcBef>
                <a:spcPts val="0"/>
              </a:spcBef>
              <a:buNone/>
            </a:pPr>
            <a:r>
              <a:rPr lang="en-US" sz="7200" b="1" spc="300" dirty="0">
                <a:solidFill>
                  <a:schemeClr val="bg1"/>
                </a:solidFill>
                <a:latin typeface="Times New Roman" panose="02020603050405020304" pitchFamily="18" charset="0"/>
                <a:ea typeface="Calibri"/>
                <a:cs typeface="Times New Roman" panose="02020603050405020304" pitchFamily="18" charset="0"/>
              </a:rPr>
              <a:t>DESIGN</a:t>
            </a:r>
          </a:p>
        </p:txBody>
      </p:sp>
      <p:sp>
        <p:nvSpPr>
          <p:cNvPr id="26" name="Content Placeholder 13">
            <a:extLst>
              <a:ext uri="{FF2B5EF4-FFF2-40B4-BE49-F238E27FC236}">
                <a16:creationId xmlns:a16="http://schemas.microsoft.com/office/drawing/2014/main" id="{B99E1CBC-96C5-49DF-F9A1-5815CD08AD5A}"/>
              </a:ext>
            </a:extLst>
          </p:cNvPr>
          <p:cNvSpPr txBox="1">
            <a:spLocks/>
          </p:cNvSpPr>
          <p:nvPr/>
        </p:nvSpPr>
        <p:spPr>
          <a:xfrm>
            <a:off x="12801600" y="23317200"/>
            <a:ext cx="18302709" cy="914400"/>
          </a:xfrm>
          <a:prstGeom prst="rect">
            <a:avLst/>
          </a:prstGeom>
          <a:solidFill>
            <a:srgbClr val="0C224D"/>
          </a:solidFill>
          <a:ln>
            <a:solidFill>
              <a:schemeClr val="bg2">
                <a:lumMod val="50000"/>
              </a:schemeClr>
            </a:solidFill>
          </a:ln>
        </p:spPr>
        <p:txBody>
          <a:bodyPr lIns="91440" tIns="45720" rIns="91440" bIns="45720" anchor="ctr"/>
          <a:lst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indent="0" algn="ctr">
              <a:spcBef>
                <a:spcPts val="0"/>
              </a:spcBef>
              <a:buNone/>
            </a:pPr>
            <a:r>
              <a:rPr lang="en-US" sz="7200" b="1" spc="300" dirty="0">
                <a:solidFill>
                  <a:schemeClr val="bg1"/>
                </a:solidFill>
                <a:latin typeface="Times New Roman" panose="02020603050405020304" pitchFamily="18" charset="0"/>
                <a:ea typeface="Calibri"/>
                <a:cs typeface="Times New Roman" panose="02020603050405020304" pitchFamily="18" charset="0"/>
              </a:rPr>
              <a:t>IMPLEMENTATION</a:t>
            </a:r>
          </a:p>
        </p:txBody>
      </p:sp>
      <p:grpSp>
        <p:nvGrpSpPr>
          <p:cNvPr id="72" name="Group 71">
            <a:extLst>
              <a:ext uri="{FF2B5EF4-FFF2-40B4-BE49-F238E27FC236}">
                <a16:creationId xmlns:a16="http://schemas.microsoft.com/office/drawing/2014/main" id="{E412E3B4-8453-02E2-6F82-7223F1702AEA}"/>
              </a:ext>
            </a:extLst>
          </p:cNvPr>
          <p:cNvGrpSpPr/>
          <p:nvPr/>
        </p:nvGrpSpPr>
        <p:grpSpPr>
          <a:xfrm>
            <a:off x="12801599" y="6858000"/>
            <a:ext cx="18337250" cy="7148968"/>
            <a:chOff x="14401798" y="6858000"/>
            <a:chExt cx="18337250" cy="7148968"/>
          </a:xfrm>
        </p:grpSpPr>
        <p:pic>
          <p:nvPicPr>
            <p:cNvPr id="20" name="Picture 19" descr="Diagram&#10;&#10;Description automatically generated">
              <a:extLst>
                <a:ext uri="{FF2B5EF4-FFF2-40B4-BE49-F238E27FC236}">
                  <a16:creationId xmlns:a16="http://schemas.microsoft.com/office/drawing/2014/main" id="{483D3DA8-1FC6-4703-7C57-21D9B7C9E7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766248" y="7027671"/>
              <a:ext cx="10972800" cy="6979297"/>
            </a:xfrm>
            <a:prstGeom prst="rect">
              <a:avLst/>
            </a:prstGeom>
          </p:spPr>
        </p:pic>
        <p:sp>
          <p:nvSpPr>
            <p:cNvPr id="34" name="Content Placeholder 13">
              <a:extLst>
                <a:ext uri="{FF2B5EF4-FFF2-40B4-BE49-F238E27FC236}">
                  <a16:creationId xmlns:a16="http://schemas.microsoft.com/office/drawing/2014/main" id="{6250C133-238A-E9CD-5A91-3AB3C57B0CD7}"/>
                </a:ext>
              </a:extLst>
            </p:cNvPr>
            <p:cNvSpPr txBox="1">
              <a:spLocks/>
            </p:cNvSpPr>
            <p:nvPr/>
          </p:nvSpPr>
          <p:spPr>
            <a:xfrm>
              <a:off x="14401800" y="6858000"/>
              <a:ext cx="18288000" cy="7086600"/>
            </a:xfrm>
            <a:prstGeom prst="rect">
              <a:avLst/>
            </a:prstGeom>
            <a:ln>
              <a:solidFill>
                <a:schemeClr val="bg2">
                  <a:lumMod val="50000"/>
                </a:schemeClr>
              </a:solidFill>
            </a:ln>
          </p:spPr>
          <p:txBody>
            <a:bodyPr wrap="square" lIns="91440" tIns="45720" rIns="91440" bIns="45720" anchor="t"/>
            <a:lst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indent="0" algn="just">
                <a:lnSpc>
                  <a:spcPct val="100000"/>
                </a:lnSpc>
                <a:spcBef>
                  <a:spcPts val="1200"/>
                </a:spcBef>
                <a:buNone/>
              </a:pPr>
              <a:endParaRPr lang="en-US" sz="3600">
                <a:cs typeface="Arial"/>
              </a:endParaRPr>
            </a:p>
          </p:txBody>
        </p:sp>
        <p:sp>
          <p:nvSpPr>
            <p:cNvPr id="46" name="TextBox 45">
              <a:extLst>
                <a:ext uri="{FF2B5EF4-FFF2-40B4-BE49-F238E27FC236}">
                  <a16:creationId xmlns:a16="http://schemas.microsoft.com/office/drawing/2014/main" id="{A673DE98-F0E2-506B-A8F4-38C4DCC30CA3}"/>
                </a:ext>
              </a:extLst>
            </p:cNvPr>
            <p:cNvSpPr txBox="1"/>
            <p:nvPr/>
          </p:nvSpPr>
          <p:spPr>
            <a:xfrm>
              <a:off x="14401798" y="6858000"/>
              <a:ext cx="7315200" cy="6894195"/>
            </a:xfrm>
            <a:prstGeom prst="rect">
              <a:avLst/>
            </a:prstGeom>
            <a:noFill/>
          </p:spPr>
          <p:txBody>
            <a:bodyPr wrap="square" rtlCol="0">
              <a:spAutoFit/>
            </a:bodyPr>
            <a:lstStyle/>
            <a:p>
              <a:pPr algn="just"/>
              <a:r>
                <a:rPr lang="en-US" sz="3400" dirty="0">
                  <a:latin typeface="Times New Roman" panose="02020603050405020304" pitchFamily="18" charset="0"/>
                  <a:cs typeface="Times New Roman" panose="02020603050405020304" pitchFamily="18" charset="0"/>
                </a:rPr>
                <a:t>Calibration of the UV-PMT requires:</a:t>
              </a:r>
            </a:p>
            <a:p>
              <a:pPr marL="457200" indent="-457200" algn="just">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To be performed in a vacuum to test V(Vacuum)UV wavelengths </a:t>
              </a:r>
            </a:p>
            <a:p>
              <a:pPr marL="457200" indent="-457200" algn="just">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Design mechanical parts for vacuum</a:t>
              </a:r>
            </a:p>
            <a:p>
              <a:pPr marL="457200" indent="-457200" algn="just">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Allow for cross calibration</a:t>
              </a:r>
            </a:p>
            <a:p>
              <a:pPr marL="457200" indent="-457200" algn="just">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Allow for variability in flux</a:t>
              </a:r>
            </a:p>
            <a:p>
              <a:pPr marL="457200" indent="-457200" algn="just">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Have a known input </a:t>
              </a:r>
            </a:p>
            <a:p>
              <a:pPr marL="914400" lvl="1" indent="-457200" algn="just">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Source containing known output spectrum</a:t>
              </a:r>
            </a:p>
            <a:p>
              <a:pPr marL="914400" lvl="1" indent="-457200" algn="just">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Collimate light from source to instrument sensor</a:t>
              </a:r>
            </a:p>
            <a:p>
              <a:pPr marL="914400" lvl="1" indent="-457200" algn="just">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Ultra black coat collimator to eliminate glaring and reflection</a:t>
              </a:r>
            </a:p>
          </p:txBody>
        </p:sp>
      </p:grpSp>
      <p:sp>
        <p:nvSpPr>
          <p:cNvPr id="9" name="Content Placeholder 13">
            <a:extLst>
              <a:ext uri="{FF2B5EF4-FFF2-40B4-BE49-F238E27FC236}">
                <a16:creationId xmlns:a16="http://schemas.microsoft.com/office/drawing/2014/main" id="{A52CCFF0-D4B8-7045-9AB2-4519E1CEACCE}"/>
              </a:ext>
            </a:extLst>
          </p:cNvPr>
          <p:cNvSpPr txBox="1">
            <a:spLocks/>
          </p:cNvSpPr>
          <p:nvPr/>
        </p:nvSpPr>
        <p:spPr>
          <a:xfrm>
            <a:off x="31318200" y="6858000"/>
            <a:ext cx="12115800" cy="8458200"/>
          </a:xfrm>
          <a:prstGeom prst="rect">
            <a:avLst/>
          </a:prstGeom>
          <a:ln>
            <a:solidFill>
              <a:schemeClr val="bg2">
                <a:lumMod val="50000"/>
              </a:schemeClr>
            </a:solidFill>
          </a:ln>
        </p:spPr>
        <p:txBody>
          <a:bodyPr wrap="square" lIns="91440" tIns="45720" rIns="91440" bIns="45720" anchor="t"/>
          <a:lst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indent="0" algn="just">
              <a:lnSpc>
                <a:spcPct val="100000"/>
              </a:lnSpc>
              <a:spcBef>
                <a:spcPts val="1200"/>
              </a:spcBef>
              <a:buNone/>
            </a:pPr>
            <a:endParaRPr lang="en-US" sz="3600">
              <a:cs typeface="Arial"/>
            </a:endParaRPr>
          </a:p>
        </p:txBody>
      </p:sp>
      <p:sp>
        <p:nvSpPr>
          <p:cNvPr id="22" name="TextBox 21">
            <a:extLst>
              <a:ext uri="{FF2B5EF4-FFF2-40B4-BE49-F238E27FC236}">
                <a16:creationId xmlns:a16="http://schemas.microsoft.com/office/drawing/2014/main" id="{C23C351E-D8D8-2145-3277-8D6C4324BC0C}"/>
              </a:ext>
            </a:extLst>
          </p:cNvPr>
          <p:cNvSpPr txBox="1"/>
          <p:nvPr/>
        </p:nvSpPr>
        <p:spPr>
          <a:xfrm>
            <a:off x="31318200" y="6876287"/>
            <a:ext cx="12115800" cy="5324535"/>
          </a:xfrm>
          <a:prstGeom prst="rect">
            <a:avLst/>
          </a:prstGeom>
          <a:noFill/>
        </p:spPr>
        <p:txBody>
          <a:bodyPr wrap="square">
            <a:spAutoFit/>
          </a:bodyPr>
          <a:lstStyle/>
          <a:p>
            <a:pPr algn="just"/>
            <a:r>
              <a:rPr lang="en-US" sz="3400" b="0" i="0" u="none" strike="noStrike" dirty="0">
                <a:solidFill>
                  <a:srgbClr val="000000"/>
                </a:solidFill>
                <a:effectLst/>
                <a:latin typeface="Times New Roman" panose="02020603050405020304" pitchFamily="18" charset="0"/>
                <a:cs typeface="Times New Roman" panose="02020603050405020304" pitchFamily="18" charset="0"/>
              </a:rPr>
              <a:t>The UV-PMT measures spectral emissions of neutral atomic oxygen. The device collects photons on the photocathode and transforms them to electrons by photoelectric effect. These electrons are then cascaded through a series of dynodes that exponentially increase the number of electrons at successive dynodes.​ At the end of the dynode chain is an anode. The large number of electrons that reach the anode creates a sharp pulse of current.​ The current produced is directly related to the photoelectron </a:t>
            </a:r>
            <a:r>
              <a:rPr lang="en-US" sz="3400" b="0" i="0" dirty="0">
                <a:solidFill>
                  <a:srgbClr val="000000"/>
                </a:solidFill>
                <a:effectLst/>
                <a:latin typeface="Times New Roman" panose="02020603050405020304" pitchFamily="18" charset="0"/>
                <a:cs typeface="Times New Roman" panose="02020603050405020304" pitchFamily="18" charset="0"/>
              </a:rPr>
              <a:t>​</a:t>
            </a:r>
            <a:r>
              <a:rPr lang="en-US" sz="3400" b="0" i="0" u="none" strike="noStrike" dirty="0">
                <a:solidFill>
                  <a:srgbClr val="000000"/>
                </a:solidFill>
                <a:effectLst/>
                <a:latin typeface="Times New Roman" panose="02020603050405020304" pitchFamily="18" charset="0"/>
                <a:cs typeface="Times New Roman" panose="02020603050405020304" pitchFamily="18" charset="0"/>
              </a:rPr>
              <a:t>flux [Ref 1]. The </a:t>
            </a:r>
            <a:r>
              <a:rPr lang="en-US" sz="3400" b="0" i="0" dirty="0">
                <a:solidFill>
                  <a:srgbClr val="000000"/>
                </a:solidFill>
                <a:effectLst/>
                <a:latin typeface="Times New Roman" panose="02020603050405020304" pitchFamily="18" charset="0"/>
                <a:cs typeface="Times New Roman" panose="02020603050405020304" pitchFamily="18" charset="0"/>
              </a:rPr>
              <a:t>​</a:t>
            </a:r>
            <a:r>
              <a:rPr lang="en-US" sz="3400" b="0" i="0" u="none" strike="noStrike" dirty="0">
                <a:solidFill>
                  <a:srgbClr val="000000"/>
                </a:solidFill>
                <a:effectLst/>
                <a:latin typeface="Times New Roman" panose="02020603050405020304" pitchFamily="18" charset="0"/>
                <a:cs typeface="Times New Roman" panose="02020603050405020304" pitchFamily="18" charset="0"/>
              </a:rPr>
              <a:t>device is filtered </a:t>
            </a:r>
            <a:r>
              <a:rPr lang="en-US" sz="3400" b="0" i="0" dirty="0">
                <a:solidFill>
                  <a:srgbClr val="000000"/>
                </a:solidFill>
                <a:effectLst/>
                <a:latin typeface="Times New Roman" panose="02020603050405020304" pitchFamily="18" charset="0"/>
                <a:cs typeface="Times New Roman" panose="02020603050405020304" pitchFamily="18" charset="0"/>
              </a:rPr>
              <a:t>​</a:t>
            </a:r>
            <a:r>
              <a:rPr lang="en-US" sz="3400" b="0" i="0" u="none" strike="noStrike" dirty="0">
                <a:solidFill>
                  <a:srgbClr val="000000"/>
                </a:solidFill>
                <a:effectLst/>
                <a:latin typeface="Times New Roman" panose="02020603050405020304" pitchFamily="18" charset="0"/>
                <a:cs typeface="Times New Roman" panose="02020603050405020304" pitchFamily="18" charset="0"/>
              </a:rPr>
              <a:t>to seek UV </a:t>
            </a:r>
            <a:r>
              <a:rPr lang="en-US" sz="3400" b="0" i="0" dirty="0">
                <a:solidFill>
                  <a:srgbClr val="000000"/>
                </a:solidFill>
                <a:effectLst/>
                <a:latin typeface="Times New Roman" panose="02020603050405020304" pitchFamily="18" charset="0"/>
                <a:cs typeface="Times New Roman" panose="02020603050405020304" pitchFamily="18" charset="0"/>
              </a:rPr>
              <a:t>​</a:t>
            </a:r>
            <a:r>
              <a:rPr lang="en-US" sz="3400" b="0" i="0" u="none" strike="noStrike" dirty="0">
                <a:solidFill>
                  <a:srgbClr val="000000"/>
                </a:solidFill>
                <a:effectLst/>
                <a:latin typeface="Times New Roman" panose="02020603050405020304" pitchFamily="18" charset="0"/>
                <a:cs typeface="Times New Roman" panose="02020603050405020304" pitchFamily="18" charset="0"/>
              </a:rPr>
              <a:t>emissions of </a:t>
            </a:r>
            <a:r>
              <a:rPr lang="en-US" sz="3400" b="0" i="0" dirty="0">
                <a:solidFill>
                  <a:srgbClr val="000000"/>
                </a:solidFill>
                <a:effectLst/>
                <a:latin typeface="Times New Roman" panose="02020603050405020304" pitchFamily="18" charset="0"/>
                <a:cs typeface="Times New Roman" panose="02020603050405020304" pitchFamily="18" charset="0"/>
              </a:rPr>
              <a:t>​</a:t>
            </a:r>
            <a:r>
              <a:rPr lang="en-US" sz="3400" b="0" i="0" u="none" strike="noStrike" dirty="0">
                <a:solidFill>
                  <a:srgbClr val="000000"/>
                </a:solidFill>
                <a:effectLst/>
                <a:latin typeface="Times New Roman" panose="02020603050405020304" pitchFamily="18" charset="0"/>
                <a:cs typeface="Times New Roman" panose="02020603050405020304" pitchFamily="18" charset="0"/>
              </a:rPr>
              <a:t>Oxygen at 130.4 </a:t>
            </a:r>
            <a:r>
              <a:rPr lang="en-US" sz="3400" b="0" i="0" dirty="0">
                <a:solidFill>
                  <a:srgbClr val="000000"/>
                </a:solidFill>
                <a:effectLst/>
                <a:latin typeface="Times New Roman" panose="02020603050405020304" pitchFamily="18" charset="0"/>
                <a:cs typeface="Times New Roman" panose="02020603050405020304" pitchFamily="18" charset="0"/>
              </a:rPr>
              <a:t>​</a:t>
            </a:r>
            <a:r>
              <a:rPr lang="en-US" sz="3400" b="0" i="0" u="none" strike="noStrike" dirty="0">
                <a:solidFill>
                  <a:srgbClr val="000000"/>
                </a:solidFill>
                <a:effectLst/>
                <a:latin typeface="Times New Roman" panose="02020603050405020304" pitchFamily="18" charset="0"/>
                <a:cs typeface="Times New Roman" panose="02020603050405020304" pitchFamily="18" charset="0"/>
              </a:rPr>
              <a:t>nm and 135.6 nm​.</a:t>
            </a:r>
            <a:r>
              <a:rPr lang="en-US" sz="3400" b="0" i="0" dirty="0">
                <a:solidFill>
                  <a:srgbClr val="000000"/>
                </a:solidFill>
                <a:effectLst/>
                <a:latin typeface="Times New Roman" panose="02020603050405020304" pitchFamily="18" charset="0"/>
                <a:cs typeface="Times New Roman" panose="02020603050405020304" pitchFamily="18" charset="0"/>
              </a:rPr>
              <a:t>​</a:t>
            </a:r>
            <a:endParaRPr lang="en-US" sz="3400" dirty="0">
              <a:latin typeface="Times New Roman" panose="02020603050405020304" pitchFamily="18" charset="0"/>
              <a:cs typeface="Times New Roman" panose="02020603050405020304" pitchFamily="18" charset="0"/>
            </a:endParaRPr>
          </a:p>
        </p:txBody>
      </p:sp>
      <p:pic>
        <p:nvPicPr>
          <p:cNvPr id="1028" name="Picture 4">
            <a:extLst>
              <a:ext uri="{FF2B5EF4-FFF2-40B4-BE49-F238E27FC236}">
                <a16:creationId xmlns:a16="http://schemas.microsoft.com/office/drawing/2014/main" id="{04749AEB-0BED-02A7-49EB-A9DB9C0B28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23446" y="12266295"/>
            <a:ext cx="3478511"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Diagram&#10;&#10;Description automatically generated">
            <a:extLst>
              <a:ext uri="{FF2B5EF4-FFF2-40B4-BE49-F238E27FC236}">
                <a16:creationId xmlns:a16="http://schemas.microsoft.com/office/drawing/2014/main" id="{84CBA61B-D0DB-3D21-A3FE-37D266BD4034}"/>
              </a:ext>
            </a:extLst>
          </p:cNvPr>
          <p:cNvPicPr>
            <a:picLocks noChangeAspect="1"/>
          </p:cNvPicPr>
          <p:nvPr/>
        </p:nvPicPr>
        <p:blipFill>
          <a:blip r:embed="rId9"/>
          <a:stretch>
            <a:fillRect/>
          </a:stretch>
        </p:blipFill>
        <p:spPr>
          <a:xfrm>
            <a:off x="31364868" y="12055872"/>
            <a:ext cx="5025812" cy="3200400"/>
          </a:xfrm>
          <a:prstGeom prst="rect">
            <a:avLst/>
          </a:prstGeom>
        </p:spPr>
      </p:pic>
      <p:grpSp>
        <p:nvGrpSpPr>
          <p:cNvPr id="73" name="Group 72">
            <a:extLst>
              <a:ext uri="{FF2B5EF4-FFF2-40B4-BE49-F238E27FC236}">
                <a16:creationId xmlns:a16="http://schemas.microsoft.com/office/drawing/2014/main" id="{377549AF-68FC-C8E1-D95E-F1464EF5FF5A}"/>
              </a:ext>
            </a:extLst>
          </p:cNvPr>
          <p:cNvGrpSpPr/>
          <p:nvPr/>
        </p:nvGrpSpPr>
        <p:grpSpPr>
          <a:xfrm>
            <a:off x="12801600" y="15087600"/>
            <a:ext cx="18324626" cy="7966056"/>
            <a:chOff x="14399219" y="15043528"/>
            <a:chExt cx="18324626" cy="7966056"/>
          </a:xfrm>
        </p:grpSpPr>
        <p:pic>
          <p:nvPicPr>
            <p:cNvPr id="21" name="Picture 20" descr="A picture containing text, weapon&#10;&#10;Description automatically generated">
              <a:extLst>
                <a:ext uri="{FF2B5EF4-FFF2-40B4-BE49-F238E27FC236}">
                  <a16:creationId xmlns:a16="http://schemas.microsoft.com/office/drawing/2014/main" id="{D4ADB373-0531-3627-9CFB-C471ABC71211}"/>
                </a:ext>
              </a:extLst>
            </p:cNvPr>
            <p:cNvPicPr>
              <a:picLocks noChangeAspect="1"/>
            </p:cNvPicPr>
            <p:nvPr/>
          </p:nvPicPr>
          <p:blipFill rotWithShape="1">
            <a:blip r:embed="rId10">
              <a:extLst>
                <a:ext uri="{28A0092B-C50C-407E-A947-70E740481C1C}">
                  <a14:useLocalDpi xmlns:a14="http://schemas.microsoft.com/office/drawing/2010/main" val="0"/>
                </a:ext>
              </a:extLst>
            </a:blip>
            <a:srcRect l="20351" t="6827" r="28876" b="22906"/>
            <a:stretch/>
          </p:blipFill>
          <p:spPr>
            <a:xfrm>
              <a:off x="14723585" y="17265989"/>
              <a:ext cx="8476713" cy="5715000"/>
            </a:xfrm>
            <a:prstGeom prst="rect">
              <a:avLst/>
            </a:prstGeom>
          </p:spPr>
        </p:pic>
        <p:sp>
          <p:nvSpPr>
            <p:cNvPr id="37" name="Content Placeholder 13">
              <a:extLst>
                <a:ext uri="{FF2B5EF4-FFF2-40B4-BE49-F238E27FC236}">
                  <a16:creationId xmlns:a16="http://schemas.microsoft.com/office/drawing/2014/main" id="{FF49FF11-7B86-474C-0869-BC08E6ADCA6A}"/>
                </a:ext>
              </a:extLst>
            </p:cNvPr>
            <p:cNvSpPr txBox="1">
              <a:spLocks/>
            </p:cNvSpPr>
            <p:nvPr/>
          </p:nvSpPr>
          <p:spPr>
            <a:xfrm>
              <a:off x="14401800" y="15043528"/>
              <a:ext cx="18288000" cy="7966056"/>
            </a:xfrm>
            <a:prstGeom prst="rect">
              <a:avLst/>
            </a:prstGeom>
            <a:ln>
              <a:solidFill>
                <a:schemeClr val="bg2">
                  <a:lumMod val="50000"/>
                </a:schemeClr>
              </a:solidFill>
            </a:ln>
          </p:spPr>
          <p:txBody>
            <a:bodyPr wrap="square" lIns="91440" tIns="45720" rIns="91440" bIns="45720" anchor="t"/>
            <a:lst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indent="0" algn="just">
                <a:lnSpc>
                  <a:spcPct val="100000"/>
                </a:lnSpc>
                <a:spcBef>
                  <a:spcPts val="1200"/>
                </a:spcBef>
                <a:buNone/>
              </a:pPr>
              <a:endParaRPr lang="en-US" sz="3600">
                <a:cs typeface="Arial"/>
              </a:endParaRPr>
            </a:p>
          </p:txBody>
        </p:sp>
        <p:pic>
          <p:nvPicPr>
            <p:cNvPr id="45" name="Picture 44" descr="Diagram&#10;&#10;Description automatically generated">
              <a:extLst>
                <a:ext uri="{FF2B5EF4-FFF2-40B4-BE49-F238E27FC236}">
                  <a16:creationId xmlns:a16="http://schemas.microsoft.com/office/drawing/2014/main" id="{093AED58-5C40-5E97-2D87-9D95CFA164FA}"/>
                </a:ext>
              </a:extLst>
            </p:cNvPr>
            <p:cNvPicPr>
              <a:picLocks noChangeAspect="1"/>
            </p:cNvPicPr>
            <p:nvPr/>
          </p:nvPicPr>
          <p:blipFill rotWithShape="1">
            <a:blip r:embed="rId11">
              <a:extLst>
                <a:ext uri="{28A0092B-C50C-407E-A947-70E740481C1C}">
                  <a14:useLocalDpi xmlns:a14="http://schemas.microsoft.com/office/drawing/2010/main" val="0"/>
                </a:ext>
              </a:extLst>
            </a:blip>
            <a:srcRect l="7537" t="4449" r="9357" b="5824"/>
            <a:stretch/>
          </p:blipFill>
          <p:spPr>
            <a:xfrm>
              <a:off x="24188757" y="17262991"/>
              <a:ext cx="8269055" cy="5715000"/>
            </a:xfrm>
            <a:prstGeom prst="rect">
              <a:avLst/>
            </a:prstGeom>
          </p:spPr>
        </p:pic>
        <p:sp>
          <p:nvSpPr>
            <p:cNvPr id="24" name="TextBox 23">
              <a:extLst>
                <a:ext uri="{FF2B5EF4-FFF2-40B4-BE49-F238E27FC236}">
                  <a16:creationId xmlns:a16="http://schemas.microsoft.com/office/drawing/2014/main" id="{95FD8A98-C8C9-17BA-ED09-814716F86C8A}"/>
                </a:ext>
              </a:extLst>
            </p:cNvPr>
            <p:cNvSpPr txBox="1"/>
            <p:nvPr/>
          </p:nvSpPr>
          <p:spPr>
            <a:xfrm>
              <a:off x="14399219" y="15043528"/>
              <a:ext cx="18324626" cy="2185214"/>
            </a:xfrm>
            <a:prstGeom prst="rect">
              <a:avLst/>
            </a:prstGeom>
            <a:noFill/>
          </p:spPr>
          <p:txBody>
            <a:bodyPr wrap="square" rtlCol="0">
              <a:spAutoFit/>
            </a:bodyPr>
            <a:lstStyle/>
            <a:p>
              <a:pPr algn="just"/>
              <a:r>
                <a:rPr lang="en-US" sz="3400" dirty="0">
                  <a:latin typeface="Times New Roman" panose="02020603050405020304" pitchFamily="18" charset="0"/>
                  <a:cs typeface="Times New Roman" panose="02020603050405020304" pitchFamily="18" charset="0"/>
                </a:rPr>
                <a:t>To achieve the calibration requirements, the following design was drafted in CAD, and simulated in raytracing software; once the simulation results were satisfactory, the parts were machined, coated, assembled, and are being installed in the vacuum chamber. Raytracing simulations aided in finalizing the design and analyzing the percent of light reaching the photomultiplier tube </a:t>
              </a:r>
            </a:p>
          </p:txBody>
        </p:sp>
      </p:grpSp>
      <p:grpSp>
        <p:nvGrpSpPr>
          <p:cNvPr id="74" name="Group 73">
            <a:extLst>
              <a:ext uri="{FF2B5EF4-FFF2-40B4-BE49-F238E27FC236}">
                <a16:creationId xmlns:a16="http://schemas.microsoft.com/office/drawing/2014/main" id="{EDC827A0-C422-C754-EA52-538822593539}"/>
              </a:ext>
            </a:extLst>
          </p:cNvPr>
          <p:cNvGrpSpPr/>
          <p:nvPr/>
        </p:nvGrpSpPr>
        <p:grpSpPr>
          <a:xfrm>
            <a:off x="12801600" y="24231602"/>
            <a:ext cx="18405282" cy="8027582"/>
            <a:chOff x="14343159" y="23987972"/>
            <a:chExt cx="18405282" cy="8016028"/>
          </a:xfrm>
        </p:grpSpPr>
        <p:pic>
          <p:nvPicPr>
            <p:cNvPr id="30" name="Picture 29" descr="A picture containing indoor, person, wall, person&#10;&#10;Description automatically generated">
              <a:extLst>
                <a:ext uri="{FF2B5EF4-FFF2-40B4-BE49-F238E27FC236}">
                  <a16:creationId xmlns:a16="http://schemas.microsoft.com/office/drawing/2014/main" id="{ABF1ED9F-D8AF-EB40-CE48-108B6D27BB2F}"/>
                </a:ext>
              </a:extLst>
            </p:cNvPr>
            <p:cNvPicPr>
              <a:picLocks noChangeAspect="1"/>
            </p:cNvPicPr>
            <p:nvPr/>
          </p:nvPicPr>
          <p:blipFill rotWithShape="1">
            <a:blip r:embed="rId12">
              <a:extLst>
                <a:ext uri="{28A0092B-C50C-407E-A947-70E740481C1C}">
                  <a14:useLocalDpi xmlns:a14="http://schemas.microsoft.com/office/drawing/2010/main" val="0"/>
                </a:ext>
              </a:extLst>
            </a:blip>
            <a:srcRect l="23101" t="6325" r="43239"/>
            <a:stretch/>
          </p:blipFill>
          <p:spPr>
            <a:xfrm rot="16200000">
              <a:off x="25424874" y="20604520"/>
              <a:ext cx="3034108" cy="11083299"/>
            </a:xfrm>
            <a:prstGeom prst="rect">
              <a:avLst/>
            </a:prstGeom>
          </p:spPr>
        </p:pic>
        <p:pic>
          <p:nvPicPr>
            <p:cNvPr id="35" name="Picture 34" descr="A picture containing wall, indoor, floor, person&#10;&#10;Description automatically generated">
              <a:extLst>
                <a:ext uri="{FF2B5EF4-FFF2-40B4-BE49-F238E27FC236}">
                  <a16:creationId xmlns:a16="http://schemas.microsoft.com/office/drawing/2014/main" id="{31117B38-3EA6-297F-37AD-9F4B614465AF}"/>
                </a:ext>
              </a:extLst>
            </p:cNvPr>
            <p:cNvPicPr>
              <a:picLocks noChangeAspect="1"/>
            </p:cNvPicPr>
            <p:nvPr/>
          </p:nvPicPr>
          <p:blipFill rotWithShape="1">
            <a:blip r:embed="rId13">
              <a:extLst>
                <a:ext uri="{28A0092B-C50C-407E-A947-70E740481C1C}">
                  <a14:useLocalDpi xmlns:a14="http://schemas.microsoft.com/office/drawing/2010/main" val="0"/>
                </a:ext>
              </a:extLst>
            </a:blip>
            <a:srcRect l="16552" t="30002" r="24890" b="33773"/>
            <a:stretch/>
          </p:blipFill>
          <p:spPr>
            <a:xfrm>
              <a:off x="14630400" y="24669732"/>
              <a:ext cx="6408735" cy="2973434"/>
            </a:xfrm>
            <a:prstGeom prst="rect">
              <a:avLst/>
            </a:prstGeom>
          </p:spPr>
        </p:pic>
        <p:sp>
          <p:nvSpPr>
            <p:cNvPr id="39" name="Content Placeholder 13">
              <a:extLst>
                <a:ext uri="{FF2B5EF4-FFF2-40B4-BE49-F238E27FC236}">
                  <a16:creationId xmlns:a16="http://schemas.microsoft.com/office/drawing/2014/main" id="{F1454A33-F800-C3EA-EC73-9B67CE0D6AE1}"/>
                </a:ext>
              </a:extLst>
            </p:cNvPr>
            <p:cNvSpPr txBox="1">
              <a:spLocks/>
            </p:cNvSpPr>
            <p:nvPr/>
          </p:nvSpPr>
          <p:spPr>
            <a:xfrm>
              <a:off x="14343159" y="24003000"/>
              <a:ext cx="18288000" cy="8001000"/>
            </a:xfrm>
            <a:prstGeom prst="rect">
              <a:avLst/>
            </a:prstGeom>
            <a:ln>
              <a:solidFill>
                <a:schemeClr val="bg2">
                  <a:lumMod val="50000"/>
                </a:schemeClr>
              </a:solidFill>
            </a:ln>
          </p:spPr>
          <p:txBody>
            <a:bodyPr wrap="square" lIns="91440" tIns="45720" rIns="91440" bIns="45720" anchor="t"/>
            <a:lst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indent="0" algn="just">
                <a:lnSpc>
                  <a:spcPct val="100000"/>
                </a:lnSpc>
                <a:spcBef>
                  <a:spcPts val="1200"/>
                </a:spcBef>
                <a:buNone/>
              </a:pPr>
              <a:endParaRPr lang="en-US" sz="3600">
                <a:cs typeface="Arial"/>
              </a:endParaRPr>
            </a:p>
          </p:txBody>
        </p:sp>
        <p:pic>
          <p:nvPicPr>
            <p:cNvPr id="43" name="Picture 42" descr="A person holding an object&#10;&#10;Description automatically generated with medium confidence">
              <a:extLst>
                <a:ext uri="{FF2B5EF4-FFF2-40B4-BE49-F238E27FC236}">
                  <a16:creationId xmlns:a16="http://schemas.microsoft.com/office/drawing/2014/main" id="{8930FD81-4D84-0179-A160-E02041928AA4}"/>
                </a:ext>
              </a:extLst>
            </p:cNvPr>
            <p:cNvPicPr>
              <a:picLocks noChangeAspect="1"/>
            </p:cNvPicPr>
            <p:nvPr/>
          </p:nvPicPr>
          <p:blipFill rotWithShape="1">
            <a:blip r:embed="rId14">
              <a:extLst>
                <a:ext uri="{28A0092B-C50C-407E-A947-70E740481C1C}">
                  <a14:useLocalDpi xmlns:a14="http://schemas.microsoft.com/office/drawing/2010/main" val="0"/>
                </a:ext>
              </a:extLst>
            </a:blip>
            <a:srcRect l="9028" t="30092" r="6366" b="37152"/>
            <a:stretch/>
          </p:blipFill>
          <p:spPr>
            <a:xfrm>
              <a:off x="16799159" y="27854332"/>
              <a:ext cx="13854186" cy="4022822"/>
            </a:xfrm>
            <a:prstGeom prst="rect">
              <a:avLst/>
            </a:prstGeom>
          </p:spPr>
        </p:pic>
        <p:sp>
          <p:nvSpPr>
            <p:cNvPr id="53" name="TextBox 52">
              <a:extLst>
                <a:ext uri="{FF2B5EF4-FFF2-40B4-BE49-F238E27FC236}">
                  <a16:creationId xmlns:a16="http://schemas.microsoft.com/office/drawing/2014/main" id="{D453302C-AA65-21DA-FB7F-21393992E736}"/>
                </a:ext>
              </a:extLst>
            </p:cNvPr>
            <p:cNvSpPr txBox="1"/>
            <p:nvPr/>
          </p:nvSpPr>
          <p:spPr>
            <a:xfrm>
              <a:off x="14343159" y="23987972"/>
              <a:ext cx="18405282" cy="615553"/>
            </a:xfrm>
            <a:prstGeom prst="rect">
              <a:avLst/>
            </a:prstGeom>
            <a:noFill/>
          </p:spPr>
          <p:txBody>
            <a:bodyPr wrap="square" rtlCol="0">
              <a:spAutoFit/>
            </a:bodyPr>
            <a:lstStyle/>
            <a:p>
              <a:pPr algn="just"/>
              <a:r>
                <a:rPr lang="en-US" sz="3400" dirty="0">
                  <a:latin typeface="Times New Roman" panose="02020603050405020304" pitchFamily="18" charset="0"/>
                  <a:cs typeface="Times New Roman" panose="02020603050405020304" pitchFamily="18" charset="0"/>
                </a:rPr>
                <a:t>The baffle parts are black coated and assembled. The baffle is being installed in the vacuum chamber.</a:t>
              </a:r>
            </a:p>
          </p:txBody>
        </p:sp>
      </p:grpSp>
      <p:sp>
        <p:nvSpPr>
          <p:cNvPr id="57" name="Content Placeholder 13">
            <a:extLst>
              <a:ext uri="{FF2B5EF4-FFF2-40B4-BE49-F238E27FC236}">
                <a16:creationId xmlns:a16="http://schemas.microsoft.com/office/drawing/2014/main" id="{CB3C7A65-0F72-7F90-221D-73024937414D}"/>
              </a:ext>
            </a:extLst>
          </p:cNvPr>
          <p:cNvSpPr txBox="1">
            <a:spLocks/>
          </p:cNvSpPr>
          <p:nvPr/>
        </p:nvSpPr>
        <p:spPr>
          <a:xfrm>
            <a:off x="31318200" y="26057994"/>
            <a:ext cx="12115800" cy="3429000"/>
          </a:xfrm>
          <a:prstGeom prst="rect">
            <a:avLst/>
          </a:prstGeom>
          <a:ln>
            <a:solidFill>
              <a:schemeClr val="bg2">
                <a:lumMod val="50000"/>
              </a:schemeClr>
            </a:solidFill>
          </a:ln>
        </p:spPr>
        <p:txBody>
          <a:bodyPr wrap="square" lIns="91440" tIns="45720" rIns="91440" bIns="45720" anchor="t"/>
          <a:lst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571500" indent="-571500" algn="just">
              <a:lnSpc>
                <a:spcPct val="100000"/>
              </a:lnSpc>
              <a:spcBef>
                <a:spcPts val="0"/>
              </a:spcBef>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Cost restrictions </a:t>
            </a:r>
          </a:p>
          <a:p>
            <a:pPr marL="571500" indent="-571500" algn="just">
              <a:lnSpc>
                <a:spcPct val="100000"/>
              </a:lnSpc>
              <a:spcBef>
                <a:spcPts val="0"/>
              </a:spcBef>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Time restrictions</a:t>
            </a:r>
          </a:p>
          <a:p>
            <a:pPr marL="1028700" lvl="1" indent="-571500" algn="just">
              <a:lnSpc>
                <a:spcPct val="100000"/>
              </a:lnSpc>
              <a:spcBef>
                <a:spcPts val="0"/>
              </a:spcBef>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NIST calibration for photodiode </a:t>
            </a:r>
          </a:p>
          <a:p>
            <a:pPr marL="1028700" lvl="1" indent="-571500" algn="just">
              <a:lnSpc>
                <a:spcPct val="100000"/>
              </a:lnSpc>
              <a:spcBef>
                <a:spcPts val="0"/>
              </a:spcBef>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Black coating </a:t>
            </a:r>
          </a:p>
          <a:p>
            <a:pPr marL="1485900" lvl="2" indent="-571500" algn="just">
              <a:lnSpc>
                <a:spcPct val="100000"/>
              </a:lnSpc>
              <a:spcBef>
                <a:spcPts val="0"/>
              </a:spcBef>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Finding reasonable lead times</a:t>
            </a:r>
          </a:p>
          <a:p>
            <a:pPr marL="1485900" lvl="2" indent="-571500" algn="just">
              <a:lnSpc>
                <a:spcPct val="100000"/>
              </a:lnSpc>
              <a:spcBef>
                <a:spcPts val="0"/>
              </a:spcBef>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Lead times kept </a:t>
            </a:r>
            <a:r>
              <a:rPr lang="en-US" sz="3600">
                <a:latin typeface="Times New Roman" panose="02020603050405020304" pitchFamily="18" charset="0"/>
                <a:cs typeface="Times New Roman" panose="02020603050405020304" pitchFamily="18" charset="0"/>
              </a:rPr>
              <a:t>being</a:t>
            </a:r>
            <a:r>
              <a:rPr lang="en-US" sz="3600" dirty="0">
                <a:latin typeface="Times New Roman" panose="02020603050405020304" pitchFamily="18" charset="0"/>
                <a:cs typeface="Times New Roman" panose="02020603050405020304" pitchFamily="18" charset="0"/>
              </a:rPr>
              <a:t> delayed</a:t>
            </a:r>
          </a:p>
        </p:txBody>
      </p:sp>
      <p:grpSp>
        <p:nvGrpSpPr>
          <p:cNvPr id="92" name="Group 91">
            <a:extLst>
              <a:ext uri="{FF2B5EF4-FFF2-40B4-BE49-F238E27FC236}">
                <a16:creationId xmlns:a16="http://schemas.microsoft.com/office/drawing/2014/main" id="{ECA49B53-7315-96AF-CC04-EB6BC3E1AAAE}"/>
              </a:ext>
            </a:extLst>
          </p:cNvPr>
          <p:cNvGrpSpPr/>
          <p:nvPr/>
        </p:nvGrpSpPr>
        <p:grpSpPr>
          <a:xfrm>
            <a:off x="40534723" y="12049940"/>
            <a:ext cx="2870709" cy="3206332"/>
            <a:chOff x="40548179" y="12103302"/>
            <a:chExt cx="2870709" cy="3206332"/>
          </a:xfrm>
        </p:grpSpPr>
        <p:grpSp>
          <p:nvGrpSpPr>
            <p:cNvPr id="52" name="Group 51">
              <a:extLst>
                <a:ext uri="{FF2B5EF4-FFF2-40B4-BE49-F238E27FC236}">
                  <a16:creationId xmlns:a16="http://schemas.microsoft.com/office/drawing/2014/main" id="{963CA664-DC5E-1DF9-26BF-F635A3181F9D}"/>
                </a:ext>
              </a:extLst>
            </p:cNvPr>
            <p:cNvGrpSpPr>
              <a:grpSpLocks noChangeAspect="1"/>
            </p:cNvGrpSpPr>
            <p:nvPr/>
          </p:nvGrpSpPr>
          <p:grpSpPr>
            <a:xfrm>
              <a:off x="40548179" y="12103302"/>
              <a:ext cx="2870709" cy="3200400"/>
              <a:chOff x="184311" y="2664731"/>
              <a:chExt cx="3684434" cy="4107582"/>
            </a:xfrm>
          </p:grpSpPr>
          <p:pic>
            <p:nvPicPr>
              <p:cNvPr id="33" name="Content Placeholder 18">
                <a:extLst>
                  <a:ext uri="{FF2B5EF4-FFF2-40B4-BE49-F238E27FC236}">
                    <a16:creationId xmlns:a16="http://schemas.microsoft.com/office/drawing/2014/main" id="{9C52296C-E314-02AA-95D1-3674B112C5BD}"/>
                  </a:ext>
                </a:extLst>
              </p:cNvPr>
              <p:cNvPicPr>
                <a:picLocks noChangeAspect="1"/>
              </p:cNvPicPr>
              <p:nvPr/>
            </p:nvPicPr>
            <p:blipFill rotWithShape="1">
              <a:blip r:embed="rId15">
                <a:extLst>
                  <a:ext uri="{28A0092B-C50C-407E-A947-70E740481C1C}">
                    <a14:useLocalDpi xmlns:a14="http://schemas.microsoft.com/office/drawing/2010/main" val="0"/>
                  </a:ext>
                </a:extLst>
              </a:blip>
              <a:srcRect l="23235" r="30884"/>
              <a:stretch/>
            </p:blipFill>
            <p:spPr>
              <a:xfrm>
                <a:off x="184311" y="2664731"/>
                <a:ext cx="3684434" cy="4107582"/>
              </a:xfrm>
              <a:prstGeom prst="rect">
                <a:avLst/>
              </a:prstGeom>
            </p:spPr>
          </p:pic>
          <p:sp>
            <p:nvSpPr>
              <p:cNvPr id="38" name="TextBox 37">
                <a:extLst>
                  <a:ext uri="{FF2B5EF4-FFF2-40B4-BE49-F238E27FC236}">
                    <a16:creationId xmlns:a16="http://schemas.microsoft.com/office/drawing/2014/main" id="{372AC1B9-00FB-E183-DDB8-89175FB801AE}"/>
                  </a:ext>
                </a:extLst>
              </p:cNvPr>
              <p:cNvSpPr txBox="1"/>
              <p:nvPr/>
            </p:nvSpPr>
            <p:spPr>
              <a:xfrm>
                <a:off x="2439687" y="4852505"/>
                <a:ext cx="942536" cy="365760"/>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algn="ctr"/>
                <a:r>
                  <a:rPr lang="en-US" dirty="0"/>
                  <a:t>ERPA</a:t>
                </a:r>
              </a:p>
            </p:txBody>
          </p:sp>
          <p:sp>
            <p:nvSpPr>
              <p:cNvPr id="40" name="TextBox 39">
                <a:extLst>
                  <a:ext uri="{FF2B5EF4-FFF2-40B4-BE49-F238E27FC236}">
                    <a16:creationId xmlns:a16="http://schemas.microsoft.com/office/drawing/2014/main" id="{E007F861-4BBD-1E58-9EF7-8EDC9969F4D7}"/>
                  </a:ext>
                </a:extLst>
              </p:cNvPr>
              <p:cNvSpPr txBox="1"/>
              <p:nvPr/>
            </p:nvSpPr>
            <p:spPr>
              <a:xfrm>
                <a:off x="391776" y="5531102"/>
                <a:ext cx="1371599" cy="342900"/>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algn="ctr"/>
                <a:r>
                  <a:rPr lang="en-US" dirty="0"/>
                  <a:t>UV-PMT</a:t>
                </a:r>
              </a:p>
            </p:txBody>
          </p:sp>
          <p:sp>
            <p:nvSpPr>
              <p:cNvPr id="44" name="TextBox 43">
                <a:extLst>
                  <a:ext uri="{FF2B5EF4-FFF2-40B4-BE49-F238E27FC236}">
                    <a16:creationId xmlns:a16="http://schemas.microsoft.com/office/drawing/2014/main" id="{29DBAFD9-5071-3795-1E45-187B225E4400}"/>
                  </a:ext>
                </a:extLst>
              </p:cNvPr>
              <p:cNvSpPr txBox="1"/>
              <p:nvPr/>
            </p:nvSpPr>
            <p:spPr>
              <a:xfrm>
                <a:off x="1925646" y="2670602"/>
                <a:ext cx="1943098" cy="461665"/>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rtlCol="0" anchor="ctr">
                <a:spAutoFit/>
              </a:bodyPr>
              <a:lstStyle/>
              <a:p>
                <a:r>
                  <a:rPr lang="en-US" dirty="0"/>
                  <a:t>PC/104 Board</a:t>
                </a:r>
              </a:p>
            </p:txBody>
          </p:sp>
          <p:sp>
            <p:nvSpPr>
              <p:cNvPr id="47" name="Rectangle 46">
                <a:extLst>
                  <a:ext uri="{FF2B5EF4-FFF2-40B4-BE49-F238E27FC236}">
                    <a16:creationId xmlns:a16="http://schemas.microsoft.com/office/drawing/2014/main" id="{5DFC3A26-472A-1E80-C824-63DD5D5FD4B5}"/>
                  </a:ext>
                </a:extLst>
              </p:cNvPr>
              <p:cNvSpPr/>
              <p:nvPr/>
            </p:nvSpPr>
            <p:spPr>
              <a:xfrm>
                <a:off x="540151" y="4135930"/>
                <a:ext cx="1726393" cy="1783717"/>
              </a:xfrm>
              <a:prstGeom prst="rect">
                <a:avLst/>
              </a:prstGeom>
              <a:noFill/>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48" name="Rectangle 47">
                <a:extLst>
                  <a:ext uri="{FF2B5EF4-FFF2-40B4-BE49-F238E27FC236}">
                    <a16:creationId xmlns:a16="http://schemas.microsoft.com/office/drawing/2014/main" id="{D0D16783-823D-8CE0-2AC4-6EA2478F271A}"/>
                  </a:ext>
                </a:extLst>
              </p:cNvPr>
              <p:cNvSpPr/>
              <p:nvPr/>
            </p:nvSpPr>
            <p:spPr>
              <a:xfrm>
                <a:off x="1750281" y="3682832"/>
                <a:ext cx="1541026" cy="1579622"/>
              </a:xfrm>
              <a:prstGeom prst="rect">
                <a:avLst/>
              </a:prstGeom>
              <a:noFill/>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cxnSp>
            <p:nvCxnSpPr>
              <p:cNvPr id="49" name="Straight Arrow Connector 48">
                <a:extLst>
                  <a:ext uri="{FF2B5EF4-FFF2-40B4-BE49-F238E27FC236}">
                    <a16:creationId xmlns:a16="http://schemas.microsoft.com/office/drawing/2014/main" id="{EA922C9C-CF89-CF09-976F-B9BD0D80EC59}"/>
                  </a:ext>
                </a:extLst>
              </p:cNvPr>
              <p:cNvCxnSpPr>
                <a:cxnSpLocks/>
                <a:endCxn id="79" idx="0"/>
              </p:cNvCxnSpPr>
              <p:nvPr/>
            </p:nvCxnSpPr>
            <p:spPr>
              <a:xfrm flipH="1">
                <a:off x="1123186" y="5985043"/>
                <a:ext cx="327089" cy="31563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50" name="Straight Arrow Connector 49">
                <a:extLst>
                  <a:ext uri="{FF2B5EF4-FFF2-40B4-BE49-F238E27FC236}">
                    <a16:creationId xmlns:a16="http://schemas.microsoft.com/office/drawing/2014/main" id="{80D1CB8A-E474-0D16-C846-F376FCFC782A}"/>
                  </a:ext>
                </a:extLst>
              </p:cNvPr>
              <p:cNvCxnSpPr>
                <a:cxnSpLocks/>
              </p:cNvCxnSpPr>
              <p:nvPr/>
            </p:nvCxnSpPr>
            <p:spPr>
              <a:xfrm flipV="1">
                <a:off x="3156409" y="3142024"/>
                <a:ext cx="0" cy="912688"/>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51" name="Straight Arrow Connector 50">
                <a:extLst>
                  <a:ext uri="{FF2B5EF4-FFF2-40B4-BE49-F238E27FC236}">
                    <a16:creationId xmlns:a16="http://schemas.microsoft.com/office/drawing/2014/main" id="{66363261-C4A6-CC0C-DF20-8B39B668C4D3}"/>
                  </a:ext>
                </a:extLst>
              </p:cNvPr>
              <p:cNvCxnSpPr>
                <a:cxnSpLocks/>
                <a:endCxn id="78" idx="0"/>
              </p:cNvCxnSpPr>
              <p:nvPr/>
            </p:nvCxnSpPr>
            <p:spPr>
              <a:xfrm>
                <a:off x="2352147" y="5561508"/>
                <a:ext cx="636401" cy="744396"/>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grpSp>
        <p:sp>
          <p:nvSpPr>
            <p:cNvPr id="78" name="TextBox 77">
              <a:extLst>
                <a:ext uri="{FF2B5EF4-FFF2-40B4-BE49-F238E27FC236}">
                  <a16:creationId xmlns:a16="http://schemas.microsoft.com/office/drawing/2014/main" id="{2043A9C2-C9A3-E19E-8EF0-65B44C2F58B9}"/>
                </a:ext>
              </a:extLst>
            </p:cNvPr>
            <p:cNvSpPr txBox="1"/>
            <p:nvPr/>
          </p:nvSpPr>
          <p:spPr>
            <a:xfrm>
              <a:off x="42047287" y="14940302"/>
              <a:ext cx="1371600" cy="369332"/>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rtlCol="0" anchor="ctr">
              <a:spAutoFit/>
            </a:bodyPr>
            <a:lstStyle/>
            <a:p>
              <a:r>
                <a:rPr lang="en-US" dirty="0"/>
                <a:t>Signal Board</a:t>
              </a:r>
            </a:p>
          </p:txBody>
        </p:sp>
        <p:sp>
          <p:nvSpPr>
            <p:cNvPr id="79" name="TextBox 78">
              <a:extLst>
                <a:ext uri="{FF2B5EF4-FFF2-40B4-BE49-F238E27FC236}">
                  <a16:creationId xmlns:a16="http://schemas.microsoft.com/office/drawing/2014/main" id="{0168BE41-E919-E6F6-7A46-4921E45ED92D}"/>
                </a:ext>
              </a:extLst>
            </p:cNvPr>
            <p:cNvSpPr txBox="1"/>
            <p:nvPr/>
          </p:nvSpPr>
          <p:spPr>
            <a:xfrm>
              <a:off x="40548179" y="14936232"/>
              <a:ext cx="1463040" cy="320040"/>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rtlCol="0" anchor="ctr">
              <a:spAutoFit/>
            </a:bodyPr>
            <a:lstStyle/>
            <a:p>
              <a:r>
                <a:rPr lang="en-US" dirty="0"/>
                <a:t>Power Board</a:t>
              </a:r>
            </a:p>
          </p:txBody>
        </p:sp>
      </p:grpSp>
    </p:spTree>
    <p:extLst>
      <p:ext uri="{BB962C8B-B14F-4D97-AF65-F5344CB8AC3E}">
        <p14:creationId xmlns:p14="http://schemas.microsoft.com/office/powerpoint/2010/main" val="290477885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0B3D8F74B4D44EA69D76CEF25CCC40" ma:contentTypeVersion="13" ma:contentTypeDescription="Create a new document." ma:contentTypeScope="" ma:versionID="be5c83e447ab77d5246700aa3d8a3026">
  <xsd:schema xmlns:xsd="http://www.w3.org/2001/XMLSchema" xmlns:xs="http://www.w3.org/2001/XMLSchema" xmlns:p="http://schemas.microsoft.com/office/2006/metadata/properties" xmlns:ns3="1621d1de-105b-4cdd-993f-a78331d4c9f3" xmlns:ns4="ebe26a4a-78d5-47b5-a6aa-a01810d691ed" targetNamespace="http://schemas.microsoft.com/office/2006/metadata/properties" ma:root="true" ma:fieldsID="4637eff853362fcb0492920b5d58caa9" ns3:_="" ns4:_="">
    <xsd:import namespace="1621d1de-105b-4cdd-993f-a78331d4c9f3"/>
    <xsd:import namespace="ebe26a4a-78d5-47b5-a6aa-a01810d691e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21d1de-105b-4cdd-993f-a78331d4c9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e26a4a-78d5-47b5-a6aa-a01810d691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1621d1de-105b-4cdd-993f-a78331d4c9f3" xsi:nil="true"/>
  </documentManagement>
</p:properties>
</file>

<file path=customXml/itemProps1.xml><?xml version="1.0" encoding="utf-8"?>
<ds:datastoreItem xmlns:ds="http://schemas.openxmlformats.org/officeDocument/2006/customXml" ds:itemID="{0ABDE8F4-0063-4A84-835B-166CF43891DD}">
  <ds:schemaRefs>
    <ds:schemaRef ds:uri="1621d1de-105b-4cdd-993f-a78331d4c9f3"/>
    <ds:schemaRef ds:uri="ebe26a4a-78d5-47b5-a6aa-a01810d691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6A1051F-7061-4435-906E-E00C3A8504AC}">
  <ds:schemaRefs>
    <ds:schemaRef ds:uri="http://schemas.microsoft.com/sharepoint/v3/contenttype/forms"/>
  </ds:schemaRefs>
</ds:datastoreItem>
</file>

<file path=customXml/itemProps3.xml><?xml version="1.0" encoding="utf-8"?>
<ds:datastoreItem xmlns:ds="http://schemas.openxmlformats.org/officeDocument/2006/customXml" ds:itemID="{1A743F14-A07F-42A9-8FDE-380A2BE06F56}">
  <ds:schemaRefs>
    <ds:schemaRef ds:uri="1621d1de-105b-4cdd-993f-a78331d4c9f3"/>
    <ds:schemaRef ds:uri="ebe26a4a-78d5-47b5-a6aa-a01810d691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5335</TotalTime>
  <Words>733</Words>
  <Application>Microsoft Office PowerPoint</Application>
  <PresentationFormat>Custom</PresentationFormat>
  <Paragraphs>55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1_Office Theme</vt:lpstr>
      <vt:lpstr>3UCubed: Calibration of Ultraviolet Photomultiplier Tube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Requirements</dc:title>
  <dc:creator>Jenna Burgett</dc:creator>
  <cp:lastModifiedBy>Kelly Bisson</cp:lastModifiedBy>
  <cp:revision>76</cp:revision>
  <dcterms:created xsi:type="dcterms:W3CDTF">2021-08-12T02:55:12Z</dcterms:created>
  <dcterms:modified xsi:type="dcterms:W3CDTF">2023-04-17T20:24:31Z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0x010100790B3D8F74B4D44EA69D76CEF25CCC40</vt:lpwstr>
  </property>
</Properties>
</file>