
<file path=[Content_Types].xml><?xml version="1.0" encoding="utf-8"?>
<Types xmlns="http://schemas.openxmlformats.org/package/2006/content-types">
  <Default Extension="1"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44" userDrawn="1">
          <p15:clr>
            <a:srgbClr val="A4A3A4"/>
          </p15:clr>
        </p15:guide>
        <p15:guide id="2" pos="1382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C3F"/>
    <a:srgbClr val="1C6EDE"/>
    <a:srgbClr val="74C3CE"/>
    <a:srgbClr val="90CFD8"/>
    <a:srgbClr val="AEDDE3"/>
    <a:srgbClr val="AAD9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587" autoAdjust="0"/>
    <p:restoredTop sz="86432" autoAdjust="0"/>
  </p:normalViewPr>
  <p:slideViewPr>
    <p:cSldViewPr snapToGrid="0">
      <p:cViewPr>
        <p:scale>
          <a:sx n="34" d="100"/>
          <a:sy n="34" d="100"/>
        </p:scale>
        <p:origin x="1032" y="-1016"/>
      </p:cViewPr>
      <p:guideLst>
        <p:guide orient="horz" pos="10344"/>
        <p:guide pos="138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samanthabeck\Desktop\AmmonoosucRiverData\All%20Ammonoosuc%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samanthabeck\Desktop\AmmonoosucRiverData\All%20Ammonoosuc%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051483243493645"/>
          <c:y val="4.9327354260089683E-2"/>
          <c:w val="0.80813493496799138"/>
          <c:h val="0.90134529147982068"/>
        </c:manualLayout>
      </c:layout>
      <c:scatterChart>
        <c:scatterStyle val="lineMarker"/>
        <c:varyColors val="0"/>
        <c:ser>
          <c:idx val="0"/>
          <c:order val="0"/>
          <c:tx>
            <c:v>Ammonoosuc</c:v>
          </c:tx>
          <c:spPr>
            <a:ln w="34925" cap="rnd">
              <a:solidFill>
                <a:srgbClr val="1C6EDE"/>
              </a:solidFill>
              <a:round/>
            </a:ln>
            <a:effectLst/>
          </c:spPr>
          <c:marker>
            <c:symbol val="none"/>
          </c:marker>
          <c:xVal>
            <c:numRef>
              <c:f>Sheet6!$J$3:$J$27</c:f>
              <c:numCache>
                <c:formatCode>General</c:formatCode>
                <c:ptCount val="25"/>
                <c:pt idx="0">
                  <c:v>2003.75</c:v>
                </c:pt>
                <c:pt idx="1">
                  <c:v>2004</c:v>
                </c:pt>
                <c:pt idx="2">
                  <c:v>2005</c:v>
                </c:pt>
                <c:pt idx="3">
                  <c:v>2006</c:v>
                </c:pt>
                <c:pt idx="4">
                  <c:v>2007</c:v>
                </c:pt>
                <c:pt idx="5">
                  <c:v>2008</c:v>
                </c:pt>
                <c:pt idx="6">
                  <c:v>2008</c:v>
                </c:pt>
                <c:pt idx="7">
                  <c:v>2009.75</c:v>
                </c:pt>
                <c:pt idx="8">
                  <c:v>2009.75</c:v>
                </c:pt>
                <c:pt idx="9">
                  <c:v>2010</c:v>
                </c:pt>
                <c:pt idx="10">
                  <c:v>2011.75</c:v>
                </c:pt>
                <c:pt idx="11">
                  <c:v>2011.75</c:v>
                </c:pt>
                <c:pt idx="12">
                  <c:v>2012.6</c:v>
                </c:pt>
                <c:pt idx="13">
                  <c:v>2012.6</c:v>
                </c:pt>
                <c:pt idx="14">
                  <c:v>2013</c:v>
                </c:pt>
                <c:pt idx="15">
                  <c:v>2014.6</c:v>
                </c:pt>
                <c:pt idx="16">
                  <c:v>2014.6</c:v>
                </c:pt>
                <c:pt idx="17">
                  <c:v>2015</c:v>
                </c:pt>
                <c:pt idx="18">
                  <c:v>2016.75</c:v>
                </c:pt>
                <c:pt idx="19">
                  <c:v>2016.75</c:v>
                </c:pt>
                <c:pt idx="20">
                  <c:v>2017</c:v>
                </c:pt>
                <c:pt idx="21">
                  <c:v>2018</c:v>
                </c:pt>
                <c:pt idx="22">
                  <c:v>2019</c:v>
                </c:pt>
                <c:pt idx="23">
                  <c:v>2020</c:v>
                </c:pt>
                <c:pt idx="24">
                  <c:v>2021.75</c:v>
                </c:pt>
              </c:numCache>
            </c:numRef>
          </c:xVal>
          <c:yVal>
            <c:numRef>
              <c:f>Sheet6!$F$3:$F$27</c:f>
              <c:numCache>
                <c:formatCode>General</c:formatCode>
                <c:ptCount val="25"/>
                <c:pt idx="0">
                  <c:v>2.9156329878507061</c:v>
                </c:pt>
                <c:pt idx="1">
                  <c:v>2.9156329878507061</c:v>
                </c:pt>
                <c:pt idx="2">
                  <c:v>2.9156329878507061</c:v>
                </c:pt>
                <c:pt idx="3">
                  <c:v>2.9156329878507061</c:v>
                </c:pt>
                <c:pt idx="4">
                  <c:v>2.9156329878507061</c:v>
                </c:pt>
                <c:pt idx="5">
                  <c:v>2.9156329878507061</c:v>
                </c:pt>
                <c:pt idx="6">
                  <c:v>2.9156329878507061</c:v>
                </c:pt>
                <c:pt idx="7">
                  <c:v>2.9156329878507061</c:v>
                </c:pt>
                <c:pt idx="8">
                  <c:v>8.7382839159768917</c:v>
                </c:pt>
                <c:pt idx="9">
                  <c:v>8.7382839159768917</c:v>
                </c:pt>
                <c:pt idx="10">
                  <c:v>8.7382839159768917</c:v>
                </c:pt>
                <c:pt idx="11">
                  <c:v>6.9519063326536719</c:v>
                </c:pt>
                <c:pt idx="12">
                  <c:v>6.9519063326536719</c:v>
                </c:pt>
                <c:pt idx="13">
                  <c:v>3.2472568076957082</c:v>
                </c:pt>
                <c:pt idx="14">
                  <c:v>3.2472568076957082</c:v>
                </c:pt>
                <c:pt idx="15">
                  <c:v>3.2472568076957082</c:v>
                </c:pt>
                <c:pt idx="16">
                  <c:v>3.3344305593853143</c:v>
                </c:pt>
                <c:pt idx="17">
                  <c:v>3.3344305593853143</c:v>
                </c:pt>
                <c:pt idx="18">
                  <c:v>3.3344305593853143</c:v>
                </c:pt>
                <c:pt idx="19">
                  <c:v>1.3490197350271709</c:v>
                </c:pt>
                <c:pt idx="20">
                  <c:v>1.3490197350271709</c:v>
                </c:pt>
                <c:pt idx="21">
                  <c:v>1.3490197350271709</c:v>
                </c:pt>
                <c:pt idx="22">
                  <c:v>1.3490197350271709</c:v>
                </c:pt>
                <c:pt idx="23">
                  <c:v>1.3490197350271709</c:v>
                </c:pt>
                <c:pt idx="24">
                  <c:v>1.3490197350271709</c:v>
                </c:pt>
              </c:numCache>
            </c:numRef>
          </c:yVal>
          <c:smooth val="0"/>
          <c:extLst>
            <c:ext xmlns:c16="http://schemas.microsoft.com/office/drawing/2014/chart" uri="{C3380CC4-5D6E-409C-BE32-E72D297353CC}">
              <c16:uniqueId val="{00000000-096E-8D48-94BA-E1EB31CE2ED1}"/>
            </c:ext>
          </c:extLst>
        </c:ser>
        <c:ser>
          <c:idx val="1"/>
          <c:order val="1"/>
          <c:tx>
            <c:v>Dog</c:v>
          </c:tx>
          <c:spPr>
            <a:ln w="34925" cap="rnd">
              <a:solidFill>
                <a:srgbClr val="FABC3F"/>
              </a:solidFill>
              <a:round/>
            </a:ln>
            <a:effectLst/>
          </c:spPr>
          <c:marker>
            <c:symbol val="none"/>
          </c:marker>
          <c:xVal>
            <c:numRef>
              <c:f>Sheet6!$G$3:$G$27</c:f>
              <c:numCache>
                <c:formatCode>General</c:formatCode>
                <c:ptCount val="25"/>
                <c:pt idx="0">
                  <c:v>2003.6</c:v>
                </c:pt>
                <c:pt idx="1">
                  <c:v>2004</c:v>
                </c:pt>
                <c:pt idx="2">
                  <c:v>2005</c:v>
                </c:pt>
                <c:pt idx="3">
                  <c:v>2006</c:v>
                </c:pt>
                <c:pt idx="4">
                  <c:v>2007</c:v>
                </c:pt>
                <c:pt idx="5">
                  <c:v>2008</c:v>
                </c:pt>
                <c:pt idx="6">
                  <c:v>2008</c:v>
                </c:pt>
                <c:pt idx="7">
                  <c:v>2009.6</c:v>
                </c:pt>
                <c:pt idx="8">
                  <c:v>2009.6</c:v>
                </c:pt>
                <c:pt idx="9">
                  <c:v>2010</c:v>
                </c:pt>
                <c:pt idx="10">
                  <c:v>2011.75</c:v>
                </c:pt>
                <c:pt idx="11">
                  <c:v>2011.75</c:v>
                </c:pt>
                <c:pt idx="12">
                  <c:v>2012.58</c:v>
                </c:pt>
                <c:pt idx="13">
                  <c:v>2012.58</c:v>
                </c:pt>
                <c:pt idx="14">
                  <c:v>2013</c:v>
                </c:pt>
                <c:pt idx="15">
                  <c:v>2014.6</c:v>
                </c:pt>
                <c:pt idx="16">
                  <c:v>2014.6</c:v>
                </c:pt>
                <c:pt idx="17">
                  <c:v>2015</c:v>
                </c:pt>
                <c:pt idx="18">
                  <c:v>2016.6</c:v>
                </c:pt>
                <c:pt idx="19">
                  <c:v>2016.6</c:v>
                </c:pt>
                <c:pt idx="20">
                  <c:v>2017</c:v>
                </c:pt>
                <c:pt idx="21">
                  <c:v>2018</c:v>
                </c:pt>
                <c:pt idx="22">
                  <c:v>2019</c:v>
                </c:pt>
                <c:pt idx="23">
                  <c:v>2020</c:v>
                </c:pt>
                <c:pt idx="24">
                  <c:v>2021.75</c:v>
                </c:pt>
              </c:numCache>
            </c:numRef>
          </c:xVal>
          <c:yVal>
            <c:numRef>
              <c:f>Sheet6!$H$3:$H$27</c:f>
              <c:numCache>
                <c:formatCode>General</c:formatCode>
                <c:ptCount val="25"/>
                <c:pt idx="0">
                  <c:v>2.0028603043245301</c:v>
                </c:pt>
                <c:pt idx="1">
                  <c:v>2.0028603043245301</c:v>
                </c:pt>
                <c:pt idx="2">
                  <c:v>2.0028603043245301</c:v>
                </c:pt>
                <c:pt idx="3">
                  <c:v>2.0028603043245301</c:v>
                </c:pt>
                <c:pt idx="4">
                  <c:v>2.0028603043245301</c:v>
                </c:pt>
                <c:pt idx="5">
                  <c:v>2.0028603043245301</c:v>
                </c:pt>
                <c:pt idx="6">
                  <c:v>2.0028603043245301</c:v>
                </c:pt>
                <c:pt idx="7">
                  <c:v>2.0028603043245301</c:v>
                </c:pt>
                <c:pt idx="8">
                  <c:v>6.342064136110305</c:v>
                </c:pt>
                <c:pt idx="9">
                  <c:v>6.342064136110305</c:v>
                </c:pt>
                <c:pt idx="10">
                  <c:v>6.342064136110305</c:v>
                </c:pt>
                <c:pt idx="11">
                  <c:v>7.7548223084142593</c:v>
                </c:pt>
                <c:pt idx="12">
                  <c:v>7.7548223084142593</c:v>
                </c:pt>
                <c:pt idx="13">
                  <c:v>3.3459496772676611</c:v>
                </c:pt>
                <c:pt idx="14">
                  <c:v>3.3459496772676611</c:v>
                </c:pt>
                <c:pt idx="15">
                  <c:v>3.3459496772676611</c:v>
                </c:pt>
                <c:pt idx="16">
                  <c:v>4.7880759267230939</c:v>
                </c:pt>
                <c:pt idx="17">
                  <c:v>4.7880759267230939</c:v>
                </c:pt>
                <c:pt idx="18">
                  <c:v>4.7880759267230939</c:v>
                </c:pt>
                <c:pt idx="19">
                  <c:v>1.5886241362443119</c:v>
                </c:pt>
                <c:pt idx="20">
                  <c:v>1.5886241362443119</c:v>
                </c:pt>
                <c:pt idx="21">
                  <c:v>1.5886241362443119</c:v>
                </c:pt>
                <c:pt idx="22">
                  <c:v>1.5886241362443119</c:v>
                </c:pt>
                <c:pt idx="23">
                  <c:v>1.5886241362443119</c:v>
                </c:pt>
                <c:pt idx="24">
                  <c:v>1.5886241362443119</c:v>
                </c:pt>
              </c:numCache>
            </c:numRef>
          </c:yVal>
          <c:smooth val="0"/>
          <c:extLst>
            <c:ext xmlns:c16="http://schemas.microsoft.com/office/drawing/2014/chart" uri="{C3380CC4-5D6E-409C-BE32-E72D297353CC}">
              <c16:uniqueId val="{00000001-096E-8D48-94BA-E1EB31CE2ED1}"/>
            </c:ext>
          </c:extLst>
        </c:ser>
        <c:dLbls>
          <c:showLegendKey val="0"/>
          <c:showVal val="0"/>
          <c:showCatName val="0"/>
          <c:showSerName val="0"/>
          <c:showPercent val="0"/>
          <c:showBubbleSize val="0"/>
        </c:dLbls>
        <c:axId val="1382656560"/>
        <c:axId val="1382529216"/>
      </c:scatterChart>
      <c:valAx>
        <c:axId val="1382656560"/>
        <c:scaling>
          <c:orientation val="minMax"/>
          <c:max val="2021"/>
          <c:min val="2003"/>
        </c:scaling>
        <c:delete val="1"/>
        <c:axPos val="b"/>
        <c:numFmt formatCode="General" sourceLinked="1"/>
        <c:majorTickMark val="none"/>
        <c:minorTickMark val="none"/>
        <c:tickLblPos val="nextTo"/>
        <c:crossAx val="1382529216"/>
        <c:crosses val="autoZero"/>
        <c:crossBetween val="midCat"/>
        <c:minorUnit val="1"/>
      </c:valAx>
      <c:valAx>
        <c:axId val="1382529216"/>
        <c:scaling>
          <c:orientation val="minMax"/>
        </c:scaling>
        <c:delete val="0"/>
        <c:axPos val="l"/>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Average</a:t>
                </a:r>
                <a:r>
                  <a:rPr lang="en-US" sz="2800" baseline="0" dirty="0">
                    <a:solidFill>
                      <a:schemeClr val="tx1"/>
                    </a:solidFill>
                  </a:rPr>
                  <a:t> Channel Change (m/</a:t>
                </a:r>
                <a:r>
                  <a:rPr lang="en-US" sz="2800" baseline="0" dirty="0" err="1">
                    <a:solidFill>
                      <a:schemeClr val="tx1"/>
                    </a:solidFill>
                  </a:rPr>
                  <a:t>yr</a:t>
                </a:r>
                <a:r>
                  <a:rPr lang="en-US" sz="2800" baseline="0" dirty="0">
                    <a:solidFill>
                      <a:schemeClr val="tx1"/>
                    </a:solidFill>
                  </a:rPr>
                  <a:t>)</a:t>
                </a:r>
                <a:endParaRPr lang="en-US" sz="2800" dirty="0">
                  <a:solidFill>
                    <a:schemeClr val="tx1"/>
                  </a:solidFill>
                </a:endParaRPr>
              </a:p>
            </c:rich>
          </c:tx>
          <c:layout>
            <c:manualLayout>
              <c:xMode val="edge"/>
              <c:yMode val="edge"/>
              <c:x val="1.7718078055090312E-2"/>
              <c:y val="0.10655280944139266"/>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382656560"/>
        <c:crosses val="autoZero"/>
        <c:crossBetween val="midCat"/>
        <c:majorUnit val="1"/>
      </c:valAx>
      <c:spPr>
        <a:noFill/>
        <a:ln>
          <a:noFill/>
        </a:ln>
        <a:effectLst/>
      </c:spPr>
    </c:plotArea>
    <c:legend>
      <c:legendPos val="r"/>
      <c:layout>
        <c:manualLayout>
          <c:xMode val="edge"/>
          <c:yMode val="edge"/>
          <c:x val="0.76890824169712302"/>
          <c:y val="0.11281511419063001"/>
          <c:w val="0.16857413172190686"/>
          <c:h val="0.17562434006094066"/>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17515727646079"/>
          <c:y val="6.2034573264548837E-2"/>
          <c:w val="0.80677998720895028"/>
          <c:h val="0.8427665852113313"/>
        </c:manualLayout>
      </c:layout>
      <c:scatterChart>
        <c:scatterStyle val="lineMarker"/>
        <c:varyColors val="0"/>
        <c:ser>
          <c:idx val="0"/>
          <c:order val="0"/>
          <c:tx>
            <c:v>Ammonoosuc</c:v>
          </c:tx>
          <c:spPr>
            <a:ln w="19050" cap="rnd">
              <a:solidFill>
                <a:srgbClr val="1C6EDE"/>
              </a:solidFill>
              <a:round/>
            </a:ln>
            <a:effectLst/>
          </c:spPr>
          <c:marker>
            <c:symbol val="circle"/>
            <c:size val="10"/>
            <c:spPr>
              <a:solidFill>
                <a:srgbClr val="1C6EDE"/>
              </a:solidFill>
              <a:ln w="9525">
                <a:solidFill>
                  <a:srgbClr val="1C6EDE"/>
                </a:solidFill>
              </a:ln>
              <a:effectLst/>
            </c:spPr>
          </c:marker>
          <c:xVal>
            <c:numRef>
              <c:f>Sheet9!$A$45:$A$63</c:f>
              <c:numCache>
                <c:formatCode>General</c:formatCod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numCache>
            </c:numRef>
          </c:xVal>
          <c:yVal>
            <c:numRef>
              <c:f>Sheet9!$D$45:$D$63</c:f>
              <c:numCache>
                <c:formatCode>#,##0</c:formatCode>
                <c:ptCount val="19"/>
                <c:pt idx="0">
                  <c:v>3730</c:v>
                </c:pt>
                <c:pt idx="1">
                  <c:v>5540</c:v>
                </c:pt>
                <c:pt idx="2">
                  <c:v>7160</c:v>
                </c:pt>
                <c:pt idx="3">
                  <c:v>3860</c:v>
                </c:pt>
                <c:pt idx="4">
                  <c:v>3590</c:v>
                </c:pt>
                <c:pt idx="5">
                  <c:v>3550</c:v>
                </c:pt>
                <c:pt idx="6">
                  <c:v>3140</c:v>
                </c:pt>
                <c:pt idx="7">
                  <c:v>4210</c:v>
                </c:pt>
                <c:pt idx="8">
                  <c:v>8600</c:v>
                </c:pt>
                <c:pt idx="9">
                  <c:v>3160</c:v>
                </c:pt>
                <c:pt idx="10">
                  <c:v>4040</c:v>
                </c:pt>
                <c:pt idx="11">
                  <c:v>6730</c:v>
                </c:pt>
                <c:pt idx="12">
                  <c:v>2330</c:v>
                </c:pt>
                <c:pt idx="13">
                  <c:v>3160</c:v>
                </c:pt>
                <c:pt idx="14">
                  <c:v>2650</c:v>
                </c:pt>
                <c:pt idx="15">
                  <c:v>9440</c:v>
                </c:pt>
                <c:pt idx="16">
                  <c:v>4390</c:v>
                </c:pt>
                <c:pt idx="17">
                  <c:v>4480</c:v>
                </c:pt>
                <c:pt idx="18">
                  <c:v>4380</c:v>
                </c:pt>
              </c:numCache>
            </c:numRef>
          </c:yVal>
          <c:smooth val="0"/>
          <c:extLst>
            <c:ext xmlns:c16="http://schemas.microsoft.com/office/drawing/2014/chart" uri="{C3380CC4-5D6E-409C-BE32-E72D297353CC}">
              <c16:uniqueId val="{00000000-B869-414E-9435-39A82C2CF38D}"/>
            </c:ext>
          </c:extLst>
        </c:ser>
        <c:ser>
          <c:idx val="1"/>
          <c:order val="1"/>
          <c:tx>
            <c:v>Dog</c:v>
          </c:tx>
          <c:spPr>
            <a:ln w="19050" cap="rnd">
              <a:solidFill>
                <a:srgbClr val="FABC3F"/>
              </a:solidFill>
              <a:round/>
            </a:ln>
            <a:effectLst/>
          </c:spPr>
          <c:marker>
            <c:symbol val="circle"/>
            <c:size val="10"/>
            <c:spPr>
              <a:solidFill>
                <a:srgbClr val="FABC3F"/>
              </a:solidFill>
              <a:ln w="9525">
                <a:solidFill>
                  <a:srgbClr val="FABC3F"/>
                </a:solidFill>
              </a:ln>
              <a:effectLst/>
            </c:spPr>
          </c:marker>
          <c:xVal>
            <c:numRef>
              <c:f>Sheet9!$F$44:$F$62</c:f>
              <c:numCache>
                <c:formatCode>General</c:formatCode>
                <c:ptCount val="19"/>
                <c:pt idx="0">
                  <c:v>2003.25</c:v>
                </c:pt>
                <c:pt idx="1">
                  <c:v>2003.9</c:v>
                </c:pt>
                <c:pt idx="2">
                  <c:v>2005.3</c:v>
                </c:pt>
                <c:pt idx="3">
                  <c:v>2006</c:v>
                </c:pt>
                <c:pt idx="4">
                  <c:v>2006.95</c:v>
                </c:pt>
                <c:pt idx="5">
                  <c:v>2008.6</c:v>
                </c:pt>
                <c:pt idx="6">
                  <c:v>2009.3</c:v>
                </c:pt>
                <c:pt idx="7">
                  <c:v>2010.25</c:v>
                </c:pt>
                <c:pt idx="8">
                  <c:v>2011.6</c:v>
                </c:pt>
                <c:pt idx="9">
                  <c:v>2012.25</c:v>
                </c:pt>
                <c:pt idx="10">
                  <c:v>2013.58</c:v>
                </c:pt>
                <c:pt idx="11">
                  <c:v>2014.3</c:v>
                </c:pt>
                <c:pt idx="12">
                  <c:v>2015.5</c:v>
                </c:pt>
                <c:pt idx="13">
                  <c:v>2016.16</c:v>
                </c:pt>
                <c:pt idx="14">
                  <c:v>2017.58</c:v>
                </c:pt>
                <c:pt idx="15">
                  <c:v>2018</c:v>
                </c:pt>
                <c:pt idx="16">
                  <c:v>2019.3</c:v>
                </c:pt>
                <c:pt idx="17">
                  <c:v>2020.9</c:v>
                </c:pt>
                <c:pt idx="18">
                  <c:v>2021.95</c:v>
                </c:pt>
              </c:numCache>
            </c:numRef>
          </c:xVal>
          <c:yVal>
            <c:numRef>
              <c:f>Sheet9!$I$44:$I$62</c:f>
              <c:numCache>
                <c:formatCode>#,##0</c:formatCode>
                <c:ptCount val="19"/>
                <c:pt idx="0">
                  <c:v>1640</c:v>
                </c:pt>
                <c:pt idx="1">
                  <c:v>3650</c:v>
                </c:pt>
                <c:pt idx="2">
                  <c:v>3110</c:v>
                </c:pt>
                <c:pt idx="3">
                  <c:v>5780</c:v>
                </c:pt>
                <c:pt idx="4">
                  <c:v>5830</c:v>
                </c:pt>
                <c:pt idx="5">
                  <c:v>2370</c:v>
                </c:pt>
                <c:pt idx="6">
                  <c:v>1680</c:v>
                </c:pt>
                <c:pt idx="7">
                  <c:v>4060</c:v>
                </c:pt>
                <c:pt idx="8">
                  <c:v>22200</c:v>
                </c:pt>
                <c:pt idx="9">
                  <c:v>1480</c:v>
                </c:pt>
                <c:pt idx="10">
                  <c:v>4730</c:v>
                </c:pt>
                <c:pt idx="11">
                  <c:v>4340</c:v>
                </c:pt>
                <c:pt idx="12">
                  <c:v>2810</c:v>
                </c:pt>
                <c:pt idx="13">
                  <c:v>3270</c:v>
                </c:pt>
                <c:pt idx="14">
                  <c:v>5860</c:v>
                </c:pt>
                <c:pt idx="15">
                  <c:v>2290</c:v>
                </c:pt>
                <c:pt idx="16">
                  <c:v>3850</c:v>
                </c:pt>
                <c:pt idx="17">
                  <c:v>5330</c:v>
                </c:pt>
                <c:pt idx="18">
                  <c:v>3470</c:v>
                </c:pt>
              </c:numCache>
            </c:numRef>
          </c:yVal>
          <c:smooth val="0"/>
          <c:extLst>
            <c:ext xmlns:c16="http://schemas.microsoft.com/office/drawing/2014/chart" uri="{C3380CC4-5D6E-409C-BE32-E72D297353CC}">
              <c16:uniqueId val="{00000001-B869-414E-9435-39A82C2CF38D}"/>
            </c:ext>
          </c:extLst>
        </c:ser>
        <c:dLbls>
          <c:showLegendKey val="0"/>
          <c:showVal val="0"/>
          <c:showCatName val="0"/>
          <c:showSerName val="0"/>
          <c:showPercent val="0"/>
          <c:showBubbleSize val="0"/>
        </c:dLbls>
        <c:axId val="1031518448"/>
        <c:axId val="983028144"/>
      </c:scatterChart>
      <c:valAx>
        <c:axId val="1031518448"/>
        <c:scaling>
          <c:orientation val="minMax"/>
          <c:max val="2021"/>
          <c:min val="2003"/>
        </c:scaling>
        <c:delete val="0"/>
        <c:axPos val="t"/>
        <c:numFmt formatCode="General" sourceLinked="1"/>
        <c:majorTickMark val="out"/>
        <c:minorTickMark val="none"/>
        <c:tickLblPos val="high"/>
        <c:spPr>
          <a:noFill/>
          <a:ln w="9525" cap="flat" cmpd="sng" algn="ctr">
            <a:solidFill>
              <a:schemeClr val="tx1"/>
            </a:solidFill>
            <a:round/>
          </a:ln>
          <a:effectLst/>
        </c:spPr>
        <c:txPr>
          <a:bodyPr rot="-1680000" spcFirstLastPara="1" vertOverflow="ellipsis" wrap="square" anchor="ctr" anchorCtr="1"/>
          <a:lstStyle/>
          <a:p>
            <a:pPr>
              <a:defRPr sz="2400" b="0" i="0" u="none" strike="noStrike" kern="1200" baseline="0">
                <a:solidFill>
                  <a:schemeClr val="tx1"/>
                </a:solidFill>
                <a:effectLst>
                  <a:glow>
                    <a:schemeClr val="accent1">
                      <a:alpha val="40000"/>
                    </a:schemeClr>
                  </a:glow>
                </a:effectLst>
                <a:latin typeface="+mn-lt"/>
                <a:ea typeface="+mn-ea"/>
                <a:cs typeface="+mn-cs"/>
              </a:defRPr>
            </a:pPr>
            <a:endParaRPr lang="en-US"/>
          </a:p>
        </c:txPr>
        <c:crossAx val="983028144"/>
        <c:crosses val="max"/>
        <c:crossBetween val="midCat"/>
        <c:majorUnit val="1"/>
      </c:valAx>
      <c:valAx>
        <c:axId val="983028144"/>
        <c:scaling>
          <c:orientation val="minMax"/>
        </c:scaling>
        <c:delete val="0"/>
        <c:axPos val="l"/>
        <c:title>
          <c:tx>
            <c:rich>
              <a:bodyPr rot="-5400000" spcFirstLastPara="1" vertOverflow="ellipsis" vert="horz" wrap="square" anchor="ctr" anchorCtr="1"/>
              <a:lstStyle/>
              <a:p>
                <a:pPr>
                  <a:defRPr sz="3200" b="0" i="0" u="none" strike="noStrike" kern="1200" baseline="0">
                    <a:solidFill>
                      <a:schemeClr val="tx1"/>
                    </a:solidFill>
                    <a:effectLst>
                      <a:glow>
                        <a:schemeClr val="accent1">
                          <a:alpha val="40000"/>
                        </a:schemeClr>
                      </a:glow>
                    </a:effectLst>
                    <a:latin typeface="+mn-lt"/>
                    <a:ea typeface="+mn-ea"/>
                    <a:cs typeface="+mn-cs"/>
                  </a:defRPr>
                </a:pPr>
                <a:r>
                  <a:rPr lang="en-US" sz="3200" baseline="0" dirty="0">
                    <a:solidFill>
                      <a:schemeClr val="tx1"/>
                    </a:solidFill>
                    <a:effectLst>
                      <a:glow>
                        <a:schemeClr val="accent1">
                          <a:alpha val="40000"/>
                        </a:schemeClr>
                      </a:glow>
                    </a:effectLst>
                  </a:rPr>
                  <a:t>Peak Streamflow (</a:t>
                </a:r>
                <a:r>
                  <a:rPr lang="en-US" sz="3200" baseline="0" dirty="0" err="1">
                    <a:solidFill>
                      <a:schemeClr val="tx1"/>
                    </a:solidFill>
                    <a:effectLst>
                      <a:glow>
                        <a:schemeClr val="accent1">
                          <a:alpha val="40000"/>
                        </a:schemeClr>
                      </a:glow>
                    </a:effectLst>
                  </a:rPr>
                  <a:t>cfs</a:t>
                </a:r>
                <a:r>
                  <a:rPr lang="en-US" sz="3200" baseline="0" dirty="0">
                    <a:solidFill>
                      <a:schemeClr val="tx1"/>
                    </a:solidFill>
                    <a:effectLst>
                      <a:glow>
                        <a:schemeClr val="accent1">
                          <a:alpha val="40000"/>
                        </a:schemeClr>
                      </a:glow>
                    </a:effectLst>
                  </a:rPr>
                  <a:t>)</a:t>
                </a:r>
              </a:p>
            </c:rich>
          </c:tx>
          <c:layout>
            <c:manualLayout>
              <c:xMode val="edge"/>
              <c:yMode val="edge"/>
              <c:x val="1.4420597581722861E-2"/>
              <c:y val="0.1283434671801881"/>
            </c:manualLayout>
          </c:layout>
          <c:overlay val="0"/>
          <c:spPr>
            <a:noFill/>
            <a:ln w="0">
              <a:noFill/>
            </a:ln>
            <a:effectLst/>
          </c:spPr>
          <c:txPr>
            <a:bodyPr rot="-5400000" spcFirstLastPara="1" vertOverflow="ellipsis" vert="horz" wrap="square" anchor="ctr" anchorCtr="1"/>
            <a:lstStyle/>
            <a:p>
              <a:pPr>
                <a:defRPr sz="3200" b="0" i="0" u="none" strike="noStrike" kern="1200" baseline="0">
                  <a:solidFill>
                    <a:schemeClr val="tx1"/>
                  </a:solidFill>
                  <a:effectLst>
                    <a:glow>
                      <a:schemeClr val="accent1">
                        <a:alpha val="40000"/>
                      </a:schemeClr>
                    </a:glow>
                  </a:effectLst>
                  <a:latin typeface="+mn-lt"/>
                  <a:ea typeface="+mn-ea"/>
                  <a:cs typeface="+mn-cs"/>
                </a:defRPr>
              </a:pPr>
              <a:endParaRPr lang="en-US"/>
            </a:p>
          </c:txPr>
        </c:title>
        <c:numFmt formatCode="#,##0"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031518448"/>
        <c:crosses val="autoZero"/>
        <c:crossBetween val="midCat"/>
      </c:valAx>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76157439306885732"/>
          <c:y val="0.17394287203261688"/>
          <c:w val="0.18415512475989007"/>
          <c:h val="0.2874204847391725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4/17/23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4/17/23</a:t>
            </a:fld>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28924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4/17/23</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9.1"/><Relationship Id="rId3" Type="http://schemas.openxmlformats.org/officeDocument/2006/relationships/chart" Target="../charts/chart1.xml"/><Relationship Id="rId7" Type="http://schemas.openxmlformats.org/officeDocument/2006/relationships/image" Target="../media/image4.jpeg"/><Relationship Id="rId12"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graphicFrame>
        <p:nvGraphicFramePr>
          <p:cNvPr id="113" name="Chart 112">
            <a:extLst>
              <a:ext uri="{FF2B5EF4-FFF2-40B4-BE49-F238E27FC236}">
                <a16:creationId xmlns:a16="http://schemas.microsoft.com/office/drawing/2014/main" id="{029FAD9A-BB82-757B-7DC0-040B393A2824}"/>
              </a:ext>
            </a:extLst>
          </p:cNvPr>
          <p:cNvGraphicFramePr>
            <a:graphicFrameLocks/>
          </p:cNvGraphicFramePr>
          <p:nvPr>
            <p:extLst>
              <p:ext uri="{D42A27DB-BD31-4B8C-83A1-F6EECF244321}">
                <p14:modId xmlns:p14="http://schemas.microsoft.com/office/powerpoint/2010/main" val="391046542"/>
              </p:ext>
            </p:extLst>
          </p:nvPr>
        </p:nvGraphicFramePr>
        <p:xfrm>
          <a:off x="15544798" y="21879687"/>
          <a:ext cx="13953744" cy="4637914"/>
        </p:xfrm>
        <a:graphic>
          <a:graphicData uri="http://schemas.openxmlformats.org/drawingml/2006/chart">
            <c:chart xmlns:c="http://schemas.openxmlformats.org/drawingml/2006/chart" xmlns:r="http://schemas.openxmlformats.org/officeDocument/2006/relationships" r:id="rId3"/>
          </a:graphicData>
        </a:graphic>
      </p:graphicFrame>
      <p:pic>
        <p:nvPicPr>
          <p:cNvPr id="29" name="Picture 28">
            <a:extLst>
              <a:ext uri="{FF2B5EF4-FFF2-40B4-BE49-F238E27FC236}">
                <a16:creationId xmlns:a16="http://schemas.microsoft.com/office/drawing/2014/main" id="{2490B194-D69D-FB4D-418E-F716482531F4}"/>
              </a:ext>
            </a:extLst>
          </p:cNvPr>
          <p:cNvPicPr>
            <a:picLocks noChangeAspect="1"/>
          </p:cNvPicPr>
          <p:nvPr/>
        </p:nvPicPr>
        <p:blipFill rotWithShape="1">
          <a:blip r:embed="rId4">
            <a:extLst>
              <a:ext uri="{28A0092B-C50C-407E-A947-70E740481C1C}">
                <a14:useLocalDpi xmlns:a14="http://schemas.microsoft.com/office/drawing/2010/main" val="0"/>
              </a:ext>
            </a:extLst>
          </a:blip>
          <a:srcRect l="15152" t="12881" r="5068" b="29228"/>
          <a:stretch/>
        </p:blipFill>
        <p:spPr>
          <a:xfrm>
            <a:off x="1188718" y="21321031"/>
            <a:ext cx="6018491" cy="5822863"/>
          </a:xfrm>
          <a:prstGeom prst="rect">
            <a:avLst/>
          </a:prstGeom>
        </p:spPr>
      </p:pic>
      <p:sp>
        <p:nvSpPr>
          <p:cNvPr id="4" name="Title 3"/>
          <p:cNvSpPr>
            <a:spLocks noGrp="1"/>
          </p:cNvSpPr>
          <p:nvPr>
            <p:ph type="title"/>
          </p:nvPr>
        </p:nvSpPr>
        <p:spPr>
          <a:xfrm>
            <a:off x="6416379" y="-200992"/>
            <a:ext cx="31089600" cy="2514540"/>
          </a:xfrm>
        </p:spPr>
        <p:txBody>
          <a:bodyPr>
            <a:normAutofit fontScale="90000"/>
          </a:bodyPr>
          <a:lstStyle/>
          <a:p>
            <a:pPr algn="ctr"/>
            <a:r>
              <a:rPr lang="en-US" sz="9600" dirty="0"/>
              <a:t>Analyzing the Rate of Historical River Change in New England</a:t>
            </a:r>
          </a:p>
        </p:txBody>
      </p:sp>
      <p:sp>
        <p:nvSpPr>
          <p:cNvPr id="7" name="Text Placeholder 6"/>
          <p:cNvSpPr>
            <a:spLocks noGrp="1"/>
          </p:cNvSpPr>
          <p:nvPr>
            <p:ph type="body" sz="quarter" idx="17"/>
          </p:nvPr>
        </p:nvSpPr>
        <p:spPr>
          <a:xfrm>
            <a:off x="1188720" y="5852160"/>
            <a:ext cx="13190480" cy="1219200"/>
          </a:xfrm>
        </p:spPr>
        <p:txBody>
          <a:bodyPr/>
          <a:lstStyle/>
          <a:p>
            <a:r>
              <a:rPr lang="en-US" dirty="0"/>
              <a:t>background</a:t>
            </a:r>
          </a:p>
        </p:txBody>
      </p:sp>
      <p:sp>
        <p:nvSpPr>
          <p:cNvPr id="8" name="Text Placeholder 7"/>
          <p:cNvSpPr>
            <a:spLocks noGrp="1"/>
          </p:cNvSpPr>
          <p:nvPr>
            <p:ph type="body" sz="quarter" idx="19"/>
          </p:nvPr>
        </p:nvSpPr>
        <p:spPr>
          <a:xfrm>
            <a:off x="1188721" y="20477777"/>
            <a:ext cx="13190479" cy="1219200"/>
          </a:xfrm>
        </p:spPr>
        <p:txBody>
          <a:bodyPr/>
          <a:lstStyle/>
          <a:p>
            <a:r>
              <a:rPr lang="en-US" dirty="0"/>
              <a:t>Study area</a:t>
            </a:r>
          </a:p>
        </p:txBody>
      </p:sp>
      <p:sp>
        <p:nvSpPr>
          <p:cNvPr id="13" name="Content Placeholder 12"/>
          <p:cNvSpPr>
            <a:spLocks noGrp="1"/>
          </p:cNvSpPr>
          <p:nvPr>
            <p:ph sz="quarter" idx="26"/>
          </p:nvPr>
        </p:nvSpPr>
        <p:spPr>
          <a:xfrm>
            <a:off x="7914233" y="26571062"/>
            <a:ext cx="6464967" cy="4092744"/>
          </a:xfrm>
        </p:spPr>
        <p:txBody>
          <a:bodyPr lIns="0" rIns="0">
            <a:noAutofit/>
          </a:bodyPr>
          <a:lstStyle/>
          <a:p>
            <a:pPr marL="0" indent="0" algn="just">
              <a:buNone/>
            </a:pPr>
            <a:r>
              <a:rPr lang="en-US" sz="3200" dirty="0"/>
              <a:t>Figure 2: The location of the Dog River watershed (93 mi</a:t>
            </a:r>
            <a:r>
              <a:rPr lang="en-US" sz="3200" baseline="30000" dirty="0"/>
              <a:t>2</a:t>
            </a:r>
            <a:r>
              <a:rPr lang="en-US" sz="3200" dirty="0"/>
              <a:t>) in Washington County, VT, and the </a:t>
            </a:r>
            <a:r>
              <a:rPr lang="en-US" sz="3200" dirty="0" err="1"/>
              <a:t>Ammonoosuc</a:t>
            </a:r>
            <a:r>
              <a:rPr lang="en-US" sz="3200" dirty="0"/>
              <a:t> River watershed (402 mi</a:t>
            </a:r>
            <a:r>
              <a:rPr lang="en-US" sz="3200" baseline="30000" dirty="0"/>
              <a:t>2</a:t>
            </a:r>
            <a:r>
              <a:rPr lang="en-US" sz="3200" dirty="0"/>
              <a:t>) in Grafton County, NH, overlain by delineated portions of the Dog (width 20 m, length 23 km) and the </a:t>
            </a:r>
            <a:r>
              <a:rPr lang="en-US" sz="3200" dirty="0" err="1"/>
              <a:t>Ammonoosuc</a:t>
            </a:r>
            <a:r>
              <a:rPr lang="en-US" sz="3200" dirty="0"/>
              <a:t> (width 50 m, length 40 km). Watershed outline from USGS </a:t>
            </a:r>
            <a:r>
              <a:rPr lang="en-US" sz="3200" dirty="0" err="1"/>
              <a:t>Streamstats</a:t>
            </a:r>
            <a:r>
              <a:rPr lang="en-US" sz="3200" dirty="0"/>
              <a:t>.</a:t>
            </a:r>
          </a:p>
          <a:p>
            <a:endParaRPr lang="en-US" sz="3200" dirty="0"/>
          </a:p>
          <a:p>
            <a:endParaRPr lang="en-US" sz="3200" dirty="0"/>
          </a:p>
        </p:txBody>
      </p:sp>
      <p:sp>
        <p:nvSpPr>
          <p:cNvPr id="9" name="Text Placeholder 8"/>
          <p:cNvSpPr>
            <a:spLocks noGrp="1"/>
          </p:cNvSpPr>
          <p:nvPr>
            <p:ph type="body" sz="quarter" idx="21"/>
          </p:nvPr>
        </p:nvSpPr>
        <p:spPr>
          <a:xfrm>
            <a:off x="15544798" y="5852160"/>
            <a:ext cx="27203401" cy="1219200"/>
          </a:xfrm>
        </p:spPr>
        <p:txBody>
          <a:bodyPr/>
          <a:lstStyle/>
          <a:p>
            <a:r>
              <a:rPr lang="en-US" dirty="0"/>
              <a:t>River Delineations</a:t>
            </a:r>
          </a:p>
        </p:txBody>
      </p:sp>
      <p:sp>
        <p:nvSpPr>
          <p:cNvPr id="21" name="Text Placeholder 20"/>
          <p:cNvSpPr>
            <a:spLocks noGrp="1"/>
          </p:cNvSpPr>
          <p:nvPr>
            <p:ph type="body" sz="quarter" idx="34"/>
          </p:nvPr>
        </p:nvSpPr>
        <p:spPr>
          <a:xfrm>
            <a:off x="30378400" y="20477777"/>
            <a:ext cx="12369799" cy="1216152"/>
          </a:xfrm>
        </p:spPr>
        <p:txBody>
          <a:bodyPr/>
          <a:lstStyle/>
          <a:p>
            <a:r>
              <a:rPr lang="en-US" dirty="0"/>
              <a:t>conclusions</a:t>
            </a:r>
          </a:p>
        </p:txBody>
      </p:sp>
      <p:sp>
        <p:nvSpPr>
          <p:cNvPr id="30" name="Text Placeholder 1"/>
          <p:cNvSpPr>
            <a:spLocks noGrp="1"/>
          </p:cNvSpPr>
          <p:nvPr>
            <p:ph sz="quarter" idx="25"/>
          </p:nvPr>
        </p:nvSpPr>
        <p:spPr>
          <a:xfrm>
            <a:off x="1220057" y="7105570"/>
            <a:ext cx="7448244" cy="4321490"/>
          </a:xfrm>
        </p:spPr>
        <p:txBody>
          <a:bodyPr lIns="0">
            <a:noAutofit/>
          </a:bodyPr>
          <a:lstStyle/>
          <a:p>
            <a:pPr marL="0" indent="0" algn="just">
              <a:buNone/>
            </a:pPr>
            <a:r>
              <a:rPr lang="en-US" sz="3800" dirty="0"/>
              <a:t>River channels change over time by erosion and deposition, which can damage infrastructure along the bank. This study analyzed riverbank change in New England to determine whether  rivers change continuously at the same rate or episodically in response to large flood events. </a:t>
            </a:r>
          </a:p>
        </p:txBody>
      </p:sp>
      <p:sp>
        <p:nvSpPr>
          <p:cNvPr id="20" name="Text Placeholder 19"/>
          <p:cNvSpPr>
            <a:spLocks noGrp="1"/>
          </p:cNvSpPr>
          <p:nvPr>
            <p:ph type="body" sz="quarter" idx="29"/>
          </p:nvPr>
        </p:nvSpPr>
        <p:spPr>
          <a:xfrm>
            <a:off x="15544797" y="20477777"/>
            <a:ext cx="13953744" cy="1219200"/>
          </a:xfrm>
        </p:spPr>
        <p:txBody>
          <a:bodyPr/>
          <a:lstStyle/>
          <a:p>
            <a:r>
              <a:rPr lang="en-US" dirty="0"/>
              <a:t>Results</a:t>
            </a:r>
          </a:p>
        </p:txBody>
      </p:sp>
      <p:sp>
        <p:nvSpPr>
          <p:cNvPr id="45" name="TextBox 44"/>
          <p:cNvSpPr txBox="1"/>
          <p:nvPr/>
        </p:nvSpPr>
        <p:spPr>
          <a:xfrm>
            <a:off x="6416379" y="2359649"/>
            <a:ext cx="31089600" cy="1938992"/>
          </a:xfrm>
          <a:prstGeom prst="rect">
            <a:avLst/>
          </a:prstGeom>
          <a:noFill/>
        </p:spPr>
        <p:txBody>
          <a:bodyPr wrap="square" rtlCol="0">
            <a:spAutoFit/>
          </a:bodyPr>
          <a:lstStyle/>
          <a:p>
            <a:pPr algn="ctr"/>
            <a:r>
              <a:rPr lang="en-US" sz="6000" dirty="0">
                <a:solidFill>
                  <a:schemeClr val="bg1"/>
                </a:solidFill>
              </a:rPr>
              <a:t>Samantha Beck, Trevor Fenoff and Anne </a:t>
            </a:r>
            <a:r>
              <a:rPr lang="en-US" sz="6000" dirty="0" err="1">
                <a:solidFill>
                  <a:schemeClr val="bg1"/>
                </a:solidFill>
              </a:rPr>
              <a:t>Lightbody</a:t>
            </a:r>
            <a:endParaRPr lang="en-US" sz="6000" dirty="0">
              <a:solidFill>
                <a:schemeClr val="bg1"/>
              </a:solidFill>
            </a:endParaRPr>
          </a:p>
          <a:p>
            <a:pPr algn="ctr"/>
            <a:r>
              <a:rPr lang="en-US" sz="6000" dirty="0">
                <a:solidFill>
                  <a:schemeClr val="bg1"/>
                </a:solidFill>
              </a:rPr>
              <a:t>Department of Earth Sciences, University of New Hampshire</a:t>
            </a:r>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51397" y="1144645"/>
            <a:ext cx="2478029" cy="2983998"/>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224451" y="1048392"/>
            <a:ext cx="2478029" cy="2983998"/>
          </a:xfrm>
          <a:prstGeom prst="rect">
            <a:avLst/>
          </a:prstGeom>
        </p:spPr>
      </p:pic>
      <p:sp>
        <p:nvSpPr>
          <p:cNvPr id="2" name="Text Placeholder 20">
            <a:extLst>
              <a:ext uri="{FF2B5EF4-FFF2-40B4-BE49-F238E27FC236}">
                <a16:creationId xmlns:a16="http://schemas.microsoft.com/office/drawing/2014/main" id="{19F774F5-DC3C-FDED-2BB1-90CD0BBF8168}"/>
              </a:ext>
            </a:extLst>
          </p:cNvPr>
          <p:cNvSpPr txBox="1">
            <a:spLocks/>
          </p:cNvSpPr>
          <p:nvPr/>
        </p:nvSpPr>
        <p:spPr>
          <a:xfrm>
            <a:off x="1187413" y="12416080"/>
            <a:ext cx="7452360" cy="1216152"/>
          </a:xfrm>
          <a:prstGeom prst="round1Rect">
            <a:avLst/>
          </a:prstGeom>
          <a:solidFill>
            <a:schemeClr val="accent1"/>
          </a:solidFill>
        </p:spPr>
        <p:txBody>
          <a:bodyPr vert="horz" lIns="238512" tIns="29814" rIns="59628" bIns="29814" rtlCol="0" anchor="ctr">
            <a:noAutofit/>
          </a:bodyPr>
          <a:lstStyle>
            <a:lvl1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1pPr>
            <a:lvl2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2pPr>
            <a:lvl3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3pPr>
            <a:lvl4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4pPr>
            <a:lvl5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5pPr>
            <a:lvl6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6pPr>
            <a:lvl7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7pPr>
            <a:lvl8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8pPr>
            <a:lvl9pPr marL="0" indent="0" algn="l" defTabSz="2862145" rtl="0" eaLnBrk="1" latinLnBrk="0" hangingPunct="1">
              <a:lnSpc>
                <a:spcPct val="100000"/>
              </a:lnSpc>
              <a:spcBef>
                <a:spcPts val="0"/>
              </a:spcBef>
              <a:buClr>
                <a:schemeClr val="accent2"/>
              </a:buClr>
              <a:buFont typeface="Arial" panose="020B0604020202020204" pitchFamily="34" charset="0"/>
              <a:buNone/>
              <a:defRPr sz="3900" kern="1200" cap="all" baseline="0">
                <a:solidFill>
                  <a:schemeClr val="bg1"/>
                </a:solidFill>
                <a:latin typeface="+mj-lt"/>
                <a:ea typeface="+mn-ea"/>
                <a:cs typeface="+mn-cs"/>
              </a:defRPr>
            </a:lvl9pPr>
          </a:lstStyle>
          <a:p>
            <a:r>
              <a:rPr lang="en-US" sz="6000" dirty="0"/>
              <a:t>Methods</a:t>
            </a:r>
          </a:p>
        </p:txBody>
      </p:sp>
      <p:sp>
        <p:nvSpPr>
          <p:cNvPr id="26" name="TextBox 25">
            <a:extLst>
              <a:ext uri="{FF2B5EF4-FFF2-40B4-BE49-F238E27FC236}">
                <a16:creationId xmlns:a16="http://schemas.microsoft.com/office/drawing/2014/main" id="{4C7326C1-6486-74C9-1ACA-845D098C943C}"/>
              </a:ext>
            </a:extLst>
          </p:cNvPr>
          <p:cNvSpPr txBox="1"/>
          <p:nvPr/>
        </p:nvSpPr>
        <p:spPr>
          <a:xfrm>
            <a:off x="1220057" y="13973008"/>
            <a:ext cx="7448244" cy="5940088"/>
          </a:xfrm>
          <a:prstGeom prst="rect">
            <a:avLst/>
          </a:prstGeom>
          <a:noFill/>
        </p:spPr>
        <p:txBody>
          <a:bodyPr wrap="square">
            <a:spAutoFit/>
          </a:bodyPr>
          <a:lstStyle/>
          <a:p>
            <a:pPr algn="just"/>
            <a:r>
              <a:rPr lang="en-US" sz="3800" dirty="0"/>
              <a:t>The position of riverbanks was delineated using ArcGIS Pro at a scale of 1:2500 on USDA NAIP orthorectified and georeferenced aerial images for years from 2003 to 2021. Each delineation was then compared to the next using a program that calculates the summed erosion and deposition for each segment of the river. </a:t>
            </a:r>
          </a:p>
        </p:txBody>
      </p:sp>
      <p:cxnSp>
        <p:nvCxnSpPr>
          <p:cNvPr id="38" name="Straight Arrow Connector 37">
            <a:extLst>
              <a:ext uri="{FF2B5EF4-FFF2-40B4-BE49-F238E27FC236}">
                <a16:creationId xmlns:a16="http://schemas.microsoft.com/office/drawing/2014/main" id="{805CBFBA-4EA2-BF75-673D-B2753EDBFED1}"/>
              </a:ext>
            </a:extLst>
          </p:cNvPr>
          <p:cNvCxnSpPr>
            <a:cxnSpLocks/>
          </p:cNvCxnSpPr>
          <p:nvPr/>
        </p:nvCxnSpPr>
        <p:spPr>
          <a:xfrm flipV="1">
            <a:off x="2719022" y="23752964"/>
            <a:ext cx="600728" cy="2722689"/>
          </a:xfrm>
          <a:prstGeom prst="straightConnector1">
            <a:avLst/>
          </a:prstGeom>
          <a:ln w="57150">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50" name="Straight Arrow Connector 49">
            <a:extLst>
              <a:ext uri="{FF2B5EF4-FFF2-40B4-BE49-F238E27FC236}">
                <a16:creationId xmlns:a16="http://schemas.microsoft.com/office/drawing/2014/main" id="{494D021E-6F30-473A-A498-76D5740CF951}"/>
              </a:ext>
            </a:extLst>
          </p:cNvPr>
          <p:cNvCxnSpPr>
            <a:cxnSpLocks/>
          </p:cNvCxnSpPr>
          <p:nvPr/>
        </p:nvCxnSpPr>
        <p:spPr>
          <a:xfrm flipH="1">
            <a:off x="4113531" y="22595223"/>
            <a:ext cx="1807807" cy="784915"/>
          </a:xfrm>
          <a:prstGeom prst="straightConnector1">
            <a:avLst/>
          </a:prstGeom>
          <a:ln w="57150">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80" name="TextBox 79">
            <a:extLst>
              <a:ext uri="{FF2B5EF4-FFF2-40B4-BE49-F238E27FC236}">
                <a16:creationId xmlns:a16="http://schemas.microsoft.com/office/drawing/2014/main" id="{4BEFCC57-ACF8-2276-477B-5AB681FD8E27}"/>
              </a:ext>
            </a:extLst>
          </p:cNvPr>
          <p:cNvSpPr txBox="1"/>
          <p:nvPr/>
        </p:nvSpPr>
        <p:spPr>
          <a:xfrm>
            <a:off x="15566282" y="19686741"/>
            <a:ext cx="21945600" cy="584775"/>
          </a:xfrm>
          <a:prstGeom prst="rect">
            <a:avLst/>
          </a:prstGeom>
          <a:noFill/>
        </p:spPr>
        <p:txBody>
          <a:bodyPr wrap="square">
            <a:spAutoFit/>
          </a:bodyPr>
          <a:lstStyle/>
          <a:p>
            <a:r>
              <a:rPr lang="en-US" sz="3200" dirty="0"/>
              <a:t>Figure 3: Bankfull delineations of the Dog and Ammonoosuc Rivers for seven image dates.</a:t>
            </a:r>
          </a:p>
        </p:txBody>
      </p:sp>
      <p:sp>
        <p:nvSpPr>
          <p:cNvPr id="85" name="TextBox 84">
            <a:extLst>
              <a:ext uri="{FF2B5EF4-FFF2-40B4-BE49-F238E27FC236}">
                <a16:creationId xmlns:a16="http://schemas.microsoft.com/office/drawing/2014/main" id="{21F47299-EF28-767B-C5D8-9CDF5AF2FED1}"/>
              </a:ext>
            </a:extLst>
          </p:cNvPr>
          <p:cNvSpPr txBox="1"/>
          <p:nvPr/>
        </p:nvSpPr>
        <p:spPr>
          <a:xfrm>
            <a:off x="15544798" y="31092994"/>
            <a:ext cx="13569826" cy="1077218"/>
          </a:xfrm>
          <a:prstGeom prst="rect">
            <a:avLst/>
          </a:prstGeom>
          <a:noFill/>
        </p:spPr>
        <p:txBody>
          <a:bodyPr wrap="square" rtlCol="0">
            <a:spAutoFit/>
          </a:bodyPr>
          <a:lstStyle/>
          <a:p>
            <a:r>
              <a:rPr lang="en-US" sz="3200" dirty="0"/>
              <a:t>Figure 4: (A) Average annual channel change for study rivers between image dates (dashed grey lines). (B) Peak annual streamflow for study rivers. </a:t>
            </a:r>
          </a:p>
        </p:txBody>
      </p:sp>
      <p:sp>
        <p:nvSpPr>
          <p:cNvPr id="86" name="Content Placeholder 21">
            <a:extLst>
              <a:ext uri="{FF2B5EF4-FFF2-40B4-BE49-F238E27FC236}">
                <a16:creationId xmlns:a16="http://schemas.microsoft.com/office/drawing/2014/main" id="{8DCA050E-D8AC-1B7A-607A-20001C819DB1}"/>
              </a:ext>
            </a:extLst>
          </p:cNvPr>
          <p:cNvSpPr txBox="1">
            <a:spLocks/>
          </p:cNvSpPr>
          <p:nvPr/>
        </p:nvSpPr>
        <p:spPr>
          <a:xfrm>
            <a:off x="30376367" y="22052044"/>
            <a:ext cx="12371832" cy="4786450"/>
          </a:xfrm>
          <a:prstGeom prst="rect">
            <a:avLst/>
          </a:prstGeom>
        </p:spPr>
        <p:txBody>
          <a:bodyPr vert="horz" lIns="365760" tIns="182880" rIns="91440" bIns="45720" rtlCol="0">
            <a:no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algn="just">
              <a:buClr>
                <a:schemeClr val="tx1"/>
              </a:buClr>
            </a:pPr>
            <a:r>
              <a:rPr lang="en-US" sz="3800" dirty="0"/>
              <a:t>Rivers in Northern New England migrate at an average rate of 3 meters per year.</a:t>
            </a:r>
          </a:p>
          <a:p>
            <a:pPr algn="just">
              <a:buClr>
                <a:schemeClr val="tx1"/>
              </a:buClr>
            </a:pPr>
            <a:r>
              <a:rPr lang="en-US" sz="3800" dirty="0"/>
              <a:t>Change is greater during large flood events such as Hurricane Irene, which occurred in 2011. </a:t>
            </a:r>
          </a:p>
          <a:p>
            <a:pPr algn="just">
              <a:buClr>
                <a:schemeClr val="tx1"/>
              </a:buClr>
            </a:pPr>
            <a:r>
              <a:rPr lang="en-US" sz="3800" dirty="0"/>
              <a:t>Delineating rivers from aerial imagery is more robust in larger channels and where the bank vegetation is herbaceous. Accurate assessment of river change using aerial images requires georeferencing. </a:t>
            </a:r>
          </a:p>
          <a:p>
            <a:pPr algn="just">
              <a:buClr>
                <a:schemeClr val="tx1"/>
              </a:buClr>
            </a:pPr>
            <a:r>
              <a:rPr lang="en-US" sz="3800" dirty="0"/>
              <a:t>River managers could use historical migration rates to characterize fluvial erosion hazards, which could be exacerbated by climate and land use change. </a:t>
            </a:r>
          </a:p>
        </p:txBody>
      </p:sp>
      <p:pic>
        <p:nvPicPr>
          <p:cNvPr id="19" name="Picture 18">
            <a:extLst>
              <a:ext uri="{FF2B5EF4-FFF2-40B4-BE49-F238E27FC236}">
                <a16:creationId xmlns:a16="http://schemas.microsoft.com/office/drawing/2014/main" id="{F9FF5ACE-600B-751B-566F-2837157706A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566282" y="7330072"/>
            <a:ext cx="9137139" cy="12182852"/>
          </a:xfrm>
          <a:prstGeom prst="rect">
            <a:avLst/>
          </a:prstGeom>
        </p:spPr>
      </p:pic>
      <p:pic>
        <p:nvPicPr>
          <p:cNvPr id="27" name="Picture 26">
            <a:extLst>
              <a:ext uri="{FF2B5EF4-FFF2-40B4-BE49-F238E27FC236}">
                <a16:creationId xmlns:a16="http://schemas.microsoft.com/office/drawing/2014/main" id="{7E303F6F-5ADB-726F-1BC1-DDB7ABF18478}"/>
              </a:ext>
            </a:extLst>
          </p:cNvPr>
          <p:cNvPicPr>
            <a:picLocks noChangeAspect="1"/>
          </p:cNvPicPr>
          <p:nvPr/>
        </p:nvPicPr>
        <p:blipFill rotWithShape="1">
          <a:blip r:embed="rId7">
            <a:extLst>
              <a:ext uri="{28A0092B-C50C-407E-A947-70E740481C1C}">
                <a14:useLocalDpi xmlns:a14="http://schemas.microsoft.com/office/drawing/2010/main" val="0"/>
              </a:ext>
            </a:extLst>
          </a:blip>
          <a:srcRect l="8611" t="6180" r="7439" b="35183"/>
          <a:stretch/>
        </p:blipFill>
        <p:spPr>
          <a:xfrm>
            <a:off x="1281772" y="26475653"/>
            <a:ext cx="5989674" cy="5578134"/>
          </a:xfrm>
          <a:prstGeom prst="rect">
            <a:avLst/>
          </a:prstGeom>
          <a:ln w="28575">
            <a:solidFill>
              <a:schemeClr val="tx1"/>
            </a:solidFill>
          </a:ln>
        </p:spPr>
      </p:pic>
      <p:sp>
        <p:nvSpPr>
          <p:cNvPr id="51" name="TextBox 50">
            <a:extLst>
              <a:ext uri="{FF2B5EF4-FFF2-40B4-BE49-F238E27FC236}">
                <a16:creationId xmlns:a16="http://schemas.microsoft.com/office/drawing/2014/main" id="{D9ED6309-954B-C074-12C9-FC286D78D21E}"/>
              </a:ext>
            </a:extLst>
          </p:cNvPr>
          <p:cNvSpPr txBox="1"/>
          <p:nvPr/>
        </p:nvSpPr>
        <p:spPr>
          <a:xfrm>
            <a:off x="4977078" y="31462326"/>
            <a:ext cx="2797512" cy="707886"/>
          </a:xfrm>
          <a:prstGeom prst="rect">
            <a:avLst/>
          </a:prstGeom>
          <a:noFill/>
        </p:spPr>
        <p:txBody>
          <a:bodyPr wrap="square" rtlCol="0">
            <a:spAutoFit/>
          </a:bodyPr>
          <a:lstStyle/>
          <a:p>
            <a:r>
              <a:rPr lang="en-US" sz="4000" b="1" dirty="0"/>
              <a:t>Dog River</a:t>
            </a:r>
          </a:p>
        </p:txBody>
      </p:sp>
      <p:pic>
        <p:nvPicPr>
          <p:cNvPr id="35" name="Picture 34">
            <a:extLst>
              <a:ext uri="{FF2B5EF4-FFF2-40B4-BE49-F238E27FC236}">
                <a16:creationId xmlns:a16="http://schemas.microsoft.com/office/drawing/2014/main" id="{E83A1DBB-783C-29EC-9705-654FA54291BD}"/>
              </a:ext>
            </a:extLst>
          </p:cNvPr>
          <p:cNvPicPr>
            <a:picLocks noChangeAspect="1"/>
          </p:cNvPicPr>
          <p:nvPr/>
        </p:nvPicPr>
        <p:blipFill rotWithShape="1">
          <a:blip r:embed="rId8">
            <a:extLst>
              <a:ext uri="{28A0092B-C50C-407E-A947-70E740481C1C}">
                <a14:useLocalDpi xmlns:a14="http://schemas.microsoft.com/office/drawing/2010/main" val="0"/>
              </a:ext>
            </a:extLst>
          </a:blip>
          <a:srcRect l="16776" t="13110" r="15687" b="40187"/>
          <a:stretch/>
        </p:blipFill>
        <p:spPr>
          <a:xfrm>
            <a:off x="6264083" y="21796600"/>
            <a:ext cx="8115117" cy="4336252"/>
          </a:xfrm>
          <a:prstGeom prst="rect">
            <a:avLst/>
          </a:prstGeom>
          <a:ln w="28575">
            <a:solidFill>
              <a:schemeClr val="tx1"/>
            </a:solidFill>
          </a:ln>
        </p:spPr>
      </p:pic>
      <p:sp>
        <p:nvSpPr>
          <p:cNvPr id="52" name="TextBox 51">
            <a:extLst>
              <a:ext uri="{FF2B5EF4-FFF2-40B4-BE49-F238E27FC236}">
                <a16:creationId xmlns:a16="http://schemas.microsoft.com/office/drawing/2014/main" id="{3124DD52-D2FD-D5FC-EDD3-2A5FC945194A}"/>
              </a:ext>
            </a:extLst>
          </p:cNvPr>
          <p:cNvSpPr txBox="1"/>
          <p:nvPr/>
        </p:nvSpPr>
        <p:spPr>
          <a:xfrm>
            <a:off x="9738710" y="25470283"/>
            <a:ext cx="4563971" cy="707886"/>
          </a:xfrm>
          <a:prstGeom prst="rect">
            <a:avLst/>
          </a:prstGeom>
          <a:noFill/>
        </p:spPr>
        <p:txBody>
          <a:bodyPr wrap="square" rtlCol="0">
            <a:spAutoFit/>
          </a:bodyPr>
          <a:lstStyle/>
          <a:p>
            <a:r>
              <a:rPr lang="en-US" sz="4000" b="1" dirty="0" err="1"/>
              <a:t>Ammonoosuc</a:t>
            </a:r>
            <a:r>
              <a:rPr lang="en-US" sz="4000" b="1" dirty="0"/>
              <a:t> River</a:t>
            </a:r>
          </a:p>
        </p:txBody>
      </p:sp>
      <p:pic>
        <p:nvPicPr>
          <p:cNvPr id="39" name="Picture 38">
            <a:extLst>
              <a:ext uri="{FF2B5EF4-FFF2-40B4-BE49-F238E27FC236}">
                <a16:creationId xmlns:a16="http://schemas.microsoft.com/office/drawing/2014/main" id="{04DBFD1C-8455-D874-E761-5163956157FB}"/>
              </a:ext>
            </a:extLst>
          </p:cNvPr>
          <p:cNvPicPr>
            <a:picLocks noChangeAspect="1"/>
          </p:cNvPicPr>
          <p:nvPr/>
        </p:nvPicPr>
        <p:blipFill rotWithShape="1">
          <a:blip r:embed="rId9">
            <a:extLst>
              <a:ext uri="{28A0092B-C50C-407E-A947-70E740481C1C}">
                <a14:useLocalDpi xmlns:a14="http://schemas.microsoft.com/office/drawing/2010/main" val="0"/>
              </a:ext>
            </a:extLst>
          </a:blip>
          <a:srcRect l="3949" t="3731" r="10178" b="49575"/>
          <a:stretch/>
        </p:blipFill>
        <p:spPr>
          <a:xfrm>
            <a:off x="24703421" y="13256035"/>
            <a:ext cx="8891318" cy="6256889"/>
          </a:xfrm>
          <a:prstGeom prst="rect">
            <a:avLst/>
          </a:prstGeom>
        </p:spPr>
      </p:pic>
      <p:pic>
        <p:nvPicPr>
          <p:cNvPr id="41" name="Picture 40">
            <a:extLst>
              <a:ext uri="{FF2B5EF4-FFF2-40B4-BE49-F238E27FC236}">
                <a16:creationId xmlns:a16="http://schemas.microsoft.com/office/drawing/2014/main" id="{BCB5FDC7-7887-9817-1ACC-C729AC247C9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3613343" y="7330072"/>
            <a:ext cx="9134856" cy="12179808"/>
          </a:xfrm>
          <a:prstGeom prst="rect">
            <a:avLst/>
          </a:prstGeom>
        </p:spPr>
      </p:pic>
      <p:pic>
        <p:nvPicPr>
          <p:cNvPr id="42" name="Picture 41">
            <a:extLst>
              <a:ext uri="{FF2B5EF4-FFF2-40B4-BE49-F238E27FC236}">
                <a16:creationId xmlns:a16="http://schemas.microsoft.com/office/drawing/2014/main" id="{0EB5B551-52EA-1A04-5B7A-A929BF3F25BF}"/>
              </a:ext>
            </a:extLst>
          </p:cNvPr>
          <p:cNvPicPr>
            <a:picLocks noChangeAspect="1"/>
          </p:cNvPicPr>
          <p:nvPr/>
        </p:nvPicPr>
        <p:blipFill rotWithShape="1">
          <a:blip r:embed="rId9">
            <a:extLst>
              <a:ext uri="{28A0092B-C50C-407E-A947-70E740481C1C}">
                <a14:useLocalDpi xmlns:a14="http://schemas.microsoft.com/office/drawing/2010/main" val="0"/>
              </a:ext>
            </a:extLst>
          </a:blip>
          <a:srcRect l="44975" t="63347" r="5543" b="30567"/>
          <a:stretch/>
        </p:blipFill>
        <p:spPr>
          <a:xfrm>
            <a:off x="26539082" y="17898558"/>
            <a:ext cx="5123415" cy="815579"/>
          </a:xfrm>
          <a:prstGeom prst="rect">
            <a:avLst/>
          </a:prstGeom>
        </p:spPr>
      </p:pic>
      <p:pic>
        <p:nvPicPr>
          <p:cNvPr id="47" name="Picture 46">
            <a:extLst>
              <a:ext uri="{FF2B5EF4-FFF2-40B4-BE49-F238E27FC236}">
                <a16:creationId xmlns:a16="http://schemas.microsoft.com/office/drawing/2014/main" id="{BDFE8B58-1F1E-2429-EEAA-7A31D34872B6}"/>
              </a:ext>
            </a:extLst>
          </p:cNvPr>
          <p:cNvPicPr>
            <a:picLocks noChangeAspect="1"/>
          </p:cNvPicPr>
          <p:nvPr/>
        </p:nvPicPr>
        <p:blipFill rotWithShape="1">
          <a:blip r:embed="rId11">
            <a:extLst>
              <a:ext uri="{28A0092B-C50C-407E-A947-70E740481C1C}">
                <a14:useLocalDpi xmlns:a14="http://schemas.microsoft.com/office/drawing/2010/main" val="0"/>
              </a:ext>
            </a:extLst>
          </a:blip>
          <a:srcRect b="47255"/>
          <a:stretch/>
        </p:blipFill>
        <p:spPr>
          <a:xfrm>
            <a:off x="24703420" y="7330072"/>
            <a:ext cx="8891317" cy="6069073"/>
          </a:xfrm>
          <a:prstGeom prst="rect">
            <a:avLst/>
          </a:prstGeom>
        </p:spPr>
      </p:pic>
      <p:pic>
        <p:nvPicPr>
          <p:cNvPr id="48" name="Picture 47">
            <a:extLst>
              <a:ext uri="{FF2B5EF4-FFF2-40B4-BE49-F238E27FC236}">
                <a16:creationId xmlns:a16="http://schemas.microsoft.com/office/drawing/2014/main" id="{822F3063-648F-AEF9-262B-ED3660C97831}"/>
              </a:ext>
            </a:extLst>
          </p:cNvPr>
          <p:cNvPicPr>
            <a:picLocks noChangeAspect="1"/>
          </p:cNvPicPr>
          <p:nvPr/>
        </p:nvPicPr>
        <p:blipFill rotWithShape="1">
          <a:blip r:embed="rId11">
            <a:extLst>
              <a:ext uri="{28A0092B-C50C-407E-A947-70E740481C1C}">
                <a14:useLocalDpi xmlns:a14="http://schemas.microsoft.com/office/drawing/2010/main" val="0"/>
              </a:ext>
            </a:extLst>
          </a:blip>
          <a:srcRect l="46496" t="89366" r="7719" b="6262"/>
          <a:stretch/>
        </p:blipFill>
        <p:spPr>
          <a:xfrm>
            <a:off x="26635663" y="12076135"/>
            <a:ext cx="4070876" cy="503043"/>
          </a:xfrm>
          <a:prstGeom prst="rect">
            <a:avLst/>
          </a:prstGeom>
        </p:spPr>
      </p:pic>
      <p:pic>
        <p:nvPicPr>
          <p:cNvPr id="49" name="Picture 48">
            <a:extLst>
              <a:ext uri="{FF2B5EF4-FFF2-40B4-BE49-F238E27FC236}">
                <a16:creationId xmlns:a16="http://schemas.microsoft.com/office/drawing/2014/main" id="{76E3018A-853F-183A-856A-009EC4BBC739}"/>
              </a:ext>
            </a:extLst>
          </p:cNvPr>
          <p:cNvPicPr>
            <a:picLocks noChangeAspect="1"/>
          </p:cNvPicPr>
          <p:nvPr/>
        </p:nvPicPr>
        <p:blipFill rotWithShape="1">
          <a:blip r:embed="rId9">
            <a:extLst>
              <a:ext uri="{28A0092B-C50C-407E-A947-70E740481C1C}">
                <a14:useLocalDpi xmlns:a14="http://schemas.microsoft.com/office/drawing/2010/main" val="0"/>
              </a:ext>
            </a:extLst>
          </a:blip>
          <a:srcRect l="-390" t="65716" r="64846" b="20889"/>
          <a:stretch/>
        </p:blipFill>
        <p:spPr>
          <a:xfrm>
            <a:off x="29943359" y="7540968"/>
            <a:ext cx="3438276" cy="1676951"/>
          </a:xfrm>
          <a:prstGeom prst="rect">
            <a:avLst/>
          </a:prstGeom>
          <a:ln w="28575">
            <a:solidFill>
              <a:schemeClr val="tx1"/>
            </a:solidFill>
          </a:ln>
        </p:spPr>
      </p:pic>
      <p:cxnSp>
        <p:nvCxnSpPr>
          <p:cNvPr id="54" name="Straight Connector 53">
            <a:extLst>
              <a:ext uri="{FF2B5EF4-FFF2-40B4-BE49-F238E27FC236}">
                <a16:creationId xmlns:a16="http://schemas.microsoft.com/office/drawing/2014/main" id="{3EEFBDFB-DEDF-4943-EE0B-34EB380C3920}"/>
              </a:ext>
            </a:extLst>
          </p:cNvPr>
          <p:cNvCxnSpPr>
            <a:cxnSpLocks/>
          </p:cNvCxnSpPr>
          <p:nvPr/>
        </p:nvCxnSpPr>
        <p:spPr>
          <a:xfrm>
            <a:off x="24703418" y="13339317"/>
            <a:ext cx="8891319" cy="8941"/>
          </a:xfrm>
          <a:prstGeom prst="line">
            <a:avLst/>
          </a:prstGeom>
          <a:ln w="76200">
            <a:solidFill>
              <a:schemeClr val="tx1"/>
            </a:solidFill>
          </a:ln>
        </p:spPr>
        <p:style>
          <a:lnRef idx="3">
            <a:schemeClr val="dk1"/>
          </a:lnRef>
          <a:fillRef idx="0">
            <a:schemeClr val="dk1"/>
          </a:fillRef>
          <a:effectRef idx="2">
            <a:schemeClr val="dk1"/>
          </a:effectRef>
          <a:fontRef idx="minor">
            <a:schemeClr val="tx1"/>
          </a:fontRef>
        </p:style>
      </p:cxnSp>
      <p:cxnSp>
        <p:nvCxnSpPr>
          <p:cNvPr id="56" name="Straight Connector 55">
            <a:extLst>
              <a:ext uri="{FF2B5EF4-FFF2-40B4-BE49-F238E27FC236}">
                <a16:creationId xmlns:a16="http://schemas.microsoft.com/office/drawing/2014/main" id="{D5A6E2BC-925D-A7E0-0EC7-7F32356651D0}"/>
              </a:ext>
            </a:extLst>
          </p:cNvPr>
          <p:cNvCxnSpPr>
            <a:cxnSpLocks/>
          </p:cNvCxnSpPr>
          <p:nvPr/>
        </p:nvCxnSpPr>
        <p:spPr>
          <a:xfrm flipV="1">
            <a:off x="24692660" y="13382811"/>
            <a:ext cx="0" cy="6130113"/>
          </a:xfrm>
          <a:prstGeom prst="line">
            <a:avLst/>
          </a:prstGeom>
          <a:ln w="76200">
            <a:solidFill>
              <a:schemeClr val="tx1"/>
            </a:solidFill>
          </a:ln>
        </p:spPr>
        <p:style>
          <a:lnRef idx="3">
            <a:schemeClr val="dk1"/>
          </a:lnRef>
          <a:fillRef idx="0">
            <a:schemeClr val="dk1"/>
          </a:fillRef>
          <a:effectRef idx="2">
            <a:schemeClr val="dk1"/>
          </a:effectRef>
          <a:fontRef idx="minor">
            <a:schemeClr val="tx1"/>
          </a:fontRef>
        </p:style>
      </p:cxnSp>
      <p:cxnSp>
        <p:nvCxnSpPr>
          <p:cNvPr id="59" name="Straight Connector 58">
            <a:extLst>
              <a:ext uri="{FF2B5EF4-FFF2-40B4-BE49-F238E27FC236}">
                <a16:creationId xmlns:a16="http://schemas.microsoft.com/office/drawing/2014/main" id="{3FA81849-1FEE-A200-E769-F9F0B5EA1D0F}"/>
              </a:ext>
            </a:extLst>
          </p:cNvPr>
          <p:cNvCxnSpPr>
            <a:cxnSpLocks/>
          </p:cNvCxnSpPr>
          <p:nvPr/>
        </p:nvCxnSpPr>
        <p:spPr>
          <a:xfrm flipV="1">
            <a:off x="33594737" y="7330072"/>
            <a:ext cx="0" cy="6053328"/>
          </a:xfrm>
          <a:prstGeom prst="line">
            <a:avLst/>
          </a:prstGeom>
          <a:ln w="76200">
            <a:solidFill>
              <a:schemeClr val="tx1"/>
            </a:solidFill>
          </a:ln>
        </p:spPr>
        <p:style>
          <a:lnRef idx="3">
            <a:schemeClr val="dk1"/>
          </a:lnRef>
          <a:fillRef idx="0">
            <a:schemeClr val="dk1"/>
          </a:fillRef>
          <a:effectRef idx="2">
            <a:schemeClr val="dk1"/>
          </a:effectRef>
          <a:fontRef idx="minor">
            <a:schemeClr val="tx1"/>
          </a:fontRef>
        </p:style>
      </p:cxnSp>
      <p:sp>
        <p:nvSpPr>
          <p:cNvPr id="64" name="TextBox 63">
            <a:extLst>
              <a:ext uri="{FF2B5EF4-FFF2-40B4-BE49-F238E27FC236}">
                <a16:creationId xmlns:a16="http://schemas.microsoft.com/office/drawing/2014/main" id="{E188C271-D67C-C62A-52F5-87EE54577B5A}"/>
              </a:ext>
            </a:extLst>
          </p:cNvPr>
          <p:cNvSpPr txBox="1"/>
          <p:nvPr/>
        </p:nvSpPr>
        <p:spPr>
          <a:xfrm>
            <a:off x="29146499" y="12715096"/>
            <a:ext cx="4563971" cy="707886"/>
          </a:xfrm>
          <a:prstGeom prst="rect">
            <a:avLst/>
          </a:prstGeom>
          <a:noFill/>
        </p:spPr>
        <p:txBody>
          <a:bodyPr wrap="square" rtlCol="0">
            <a:spAutoFit/>
          </a:bodyPr>
          <a:lstStyle/>
          <a:p>
            <a:r>
              <a:rPr lang="en-US" sz="4000" b="1" dirty="0"/>
              <a:t>Ammonoosuc River</a:t>
            </a:r>
          </a:p>
        </p:txBody>
      </p:sp>
      <p:sp>
        <p:nvSpPr>
          <p:cNvPr id="66" name="TextBox 65">
            <a:extLst>
              <a:ext uri="{FF2B5EF4-FFF2-40B4-BE49-F238E27FC236}">
                <a16:creationId xmlns:a16="http://schemas.microsoft.com/office/drawing/2014/main" id="{853C0D8B-AA04-D85F-68F6-F48D0BDDD77B}"/>
              </a:ext>
            </a:extLst>
          </p:cNvPr>
          <p:cNvSpPr txBox="1"/>
          <p:nvPr/>
        </p:nvSpPr>
        <p:spPr>
          <a:xfrm>
            <a:off x="24795648" y="13579575"/>
            <a:ext cx="2797512" cy="707886"/>
          </a:xfrm>
          <a:prstGeom prst="rect">
            <a:avLst/>
          </a:prstGeom>
          <a:noFill/>
        </p:spPr>
        <p:txBody>
          <a:bodyPr wrap="square" rtlCol="0">
            <a:spAutoFit/>
          </a:bodyPr>
          <a:lstStyle/>
          <a:p>
            <a:r>
              <a:rPr lang="en-US" sz="4000" b="1" dirty="0"/>
              <a:t>Dog River</a:t>
            </a:r>
          </a:p>
        </p:txBody>
      </p:sp>
      <p:graphicFrame>
        <p:nvGraphicFramePr>
          <p:cNvPr id="93" name="Chart 92">
            <a:extLst>
              <a:ext uri="{FF2B5EF4-FFF2-40B4-BE49-F238E27FC236}">
                <a16:creationId xmlns:a16="http://schemas.microsoft.com/office/drawing/2014/main" id="{97CFFA92-11FE-F57F-C14C-9EC774E46F88}"/>
              </a:ext>
            </a:extLst>
          </p:cNvPr>
          <p:cNvGraphicFramePr>
            <a:graphicFrameLocks/>
          </p:cNvGraphicFramePr>
          <p:nvPr>
            <p:extLst>
              <p:ext uri="{D42A27DB-BD31-4B8C-83A1-F6EECF244321}">
                <p14:modId xmlns:p14="http://schemas.microsoft.com/office/powerpoint/2010/main" val="4075906252"/>
              </p:ext>
            </p:extLst>
          </p:nvPr>
        </p:nvGraphicFramePr>
        <p:xfrm>
          <a:off x="15544798" y="26517600"/>
          <a:ext cx="13956634" cy="4575394"/>
        </p:xfrm>
        <a:graphic>
          <a:graphicData uri="http://schemas.openxmlformats.org/drawingml/2006/chart">
            <c:chart xmlns:c="http://schemas.openxmlformats.org/drawingml/2006/chart" xmlns:r="http://schemas.openxmlformats.org/officeDocument/2006/relationships" r:id="rId12"/>
          </a:graphicData>
        </a:graphic>
      </p:graphicFrame>
      <p:cxnSp>
        <p:nvCxnSpPr>
          <p:cNvPr id="95" name="Straight Connector 94">
            <a:extLst>
              <a:ext uri="{FF2B5EF4-FFF2-40B4-BE49-F238E27FC236}">
                <a16:creationId xmlns:a16="http://schemas.microsoft.com/office/drawing/2014/main" id="{81C79E35-E47B-1FC2-98AE-2AC937C8D2A9}"/>
              </a:ext>
            </a:extLst>
          </p:cNvPr>
          <p:cNvCxnSpPr/>
          <p:nvPr/>
        </p:nvCxnSpPr>
        <p:spPr>
          <a:xfrm>
            <a:off x="17551390"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6" name="Straight Connector 95">
            <a:extLst>
              <a:ext uri="{FF2B5EF4-FFF2-40B4-BE49-F238E27FC236}">
                <a16:creationId xmlns:a16="http://schemas.microsoft.com/office/drawing/2014/main" id="{E97CDE75-EBEA-7C73-8480-FDDA420D474F}"/>
              </a:ext>
            </a:extLst>
          </p:cNvPr>
          <p:cNvCxnSpPr/>
          <p:nvPr/>
        </p:nvCxnSpPr>
        <p:spPr>
          <a:xfrm>
            <a:off x="21621335"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7" name="Straight Connector 96">
            <a:extLst>
              <a:ext uri="{FF2B5EF4-FFF2-40B4-BE49-F238E27FC236}">
                <a16:creationId xmlns:a16="http://schemas.microsoft.com/office/drawing/2014/main" id="{6B368BDD-2AC0-6DD4-B950-A8EC7CEBB18A}"/>
              </a:ext>
            </a:extLst>
          </p:cNvPr>
          <p:cNvCxnSpPr/>
          <p:nvPr/>
        </p:nvCxnSpPr>
        <p:spPr>
          <a:xfrm>
            <a:off x="22988493"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8" name="Straight Connector 97">
            <a:extLst>
              <a:ext uri="{FF2B5EF4-FFF2-40B4-BE49-F238E27FC236}">
                <a16:creationId xmlns:a16="http://schemas.microsoft.com/office/drawing/2014/main" id="{03B2BAB3-F30D-FC56-0D6E-53AF948470F8}"/>
              </a:ext>
            </a:extLst>
          </p:cNvPr>
          <p:cNvCxnSpPr/>
          <p:nvPr/>
        </p:nvCxnSpPr>
        <p:spPr>
          <a:xfrm>
            <a:off x="23518083"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9" name="Straight Connector 98">
            <a:extLst>
              <a:ext uri="{FF2B5EF4-FFF2-40B4-BE49-F238E27FC236}">
                <a16:creationId xmlns:a16="http://schemas.microsoft.com/office/drawing/2014/main" id="{E535022E-718B-2455-BED1-8EFC35FE938A}"/>
              </a:ext>
            </a:extLst>
          </p:cNvPr>
          <p:cNvCxnSpPr/>
          <p:nvPr/>
        </p:nvCxnSpPr>
        <p:spPr>
          <a:xfrm>
            <a:off x="24780627"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0" name="Straight Connector 99">
            <a:extLst>
              <a:ext uri="{FF2B5EF4-FFF2-40B4-BE49-F238E27FC236}">
                <a16:creationId xmlns:a16="http://schemas.microsoft.com/office/drawing/2014/main" id="{3A4F6494-9F74-36FB-903B-E22CD60270CF}"/>
              </a:ext>
            </a:extLst>
          </p:cNvPr>
          <p:cNvCxnSpPr/>
          <p:nvPr/>
        </p:nvCxnSpPr>
        <p:spPr>
          <a:xfrm>
            <a:off x="26057624"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1" name="Straight Connector 100">
            <a:extLst>
              <a:ext uri="{FF2B5EF4-FFF2-40B4-BE49-F238E27FC236}">
                <a16:creationId xmlns:a16="http://schemas.microsoft.com/office/drawing/2014/main" id="{D0A99306-DC9F-4F7A-A574-9F73DCC5E83F}"/>
              </a:ext>
            </a:extLst>
          </p:cNvPr>
          <p:cNvCxnSpPr/>
          <p:nvPr/>
        </p:nvCxnSpPr>
        <p:spPr>
          <a:xfrm>
            <a:off x="28744127" y="21890313"/>
            <a:ext cx="0" cy="8998565"/>
          </a:xfrm>
          <a:prstGeom prst="line">
            <a:avLst/>
          </a:prstGeom>
          <a:ln w="28575" cap="flat" cmpd="sng" algn="ctr">
            <a:solidFill>
              <a:schemeClr val="dk1">
                <a:alpha val="50338"/>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3" name="Straight Arrow Connector 102">
            <a:extLst>
              <a:ext uri="{FF2B5EF4-FFF2-40B4-BE49-F238E27FC236}">
                <a16:creationId xmlns:a16="http://schemas.microsoft.com/office/drawing/2014/main" id="{EB9144A4-09E1-BBE9-E729-488307045D57}"/>
              </a:ext>
            </a:extLst>
          </p:cNvPr>
          <p:cNvCxnSpPr>
            <a:cxnSpLocks/>
          </p:cNvCxnSpPr>
          <p:nvPr/>
        </p:nvCxnSpPr>
        <p:spPr>
          <a:xfrm flipH="1">
            <a:off x="7919591" y="23112427"/>
            <a:ext cx="1184331" cy="849220"/>
          </a:xfrm>
          <a:prstGeom prst="straightConnector1">
            <a:avLst/>
          </a:prstGeom>
          <a:ln w="76200">
            <a:solidFill>
              <a:srgbClr val="1C6EDE"/>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44861A64-77FE-0D93-71A4-D5239BE76BEB}"/>
              </a:ext>
            </a:extLst>
          </p:cNvPr>
          <p:cNvCxnSpPr>
            <a:cxnSpLocks/>
          </p:cNvCxnSpPr>
          <p:nvPr/>
        </p:nvCxnSpPr>
        <p:spPr>
          <a:xfrm flipV="1">
            <a:off x="4152245" y="27736800"/>
            <a:ext cx="681012" cy="1084072"/>
          </a:xfrm>
          <a:prstGeom prst="straightConnector1">
            <a:avLst/>
          </a:prstGeom>
          <a:ln w="76200">
            <a:solidFill>
              <a:srgbClr val="FABC3F"/>
            </a:solidFill>
            <a:tailEnd type="triangle"/>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6A92C4A6-9B61-984F-D6F4-D568B9AAF992}"/>
              </a:ext>
            </a:extLst>
          </p:cNvPr>
          <p:cNvGrpSpPr/>
          <p:nvPr/>
        </p:nvGrpSpPr>
        <p:grpSpPr>
          <a:xfrm>
            <a:off x="9096178" y="8300759"/>
            <a:ext cx="5283022" cy="10297488"/>
            <a:chOff x="9103118" y="8300759"/>
            <a:chExt cx="5283022" cy="10297488"/>
          </a:xfrm>
        </p:grpSpPr>
        <p:pic>
          <p:nvPicPr>
            <p:cNvPr id="3" name="Picture 2" descr="Diagram&#10;&#10;Description automatically generated">
              <a:extLst>
                <a:ext uri="{FF2B5EF4-FFF2-40B4-BE49-F238E27FC236}">
                  <a16:creationId xmlns:a16="http://schemas.microsoft.com/office/drawing/2014/main" id="{C153D012-B6FA-3864-9B83-EF8DC458471F}"/>
                </a:ext>
              </a:extLst>
            </p:cNvPr>
            <p:cNvPicPr>
              <a:picLocks noChangeAspect="1"/>
            </p:cNvPicPr>
            <p:nvPr/>
          </p:nvPicPr>
          <p:blipFill rotWithShape="1">
            <a:blip r:embed="rId13">
              <a:extLst>
                <a:ext uri="{28A0092B-C50C-407E-A947-70E740481C1C}">
                  <a14:useLocalDpi xmlns:a14="http://schemas.microsoft.com/office/drawing/2010/main" val="0"/>
                </a:ext>
              </a:extLst>
            </a:blip>
            <a:srcRect l="6000" t="5120" r="6523" b="6177"/>
            <a:stretch/>
          </p:blipFill>
          <p:spPr>
            <a:xfrm>
              <a:off x="9154797" y="8300759"/>
              <a:ext cx="5224403" cy="6172027"/>
            </a:xfrm>
            <a:prstGeom prst="rect">
              <a:avLst/>
            </a:prstGeom>
            <a:solidFill>
              <a:srgbClr val="74C3CE"/>
            </a:solidFill>
            <a:ln>
              <a:noFill/>
            </a:ln>
          </p:spPr>
        </p:pic>
        <p:sp>
          <p:nvSpPr>
            <p:cNvPr id="6" name="TextBox 5">
              <a:extLst>
                <a:ext uri="{FF2B5EF4-FFF2-40B4-BE49-F238E27FC236}">
                  <a16:creationId xmlns:a16="http://schemas.microsoft.com/office/drawing/2014/main" id="{C1F9AF4D-0554-3C51-64C3-9B34D9CE4235}"/>
                </a:ext>
              </a:extLst>
            </p:cNvPr>
            <p:cNvSpPr txBox="1"/>
            <p:nvPr/>
          </p:nvSpPr>
          <p:spPr>
            <a:xfrm>
              <a:off x="9232102" y="14566374"/>
              <a:ext cx="5147098" cy="4031873"/>
            </a:xfrm>
            <a:prstGeom prst="rect">
              <a:avLst/>
            </a:prstGeom>
            <a:noFill/>
          </p:spPr>
          <p:txBody>
            <a:bodyPr wrap="square">
              <a:spAutoFit/>
            </a:bodyPr>
            <a:lstStyle/>
            <a:p>
              <a:pPr algn="just"/>
              <a:r>
                <a:rPr lang="en-US" sz="3200" dirty="0"/>
                <a:t>Figure 1: Erosion often occurs on the outside of bends, while deposition usually occurs on the inside of bends. During floods, river levels rise to the banks, located at the edge of vegetation. Figure modified from CK-12.org.</a:t>
              </a:r>
            </a:p>
          </p:txBody>
        </p:sp>
        <p:cxnSp>
          <p:nvCxnSpPr>
            <p:cNvPr id="70" name="Straight Arrow Connector 69">
              <a:extLst>
                <a:ext uri="{FF2B5EF4-FFF2-40B4-BE49-F238E27FC236}">
                  <a16:creationId xmlns:a16="http://schemas.microsoft.com/office/drawing/2014/main" id="{D85C3F81-A6CD-C9DF-DB1A-6F26B3C47E05}"/>
                </a:ext>
              </a:extLst>
            </p:cNvPr>
            <p:cNvCxnSpPr>
              <a:cxnSpLocks/>
            </p:cNvCxnSpPr>
            <p:nvPr/>
          </p:nvCxnSpPr>
          <p:spPr>
            <a:xfrm>
              <a:off x="10126133" y="12579178"/>
              <a:ext cx="3507907"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Cloud 73">
              <a:extLst>
                <a:ext uri="{FF2B5EF4-FFF2-40B4-BE49-F238E27FC236}">
                  <a16:creationId xmlns:a16="http://schemas.microsoft.com/office/drawing/2014/main" id="{980D916C-E1FE-285E-095F-8A3A4C87320E}"/>
                </a:ext>
              </a:extLst>
            </p:cNvPr>
            <p:cNvSpPr/>
            <p:nvPr/>
          </p:nvSpPr>
          <p:spPr>
            <a:xfrm>
              <a:off x="9731498" y="12324489"/>
              <a:ext cx="438223" cy="343119"/>
            </a:xfrm>
            <a:prstGeom prst="cloud">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sp>
          <p:nvSpPr>
            <p:cNvPr id="76" name="Cloud 75">
              <a:extLst>
                <a:ext uri="{FF2B5EF4-FFF2-40B4-BE49-F238E27FC236}">
                  <a16:creationId xmlns:a16="http://schemas.microsoft.com/office/drawing/2014/main" id="{75F1694B-6BF9-E0FB-E2BE-4EAED5A48472}"/>
                </a:ext>
              </a:extLst>
            </p:cNvPr>
            <p:cNvSpPr/>
            <p:nvPr/>
          </p:nvSpPr>
          <p:spPr>
            <a:xfrm>
              <a:off x="13636656" y="12324488"/>
              <a:ext cx="438223" cy="343119"/>
            </a:xfrm>
            <a:prstGeom prst="cloud">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sp>
          <p:nvSpPr>
            <p:cNvPr id="79" name="Cloud 78">
              <a:extLst>
                <a:ext uri="{FF2B5EF4-FFF2-40B4-BE49-F238E27FC236}">
                  <a16:creationId xmlns:a16="http://schemas.microsoft.com/office/drawing/2014/main" id="{63A40E4E-148F-66B8-F0C5-DD7E789D8CF6}"/>
                </a:ext>
              </a:extLst>
            </p:cNvPr>
            <p:cNvSpPr/>
            <p:nvPr/>
          </p:nvSpPr>
          <p:spPr>
            <a:xfrm>
              <a:off x="13947917" y="12324488"/>
              <a:ext cx="438223" cy="343119"/>
            </a:xfrm>
            <a:prstGeom prst="cloud">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sp>
          <p:nvSpPr>
            <p:cNvPr id="81" name="Cloud 80">
              <a:extLst>
                <a:ext uri="{FF2B5EF4-FFF2-40B4-BE49-F238E27FC236}">
                  <a16:creationId xmlns:a16="http://schemas.microsoft.com/office/drawing/2014/main" id="{42BAAD7A-D73D-7C52-4777-2A407318A89F}"/>
                </a:ext>
              </a:extLst>
            </p:cNvPr>
            <p:cNvSpPr/>
            <p:nvPr/>
          </p:nvSpPr>
          <p:spPr>
            <a:xfrm>
              <a:off x="9359825" y="12324488"/>
              <a:ext cx="438223" cy="343119"/>
            </a:xfrm>
            <a:prstGeom prst="cloud">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sp>
          <p:nvSpPr>
            <p:cNvPr id="82" name="Cloud 81">
              <a:extLst>
                <a:ext uri="{FF2B5EF4-FFF2-40B4-BE49-F238E27FC236}">
                  <a16:creationId xmlns:a16="http://schemas.microsoft.com/office/drawing/2014/main" id="{DB053AAD-D4AF-A09D-8E3A-C1B7C160253A}"/>
                </a:ext>
              </a:extLst>
            </p:cNvPr>
            <p:cNvSpPr/>
            <p:nvPr/>
          </p:nvSpPr>
          <p:spPr>
            <a:xfrm>
              <a:off x="9103118" y="12324487"/>
              <a:ext cx="438223" cy="343119"/>
            </a:xfrm>
            <a:prstGeom prst="cloud">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sp>
          <p:nvSpPr>
            <p:cNvPr id="90" name="Oval 89">
              <a:extLst>
                <a:ext uri="{FF2B5EF4-FFF2-40B4-BE49-F238E27FC236}">
                  <a16:creationId xmlns:a16="http://schemas.microsoft.com/office/drawing/2014/main" id="{C5FFFA4F-3CA0-9B87-5427-682EE0C9183A}"/>
                </a:ext>
              </a:extLst>
            </p:cNvPr>
            <p:cNvSpPr/>
            <p:nvPr/>
          </p:nvSpPr>
          <p:spPr>
            <a:xfrm rot="19484982">
              <a:off x="12234527" y="12805257"/>
              <a:ext cx="1042054" cy="600651"/>
            </a:xfrm>
            <a:prstGeom prst="ellipse">
              <a:avLst/>
            </a:prstGeom>
            <a:solidFill>
              <a:srgbClr val="AAD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err="1"/>
            </a:p>
          </p:txBody>
        </p:sp>
        <p:cxnSp>
          <p:nvCxnSpPr>
            <p:cNvPr id="87" name="Straight Arrow Connector 86">
              <a:extLst>
                <a:ext uri="{FF2B5EF4-FFF2-40B4-BE49-F238E27FC236}">
                  <a16:creationId xmlns:a16="http://schemas.microsoft.com/office/drawing/2014/main" id="{1A3F5FA1-90F0-8315-907B-7CB869721D8A}"/>
                </a:ext>
              </a:extLst>
            </p:cNvPr>
            <p:cNvCxnSpPr>
              <a:cxnSpLocks/>
            </p:cNvCxnSpPr>
            <p:nvPr/>
          </p:nvCxnSpPr>
          <p:spPr>
            <a:xfrm>
              <a:off x="11142133" y="13024718"/>
              <a:ext cx="2065867"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66AEF46C-E8E8-7E8B-8164-9F2EB4DB7654}"/>
                </a:ext>
              </a:extLst>
            </p:cNvPr>
            <p:cNvSpPr txBox="1"/>
            <p:nvPr/>
          </p:nvSpPr>
          <p:spPr>
            <a:xfrm>
              <a:off x="11038107" y="12190391"/>
              <a:ext cx="1755076" cy="400110"/>
            </a:xfrm>
            <a:prstGeom prst="rect">
              <a:avLst/>
            </a:prstGeom>
            <a:noFill/>
          </p:spPr>
          <p:txBody>
            <a:bodyPr wrap="square" rtlCol="0">
              <a:spAutoFit/>
            </a:bodyPr>
            <a:lstStyle/>
            <a:p>
              <a:r>
                <a:rPr lang="en-US" sz="2000" dirty="0" err="1"/>
                <a:t>Bankfull</a:t>
              </a:r>
              <a:r>
                <a:rPr lang="en-US" sz="2000" dirty="0"/>
                <a:t> Width</a:t>
              </a:r>
            </a:p>
          </p:txBody>
        </p:sp>
        <p:sp>
          <p:nvSpPr>
            <p:cNvPr id="92" name="TextBox 91">
              <a:extLst>
                <a:ext uri="{FF2B5EF4-FFF2-40B4-BE49-F238E27FC236}">
                  <a16:creationId xmlns:a16="http://schemas.microsoft.com/office/drawing/2014/main" id="{316C61CA-3E76-EB43-8961-CDF9F77CF8B2}"/>
                </a:ext>
              </a:extLst>
            </p:cNvPr>
            <p:cNvSpPr txBox="1"/>
            <p:nvPr/>
          </p:nvSpPr>
          <p:spPr>
            <a:xfrm>
              <a:off x="11292115" y="12690542"/>
              <a:ext cx="2018722" cy="400110"/>
            </a:xfrm>
            <a:prstGeom prst="rect">
              <a:avLst/>
            </a:prstGeom>
            <a:noFill/>
          </p:spPr>
          <p:txBody>
            <a:bodyPr wrap="square" rtlCol="0">
              <a:spAutoFit/>
            </a:bodyPr>
            <a:lstStyle/>
            <a:p>
              <a:r>
                <a:rPr lang="en-US" sz="2000" dirty="0"/>
                <a:t>Low-Flow Width</a:t>
              </a:r>
            </a:p>
          </p:txBody>
        </p:sp>
        <p:sp>
          <p:nvSpPr>
            <p:cNvPr id="5" name="Freeform: Shape 4">
              <a:extLst>
                <a:ext uri="{FF2B5EF4-FFF2-40B4-BE49-F238E27FC236}">
                  <a16:creationId xmlns:a16="http://schemas.microsoft.com/office/drawing/2014/main" id="{4019DF02-162E-2D79-AAED-C348F5D592A3}"/>
                </a:ext>
              </a:extLst>
            </p:cNvPr>
            <p:cNvSpPr/>
            <p:nvPr/>
          </p:nvSpPr>
          <p:spPr>
            <a:xfrm>
              <a:off x="11146971" y="13091886"/>
              <a:ext cx="290286" cy="217714"/>
            </a:xfrm>
            <a:custGeom>
              <a:avLst/>
              <a:gdLst>
                <a:gd name="connsiteX0" fmla="*/ 0 w 290286"/>
                <a:gd name="connsiteY0" fmla="*/ 0 h 217714"/>
                <a:gd name="connsiteX1" fmla="*/ 130629 w 290286"/>
                <a:gd name="connsiteY1" fmla="*/ 116114 h 217714"/>
                <a:gd name="connsiteX2" fmla="*/ 290286 w 290286"/>
                <a:gd name="connsiteY2" fmla="*/ 217714 h 217714"/>
              </a:gdLst>
              <a:ahLst/>
              <a:cxnLst>
                <a:cxn ang="0">
                  <a:pos x="connsiteX0" y="connsiteY0"/>
                </a:cxn>
                <a:cxn ang="0">
                  <a:pos x="connsiteX1" y="connsiteY1"/>
                </a:cxn>
                <a:cxn ang="0">
                  <a:pos x="connsiteX2" y="connsiteY2"/>
                </a:cxn>
              </a:cxnLst>
              <a:rect l="l" t="t" r="r" b="b"/>
              <a:pathLst>
                <a:path w="290286" h="217714">
                  <a:moveTo>
                    <a:pt x="0" y="0"/>
                  </a:moveTo>
                  <a:cubicBezTo>
                    <a:pt x="41124" y="39914"/>
                    <a:pt x="82248" y="79828"/>
                    <a:pt x="130629" y="116114"/>
                  </a:cubicBezTo>
                  <a:cubicBezTo>
                    <a:pt x="179010" y="152400"/>
                    <a:pt x="239486" y="208038"/>
                    <a:pt x="290286" y="217714"/>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29D8CEA-50A9-A6C4-DA22-EFD57D148F30}"/>
                </a:ext>
              </a:extLst>
            </p:cNvPr>
            <p:cNvSpPr/>
            <p:nvPr/>
          </p:nvSpPr>
          <p:spPr>
            <a:xfrm>
              <a:off x="11161103" y="13088438"/>
              <a:ext cx="2046083" cy="585593"/>
            </a:xfrm>
            <a:custGeom>
              <a:avLst/>
              <a:gdLst>
                <a:gd name="connsiteX0" fmla="*/ 0 w 2046083"/>
                <a:gd name="connsiteY0" fmla="*/ 0 h 585593"/>
                <a:gd name="connsiteX1" fmla="*/ 69410 w 2046083"/>
                <a:gd name="connsiteY1" fmla="*/ 48285 h 585593"/>
                <a:gd name="connsiteX2" fmla="*/ 135802 w 2046083"/>
                <a:gd name="connsiteY2" fmla="*/ 99588 h 585593"/>
                <a:gd name="connsiteX3" fmla="*/ 271604 w 2046083"/>
                <a:gd name="connsiteY3" fmla="*/ 190122 h 585593"/>
                <a:gd name="connsiteX4" fmla="*/ 401370 w 2046083"/>
                <a:gd name="connsiteY4" fmla="*/ 274621 h 585593"/>
                <a:gd name="connsiteX5" fmla="*/ 570368 w 2046083"/>
                <a:gd name="connsiteY5" fmla="*/ 371192 h 585593"/>
                <a:gd name="connsiteX6" fmla="*/ 724277 w 2046083"/>
                <a:gd name="connsiteY6" fmla="*/ 449655 h 585593"/>
                <a:gd name="connsiteX7" fmla="*/ 881204 w 2046083"/>
                <a:gd name="connsiteY7" fmla="*/ 516047 h 585593"/>
                <a:gd name="connsiteX8" fmla="*/ 1056238 w 2046083"/>
                <a:gd name="connsiteY8" fmla="*/ 570368 h 585593"/>
                <a:gd name="connsiteX9" fmla="*/ 1243343 w 2046083"/>
                <a:gd name="connsiteY9" fmla="*/ 585457 h 585593"/>
                <a:gd name="connsiteX10" fmla="*/ 1406305 w 2046083"/>
                <a:gd name="connsiteY10" fmla="*/ 564332 h 585593"/>
                <a:gd name="connsiteX11" fmla="*/ 1517964 w 2046083"/>
                <a:gd name="connsiteY11" fmla="*/ 519065 h 585593"/>
                <a:gd name="connsiteX12" fmla="*/ 1629624 w 2046083"/>
                <a:gd name="connsiteY12" fmla="*/ 455691 h 585593"/>
                <a:gd name="connsiteX13" fmla="*/ 1741283 w 2046083"/>
                <a:gd name="connsiteY13" fmla="*/ 362138 h 585593"/>
                <a:gd name="connsiteX14" fmla="*/ 1837854 w 2046083"/>
                <a:gd name="connsiteY14" fmla="*/ 250479 h 585593"/>
                <a:gd name="connsiteX15" fmla="*/ 1928388 w 2046083"/>
                <a:gd name="connsiteY15" fmla="*/ 144855 h 585593"/>
                <a:gd name="connsiteX16" fmla="*/ 2000816 w 2046083"/>
                <a:gd name="connsiteY16" fmla="*/ 60356 h 585593"/>
                <a:gd name="connsiteX17" fmla="*/ 2046083 w 2046083"/>
                <a:gd name="connsiteY17" fmla="*/ 15089 h 585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6083" h="585593">
                  <a:moveTo>
                    <a:pt x="0" y="0"/>
                  </a:moveTo>
                  <a:lnTo>
                    <a:pt x="69410" y="48285"/>
                  </a:lnTo>
                  <a:cubicBezTo>
                    <a:pt x="92044" y="64883"/>
                    <a:pt x="102103" y="75949"/>
                    <a:pt x="135802" y="99588"/>
                  </a:cubicBezTo>
                  <a:cubicBezTo>
                    <a:pt x="169501" y="123227"/>
                    <a:pt x="271604" y="190122"/>
                    <a:pt x="271604" y="190122"/>
                  </a:cubicBezTo>
                  <a:cubicBezTo>
                    <a:pt x="315865" y="219294"/>
                    <a:pt x="351576" y="244443"/>
                    <a:pt x="401370" y="274621"/>
                  </a:cubicBezTo>
                  <a:cubicBezTo>
                    <a:pt x="451164" y="304799"/>
                    <a:pt x="516550" y="342020"/>
                    <a:pt x="570368" y="371192"/>
                  </a:cubicBezTo>
                  <a:cubicBezTo>
                    <a:pt x="624186" y="400364"/>
                    <a:pt x="672471" y="425513"/>
                    <a:pt x="724277" y="449655"/>
                  </a:cubicBezTo>
                  <a:cubicBezTo>
                    <a:pt x="776083" y="473798"/>
                    <a:pt x="825877" y="495928"/>
                    <a:pt x="881204" y="516047"/>
                  </a:cubicBezTo>
                  <a:cubicBezTo>
                    <a:pt x="936531" y="536166"/>
                    <a:pt x="995881" y="558800"/>
                    <a:pt x="1056238" y="570368"/>
                  </a:cubicBezTo>
                  <a:cubicBezTo>
                    <a:pt x="1116595" y="581936"/>
                    <a:pt x="1184999" y="586463"/>
                    <a:pt x="1243343" y="585457"/>
                  </a:cubicBezTo>
                  <a:cubicBezTo>
                    <a:pt x="1301687" y="584451"/>
                    <a:pt x="1360535" y="575397"/>
                    <a:pt x="1406305" y="564332"/>
                  </a:cubicBezTo>
                  <a:cubicBezTo>
                    <a:pt x="1452075" y="553267"/>
                    <a:pt x="1480744" y="537172"/>
                    <a:pt x="1517964" y="519065"/>
                  </a:cubicBezTo>
                  <a:cubicBezTo>
                    <a:pt x="1555184" y="500958"/>
                    <a:pt x="1592404" y="481845"/>
                    <a:pt x="1629624" y="455691"/>
                  </a:cubicBezTo>
                  <a:cubicBezTo>
                    <a:pt x="1666844" y="429537"/>
                    <a:pt x="1706578" y="396340"/>
                    <a:pt x="1741283" y="362138"/>
                  </a:cubicBezTo>
                  <a:cubicBezTo>
                    <a:pt x="1775988" y="327936"/>
                    <a:pt x="1837854" y="250479"/>
                    <a:pt x="1837854" y="250479"/>
                  </a:cubicBezTo>
                  <a:lnTo>
                    <a:pt x="1928388" y="144855"/>
                  </a:lnTo>
                  <a:cubicBezTo>
                    <a:pt x="1955548" y="113168"/>
                    <a:pt x="1981200" y="81984"/>
                    <a:pt x="2000816" y="60356"/>
                  </a:cubicBezTo>
                  <a:cubicBezTo>
                    <a:pt x="2020432" y="38728"/>
                    <a:pt x="2033257" y="26908"/>
                    <a:pt x="2046083" y="15089"/>
                  </a:cubicBezTo>
                </a:path>
              </a:pathLst>
            </a:custGeom>
            <a:solidFill>
              <a:srgbClr val="74C3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409</Words>
  <Application>Microsoft Macintosh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Analyzing the Rate of Historical River Change in New England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2015-04-29T17:08:18Z</dcterms:created>
  <dcterms:modified xsi:type="dcterms:W3CDTF">2023-04-17T16:50:45Z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