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3"/>
  </p:sldMasterIdLst>
  <p:notesMasterIdLst>
    <p:notesMasterId r:id="rId5"/>
  </p:notesMasterIdLst>
  <p:sldIdLst>
    <p:sldId id="256" r:id="rId4"/>
  </p:sldIdLst>
  <p:sldSz cx="43891200" cy="32918400"/>
  <p:notesSz cx="9144000" cy="6858000"/>
  <p:defaultTextStyle>
    <a:defPPr>
      <a:defRPr lang="en-US"/>
    </a:defPPr>
    <a:lvl1pPr marL="0" algn="l" defTabSz="4301092" rtl="0" eaLnBrk="1" latinLnBrk="0" hangingPunct="1">
      <a:defRPr sz="8500" kern="1200">
        <a:solidFill>
          <a:schemeClr val="tx1"/>
        </a:solidFill>
        <a:latin typeface="+mn-lt"/>
        <a:ea typeface="+mn-ea"/>
        <a:cs typeface="+mn-cs"/>
      </a:defRPr>
    </a:lvl1pPr>
    <a:lvl2pPr marL="2150545" algn="l" defTabSz="4301092" rtl="0" eaLnBrk="1" latinLnBrk="0" hangingPunct="1">
      <a:defRPr sz="8500" kern="1200">
        <a:solidFill>
          <a:schemeClr val="tx1"/>
        </a:solidFill>
        <a:latin typeface="+mn-lt"/>
        <a:ea typeface="+mn-ea"/>
        <a:cs typeface="+mn-cs"/>
      </a:defRPr>
    </a:lvl2pPr>
    <a:lvl3pPr marL="4301092" algn="l" defTabSz="4301092" rtl="0" eaLnBrk="1" latinLnBrk="0" hangingPunct="1">
      <a:defRPr sz="8500" kern="1200">
        <a:solidFill>
          <a:schemeClr val="tx1"/>
        </a:solidFill>
        <a:latin typeface="+mn-lt"/>
        <a:ea typeface="+mn-ea"/>
        <a:cs typeface="+mn-cs"/>
      </a:defRPr>
    </a:lvl3pPr>
    <a:lvl4pPr marL="6451637" algn="l" defTabSz="4301092" rtl="0" eaLnBrk="1" latinLnBrk="0" hangingPunct="1">
      <a:defRPr sz="8500" kern="1200">
        <a:solidFill>
          <a:schemeClr val="tx1"/>
        </a:solidFill>
        <a:latin typeface="+mn-lt"/>
        <a:ea typeface="+mn-ea"/>
        <a:cs typeface="+mn-cs"/>
      </a:defRPr>
    </a:lvl4pPr>
    <a:lvl5pPr marL="8602184" algn="l" defTabSz="4301092" rtl="0" eaLnBrk="1" latinLnBrk="0" hangingPunct="1">
      <a:defRPr sz="8500" kern="1200">
        <a:solidFill>
          <a:schemeClr val="tx1"/>
        </a:solidFill>
        <a:latin typeface="+mn-lt"/>
        <a:ea typeface="+mn-ea"/>
        <a:cs typeface="+mn-cs"/>
      </a:defRPr>
    </a:lvl5pPr>
    <a:lvl6pPr marL="10752730" algn="l" defTabSz="4301092" rtl="0" eaLnBrk="1" latinLnBrk="0" hangingPunct="1">
      <a:defRPr sz="8500" kern="1200">
        <a:solidFill>
          <a:schemeClr val="tx1"/>
        </a:solidFill>
        <a:latin typeface="+mn-lt"/>
        <a:ea typeface="+mn-ea"/>
        <a:cs typeface="+mn-cs"/>
      </a:defRPr>
    </a:lvl6pPr>
    <a:lvl7pPr marL="12903275" algn="l" defTabSz="4301092" rtl="0" eaLnBrk="1" latinLnBrk="0" hangingPunct="1">
      <a:defRPr sz="8500" kern="1200">
        <a:solidFill>
          <a:schemeClr val="tx1"/>
        </a:solidFill>
        <a:latin typeface="+mn-lt"/>
        <a:ea typeface="+mn-ea"/>
        <a:cs typeface="+mn-cs"/>
      </a:defRPr>
    </a:lvl7pPr>
    <a:lvl8pPr marL="15053822" algn="l" defTabSz="4301092" rtl="0" eaLnBrk="1" latinLnBrk="0" hangingPunct="1">
      <a:defRPr sz="8500" kern="1200">
        <a:solidFill>
          <a:schemeClr val="tx1"/>
        </a:solidFill>
        <a:latin typeface="+mn-lt"/>
        <a:ea typeface="+mn-ea"/>
        <a:cs typeface="+mn-cs"/>
      </a:defRPr>
    </a:lvl8pPr>
    <a:lvl9pPr marL="17204367" algn="l" defTabSz="4301092" rtl="0" eaLnBrk="1" latinLnBrk="0" hangingPunct="1">
      <a:defRPr sz="8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9C9"/>
    <a:srgbClr val="2E0957"/>
    <a:srgbClr val="DEC8EE"/>
    <a:srgbClr val="9ED1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F4A7E8-6C09-418D-82B2-1CE376CE7C1D}" v="5" dt="2023-04-13T19:58:17.425"/>
    <p1510:client id="{507414A0-D469-2FEF-52ED-62E1194C4653}" v="16" dt="2023-04-13T17:29:22.159"/>
    <p1510:client id="{79044225-84C0-BA16-9F14-78D7B4F2107C}" v="291" dt="2023-04-13T16:38:41.8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6" d="100"/>
          <a:sy n="16" d="100"/>
        </p:scale>
        <p:origin x="1637" y="96"/>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Master" Target="slideMasters/slideMaster1.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notesMaster" Target="notesMasters/notesMaster1.xml"/><Relationship Id="rId10"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tableStyles" Target="tableStyles.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v>Final Mix Compressive Strength</c:v>
          </c:tx>
          <c:spPr>
            <a:ln w="19050">
              <a:noFill/>
            </a:ln>
          </c:spPr>
          <c:marker>
            <c:symbol val="diamond"/>
            <c:size val="13"/>
          </c:marker>
          <c:trendline>
            <c:trendlineType val="log"/>
            <c:forward val="100"/>
            <c:dispRSqr val="0"/>
            <c:dispEq val="0"/>
          </c:trendline>
          <c:xVal>
            <c:numRef>
              <c:f>'[Sample Testing Results.xlsx]Sheet1'!$EI$17:$EI$20</c:f>
              <c:numCache>
                <c:formatCode>General</c:formatCode>
                <c:ptCount val="4"/>
                <c:pt idx="0" formatCode="0">
                  <c:v>1E-4</c:v>
                </c:pt>
                <c:pt idx="1">
                  <c:v>9</c:v>
                </c:pt>
                <c:pt idx="2" formatCode="0">
                  <c:v>17</c:v>
                </c:pt>
                <c:pt idx="3" formatCode="0">
                  <c:v>28</c:v>
                </c:pt>
              </c:numCache>
            </c:numRef>
          </c:xVal>
          <c:yVal>
            <c:numRef>
              <c:f>'[Sample Testing Results.xlsx]Sheet1'!$EJ$17:$EJ$20</c:f>
              <c:numCache>
                <c:formatCode>0.00</c:formatCode>
                <c:ptCount val="4"/>
                <c:pt idx="0" formatCode="0.000">
                  <c:v>1</c:v>
                </c:pt>
                <c:pt idx="1">
                  <c:v>1792</c:v>
                </c:pt>
                <c:pt idx="2">
                  <c:v>2748.25</c:v>
                </c:pt>
                <c:pt idx="3">
                  <c:v>2433.75</c:v>
                </c:pt>
              </c:numCache>
            </c:numRef>
          </c:yVal>
          <c:smooth val="0"/>
          <c:extLst>
            <c:ext xmlns:c16="http://schemas.microsoft.com/office/drawing/2014/chart" uri="{C3380CC4-5D6E-409C-BE32-E72D297353CC}">
              <c16:uniqueId val="{00000001-23D6-4055-93A7-8F3702B0147B}"/>
            </c:ext>
          </c:extLst>
        </c:ser>
        <c:dLbls>
          <c:showLegendKey val="0"/>
          <c:showVal val="0"/>
          <c:showCatName val="0"/>
          <c:showSerName val="0"/>
          <c:showPercent val="0"/>
          <c:showBubbleSize val="0"/>
        </c:dLbls>
        <c:axId val="883962943"/>
        <c:axId val="883962527"/>
      </c:scatterChart>
      <c:valAx>
        <c:axId val="883962943"/>
        <c:scaling>
          <c:orientation val="minMax"/>
          <c:max val="30"/>
          <c:min val="0"/>
        </c:scaling>
        <c:delete val="0"/>
        <c:axPos val="b"/>
        <c:majorGridlines>
          <c:spPr>
            <a:ln w="9525" cap="flat" cmpd="sng" algn="ctr">
              <a:solidFill>
                <a:schemeClr val="tx1">
                  <a:lumMod val="15000"/>
                  <a:lumOff val="85000"/>
                </a:schemeClr>
              </a:solidFill>
              <a:round/>
            </a:ln>
            <a:effectLst/>
          </c:spPr>
        </c:majorGridlines>
        <c:title>
          <c:tx>
            <c:rich>
              <a:bodyPr/>
              <a:lstStyle/>
              <a:p>
                <a:pPr>
                  <a:defRPr sz="1400"/>
                </a:pPr>
                <a:r>
                  <a:rPr lang="en-US"/>
                  <a:t>Days</a:t>
                </a:r>
              </a:p>
            </c:rich>
          </c:tx>
          <c:overlay val="0"/>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883962527"/>
        <c:crosses val="autoZero"/>
        <c:crossBetween val="midCat"/>
      </c:valAx>
      <c:valAx>
        <c:axId val="883962527"/>
        <c:scaling>
          <c:orientation val="minMax"/>
          <c:max val="3000"/>
          <c:min val="0"/>
        </c:scaling>
        <c:delete val="0"/>
        <c:axPos val="l"/>
        <c:majorGridlines>
          <c:spPr>
            <a:ln w="9525" cap="flat" cmpd="sng" algn="ctr">
              <a:solidFill>
                <a:schemeClr val="tx1">
                  <a:lumMod val="15000"/>
                  <a:lumOff val="85000"/>
                </a:schemeClr>
              </a:solidFill>
              <a:round/>
            </a:ln>
            <a:effectLst/>
          </c:spPr>
        </c:majorGridlines>
        <c:title>
          <c:tx>
            <c:rich>
              <a:bodyPr/>
              <a:lstStyle/>
              <a:p>
                <a:pPr>
                  <a:defRPr sz="1400"/>
                </a:pPr>
                <a:r>
                  <a:rPr lang="en-US"/>
                  <a:t>Compressive Strength (psi)</a:t>
                </a:r>
              </a:p>
            </c:rich>
          </c:tx>
          <c:overlay val="0"/>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883962943"/>
        <c:crosses val="autoZero"/>
        <c:crossBetween val="midCat"/>
      </c:valAx>
    </c:plotArea>
    <c:plotVisOnly val="1"/>
    <c:dispBlanksAs val="gap"/>
    <c:showDLblsOverMax val="0"/>
    <c:extLst/>
  </c:chart>
  <c:txPr>
    <a:bodyPr/>
    <a:lstStyle/>
    <a:p>
      <a:pPr>
        <a:defRPr/>
      </a:pPr>
      <a:endParaRPr lang="en-US"/>
    </a:p>
  </c:txPr>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6885542D-04A6-4C3F-9CDF-9F75B62287DA}" type="datetimeFigureOut">
              <a:rPr lang="en-US" smtClean="0"/>
              <a:t>4/17/2023</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59BC1EA1-F435-4B27-BA9B-86E367485210}" type="slidenum">
              <a:rPr lang="en-US" smtClean="0"/>
              <a:t>‹#›</a:t>
            </a:fld>
            <a:endParaRPr lang="en-US"/>
          </a:p>
        </p:txBody>
      </p:sp>
    </p:spTree>
    <p:extLst>
      <p:ext uri="{BB962C8B-B14F-4D97-AF65-F5344CB8AC3E}">
        <p14:creationId xmlns:p14="http://schemas.microsoft.com/office/powerpoint/2010/main" val="960751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3"/>
            <a:ext cx="37307520" cy="11460480"/>
          </a:xfrm>
        </p:spPr>
        <p:txBody>
          <a:bodyPr anchor="b"/>
          <a:lstStyle>
            <a:lvl1pPr algn="ctr">
              <a:defRPr sz="29400"/>
            </a:lvl1pPr>
          </a:lstStyle>
          <a:p>
            <a:r>
              <a:rPr lang="en-US"/>
              <a:t>Click to edit Master title style</a:t>
            </a:r>
          </a:p>
        </p:txBody>
      </p:sp>
      <p:sp>
        <p:nvSpPr>
          <p:cNvPr id="3" name="Subtitle 2"/>
          <p:cNvSpPr>
            <a:spLocks noGrp="1"/>
          </p:cNvSpPr>
          <p:nvPr>
            <p:ph type="subTitle" idx="1"/>
          </p:nvPr>
        </p:nvSpPr>
        <p:spPr>
          <a:xfrm>
            <a:off x="5486400" y="17289783"/>
            <a:ext cx="32918400" cy="7947657"/>
          </a:xfrm>
        </p:spPr>
        <p:txBody>
          <a:bodyPr/>
          <a:lstStyle>
            <a:lvl1pPr marL="0" indent="0" algn="ctr">
              <a:buNone/>
              <a:defRPr sz="11800"/>
            </a:lvl1pPr>
            <a:lvl2pPr marL="2240152" indent="0" algn="ctr">
              <a:buNone/>
              <a:defRPr sz="9800"/>
            </a:lvl2pPr>
            <a:lvl3pPr marL="4480304" indent="0" algn="ctr">
              <a:buNone/>
              <a:defRPr sz="8800"/>
            </a:lvl3pPr>
            <a:lvl4pPr marL="6720456" indent="0" algn="ctr">
              <a:buNone/>
              <a:defRPr sz="7800"/>
            </a:lvl4pPr>
            <a:lvl5pPr marL="8960608" indent="0" algn="ctr">
              <a:buNone/>
              <a:defRPr sz="7800"/>
            </a:lvl5pPr>
            <a:lvl6pPr marL="11200760" indent="0" algn="ctr">
              <a:buNone/>
              <a:defRPr sz="7800"/>
            </a:lvl6pPr>
            <a:lvl7pPr marL="13440912" indent="0" algn="ctr">
              <a:buNone/>
              <a:defRPr sz="7800"/>
            </a:lvl7pPr>
            <a:lvl8pPr marL="15681064" indent="0" algn="ctr">
              <a:buNone/>
              <a:defRPr sz="7800"/>
            </a:lvl8pPr>
            <a:lvl9pPr marL="17921216" indent="0" algn="ctr">
              <a:buNone/>
              <a:defRPr sz="7800"/>
            </a:lvl9pPr>
          </a:lstStyle>
          <a:p>
            <a:r>
              <a:rPr lang="en-US"/>
              <a:t>Click to edit Master subtitle style</a:t>
            </a:r>
          </a:p>
        </p:txBody>
      </p:sp>
      <p:sp>
        <p:nvSpPr>
          <p:cNvPr id="4" name="Date Placeholder 3"/>
          <p:cNvSpPr>
            <a:spLocks noGrp="1"/>
          </p:cNvSpPr>
          <p:nvPr>
            <p:ph type="dt" sz="half" idx="10"/>
          </p:nvPr>
        </p:nvSpPr>
        <p:spPr/>
        <p:txBody>
          <a:bodyPr/>
          <a:lstStyle/>
          <a:p>
            <a:fld id="{08E81BC7-D5A5-445F-BF4D-797F02B50EB4}" type="datetimeFigureOut">
              <a:rPr lang="en-US" smtClean="0"/>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955231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E81BC7-D5A5-445F-BF4D-797F02B50EB4}" type="datetimeFigureOut">
              <a:rPr lang="en-US" smtClean="0"/>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547499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17522" y="1752600"/>
            <a:ext cx="27843480" cy="278968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E81BC7-D5A5-445F-BF4D-797F02B50EB4}" type="datetimeFigureOut">
              <a:rPr lang="en-US" smtClean="0"/>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76796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E81BC7-D5A5-445F-BF4D-797F02B50EB4}" type="datetimeFigureOut">
              <a:rPr lang="en-US" smtClean="0"/>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377049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51"/>
            <a:ext cx="37856160" cy="13693137"/>
          </a:xfrm>
        </p:spPr>
        <p:txBody>
          <a:bodyPr anchor="b"/>
          <a:lstStyle>
            <a:lvl1pPr>
              <a:defRPr sz="29400"/>
            </a:lvl1pPr>
          </a:lstStyle>
          <a:p>
            <a:r>
              <a:rPr lang="en-US"/>
              <a:t>Click to edit Master title style</a:t>
            </a:r>
          </a:p>
        </p:txBody>
      </p:sp>
      <p:sp>
        <p:nvSpPr>
          <p:cNvPr id="3" name="Text Placeholder 2"/>
          <p:cNvSpPr>
            <a:spLocks noGrp="1"/>
          </p:cNvSpPr>
          <p:nvPr>
            <p:ph type="body" idx="1"/>
          </p:nvPr>
        </p:nvSpPr>
        <p:spPr>
          <a:xfrm>
            <a:off x="2994662" y="22029431"/>
            <a:ext cx="37856160" cy="7200897"/>
          </a:xfrm>
        </p:spPr>
        <p:txBody>
          <a:bodyPr/>
          <a:lstStyle>
            <a:lvl1pPr marL="0" indent="0">
              <a:buNone/>
              <a:defRPr sz="11800">
                <a:solidFill>
                  <a:schemeClr val="tx1"/>
                </a:solidFill>
              </a:defRPr>
            </a:lvl1pPr>
            <a:lvl2pPr marL="2240152" indent="0">
              <a:buNone/>
              <a:defRPr sz="9800">
                <a:solidFill>
                  <a:schemeClr val="tx1">
                    <a:tint val="75000"/>
                  </a:schemeClr>
                </a:solidFill>
              </a:defRPr>
            </a:lvl2pPr>
            <a:lvl3pPr marL="4480304" indent="0">
              <a:buNone/>
              <a:defRPr sz="8800">
                <a:solidFill>
                  <a:schemeClr val="tx1">
                    <a:tint val="75000"/>
                  </a:schemeClr>
                </a:solidFill>
              </a:defRPr>
            </a:lvl3pPr>
            <a:lvl4pPr marL="6720456" indent="0">
              <a:buNone/>
              <a:defRPr sz="7800">
                <a:solidFill>
                  <a:schemeClr val="tx1">
                    <a:tint val="75000"/>
                  </a:schemeClr>
                </a:solidFill>
              </a:defRPr>
            </a:lvl4pPr>
            <a:lvl5pPr marL="8960608" indent="0">
              <a:buNone/>
              <a:defRPr sz="7800">
                <a:solidFill>
                  <a:schemeClr val="tx1">
                    <a:tint val="75000"/>
                  </a:schemeClr>
                </a:solidFill>
              </a:defRPr>
            </a:lvl5pPr>
            <a:lvl6pPr marL="11200760" indent="0">
              <a:buNone/>
              <a:defRPr sz="7800">
                <a:solidFill>
                  <a:schemeClr val="tx1">
                    <a:tint val="75000"/>
                  </a:schemeClr>
                </a:solidFill>
              </a:defRPr>
            </a:lvl6pPr>
            <a:lvl7pPr marL="13440912" indent="0">
              <a:buNone/>
              <a:defRPr sz="7800">
                <a:solidFill>
                  <a:schemeClr val="tx1">
                    <a:tint val="75000"/>
                  </a:schemeClr>
                </a:solidFill>
              </a:defRPr>
            </a:lvl7pPr>
            <a:lvl8pPr marL="15681064" indent="0">
              <a:buNone/>
              <a:defRPr sz="7800">
                <a:solidFill>
                  <a:schemeClr val="tx1">
                    <a:tint val="75000"/>
                  </a:schemeClr>
                </a:solidFill>
              </a:defRPr>
            </a:lvl8pPr>
            <a:lvl9pPr marL="17921216" indent="0">
              <a:buNone/>
              <a:defRPr sz="7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E81BC7-D5A5-445F-BF4D-797F02B50EB4}" type="datetimeFigureOut">
              <a:rPr lang="en-US" smtClean="0"/>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264123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17520" y="8763000"/>
            <a:ext cx="18653760" cy="20886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219920" y="8763000"/>
            <a:ext cx="18653760" cy="20886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E81BC7-D5A5-445F-BF4D-797F02B50EB4}" type="datetimeFigureOut">
              <a:rPr lang="en-US" smtClean="0"/>
              <a:t>4/17/2023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998905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3"/>
          </a:xfrm>
        </p:spPr>
        <p:txBody>
          <a:bodyPr/>
          <a:lstStyle/>
          <a:p>
            <a:r>
              <a:rPr lang="en-US"/>
              <a:t>Click to edit Master title style</a:t>
            </a:r>
          </a:p>
        </p:txBody>
      </p:sp>
      <p:sp>
        <p:nvSpPr>
          <p:cNvPr id="3" name="Text Placeholder 2"/>
          <p:cNvSpPr>
            <a:spLocks noGrp="1"/>
          </p:cNvSpPr>
          <p:nvPr>
            <p:ph type="body" idx="1"/>
          </p:nvPr>
        </p:nvSpPr>
        <p:spPr>
          <a:xfrm>
            <a:off x="3023242" y="8069584"/>
            <a:ext cx="18568032" cy="3954777"/>
          </a:xfrm>
        </p:spPr>
        <p:txBody>
          <a:bodyPr anchor="b"/>
          <a:lstStyle>
            <a:lvl1pPr marL="0" indent="0">
              <a:buNone/>
              <a:defRPr sz="11800" b="1"/>
            </a:lvl1pPr>
            <a:lvl2pPr marL="2240152" indent="0">
              <a:buNone/>
              <a:defRPr sz="9800" b="1"/>
            </a:lvl2pPr>
            <a:lvl3pPr marL="4480304" indent="0">
              <a:buNone/>
              <a:defRPr sz="8800" b="1"/>
            </a:lvl3pPr>
            <a:lvl4pPr marL="6720456" indent="0">
              <a:buNone/>
              <a:defRPr sz="7800" b="1"/>
            </a:lvl4pPr>
            <a:lvl5pPr marL="8960608" indent="0">
              <a:buNone/>
              <a:defRPr sz="7800" b="1"/>
            </a:lvl5pPr>
            <a:lvl6pPr marL="11200760" indent="0">
              <a:buNone/>
              <a:defRPr sz="7800" b="1"/>
            </a:lvl6pPr>
            <a:lvl7pPr marL="13440912" indent="0">
              <a:buNone/>
              <a:defRPr sz="7800" b="1"/>
            </a:lvl7pPr>
            <a:lvl8pPr marL="15681064" indent="0">
              <a:buNone/>
              <a:defRPr sz="7800" b="1"/>
            </a:lvl8pPr>
            <a:lvl9pPr marL="17921216" indent="0">
              <a:buNone/>
              <a:defRPr sz="780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19922" y="8069584"/>
            <a:ext cx="18659477" cy="3954777"/>
          </a:xfrm>
        </p:spPr>
        <p:txBody>
          <a:bodyPr anchor="b"/>
          <a:lstStyle>
            <a:lvl1pPr marL="0" indent="0">
              <a:buNone/>
              <a:defRPr sz="11800" b="1"/>
            </a:lvl1pPr>
            <a:lvl2pPr marL="2240152" indent="0">
              <a:buNone/>
              <a:defRPr sz="9800" b="1"/>
            </a:lvl2pPr>
            <a:lvl3pPr marL="4480304" indent="0">
              <a:buNone/>
              <a:defRPr sz="8800" b="1"/>
            </a:lvl3pPr>
            <a:lvl4pPr marL="6720456" indent="0">
              <a:buNone/>
              <a:defRPr sz="7800" b="1"/>
            </a:lvl4pPr>
            <a:lvl5pPr marL="8960608" indent="0">
              <a:buNone/>
              <a:defRPr sz="7800" b="1"/>
            </a:lvl5pPr>
            <a:lvl6pPr marL="11200760" indent="0">
              <a:buNone/>
              <a:defRPr sz="7800" b="1"/>
            </a:lvl6pPr>
            <a:lvl7pPr marL="13440912" indent="0">
              <a:buNone/>
              <a:defRPr sz="7800" b="1"/>
            </a:lvl7pPr>
            <a:lvl8pPr marL="15681064" indent="0">
              <a:buNone/>
              <a:defRPr sz="7800" b="1"/>
            </a:lvl8pPr>
            <a:lvl9pPr marL="17921216" indent="0">
              <a:buNone/>
              <a:defRPr sz="780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E81BC7-D5A5-445F-BF4D-797F02B50EB4}" type="datetimeFigureOut">
              <a:rPr lang="en-US" smtClean="0"/>
              <a:t>4/17/2023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874506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E81BC7-D5A5-445F-BF4D-797F02B50EB4}" type="datetimeFigureOut">
              <a:rPr lang="en-US" smtClean="0"/>
              <a:t>4/17/2023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703485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E81BC7-D5A5-445F-BF4D-797F02B50EB4}" type="datetimeFigureOut">
              <a:rPr lang="en-US" smtClean="0"/>
              <a:t>4/17/2023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739455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700"/>
            </a:lvl1pPr>
          </a:lstStyle>
          <a:p>
            <a:r>
              <a:rPr lang="en-US"/>
              <a:t>Click to edit Master title style</a:t>
            </a:r>
          </a:p>
        </p:txBody>
      </p:sp>
      <p:sp>
        <p:nvSpPr>
          <p:cNvPr id="3" name="Content Placeholder 2"/>
          <p:cNvSpPr>
            <a:spLocks noGrp="1"/>
          </p:cNvSpPr>
          <p:nvPr>
            <p:ph idx="1"/>
          </p:nvPr>
        </p:nvSpPr>
        <p:spPr>
          <a:xfrm>
            <a:off x="18659477" y="4739648"/>
            <a:ext cx="22219920" cy="23393400"/>
          </a:xfrm>
        </p:spPr>
        <p:txBody>
          <a:bodyPr/>
          <a:lstStyle>
            <a:lvl1pPr>
              <a:defRPr sz="15700"/>
            </a:lvl1pPr>
            <a:lvl2pPr>
              <a:defRPr sz="13700"/>
            </a:lvl2pPr>
            <a:lvl3pPr>
              <a:defRPr sz="11800"/>
            </a:lvl3pPr>
            <a:lvl4pPr>
              <a:defRPr sz="9800"/>
            </a:lvl4pPr>
            <a:lvl5pPr>
              <a:defRPr sz="9800"/>
            </a:lvl5pPr>
            <a:lvl6pPr>
              <a:defRPr sz="9800"/>
            </a:lvl6pPr>
            <a:lvl7pPr>
              <a:defRPr sz="9800"/>
            </a:lvl7pPr>
            <a:lvl8pPr>
              <a:defRPr sz="9800"/>
            </a:lvl8pPr>
            <a:lvl9pPr>
              <a:defRPr sz="9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23237" y="9875520"/>
            <a:ext cx="14156054" cy="18295623"/>
          </a:xfrm>
        </p:spPr>
        <p:txBody>
          <a:bodyPr/>
          <a:lstStyle>
            <a:lvl1pPr marL="0" indent="0">
              <a:buNone/>
              <a:defRPr sz="7800"/>
            </a:lvl1pPr>
            <a:lvl2pPr marL="2240152" indent="0">
              <a:buNone/>
              <a:defRPr sz="6900"/>
            </a:lvl2pPr>
            <a:lvl3pPr marL="4480304" indent="0">
              <a:buNone/>
              <a:defRPr sz="5900"/>
            </a:lvl3pPr>
            <a:lvl4pPr marL="6720456" indent="0">
              <a:buNone/>
              <a:defRPr sz="4900"/>
            </a:lvl4pPr>
            <a:lvl5pPr marL="8960608" indent="0">
              <a:buNone/>
              <a:defRPr sz="4900"/>
            </a:lvl5pPr>
            <a:lvl6pPr marL="11200760" indent="0">
              <a:buNone/>
              <a:defRPr sz="4900"/>
            </a:lvl6pPr>
            <a:lvl7pPr marL="13440912" indent="0">
              <a:buNone/>
              <a:defRPr sz="4900"/>
            </a:lvl7pPr>
            <a:lvl8pPr marL="15681064" indent="0">
              <a:buNone/>
              <a:defRPr sz="4900"/>
            </a:lvl8pPr>
            <a:lvl9pPr marL="17921216" indent="0">
              <a:buNone/>
              <a:defRPr sz="4900"/>
            </a:lvl9pPr>
          </a:lstStyle>
          <a:p>
            <a:pPr lvl="0"/>
            <a:r>
              <a:rPr lang="en-US"/>
              <a:t>Click to 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61361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700"/>
            </a:lvl1pPr>
          </a:lstStyle>
          <a:p>
            <a:r>
              <a:rPr lang="en-US"/>
              <a:t>Click to edit Master title style</a:t>
            </a:r>
          </a:p>
        </p:txBody>
      </p:sp>
      <p:sp>
        <p:nvSpPr>
          <p:cNvPr id="3" name="Picture Placeholder 2"/>
          <p:cNvSpPr>
            <a:spLocks noGrp="1" noChangeAspect="1"/>
          </p:cNvSpPr>
          <p:nvPr>
            <p:ph type="pic" idx="1"/>
          </p:nvPr>
        </p:nvSpPr>
        <p:spPr>
          <a:xfrm>
            <a:off x="18659477" y="4739648"/>
            <a:ext cx="22219920" cy="23393400"/>
          </a:xfrm>
        </p:spPr>
        <p:txBody>
          <a:bodyPr anchor="t"/>
          <a:lstStyle>
            <a:lvl1pPr marL="0" indent="0">
              <a:buNone/>
              <a:defRPr sz="15700"/>
            </a:lvl1pPr>
            <a:lvl2pPr marL="2240152" indent="0">
              <a:buNone/>
              <a:defRPr sz="13700"/>
            </a:lvl2pPr>
            <a:lvl3pPr marL="4480304" indent="0">
              <a:buNone/>
              <a:defRPr sz="11800"/>
            </a:lvl3pPr>
            <a:lvl4pPr marL="6720456" indent="0">
              <a:buNone/>
              <a:defRPr sz="9800"/>
            </a:lvl4pPr>
            <a:lvl5pPr marL="8960608" indent="0">
              <a:buNone/>
              <a:defRPr sz="9800"/>
            </a:lvl5pPr>
            <a:lvl6pPr marL="11200760" indent="0">
              <a:buNone/>
              <a:defRPr sz="9800"/>
            </a:lvl6pPr>
            <a:lvl7pPr marL="13440912" indent="0">
              <a:buNone/>
              <a:defRPr sz="9800"/>
            </a:lvl7pPr>
            <a:lvl8pPr marL="15681064" indent="0">
              <a:buNone/>
              <a:defRPr sz="9800"/>
            </a:lvl8pPr>
            <a:lvl9pPr marL="17921216" indent="0">
              <a:buNone/>
              <a:defRPr sz="9800"/>
            </a:lvl9pPr>
          </a:lstStyle>
          <a:p>
            <a:r>
              <a:rPr lang="en-US"/>
              <a:t>Click icon to add picture</a:t>
            </a:r>
          </a:p>
        </p:txBody>
      </p:sp>
      <p:sp>
        <p:nvSpPr>
          <p:cNvPr id="4" name="Text Placeholder 3"/>
          <p:cNvSpPr>
            <a:spLocks noGrp="1"/>
          </p:cNvSpPr>
          <p:nvPr>
            <p:ph type="body" sz="half" idx="2"/>
          </p:nvPr>
        </p:nvSpPr>
        <p:spPr>
          <a:xfrm>
            <a:off x="3023237" y="9875520"/>
            <a:ext cx="14156054" cy="18295623"/>
          </a:xfrm>
        </p:spPr>
        <p:txBody>
          <a:bodyPr/>
          <a:lstStyle>
            <a:lvl1pPr marL="0" indent="0">
              <a:buNone/>
              <a:defRPr sz="7800"/>
            </a:lvl1pPr>
            <a:lvl2pPr marL="2240152" indent="0">
              <a:buNone/>
              <a:defRPr sz="6900"/>
            </a:lvl2pPr>
            <a:lvl3pPr marL="4480304" indent="0">
              <a:buNone/>
              <a:defRPr sz="5900"/>
            </a:lvl3pPr>
            <a:lvl4pPr marL="6720456" indent="0">
              <a:buNone/>
              <a:defRPr sz="4900"/>
            </a:lvl4pPr>
            <a:lvl5pPr marL="8960608" indent="0">
              <a:buNone/>
              <a:defRPr sz="4900"/>
            </a:lvl5pPr>
            <a:lvl6pPr marL="11200760" indent="0">
              <a:buNone/>
              <a:defRPr sz="4900"/>
            </a:lvl6pPr>
            <a:lvl7pPr marL="13440912" indent="0">
              <a:buNone/>
              <a:defRPr sz="4900"/>
            </a:lvl7pPr>
            <a:lvl8pPr marL="15681064" indent="0">
              <a:buNone/>
              <a:defRPr sz="4900"/>
            </a:lvl8pPr>
            <a:lvl9pPr marL="17921216" indent="0">
              <a:buNone/>
              <a:defRPr sz="4900"/>
            </a:lvl9pPr>
          </a:lstStyle>
          <a:p>
            <a:pPr lvl="0"/>
            <a:r>
              <a:rPr lang="en-US"/>
              <a:t>Click to 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4144683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3"/>
          </a:xfrm>
          <a:prstGeom prst="rect">
            <a:avLst/>
          </a:prstGeom>
        </p:spPr>
        <p:txBody>
          <a:bodyPr vert="horz" lIns="106674" tIns="53337" rIns="106674" bIns="53337" rtlCol="0" anchor="ctr">
            <a:normAutofit/>
          </a:bodyPr>
          <a:lstStyle/>
          <a:p>
            <a:r>
              <a:rPr lang="en-US"/>
              <a:t>Click to edit Master title style</a:t>
            </a:r>
          </a:p>
        </p:txBody>
      </p:sp>
      <p:sp>
        <p:nvSpPr>
          <p:cNvPr id="3" name="Text Placeholder 2"/>
          <p:cNvSpPr>
            <a:spLocks noGrp="1"/>
          </p:cNvSpPr>
          <p:nvPr>
            <p:ph type="body" idx="1"/>
          </p:nvPr>
        </p:nvSpPr>
        <p:spPr>
          <a:xfrm>
            <a:off x="3017520" y="8763000"/>
            <a:ext cx="37856160" cy="20886423"/>
          </a:xfrm>
          <a:prstGeom prst="rect">
            <a:avLst/>
          </a:prstGeom>
        </p:spPr>
        <p:txBody>
          <a:bodyPr vert="horz" lIns="106674" tIns="53337" rIns="106674" bIns="5333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17520" y="30510488"/>
            <a:ext cx="9875520" cy="1752600"/>
          </a:xfrm>
          <a:prstGeom prst="rect">
            <a:avLst/>
          </a:prstGeom>
        </p:spPr>
        <p:txBody>
          <a:bodyPr vert="horz" lIns="106674" tIns="53337" rIns="106674" bIns="53337" rtlCol="0" anchor="ctr"/>
          <a:lstStyle>
            <a:lvl1pPr algn="l">
              <a:defRPr sz="5900">
                <a:solidFill>
                  <a:schemeClr val="tx1">
                    <a:tint val="75000"/>
                  </a:schemeClr>
                </a:solidFill>
              </a:defRPr>
            </a:lvl1pPr>
          </a:lstStyle>
          <a:p>
            <a:fld id="{08E81BC7-D5A5-445F-BF4D-797F02B50EB4}" type="datetimeFigureOut">
              <a:rPr lang="en-US" smtClean="0"/>
              <a:t>4/17/2023</a:t>
            </a:fld>
            <a:endParaRPr lang="en-US"/>
          </a:p>
        </p:txBody>
      </p:sp>
      <p:sp>
        <p:nvSpPr>
          <p:cNvPr id="5" name="Footer Placeholder 4"/>
          <p:cNvSpPr>
            <a:spLocks noGrp="1"/>
          </p:cNvSpPr>
          <p:nvPr>
            <p:ph type="ftr" sz="quarter" idx="3"/>
          </p:nvPr>
        </p:nvSpPr>
        <p:spPr>
          <a:xfrm>
            <a:off x="14538960" y="30510488"/>
            <a:ext cx="14813280" cy="1752600"/>
          </a:xfrm>
          <a:prstGeom prst="rect">
            <a:avLst/>
          </a:prstGeom>
        </p:spPr>
        <p:txBody>
          <a:bodyPr vert="horz" lIns="106674" tIns="53337" rIns="106674" bIns="53337" rtlCol="0" anchor="ctr"/>
          <a:lstStyle>
            <a:lvl1pPr algn="ctr">
              <a:defRPr sz="5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8"/>
            <a:ext cx="9875520" cy="1752600"/>
          </a:xfrm>
          <a:prstGeom prst="rect">
            <a:avLst/>
          </a:prstGeom>
        </p:spPr>
        <p:txBody>
          <a:bodyPr vert="horz" lIns="106674" tIns="53337" rIns="106674" bIns="53337" rtlCol="0" anchor="ctr"/>
          <a:lstStyle>
            <a:lvl1pPr algn="r">
              <a:defRPr sz="5900">
                <a:solidFill>
                  <a:schemeClr val="tx1">
                    <a:tint val="75000"/>
                  </a:schemeClr>
                </a:solidFill>
              </a:defRPr>
            </a:lvl1pPr>
          </a:lstStyle>
          <a:p>
            <a:fld id="{59152990-41B8-4C7F-B873-1D5366E1EAB8}" type="slidenum">
              <a:rPr lang="en-US" smtClean="0"/>
              <a:t>‹#›</a:t>
            </a:fld>
            <a:endParaRPr lang="en-US"/>
          </a:p>
        </p:txBody>
      </p:sp>
    </p:spTree>
    <p:extLst>
      <p:ext uri="{BB962C8B-B14F-4D97-AF65-F5344CB8AC3E}">
        <p14:creationId xmlns:p14="http://schemas.microsoft.com/office/powerpoint/2010/main" val="411317299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4480304" rtl="0" eaLnBrk="1" latinLnBrk="0" hangingPunct="1">
        <a:lnSpc>
          <a:spcPct val="90000"/>
        </a:lnSpc>
        <a:spcBef>
          <a:spcPct val="0"/>
        </a:spcBef>
        <a:buNone/>
        <a:defRPr sz="21600" kern="1200">
          <a:solidFill>
            <a:schemeClr val="tx1"/>
          </a:solidFill>
          <a:latin typeface="+mj-lt"/>
          <a:ea typeface="+mj-ea"/>
          <a:cs typeface="+mj-cs"/>
        </a:defRPr>
      </a:lvl1pPr>
    </p:titleStyle>
    <p:bodyStyle>
      <a:lvl1pPr marL="1120076" indent="-1120076" algn="l" defTabSz="4480304" rtl="0" eaLnBrk="1" latinLnBrk="0" hangingPunct="1">
        <a:lnSpc>
          <a:spcPct val="90000"/>
        </a:lnSpc>
        <a:spcBef>
          <a:spcPts val="4900"/>
        </a:spcBef>
        <a:buFont typeface="Arial" panose="020B0604020202020204" pitchFamily="34" charset="0"/>
        <a:buChar char="•"/>
        <a:defRPr sz="13700" kern="1200">
          <a:solidFill>
            <a:schemeClr val="tx1"/>
          </a:solidFill>
          <a:latin typeface="+mn-lt"/>
          <a:ea typeface="+mn-ea"/>
          <a:cs typeface="+mn-cs"/>
        </a:defRPr>
      </a:lvl1pPr>
      <a:lvl2pPr marL="3360228" indent="-1120076" algn="l" defTabSz="4480304" rtl="0" eaLnBrk="1" latinLnBrk="0" hangingPunct="1">
        <a:lnSpc>
          <a:spcPct val="90000"/>
        </a:lnSpc>
        <a:spcBef>
          <a:spcPts val="2450"/>
        </a:spcBef>
        <a:buFont typeface="Arial" panose="020B0604020202020204" pitchFamily="34" charset="0"/>
        <a:buChar char="•"/>
        <a:defRPr sz="11800" kern="1200">
          <a:solidFill>
            <a:schemeClr val="tx1"/>
          </a:solidFill>
          <a:latin typeface="+mn-lt"/>
          <a:ea typeface="+mn-ea"/>
          <a:cs typeface="+mn-cs"/>
        </a:defRPr>
      </a:lvl2pPr>
      <a:lvl3pPr marL="5600380" indent="-1120076" algn="l" defTabSz="4480304" rtl="0" eaLnBrk="1" latinLnBrk="0" hangingPunct="1">
        <a:lnSpc>
          <a:spcPct val="90000"/>
        </a:lnSpc>
        <a:spcBef>
          <a:spcPts val="2450"/>
        </a:spcBef>
        <a:buFont typeface="Arial" panose="020B0604020202020204" pitchFamily="34" charset="0"/>
        <a:buChar char="•"/>
        <a:defRPr sz="9800" kern="1200">
          <a:solidFill>
            <a:schemeClr val="tx1"/>
          </a:solidFill>
          <a:latin typeface="+mn-lt"/>
          <a:ea typeface="+mn-ea"/>
          <a:cs typeface="+mn-cs"/>
        </a:defRPr>
      </a:lvl3pPr>
      <a:lvl4pPr marL="7840532"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4pPr>
      <a:lvl5pPr marL="10080684"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5pPr>
      <a:lvl6pPr marL="12320836"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6pPr>
      <a:lvl7pPr marL="14560988"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7pPr>
      <a:lvl8pPr marL="16801140"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8pPr>
      <a:lvl9pPr marL="19041292"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9pPr>
    </p:bodyStyle>
    <p:otherStyle>
      <a:defPPr>
        <a:defRPr lang="en-US"/>
      </a:defPPr>
      <a:lvl1pPr marL="0" algn="l" defTabSz="4480304" rtl="0" eaLnBrk="1" latinLnBrk="0" hangingPunct="1">
        <a:defRPr sz="8800" kern="1200">
          <a:solidFill>
            <a:schemeClr val="tx1"/>
          </a:solidFill>
          <a:latin typeface="+mn-lt"/>
          <a:ea typeface="+mn-ea"/>
          <a:cs typeface="+mn-cs"/>
        </a:defRPr>
      </a:lvl1pPr>
      <a:lvl2pPr marL="2240152" algn="l" defTabSz="4480304" rtl="0" eaLnBrk="1" latinLnBrk="0" hangingPunct="1">
        <a:defRPr sz="8800" kern="1200">
          <a:solidFill>
            <a:schemeClr val="tx1"/>
          </a:solidFill>
          <a:latin typeface="+mn-lt"/>
          <a:ea typeface="+mn-ea"/>
          <a:cs typeface="+mn-cs"/>
        </a:defRPr>
      </a:lvl2pPr>
      <a:lvl3pPr marL="4480304" algn="l" defTabSz="4480304" rtl="0" eaLnBrk="1" latinLnBrk="0" hangingPunct="1">
        <a:defRPr sz="8800" kern="1200">
          <a:solidFill>
            <a:schemeClr val="tx1"/>
          </a:solidFill>
          <a:latin typeface="+mn-lt"/>
          <a:ea typeface="+mn-ea"/>
          <a:cs typeface="+mn-cs"/>
        </a:defRPr>
      </a:lvl3pPr>
      <a:lvl4pPr marL="6720456" algn="l" defTabSz="4480304" rtl="0" eaLnBrk="1" latinLnBrk="0" hangingPunct="1">
        <a:defRPr sz="8800" kern="1200">
          <a:solidFill>
            <a:schemeClr val="tx1"/>
          </a:solidFill>
          <a:latin typeface="+mn-lt"/>
          <a:ea typeface="+mn-ea"/>
          <a:cs typeface="+mn-cs"/>
        </a:defRPr>
      </a:lvl4pPr>
      <a:lvl5pPr marL="8960608" algn="l" defTabSz="4480304" rtl="0" eaLnBrk="1" latinLnBrk="0" hangingPunct="1">
        <a:defRPr sz="8800" kern="1200">
          <a:solidFill>
            <a:schemeClr val="tx1"/>
          </a:solidFill>
          <a:latin typeface="+mn-lt"/>
          <a:ea typeface="+mn-ea"/>
          <a:cs typeface="+mn-cs"/>
        </a:defRPr>
      </a:lvl5pPr>
      <a:lvl6pPr marL="11200760" algn="l" defTabSz="4480304" rtl="0" eaLnBrk="1" latinLnBrk="0" hangingPunct="1">
        <a:defRPr sz="8800" kern="1200">
          <a:solidFill>
            <a:schemeClr val="tx1"/>
          </a:solidFill>
          <a:latin typeface="+mn-lt"/>
          <a:ea typeface="+mn-ea"/>
          <a:cs typeface="+mn-cs"/>
        </a:defRPr>
      </a:lvl6pPr>
      <a:lvl7pPr marL="13440912" algn="l" defTabSz="4480304" rtl="0" eaLnBrk="1" latinLnBrk="0" hangingPunct="1">
        <a:defRPr sz="8800" kern="1200">
          <a:solidFill>
            <a:schemeClr val="tx1"/>
          </a:solidFill>
          <a:latin typeface="+mn-lt"/>
          <a:ea typeface="+mn-ea"/>
          <a:cs typeface="+mn-cs"/>
        </a:defRPr>
      </a:lvl7pPr>
      <a:lvl8pPr marL="15681064" algn="l" defTabSz="4480304" rtl="0" eaLnBrk="1" latinLnBrk="0" hangingPunct="1">
        <a:defRPr sz="8800" kern="1200">
          <a:solidFill>
            <a:schemeClr val="tx1"/>
          </a:solidFill>
          <a:latin typeface="+mn-lt"/>
          <a:ea typeface="+mn-ea"/>
          <a:cs typeface="+mn-cs"/>
        </a:defRPr>
      </a:lvl8pPr>
      <a:lvl9pPr marL="17921216" algn="l" defTabSz="4480304" rtl="0" eaLnBrk="1" latinLnBrk="0" hangingPunct="1">
        <a:defRPr sz="8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chart" Target="../charts/chart1.xml"/><Relationship Id="rId18" Type="http://schemas.openxmlformats.org/officeDocument/2006/relationships/image" Target="../media/image14.png"/><Relationship Id="rId3" Type="http://schemas.openxmlformats.org/officeDocument/2006/relationships/hyperlink" Target="https://documentcloud.adobe.com/spodintegration/index.html?locale=en-us" TargetMode="External"/><Relationship Id="rId7" Type="http://schemas.openxmlformats.org/officeDocument/2006/relationships/image" Target="../media/image4.jpeg"/><Relationship Id="rId12" Type="http://schemas.openxmlformats.org/officeDocument/2006/relationships/image" Target="../media/image9.emf"/><Relationship Id="rId17" Type="http://schemas.openxmlformats.org/officeDocument/2006/relationships/image" Target="../media/image13.png"/><Relationship Id="rId2" Type="http://schemas.openxmlformats.org/officeDocument/2006/relationships/image" Target="../media/image1.png"/><Relationship Id="rId16"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3.jpeg"/><Relationship Id="rId11" Type="http://schemas.openxmlformats.org/officeDocument/2006/relationships/image" Target="../media/image8.jpeg"/><Relationship Id="rId5" Type="http://schemas.openxmlformats.org/officeDocument/2006/relationships/image" Target="../media/image2.png"/><Relationship Id="rId15" Type="http://schemas.openxmlformats.org/officeDocument/2006/relationships/image" Target="../media/image11.emf"/><Relationship Id="rId10" Type="http://schemas.openxmlformats.org/officeDocument/2006/relationships/image" Target="../media/image7.jpeg"/><Relationship Id="rId19" Type="http://schemas.openxmlformats.org/officeDocument/2006/relationships/image" Target="../media/image15.png"/><Relationship Id="rId4" Type="http://schemas.openxmlformats.org/officeDocument/2006/relationships/hyperlink" Target="https://compass.astm.org/content-search/?content=c39&amp;stype=A" TargetMode="External"/><Relationship Id="rId9" Type="http://schemas.openxmlformats.org/officeDocument/2006/relationships/image" Target="../media/image6.png"/><Relationship Id="rId1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9597" y="522514"/>
            <a:ext cx="43136594" cy="3947886"/>
          </a:xfrm>
          <a:solidFill>
            <a:srgbClr val="002060"/>
          </a:solidFill>
          <a:ln w="101600">
            <a:solidFill>
              <a:srgbClr val="002060"/>
            </a:solidFill>
          </a:ln>
        </p:spPr>
        <p:style>
          <a:lnRef idx="2">
            <a:schemeClr val="dk1"/>
          </a:lnRef>
          <a:fillRef idx="1">
            <a:schemeClr val="lt1"/>
          </a:fillRef>
          <a:effectRef idx="0">
            <a:schemeClr val="dk1"/>
          </a:effectRef>
          <a:fontRef idx="minor">
            <a:schemeClr val="dk1"/>
          </a:fontRef>
        </p:style>
        <p:txBody>
          <a:bodyPr anchor="ctr">
            <a:normAutofit/>
          </a:bodyPr>
          <a:lstStyle/>
          <a:p>
            <a:r>
              <a:rPr lang="en-US" sz="8800">
                <a:solidFill>
                  <a:schemeClr val="bg1"/>
                </a:solidFill>
                <a:latin typeface="Cambria"/>
                <a:ea typeface="Cambria"/>
                <a:cs typeface="Arial"/>
              </a:rPr>
              <a:t>ASCE Concrete Canoe</a:t>
            </a:r>
            <a:br>
              <a:rPr lang="en-US" sz="8400">
                <a:latin typeface="Cambria" panose="02040503050406030204" pitchFamily="18" charset="0"/>
                <a:ea typeface="Cambria"/>
                <a:cs typeface="Arial" panose="020B0604020202020204" pitchFamily="34" charset="0"/>
              </a:rPr>
            </a:br>
            <a:r>
              <a:rPr lang="en-US" sz="7200">
                <a:solidFill>
                  <a:schemeClr val="bg1"/>
                </a:solidFill>
                <a:latin typeface="Cambria"/>
                <a:ea typeface="Cambria"/>
                <a:cs typeface="Arial"/>
              </a:rPr>
              <a:t>Cormac MacPhail, Lauren Robbins, Dustin Wells</a:t>
            </a:r>
            <a:br>
              <a:rPr lang="en-US" sz="5600">
                <a:latin typeface="+mn-ea"/>
                <a:cs typeface="Arial"/>
              </a:rPr>
            </a:br>
            <a:r>
              <a:rPr lang="en-US" sz="5600" i="1">
                <a:solidFill>
                  <a:schemeClr val="bg1"/>
                </a:solidFill>
                <a:latin typeface="Cambria"/>
                <a:ea typeface="Cambria"/>
                <a:cs typeface="Arial"/>
              </a:rPr>
              <a:t>Department of Civil Engineering, University of New Hampshire, Durham, NH 03824</a:t>
            </a:r>
            <a:endParaRPr lang="en-US" sz="9300" i="1">
              <a:solidFill>
                <a:schemeClr val="bg1"/>
              </a:solidFill>
              <a:latin typeface="Cambria"/>
              <a:ea typeface="Cambria"/>
              <a:cs typeface="Arial"/>
            </a:endParaRPr>
          </a:p>
        </p:txBody>
      </p:sp>
      <p:sp>
        <p:nvSpPr>
          <p:cNvPr id="6" name="Subtitle 2"/>
          <p:cNvSpPr txBox="1">
            <a:spLocks/>
          </p:cNvSpPr>
          <p:nvPr/>
        </p:nvSpPr>
        <p:spPr>
          <a:xfrm>
            <a:off x="393975" y="5928378"/>
            <a:ext cx="13943302" cy="4344186"/>
          </a:xfrm>
          <a:prstGeom prst="rect">
            <a:avLst/>
          </a:prstGeom>
          <a:noFill/>
          <a:ln>
            <a:solidFill>
              <a:srgbClr val="002060"/>
            </a:solid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r>
              <a:rPr lang="en-US" sz="3700">
                <a:latin typeface="Cambria" panose="02040503050406030204" pitchFamily="18" charset="0"/>
              </a:rPr>
              <a:t>The ASCE Concrete Canoe competition is a nation-wide competition challenging students to build and race canoes made of concrete. The competition has been happening since the 1960’s and is well known by civil engineers across the country. Each year a new set of guidelines is provided to specify the mix-design and construction of the canoe. The goal of this project is to use engineering skills to create a proper concrete mix-design and to design and build a canoe that is hydrodynamic. </a:t>
            </a:r>
          </a:p>
          <a:p>
            <a:pPr algn="l"/>
            <a:endParaRPr lang="en-US" sz="3700">
              <a:latin typeface="Cambria" panose="02040503050406030204" pitchFamily="18" charset="0"/>
            </a:endParaRPr>
          </a:p>
          <a:p>
            <a:endParaRPr lang="en-US" sz="3700">
              <a:latin typeface="Cambria" panose="02040503050406030204" pitchFamily="18" charset="0"/>
            </a:endParaRPr>
          </a:p>
          <a:p>
            <a:endParaRPr lang="en-US" sz="3700">
              <a:latin typeface="Cambria" panose="02040503050406030204" pitchFamily="18" charset="0"/>
            </a:endParaRPr>
          </a:p>
          <a:p>
            <a:endParaRPr lang="en-US" sz="3700">
              <a:latin typeface="Cambria" panose="02040503050406030204" pitchFamily="18" charset="0"/>
            </a:endParaRPr>
          </a:p>
          <a:p>
            <a:endParaRPr lang="en-US" sz="3700">
              <a:latin typeface="Cambria" panose="02040503050406030204" pitchFamily="18" charset="0"/>
            </a:endParaRPr>
          </a:p>
          <a:p>
            <a:pPr algn="l"/>
            <a:endParaRPr lang="en-US" sz="3700">
              <a:latin typeface="Cambria" panose="02040503050406030204" pitchFamily="18" charset="0"/>
            </a:endParaRPr>
          </a:p>
        </p:txBody>
      </p:sp>
      <p:sp>
        <p:nvSpPr>
          <p:cNvPr id="7" name="Subtitle 2"/>
          <p:cNvSpPr txBox="1">
            <a:spLocks/>
          </p:cNvSpPr>
          <p:nvPr/>
        </p:nvSpPr>
        <p:spPr>
          <a:xfrm>
            <a:off x="312406" y="15396615"/>
            <a:ext cx="14007282" cy="797865"/>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700">
                <a:solidFill>
                  <a:schemeClr val="bg1"/>
                </a:solidFill>
                <a:latin typeface="Cambria" panose="02040503050406030204" pitchFamily="18" charset="0"/>
              </a:rPr>
              <a:t> Innovation &amp; Sustainability</a:t>
            </a:r>
          </a:p>
        </p:txBody>
      </p:sp>
      <p:sp>
        <p:nvSpPr>
          <p:cNvPr id="9" name="Subtitle 2"/>
          <p:cNvSpPr txBox="1">
            <a:spLocks/>
          </p:cNvSpPr>
          <p:nvPr/>
        </p:nvSpPr>
        <p:spPr>
          <a:xfrm>
            <a:off x="14979696" y="4899805"/>
            <a:ext cx="28403503" cy="794414"/>
          </a:xfrm>
          <a:prstGeom prst="rect">
            <a:avLst/>
          </a:prstGeom>
          <a:solidFill>
            <a:srgbClr val="002060"/>
          </a:solidFill>
          <a:ln>
            <a:solidFill>
              <a:srgbClr val="002060"/>
            </a:solidFill>
          </a:ln>
        </p:spPr>
        <p:txBody>
          <a:bodyPr vert="horz" lIns="106674" tIns="53337" rIns="106674" bIns="53337" rtlCol="0" anchor="ctr">
            <a:normAutofit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100">
                <a:solidFill>
                  <a:schemeClr val="bg1"/>
                </a:solidFill>
                <a:latin typeface="Cambria" panose="02040503050406030204" pitchFamily="18" charset="0"/>
              </a:rPr>
              <a:t>Mix Design and Materials</a:t>
            </a:r>
          </a:p>
        </p:txBody>
      </p:sp>
      <p:sp>
        <p:nvSpPr>
          <p:cNvPr id="13" name="Subtitle 2"/>
          <p:cNvSpPr txBox="1">
            <a:spLocks/>
          </p:cNvSpPr>
          <p:nvPr/>
        </p:nvSpPr>
        <p:spPr>
          <a:xfrm>
            <a:off x="369596" y="4927623"/>
            <a:ext cx="13943303" cy="766596"/>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700">
                <a:solidFill>
                  <a:schemeClr val="bg1"/>
                </a:solidFill>
                <a:latin typeface="Cambria" panose="02040503050406030204" pitchFamily="18" charset="0"/>
              </a:rPr>
              <a:t>Introduction</a:t>
            </a:r>
          </a:p>
        </p:txBody>
      </p:sp>
      <p:sp>
        <p:nvSpPr>
          <p:cNvPr id="16" name="Subtitle 2"/>
          <p:cNvSpPr txBox="1">
            <a:spLocks/>
          </p:cNvSpPr>
          <p:nvPr/>
        </p:nvSpPr>
        <p:spPr>
          <a:xfrm>
            <a:off x="14979697" y="6000072"/>
            <a:ext cx="28403503" cy="7182962"/>
          </a:xfrm>
          <a:prstGeom prst="rect">
            <a:avLst/>
          </a:prstGeom>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3700">
              <a:latin typeface="Cambria" panose="02040503050406030204" pitchFamily="18" charset="0"/>
            </a:endParaRPr>
          </a:p>
        </p:txBody>
      </p:sp>
      <p:sp>
        <p:nvSpPr>
          <p:cNvPr id="18" name="Subtitle 2"/>
          <p:cNvSpPr txBox="1">
            <a:spLocks/>
          </p:cNvSpPr>
          <p:nvPr/>
        </p:nvSpPr>
        <p:spPr>
          <a:xfrm>
            <a:off x="333449" y="22553038"/>
            <a:ext cx="13979448" cy="756299"/>
          </a:xfrm>
          <a:prstGeom prst="rect">
            <a:avLst/>
          </a:prstGeom>
          <a:solidFill>
            <a:srgbClr val="002060"/>
          </a:solidFill>
          <a:ln>
            <a:solidFill>
              <a:srgbClr val="002060"/>
            </a:solidFill>
          </a:ln>
        </p:spPr>
        <p:txBody>
          <a:bodyPr vert="horz" lIns="106674" tIns="53337" rIns="106674" bIns="53337" rtlCol="0" anchor="ctr">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700">
                <a:solidFill>
                  <a:schemeClr val="bg1"/>
                </a:solidFill>
                <a:latin typeface="Cambria" panose="02040503050406030204" pitchFamily="18" charset="0"/>
              </a:rPr>
              <a:t>Acknowledgements</a:t>
            </a:r>
          </a:p>
        </p:txBody>
      </p:sp>
      <p:sp>
        <p:nvSpPr>
          <p:cNvPr id="30" name="Subtitle 2"/>
          <p:cNvSpPr txBox="1">
            <a:spLocks/>
          </p:cNvSpPr>
          <p:nvPr/>
        </p:nvSpPr>
        <p:spPr>
          <a:xfrm>
            <a:off x="14947706" y="13764578"/>
            <a:ext cx="28403503" cy="768957"/>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700">
                <a:solidFill>
                  <a:schemeClr val="bg1"/>
                </a:solidFill>
                <a:latin typeface="Cambria" panose="02040503050406030204" pitchFamily="18" charset="0"/>
              </a:rPr>
              <a:t>Hull Design</a:t>
            </a:r>
          </a:p>
        </p:txBody>
      </p:sp>
      <p:sp>
        <p:nvSpPr>
          <p:cNvPr id="33" name="Subtitle 2"/>
          <p:cNvSpPr txBox="1">
            <a:spLocks/>
          </p:cNvSpPr>
          <p:nvPr/>
        </p:nvSpPr>
        <p:spPr>
          <a:xfrm>
            <a:off x="15006492" y="25622773"/>
            <a:ext cx="28422914" cy="6510418"/>
          </a:xfrm>
          <a:prstGeom prst="rect">
            <a:avLst/>
          </a:prstGeom>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3700">
              <a:latin typeface="Cambria" panose="02040503050406030204" pitchFamily="18" charset="0"/>
            </a:endParaRPr>
          </a:p>
        </p:txBody>
      </p:sp>
      <p:sp>
        <p:nvSpPr>
          <p:cNvPr id="149" name="Subtitle 2"/>
          <p:cNvSpPr txBox="1">
            <a:spLocks/>
          </p:cNvSpPr>
          <p:nvPr/>
        </p:nvSpPr>
        <p:spPr>
          <a:xfrm>
            <a:off x="15048902" y="24580025"/>
            <a:ext cx="28403502" cy="700889"/>
          </a:xfrm>
          <a:prstGeom prst="rect">
            <a:avLst/>
          </a:prstGeom>
          <a:solidFill>
            <a:srgbClr val="002060"/>
          </a:solidFill>
          <a:ln>
            <a:solidFill>
              <a:srgbClr val="002060"/>
            </a:solidFill>
          </a:ln>
        </p:spPr>
        <p:txBody>
          <a:bodyPr vert="horz" lIns="106674" tIns="53337" rIns="106674" bIns="53337" rtlCol="0" anchor="ctr">
            <a:normAutofit fontScale="92500"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100">
                <a:solidFill>
                  <a:schemeClr val="bg1"/>
                </a:solidFill>
                <a:latin typeface="Cambria" panose="02040503050406030204" pitchFamily="18" charset="0"/>
              </a:rPr>
              <a:t>Construction Methods</a:t>
            </a:r>
          </a:p>
        </p:txBody>
      </p:sp>
      <p:sp>
        <p:nvSpPr>
          <p:cNvPr id="31" name="Subtitle 2"/>
          <p:cNvSpPr txBox="1">
            <a:spLocks/>
          </p:cNvSpPr>
          <p:nvPr/>
        </p:nvSpPr>
        <p:spPr>
          <a:xfrm>
            <a:off x="15025902" y="14945459"/>
            <a:ext cx="28357297" cy="9080519"/>
          </a:xfrm>
          <a:prstGeom prst="rect">
            <a:avLst/>
          </a:prstGeom>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3700">
              <a:latin typeface="Cambria" panose="02040503050406030204" pitchFamily="18" charset="0"/>
            </a:endParaRPr>
          </a:p>
        </p:txBody>
      </p:sp>
      <p:pic>
        <p:nvPicPr>
          <p:cNvPr id="161" name="Picture 16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6639" y="1168998"/>
            <a:ext cx="2298576" cy="3042233"/>
          </a:xfrm>
          <a:prstGeom prst="rect">
            <a:avLst/>
          </a:prstGeom>
        </p:spPr>
      </p:pic>
      <p:sp>
        <p:nvSpPr>
          <p:cNvPr id="85" name="Subtitle 2"/>
          <p:cNvSpPr txBox="1">
            <a:spLocks/>
          </p:cNvSpPr>
          <p:nvPr/>
        </p:nvSpPr>
        <p:spPr>
          <a:xfrm>
            <a:off x="294334" y="27902410"/>
            <a:ext cx="13979447" cy="4189166"/>
          </a:xfrm>
          <a:prstGeom prst="rect">
            <a:avLst/>
          </a:prstGeom>
          <a:noFill/>
          <a:ln>
            <a:solidFill>
              <a:srgbClr val="002060"/>
            </a:solid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r>
              <a:rPr lang="en-US" sz="2800" dirty="0">
                <a:effectLst/>
                <a:latin typeface="Cambria" panose="02040503050406030204" pitchFamily="18" charset="0"/>
                <a:ea typeface="Cambria" panose="02040503050406030204" pitchFamily="18" charset="0"/>
              </a:rPr>
              <a:t>COMMITTEE ON CONCRETE CANOE COMPETITIONS, and Jason Marshall. “2023American Society of Civil Engineers® Concrete Canoe Competition™ REQUEST FOR PROPOSALS.” </a:t>
            </a:r>
            <a:r>
              <a:rPr lang="en-US" sz="2800" i="1" dirty="0">
                <a:effectLst/>
                <a:latin typeface="Cambria" panose="02040503050406030204" pitchFamily="18" charset="0"/>
                <a:ea typeface="Cambria" panose="02040503050406030204" pitchFamily="18" charset="0"/>
              </a:rPr>
              <a:t>Adobe Document Cloud for SharePoint/OneDrive</a:t>
            </a:r>
            <a:r>
              <a:rPr lang="en-US" sz="2800" dirty="0">
                <a:effectLst/>
                <a:latin typeface="Cambria" panose="02040503050406030204" pitchFamily="18" charset="0"/>
                <a:ea typeface="Cambria" panose="02040503050406030204" pitchFamily="18" charset="0"/>
              </a:rPr>
              <a:t>, American Society of Civil Engineers, 6 Sept. 2022, </a:t>
            </a:r>
            <a:r>
              <a:rPr lang="en-US" sz="2800" dirty="0">
                <a:effectLst/>
                <a:latin typeface="Cambria" panose="02040503050406030204" pitchFamily="18" charset="0"/>
                <a:ea typeface="Cambria" panose="02040503050406030204" pitchFamily="18" charset="0"/>
                <a:hlinkClick r:id="rId3"/>
              </a:rPr>
              <a:t>https://documentcloud.adobe.com/spodintegration/index.html?locale=en-us</a:t>
            </a:r>
            <a:r>
              <a:rPr lang="en-US" sz="2800" dirty="0">
                <a:effectLst/>
                <a:latin typeface="Cambria" panose="02040503050406030204" pitchFamily="18" charset="0"/>
                <a:ea typeface="Cambria" panose="02040503050406030204" pitchFamily="18" charset="0"/>
              </a:rPr>
              <a:t>. </a:t>
            </a:r>
          </a:p>
          <a:p>
            <a:pPr algn="l"/>
            <a:r>
              <a:rPr lang="en-US" sz="2800" dirty="0">
                <a:effectLst/>
                <a:latin typeface="Cambria" panose="02040503050406030204" pitchFamily="18" charset="0"/>
                <a:ea typeface="Cambria" panose="02040503050406030204" pitchFamily="18" charset="0"/>
              </a:rPr>
              <a:t>“Standard Test Method for Compressive Strength of Cylindrical Concrete Specimens.” </a:t>
            </a:r>
            <a:r>
              <a:rPr lang="en-US" sz="2800" i="1" dirty="0">
                <a:effectLst/>
                <a:latin typeface="Cambria" panose="02040503050406030204" pitchFamily="18" charset="0"/>
                <a:ea typeface="Cambria" panose="02040503050406030204" pitchFamily="18" charset="0"/>
              </a:rPr>
              <a:t>ASTM International - Standards Worldwide</a:t>
            </a:r>
            <a:r>
              <a:rPr lang="en-US" sz="2800" dirty="0">
                <a:effectLst/>
                <a:latin typeface="Cambria" panose="02040503050406030204" pitchFamily="18" charset="0"/>
                <a:ea typeface="Cambria" panose="02040503050406030204" pitchFamily="18" charset="0"/>
              </a:rPr>
              <a:t>, 9 Mar. 2021, </a:t>
            </a:r>
            <a:r>
              <a:rPr lang="en-US" sz="2800" dirty="0">
                <a:effectLst/>
                <a:latin typeface="Cambria" panose="02040503050406030204" pitchFamily="18" charset="0"/>
                <a:ea typeface="Cambria" panose="02040503050406030204" pitchFamily="18" charset="0"/>
                <a:hlinkClick r:id="rId4"/>
              </a:rPr>
              <a:t>https://compass.astm.org/content-search/?content=c39&amp;stype=A</a:t>
            </a:r>
            <a:r>
              <a:rPr lang="en-US" sz="2800" dirty="0">
                <a:effectLst/>
                <a:latin typeface="Cambria" panose="02040503050406030204" pitchFamily="18" charset="0"/>
                <a:ea typeface="Cambria" panose="02040503050406030204" pitchFamily="18" charset="0"/>
              </a:rPr>
              <a:t>.   </a:t>
            </a:r>
            <a:r>
              <a:rPr lang="en-US" sz="2800" dirty="0">
                <a:latin typeface="Cambria" panose="02040503050406030204" pitchFamily="18" charset="0"/>
                <a:ea typeface="Cambria" panose="02040503050406030204" pitchFamily="18" charset="0"/>
              </a:rPr>
              <a:t>C39-C1709</a:t>
            </a:r>
          </a:p>
        </p:txBody>
      </p:sp>
      <p:sp>
        <p:nvSpPr>
          <p:cNvPr id="93" name="Subtitle 2"/>
          <p:cNvSpPr txBox="1">
            <a:spLocks/>
          </p:cNvSpPr>
          <p:nvPr/>
        </p:nvSpPr>
        <p:spPr>
          <a:xfrm>
            <a:off x="333449" y="26777743"/>
            <a:ext cx="13945990" cy="633625"/>
          </a:xfrm>
          <a:prstGeom prst="rect">
            <a:avLst/>
          </a:prstGeom>
          <a:solidFill>
            <a:srgbClr val="002060"/>
          </a:solidFill>
          <a:ln>
            <a:solidFill>
              <a:srgbClr val="002060"/>
            </a:solidFill>
          </a:ln>
        </p:spPr>
        <p:txBody>
          <a:bodyPr vert="horz" lIns="106674" tIns="53337" rIns="106674" bIns="53337" rtlCol="0" anchor="ctr">
            <a:normAutofit fontScale="92500"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700">
                <a:solidFill>
                  <a:schemeClr val="bg1"/>
                </a:solidFill>
                <a:latin typeface="Cambria" panose="02040503050406030204" pitchFamily="18" charset="0"/>
              </a:rPr>
              <a:t>References</a:t>
            </a:r>
          </a:p>
        </p:txBody>
      </p:sp>
      <p:sp>
        <p:nvSpPr>
          <p:cNvPr id="4" name="TextBox 3"/>
          <p:cNvSpPr txBox="1"/>
          <p:nvPr/>
        </p:nvSpPr>
        <p:spPr>
          <a:xfrm>
            <a:off x="32984920" y="12216858"/>
            <a:ext cx="5657401" cy="553992"/>
          </a:xfrm>
          <a:prstGeom prst="rect">
            <a:avLst/>
          </a:prstGeom>
          <a:noFill/>
        </p:spPr>
        <p:txBody>
          <a:bodyPr wrap="square" lIns="106674" tIns="53337" rIns="106674" bIns="53337" rtlCol="0">
            <a:spAutoFit/>
          </a:bodyPr>
          <a:lstStyle/>
          <a:p>
            <a:endParaRPr lang="en-US" sz="2900">
              <a:latin typeface="Cambria" panose="02040503050406030204" pitchFamily="18" charset="0"/>
            </a:endParaRPr>
          </a:p>
        </p:txBody>
      </p:sp>
      <p:sp>
        <p:nvSpPr>
          <p:cNvPr id="108" name="Subtitle 2"/>
          <p:cNvSpPr txBox="1">
            <a:spLocks/>
          </p:cNvSpPr>
          <p:nvPr/>
        </p:nvSpPr>
        <p:spPr>
          <a:xfrm>
            <a:off x="366905" y="23658857"/>
            <a:ext cx="13945991" cy="2769366"/>
          </a:xfrm>
          <a:prstGeom prst="rect">
            <a:avLst/>
          </a:prstGeom>
          <a:noFill/>
          <a:ln>
            <a:solidFill>
              <a:srgbClr val="002060"/>
            </a:solid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spcBef>
                <a:spcPts val="0"/>
              </a:spcBef>
            </a:pPr>
            <a:r>
              <a:rPr lang="en-US" sz="3700">
                <a:latin typeface="Cambria" panose="02040503050406030204" pitchFamily="18" charset="0"/>
              </a:rPr>
              <a:t>A Special Thanks to:</a:t>
            </a:r>
          </a:p>
          <a:p>
            <a:pPr marL="571500" indent="-571500" algn="l">
              <a:spcBef>
                <a:spcPts val="0"/>
              </a:spcBef>
              <a:buFont typeface="Arial" panose="020B0604020202020204" pitchFamily="34" charset="0"/>
              <a:buChar char="•"/>
            </a:pPr>
            <a:r>
              <a:rPr lang="en-US" sz="3700">
                <a:latin typeface="Cambria" panose="02040503050406030204" pitchFamily="18" charset="0"/>
              </a:rPr>
              <a:t>Dr. Dave, Noah </a:t>
            </a:r>
            <a:r>
              <a:rPr lang="en-US" sz="3700" dirty="0" err="1">
                <a:latin typeface="Cambria" panose="02040503050406030204" pitchFamily="18" charset="0"/>
              </a:rPr>
              <a:t>MacAdam</a:t>
            </a:r>
            <a:r>
              <a:rPr lang="en-US" sz="3700">
                <a:latin typeface="Cambria" panose="02040503050406030204" pitchFamily="18" charset="0"/>
              </a:rPr>
              <a:t>, Dr. Han</a:t>
            </a:r>
          </a:p>
          <a:p>
            <a:pPr marL="571500" indent="-571500" algn="l">
              <a:spcBef>
                <a:spcPts val="0"/>
              </a:spcBef>
              <a:buFont typeface="Arial" panose="020B0604020202020204" pitchFamily="34" charset="0"/>
              <a:buChar char="•"/>
            </a:pPr>
            <a:r>
              <a:rPr lang="en-US" sz="3700">
                <a:latin typeface="Cambria" panose="02040503050406030204" pitchFamily="18" charset="0"/>
              </a:rPr>
              <a:t>Our Sponsors: H&amp;H, AECOM, Columbia, </a:t>
            </a:r>
            <a:r>
              <a:rPr lang="en-US" sz="3700" err="1">
                <a:latin typeface="Cambria" panose="02040503050406030204" pitchFamily="18" charset="0"/>
              </a:rPr>
              <a:t>TFMoran</a:t>
            </a:r>
            <a:r>
              <a:rPr lang="en-US" sz="3700">
                <a:latin typeface="Cambria" panose="02040503050406030204" pitchFamily="18" charset="0"/>
              </a:rPr>
              <a:t>, Emanuel, ASCE NH, Hoyle Tanner, John </a:t>
            </a:r>
            <a:r>
              <a:rPr lang="en-US" sz="3700" dirty="0" err="1">
                <a:latin typeface="Cambria" panose="02040503050406030204" pitchFamily="18" charset="0"/>
              </a:rPr>
              <a:t>Ingwersen</a:t>
            </a:r>
            <a:endParaRPr lang="en-US" sz="3700">
              <a:latin typeface="Cambria" panose="02040503050406030204" pitchFamily="18" charset="0"/>
            </a:endParaRPr>
          </a:p>
          <a:p>
            <a:pPr marL="571500" indent="-571500" algn="l">
              <a:spcBef>
                <a:spcPts val="0"/>
              </a:spcBef>
              <a:buFont typeface="Arial" panose="020B0604020202020204" pitchFamily="34" charset="0"/>
              <a:buChar char="•"/>
            </a:pPr>
            <a:r>
              <a:rPr lang="en-US" sz="3700">
                <a:latin typeface="Cambria" panose="02040503050406030204" pitchFamily="18" charset="0"/>
              </a:rPr>
              <a:t>All other supporters </a:t>
            </a:r>
          </a:p>
          <a:p>
            <a:pPr algn="l"/>
            <a:endParaRPr lang="en-US" sz="3700">
              <a:latin typeface="Cambria" panose="02040503050406030204" pitchFamily="18" charset="0"/>
            </a:endParaRPr>
          </a:p>
        </p:txBody>
      </p:sp>
      <p:pic>
        <p:nvPicPr>
          <p:cNvPr id="21" name="Picture 21" descr="Logo&#10;&#10;Description automatically generated">
            <a:extLst>
              <a:ext uri="{FF2B5EF4-FFF2-40B4-BE49-F238E27FC236}">
                <a16:creationId xmlns:a16="http://schemas.microsoft.com/office/drawing/2014/main" id="{6F6A6481-6BA9-EE0F-FA0B-F8EFADFD6AA7}"/>
              </a:ext>
            </a:extLst>
          </p:cNvPr>
          <p:cNvPicPr>
            <a:picLocks noChangeAspect="1"/>
          </p:cNvPicPr>
          <p:nvPr/>
        </p:nvPicPr>
        <p:blipFill>
          <a:blip r:embed="rId5"/>
          <a:stretch>
            <a:fillRect/>
          </a:stretch>
        </p:blipFill>
        <p:spPr>
          <a:xfrm>
            <a:off x="37691687" y="152205"/>
            <a:ext cx="3778369" cy="4899803"/>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5B75B36F-F16C-B5A5-D399-6E4EF5D4C30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459221" y="27126999"/>
            <a:ext cx="3485271" cy="4647028"/>
          </a:xfrm>
          <a:prstGeom prst="rect">
            <a:avLst/>
          </a:prstGeom>
          <a:ln w="19050">
            <a:solidFill>
              <a:schemeClr val="tx1"/>
            </a:solidFill>
          </a:ln>
        </p:spPr>
      </p:pic>
      <p:pic>
        <p:nvPicPr>
          <p:cNvPr id="10" name="Picture 9" descr="A picture containing text, indoor&#10;&#10;Description automatically generated">
            <a:extLst>
              <a:ext uri="{FF2B5EF4-FFF2-40B4-BE49-F238E27FC236}">
                <a16:creationId xmlns:a16="http://schemas.microsoft.com/office/drawing/2014/main" id="{150911FA-2EE0-9B4B-C54C-8DF2B98B934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676507" y="27126999"/>
            <a:ext cx="3489455" cy="4652606"/>
          </a:xfrm>
          <a:prstGeom prst="rect">
            <a:avLst/>
          </a:prstGeom>
          <a:ln w="19050">
            <a:solidFill>
              <a:schemeClr val="tx1"/>
            </a:solidFill>
          </a:ln>
        </p:spPr>
      </p:pic>
      <p:pic>
        <p:nvPicPr>
          <p:cNvPr id="11" name="Picture 10" descr="A picture containing outdoor, ground, sidewalk, curb&#10;&#10;Description automatically generated">
            <a:extLst>
              <a:ext uri="{FF2B5EF4-FFF2-40B4-BE49-F238E27FC236}">
                <a16:creationId xmlns:a16="http://schemas.microsoft.com/office/drawing/2014/main" id="{88114AFC-E60C-F862-5F37-5F761142474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893015" y="27082084"/>
            <a:ext cx="3485271" cy="4647027"/>
          </a:xfrm>
          <a:prstGeom prst="rect">
            <a:avLst/>
          </a:prstGeom>
          <a:ln w="19050">
            <a:solidFill>
              <a:schemeClr val="tx1"/>
            </a:solidFill>
          </a:ln>
        </p:spPr>
      </p:pic>
      <p:pic>
        <p:nvPicPr>
          <p:cNvPr id="12" name="Picture 11" descr="A picture containing text, indoor, furniture, cluttered&#10;&#10;Description automatically generated">
            <a:extLst>
              <a:ext uri="{FF2B5EF4-FFF2-40B4-BE49-F238E27FC236}">
                <a16:creationId xmlns:a16="http://schemas.microsoft.com/office/drawing/2014/main" id="{244C20B8-B251-A073-5CF7-6EBA53F1961D}"/>
              </a:ext>
            </a:extLst>
          </p:cNvPr>
          <p:cNvPicPr>
            <a:picLocks noChangeAspect="1"/>
          </p:cNvPicPr>
          <p:nvPr/>
        </p:nvPicPr>
        <p:blipFill rotWithShape="1">
          <a:blip r:embed="rId9">
            <a:extLst>
              <a:ext uri="{28A0092B-C50C-407E-A947-70E740481C1C}">
                <a14:useLocalDpi xmlns:a14="http://schemas.microsoft.com/office/drawing/2010/main" val="0"/>
              </a:ext>
            </a:extLst>
          </a:blip>
          <a:srcRect t="19161" b="19301"/>
          <a:stretch/>
        </p:blipFill>
        <p:spPr>
          <a:xfrm>
            <a:off x="28114485" y="27085018"/>
            <a:ext cx="3469476" cy="4620812"/>
          </a:xfrm>
          <a:prstGeom prst="rect">
            <a:avLst/>
          </a:prstGeom>
          <a:ln w="19050">
            <a:solidFill>
              <a:schemeClr val="tx1"/>
            </a:solidFill>
          </a:ln>
        </p:spPr>
      </p:pic>
      <p:pic>
        <p:nvPicPr>
          <p:cNvPr id="15" name="Picture 14" descr="A picture containing ground, outdoor, person&#10;&#10;Description automatically generated">
            <a:extLst>
              <a:ext uri="{FF2B5EF4-FFF2-40B4-BE49-F238E27FC236}">
                <a16:creationId xmlns:a16="http://schemas.microsoft.com/office/drawing/2014/main" id="{DBD0719D-A643-CDBD-2215-771A7A8D6FE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2328349" y="27082084"/>
            <a:ext cx="3485271" cy="4647028"/>
          </a:xfrm>
          <a:prstGeom prst="rect">
            <a:avLst/>
          </a:prstGeom>
          <a:ln w="19050">
            <a:solidFill>
              <a:schemeClr val="tx1"/>
            </a:solidFill>
          </a:ln>
        </p:spPr>
      </p:pic>
      <p:pic>
        <p:nvPicPr>
          <p:cNvPr id="17" name="Picture 16">
            <a:extLst>
              <a:ext uri="{FF2B5EF4-FFF2-40B4-BE49-F238E27FC236}">
                <a16:creationId xmlns:a16="http://schemas.microsoft.com/office/drawing/2014/main" id="{206D9087-FFB9-C1F2-BE8D-4B97FBE6CE59}"/>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3221" t="18691" b="29145"/>
          <a:stretch/>
        </p:blipFill>
        <p:spPr>
          <a:xfrm>
            <a:off x="36589792" y="27943906"/>
            <a:ext cx="5982161" cy="2418261"/>
          </a:xfrm>
          <a:prstGeom prst="rect">
            <a:avLst/>
          </a:prstGeom>
          <a:ln w="19050">
            <a:solidFill>
              <a:schemeClr val="tx1"/>
            </a:solidFill>
          </a:ln>
        </p:spPr>
      </p:pic>
      <p:sp>
        <p:nvSpPr>
          <p:cNvPr id="19" name="Arrow: Right 18">
            <a:extLst>
              <a:ext uri="{FF2B5EF4-FFF2-40B4-BE49-F238E27FC236}">
                <a16:creationId xmlns:a16="http://schemas.microsoft.com/office/drawing/2014/main" id="{17146DC8-40CF-A92B-2C9D-0E7D8AA25D8E}"/>
              </a:ext>
            </a:extLst>
          </p:cNvPr>
          <p:cNvSpPr/>
          <p:nvPr/>
        </p:nvSpPr>
        <p:spPr>
          <a:xfrm>
            <a:off x="18950407" y="29007659"/>
            <a:ext cx="721138" cy="663088"/>
          </a:xfrm>
          <a:prstGeom prst="rightArrow">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sp>
        <p:nvSpPr>
          <p:cNvPr id="22" name="Arrow: Right 21">
            <a:extLst>
              <a:ext uri="{FF2B5EF4-FFF2-40B4-BE49-F238E27FC236}">
                <a16:creationId xmlns:a16="http://schemas.microsoft.com/office/drawing/2014/main" id="{B2CA81E4-B943-866E-CD5B-22019859E2EE}"/>
              </a:ext>
            </a:extLst>
          </p:cNvPr>
          <p:cNvSpPr/>
          <p:nvPr/>
        </p:nvSpPr>
        <p:spPr>
          <a:xfrm>
            <a:off x="23177587" y="29007659"/>
            <a:ext cx="721138" cy="663088"/>
          </a:xfrm>
          <a:prstGeom prst="rightArrow">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sp>
        <p:nvSpPr>
          <p:cNvPr id="23" name="Arrow: Right 22">
            <a:extLst>
              <a:ext uri="{FF2B5EF4-FFF2-40B4-BE49-F238E27FC236}">
                <a16:creationId xmlns:a16="http://schemas.microsoft.com/office/drawing/2014/main" id="{DE4E4068-931D-469B-FF6F-D47845B10514}"/>
              </a:ext>
            </a:extLst>
          </p:cNvPr>
          <p:cNvSpPr/>
          <p:nvPr/>
        </p:nvSpPr>
        <p:spPr>
          <a:xfrm>
            <a:off x="27408470" y="29007659"/>
            <a:ext cx="721138" cy="663088"/>
          </a:xfrm>
          <a:prstGeom prst="rightArrow">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sp>
        <p:nvSpPr>
          <p:cNvPr id="25" name="Arrow: Right 24">
            <a:extLst>
              <a:ext uri="{FF2B5EF4-FFF2-40B4-BE49-F238E27FC236}">
                <a16:creationId xmlns:a16="http://schemas.microsoft.com/office/drawing/2014/main" id="{872ED1F0-9B96-E1DC-1CF9-5C740C3E5FE7}"/>
              </a:ext>
            </a:extLst>
          </p:cNvPr>
          <p:cNvSpPr/>
          <p:nvPr/>
        </p:nvSpPr>
        <p:spPr>
          <a:xfrm>
            <a:off x="31595586" y="29010237"/>
            <a:ext cx="721138" cy="663088"/>
          </a:xfrm>
          <a:prstGeom prst="rightArrow">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sp>
        <p:nvSpPr>
          <p:cNvPr id="26" name="Arrow: Right 25">
            <a:extLst>
              <a:ext uri="{FF2B5EF4-FFF2-40B4-BE49-F238E27FC236}">
                <a16:creationId xmlns:a16="http://schemas.microsoft.com/office/drawing/2014/main" id="{2D7871EE-5B7B-0C1D-F57C-3A0277F47F4B}"/>
              </a:ext>
            </a:extLst>
          </p:cNvPr>
          <p:cNvSpPr/>
          <p:nvPr/>
        </p:nvSpPr>
        <p:spPr>
          <a:xfrm>
            <a:off x="35836870" y="29007659"/>
            <a:ext cx="721138" cy="663088"/>
          </a:xfrm>
          <a:prstGeom prst="rightArrow">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sp>
        <p:nvSpPr>
          <p:cNvPr id="27" name="TextBox 26">
            <a:extLst>
              <a:ext uri="{FF2B5EF4-FFF2-40B4-BE49-F238E27FC236}">
                <a16:creationId xmlns:a16="http://schemas.microsoft.com/office/drawing/2014/main" id="{BFFC5EC7-A7B9-19D7-D09A-9D997238516D}"/>
              </a:ext>
            </a:extLst>
          </p:cNvPr>
          <p:cNvSpPr txBox="1"/>
          <p:nvPr/>
        </p:nvSpPr>
        <p:spPr>
          <a:xfrm>
            <a:off x="15421880" y="26202620"/>
            <a:ext cx="3569875" cy="846379"/>
          </a:xfrm>
          <a:prstGeom prst="rect">
            <a:avLst/>
          </a:prstGeom>
          <a:noFill/>
        </p:spPr>
        <p:txBody>
          <a:bodyPr wrap="square" lIns="106674" tIns="53337" rIns="106674" bIns="53337" rtlCol="0">
            <a:spAutoFit/>
          </a:bodyPr>
          <a:lstStyle/>
          <a:p>
            <a:r>
              <a:rPr lang="en-US" sz="2400">
                <a:latin typeface="Cambria" panose="02040503050406030204" pitchFamily="18" charset="0"/>
              </a:rPr>
              <a:t>Plywood ribs cut to inner cross section</a:t>
            </a:r>
          </a:p>
        </p:txBody>
      </p:sp>
      <p:sp>
        <p:nvSpPr>
          <p:cNvPr id="28" name="TextBox 27">
            <a:extLst>
              <a:ext uri="{FF2B5EF4-FFF2-40B4-BE49-F238E27FC236}">
                <a16:creationId xmlns:a16="http://schemas.microsoft.com/office/drawing/2014/main" id="{14452AE8-9163-E352-AD01-B0BD40A32BF3}"/>
              </a:ext>
            </a:extLst>
          </p:cNvPr>
          <p:cNvSpPr txBox="1"/>
          <p:nvPr/>
        </p:nvSpPr>
        <p:spPr>
          <a:xfrm>
            <a:off x="19636296" y="26169556"/>
            <a:ext cx="3569875" cy="846379"/>
          </a:xfrm>
          <a:prstGeom prst="rect">
            <a:avLst/>
          </a:prstGeom>
          <a:noFill/>
        </p:spPr>
        <p:txBody>
          <a:bodyPr wrap="square" lIns="106674" tIns="53337" rIns="106674" bIns="53337" rtlCol="0">
            <a:spAutoFit/>
          </a:bodyPr>
          <a:lstStyle/>
          <a:p>
            <a:r>
              <a:rPr lang="en-US" sz="2400">
                <a:latin typeface="Cambria" panose="02040503050406030204" pitchFamily="18" charset="0"/>
              </a:rPr>
              <a:t>Ribs connected with XPS foamboard</a:t>
            </a:r>
          </a:p>
        </p:txBody>
      </p:sp>
      <p:sp>
        <p:nvSpPr>
          <p:cNvPr id="29" name="TextBox 28">
            <a:extLst>
              <a:ext uri="{FF2B5EF4-FFF2-40B4-BE49-F238E27FC236}">
                <a16:creationId xmlns:a16="http://schemas.microsoft.com/office/drawing/2014/main" id="{BC3B4710-0138-FF80-2025-3D085B6FF6ED}"/>
              </a:ext>
            </a:extLst>
          </p:cNvPr>
          <p:cNvSpPr txBox="1"/>
          <p:nvPr/>
        </p:nvSpPr>
        <p:spPr>
          <a:xfrm>
            <a:off x="23850712" y="26169556"/>
            <a:ext cx="3569875" cy="846379"/>
          </a:xfrm>
          <a:prstGeom prst="rect">
            <a:avLst/>
          </a:prstGeom>
          <a:noFill/>
        </p:spPr>
        <p:txBody>
          <a:bodyPr wrap="square" lIns="106674" tIns="53337" rIns="106674" bIns="53337" rtlCol="0">
            <a:spAutoFit/>
          </a:bodyPr>
          <a:lstStyle/>
          <a:p>
            <a:r>
              <a:rPr lang="en-US" sz="2400">
                <a:latin typeface="Cambria" panose="02040503050406030204" pitchFamily="18" charset="0"/>
              </a:rPr>
              <a:t>Foam mold sanded to shape</a:t>
            </a:r>
          </a:p>
        </p:txBody>
      </p:sp>
      <p:sp>
        <p:nvSpPr>
          <p:cNvPr id="32" name="TextBox 31">
            <a:extLst>
              <a:ext uri="{FF2B5EF4-FFF2-40B4-BE49-F238E27FC236}">
                <a16:creationId xmlns:a16="http://schemas.microsoft.com/office/drawing/2014/main" id="{D018323E-B1AC-895B-EED3-9467893187B0}"/>
              </a:ext>
            </a:extLst>
          </p:cNvPr>
          <p:cNvSpPr txBox="1"/>
          <p:nvPr/>
        </p:nvSpPr>
        <p:spPr>
          <a:xfrm>
            <a:off x="28064285" y="26169556"/>
            <a:ext cx="3569875" cy="846379"/>
          </a:xfrm>
          <a:prstGeom prst="rect">
            <a:avLst/>
          </a:prstGeom>
          <a:noFill/>
        </p:spPr>
        <p:txBody>
          <a:bodyPr wrap="square" lIns="106674" tIns="53337" rIns="106674" bIns="53337" rtlCol="0">
            <a:spAutoFit/>
          </a:bodyPr>
          <a:lstStyle/>
          <a:p>
            <a:r>
              <a:rPr lang="en-US" sz="2400">
                <a:latin typeface="Cambria" panose="02040503050406030204" pitchFamily="18" charset="0"/>
              </a:rPr>
              <a:t>Concrete mix placed on the foam mold</a:t>
            </a:r>
          </a:p>
        </p:txBody>
      </p:sp>
      <p:sp>
        <p:nvSpPr>
          <p:cNvPr id="34" name="TextBox 33">
            <a:extLst>
              <a:ext uri="{FF2B5EF4-FFF2-40B4-BE49-F238E27FC236}">
                <a16:creationId xmlns:a16="http://schemas.microsoft.com/office/drawing/2014/main" id="{5AE3DC46-CA77-0C97-6FB5-D4CA08FCD62F}"/>
              </a:ext>
            </a:extLst>
          </p:cNvPr>
          <p:cNvSpPr txBox="1"/>
          <p:nvPr/>
        </p:nvSpPr>
        <p:spPr>
          <a:xfrm>
            <a:off x="32316724" y="26169555"/>
            <a:ext cx="3569875" cy="846379"/>
          </a:xfrm>
          <a:prstGeom prst="rect">
            <a:avLst/>
          </a:prstGeom>
          <a:noFill/>
        </p:spPr>
        <p:txBody>
          <a:bodyPr wrap="square" lIns="106674" tIns="53337" rIns="106674" bIns="53337" rtlCol="0">
            <a:spAutoFit/>
          </a:bodyPr>
          <a:lstStyle/>
          <a:p>
            <a:r>
              <a:rPr lang="en-US" sz="2400">
                <a:latin typeface="Cambria" panose="02040503050406030204" pitchFamily="18" charset="0"/>
              </a:rPr>
              <a:t>Concrete cured and removed from the mold</a:t>
            </a:r>
          </a:p>
        </p:txBody>
      </p:sp>
      <p:sp>
        <p:nvSpPr>
          <p:cNvPr id="35" name="TextBox 34">
            <a:extLst>
              <a:ext uri="{FF2B5EF4-FFF2-40B4-BE49-F238E27FC236}">
                <a16:creationId xmlns:a16="http://schemas.microsoft.com/office/drawing/2014/main" id="{782FB8F2-E7CF-21C6-9C9F-2DB1C796CAD8}"/>
              </a:ext>
            </a:extLst>
          </p:cNvPr>
          <p:cNvSpPr txBox="1"/>
          <p:nvPr/>
        </p:nvSpPr>
        <p:spPr>
          <a:xfrm>
            <a:off x="36558008" y="26987674"/>
            <a:ext cx="5958301" cy="846379"/>
          </a:xfrm>
          <a:prstGeom prst="rect">
            <a:avLst/>
          </a:prstGeom>
          <a:noFill/>
        </p:spPr>
        <p:txBody>
          <a:bodyPr wrap="square" lIns="106674" tIns="53337" rIns="106674" bIns="53337" rtlCol="0">
            <a:spAutoFit/>
          </a:bodyPr>
          <a:lstStyle/>
          <a:p>
            <a:r>
              <a:rPr lang="en-US" sz="2400">
                <a:latin typeface="Cambria" panose="02040503050406030204" pitchFamily="18" charset="0"/>
              </a:rPr>
              <a:t>Flotation endcaps placed, and walls sanded. Concrete stain to be applied on exterior</a:t>
            </a:r>
          </a:p>
        </p:txBody>
      </p:sp>
      <p:pic>
        <p:nvPicPr>
          <p:cNvPr id="49" name="Picture 48">
            <a:extLst>
              <a:ext uri="{FF2B5EF4-FFF2-40B4-BE49-F238E27FC236}">
                <a16:creationId xmlns:a16="http://schemas.microsoft.com/office/drawing/2014/main" id="{15389822-2532-38AB-5DF7-2C6250D2BB4C}"/>
              </a:ext>
            </a:extLst>
          </p:cNvPr>
          <p:cNvPicPr>
            <a:picLocks noChangeAspect="1"/>
          </p:cNvPicPr>
          <p:nvPr/>
        </p:nvPicPr>
        <p:blipFill>
          <a:blip r:embed="rId12"/>
          <a:stretch>
            <a:fillRect/>
          </a:stretch>
        </p:blipFill>
        <p:spPr>
          <a:xfrm>
            <a:off x="23380880" y="6568764"/>
            <a:ext cx="10566388" cy="4907402"/>
          </a:xfrm>
          <a:prstGeom prst="rect">
            <a:avLst/>
          </a:prstGeom>
        </p:spPr>
      </p:pic>
      <p:sp>
        <p:nvSpPr>
          <p:cNvPr id="14" name="TextBox 13">
            <a:extLst>
              <a:ext uri="{FF2B5EF4-FFF2-40B4-BE49-F238E27FC236}">
                <a16:creationId xmlns:a16="http://schemas.microsoft.com/office/drawing/2014/main" id="{C1CEE5A7-D4F4-8249-BA8F-7BEDA96A2AD3}"/>
              </a:ext>
            </a:extLst>
          </p:cNvPr>
          <p:cNvSpPr txBox="1"/>
          <p:nvPr/>
        </p:nvSpPr>
        <p:spPr>
          <a:xfrm>
            <a:off x="23538156" y="11713834"/>
            <a:ext cx="10243604" cy="523220"/>
          </a:xfrm>
          <a:prstGeom prst="rect">
            <a:avLst/>
          </a:prstGeom>
          <a:noFill/>
        </p:spPr>
        <p:txBody>
          <a:bodyPr wrap="square" lIns="91440" tIns="45720" rIns="91440" bIns="45720" rtlCol="0" anchor="t">
            <a:spAutoFit/>
          </a:bodyPr>
          <a:lstStyle/>
          <a:p>
            <a:pPr algn="ctr"/>
            <a:r>
              <a:rPr lang="en-US" sz="2800" dirty="0">
                <a:latin typeface="Cambria"/>
                <a:ea typeface="Cambria"/>
              </a:rPr>
              <a:t>Concrete proportioning table.</a:t>
            </a:r>
            <a:endParaRPr lang="en-US" sz="2800">
              <a:latin typeface="Cambria" panose="02040503050406030204" pitchFamily="18" charset="0"/>
              <a:ea typeface="Cambria" panose="02040503050406030204" pitchFamily="18" charset="0"/>
            </a:endParaRPr>
          </a:p>
        </p:txBody>
      </p:sp>
      <p:sp>
        <p:nvSpPr>
          <p:cNvPr id="20" name="Subtitle 2">
            <a:extLst>
              <a:ext uri="{FF2B5EF4-FFF2-40B4-BE49-F238E27FC236}">
                <a16:creationId xmlns:a16="http://schemas.microsoft.com/office/drawing/2014/main" id="{F7D0ED08-99FF-8766-515F-CF560C18A828}"/>
              </a:ext>
            </a:extLst>
          </p:cNvPr>
          <p:cNvSpPr txBox="1">
            <a:spLocks/>
          </p:cNvSpPr>
          <p:nvPr/>
        </p:nvSpPr>
        <p:spPr>
          <a:xfrm>
            <a:off x="330619" y="10430773"/>
            <a:ext cx="14018562" cy="756299"/>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700">
                <a:solidFill>
                  <a:schemeClr val="bg1"/>
                </a:solidFill>
                <a:latin typeface="Cambria" panose="02040503050406030204" pitchFamily="18" charset="0"/>
              </a:rPr>
              <a:t>2023 Rules for Mix Design and Construction</a:t>
            </a:r>
          </a:p>
        </p:txBody>
      </p:sp>
      <p:sp>
        <p:nvSpPr>
          <p:cNvPr id="37" name="TextBox 36">
            <a:extLst>
              <a:ext uri="{FF2B5EF4-FFF2-40B4-BE49-F238E27FC236}">
                <a16:creationId xmlns:a16="http://schemas.microsoft.com/office/drawing/2014/main" id="{F860CFE8-14DA-1EB8-8FC1-3034D446ED03}"/>
              </a:ext>
            </a:extLst>
          </p:cNvPr>
          <p:cNvSpPr txBox="1"/>
          <p:nvPr/>
        </p:nvSpPr>
        <p:spPr>
          <a:xfrm>
            <a:off x="304148" y="11394456"/>
            <a:ext cx="13975291" cy="3539430"/>
          </a:xfrm>
          <a:prstGeom prst="rect">
            <a:avLst/>
          </a:prstGeom>
          <a:noFill/>
          <a:ln>
            <a:solidFill>
              <a:schemeClr val="tx1"/>
            </a:solidFill>
          </a:ln>
        </p:spPr>
        <p:txBody>
          <a:bodyPr wrap="square" lIns="91440" tIns="45720" rIns="91440" bIns="45720" rtlCol="0" anchor="t">
            <a:spAutoFit/>
          </a:bodyPr>
          <a:lstStyle/>
          <a:p>
            <a:pPr marL="571500" indent="-571500">
              <a:buFont typeface="Arial" panose="020B0604020202020204" pitchFamily="34" charset="0"/>
              <a:buChar char="•"/>
            </a:pPr>
            <a:r>
              <a:rPr lang="en-US" sz="3200" dirty="0">
                <a:latin typeface="Cambria"/>
                <a:ea typeface="Cambria"/>
              </a:rPr>
              <a:t>Maximum 30% Portland cement in cementitious materials mix</a:t>
            </a:r>
          </a:p>
          <a:p>
            <a:pPr marL="571500" indent="-571500">
              <a:buFont typeface="Arial" panose="020B0604020202020204" pitchFamily="34" charset="0"/>
              <a:buChar char="•"/>
            </a:pPr>
            <a:r>
              <a:rPr lang="en-US" sz="3200" dirty="0">
                <a:latin typeface="Cambria"/>
                <a:ea typeface="Cambria"/>
              </a:rPr>
              <a:t>Maximum longitudinal hull dimension restricted to 22'</a:t>
            </a:r>
          </a:p>
          <a:p>
            <a:pPr marL="571500" indent="-571500">
              <a:buFont typeface="Arial" panose="020B0604020202020204" pitchFamily="34" charset="0"/>
              <a:buChar char="•"/>
            </a:pPr>
            <a:r>
              <a:rPr lang="en-US" sz="3200" dirty="0">
                <a:latin typeface="Cambria"/>
                <a:ea typeface="Cambria"/>
              </a:rPr>
              <a:t>No paint, only dye or stain to color the concrete</a:t>
            </a:r>
            <a:endParaRPr lang="en-US" sz="3200">
              <a:latin typeface="Cambria" panose="02040503050406030204" pitchFamily="18" charset="0"/>
              <a:ea typeface="Cambria" panose="02040503050406030204" pitchFamily="18" charset="0"/>
            </a:endParaRPr>
          </a:p>
          <a:p>
            <a:pPr marL="571500" indent="-571500">
              <a:buFont typeface="Arial" panose="020B0604020202020204" pitchFamily="34" charset="0"/>
              <a:buChar char="•"/>
            </a:pPr>
            <a:r>
              <a:rPr lang="en-US" sz="3200" dirty="0">
                <a:latin typeface="Cambria"/>
                <a:ea typeface="Cambria"/>
              </a:rPr>
              <a:t>Mesh reinforcement min. 40% open area</a:t>
            </a:r>
          </a:p>
          <a:p>
            <a:pPr marL="571500" indent="-571500">
              <a:buFont typeface="Arial" panose="020B0604020202020204" pitchFamily="34" charset="0"/>
              <a:buChar char="•"/>
            </a:pPr>
            <a:r>
              <a:rPr lang="en-US" sz="3200" dirty="0">
                <a:latin typeface="Cambria"/>
                <a:ea typeface="Cambria"/>
              </a:rPr>
              <a:t>Floatation must be 3’ from endcaps and fully encased in concrete</a:t>
            </a:r>
          </a:p>
          <a:p>
            <a:pPr marL="571500" indent="-571500">
              <a:buFont typeface="Arial" panose="020B0604020202020204" pitchFamily="34" charset="0"/>
              <a:buChar char="•"/>
            </a:pPr>
            <a:r>
              <a:rPr lang="en-US" sz="3200" dirty="0">
                <a:latin typeface="Cambria"/>
                <a:ea typeface="Cambria"/>
              </a:rPr>
              <a:t>All reinforcement must be fully encased in concrete</a:t>
            </a:r>
            <a:endParaRPr lang="en-US" sz="3200">
              <a:latin typeface="Cambria" panose="02040503050406030204" pitchFamily="18" charset="0"/>
              <a:ea typeface="Cambria" panose="02040503050406030204" pitchFamily="18" charset="0"/>
            </a:endParaRPr>
          </a:p>
          <a:p>
            <a:pPr marL="571500" indent="-571500">
              <a:buFont typeface="Arial" panose="020B0604020202020204" pitchFamily="34" charset="0"/>
              <a:buChar char="•"/>
            </a:pPr>
            <a:r>
              <a:rPr lang="en-US" sz="3200" dirty="0">
                <a:latin typeface="Cambria"/>
                <a:ea typeface="Cambria"/>
              </a:rPr>
              <a:t>Only clear non-pigmented sealers may be applied adhering to ASTM C1315</a:t>
            </a:r>
            <a:endParaRPr lang="en-US" sz="3200">
              <a:latin typeface="Cambria" panose="02040503050406030204" pitchFamily="18" charset="0"/>
              <a:ea typeface="Cambria" panose="02040503050406030204" pitchFamily="18" charset="0"/>
            </a:endParaRPr>
          </a:p>
        </p:txBody>
      </p:sp>
      <p:sp>
        <p:nvSpPr>
          <p:cNvPr id="39" name="TextBox 38">
            <a:extLst>
              <a:ext uri="{FF2B5EF4-FFF2-40B4-BE49-F238E27FC236}">
                <a16:creationId xmlns:a16="http://schemas.microsoft.com/office/drawing/2014/main" id="{EB41B0EC-BE91-C252-BFC5-5C117EBB6003}"/>
              </a:ext>
            </a:extLst>
          </p:cNvPr>
          <p:cNvSpPr txBox="1"/>
          <p:nvPr/>
        </p:nvSpPr>
        <p:spPr>
          <a:xfrm>
            <a:off x="284066" y="16462567"/>
            <a:ext cx="14031726" cy="5786199"/>
          </a:xfrm>
          <a:prstGeom prst="rect">
            <a:avLst/>
          </a:prstGeom>
          <a:noFill/>
          <a:ln>
            <a:solidFill>
              <a:schemeClr val="tx1"/>
            </a:solidFill>
          </a:ln>
        </p:spPr>
        <p:txBody>
          <a:bodyPr wrap="square" lIns="91440" tIns="45720" rIns="91440" bIns="45720" rtlCol="0" anchor="t">
            <a:spAutoFit/>
          </a:bodyPr>
          <a:lstStyle/>
          <a:p>
            <a:r>
              <a:rPr lang="en-US" sz="3700">
                <a:latin typeface="Cambria"/>
                <a:ea typeface="Cambria"/>
              </a:rPr>
              <a:t>Sustainability is a large part of the concrete canoe competition based on the carbon footprint from production of cementitious materials, efficient materials use, and other environmental impacts. </a:t>
            </a:r>
            <a:endParaRPr lang="en-US" sz="3700">
              <a:latin typeface="Cambria" panose="02040503050406030204" pitchFamily="18" charset="0"/>
              <a:ea typeface="Cambria" panose="02040503050406030204" pitchFamily="18" charset="0"/>
            </a:endParaRPr>
          </a:p>
          <a:p>
            <a:pPr marL="571500" indent="-571500">
              <a:buFont typeface="Arial" panose="020B0604020202020204" pitchFamily="34" charset="0"/>
              <a:buChar char="•"/>
            </a:pPr>
            <a:r>
              <a:rPr lang="en-US" sz="3700" err="1">
                <a:latin typeface="Cambria" panose="02040503050406030204" pitchFamily="18" charset="0"/>
                <a:ea typeface="Cambria" panose="02040503050406030204" pitchFamily="18" charset="0"/>
              </a:rPr>
              <a:t>Poraver</a:t>
            </a:r>
            <a:r>
              <a:rPr lang="en-US" sz="3700">
                <a:latin typeface="Cambria" panose="02040503050406030204" pitchFamily="18" charset="0"/>
                <a:ea typeface="Cambria" panose="02040503050406030204" pitchFamily="18" charset="0"/>
              </a:rPr>
              <a:t> expanded glass is made of 100% recycled glass</a:t>
            </a:r>
          </a:p>
          <a:p>
            <a:pPr marL="571500" indent="-571500">
              <a:buFont typeface="Arial" panose="020B0604020202020204" pitchFamily="34" charset="0"/>
              <a:buChar char="•"/>
            </a:pPr>
            <a:r>
              <a:rPr lang="en-US" sz="3700">
                <a:latin typeface="Cambria" panose="02040503050406030204" pitchFamily="18" charset="0"/>
                <a:ea typeface="Cambria" panose="02040503050406030204" pitchFamily="18" charset="0"/>
              </a:rPr>
              <a:t>Supplementary cementitious materials:</a:t>
            </a:r>
          </a:p>
          <a:p>
            <a:pPr marL="2722045" lvl="1" indent="-571500">
              <a:buFont typeface="Arial" panose="020B0604020202020204" pitchFamily="34" charset="0"/>
              <a:buChar char="•"/>
            </a:pPr>
            <a:r>
              <a:rPr lang="en-US" sz="3700">
                <a:latin typeface="Cambria" panose="02040503050406030204" pitchFamily="18" charset="0"/>
                <a:ea typeface="Cambria" panose="02040503050406030204" pitchFamily="18" charset="0"/>
              </a:rPr>
              <a:t>Slag is a by-product of metal smelting</a:t>
            </a:r>
          </a:p>
          <a:p>
            <a:pPr marL="2722045" lvl="1" indent="-571500">
              <a:buFont typeface="Arial" panose="020B0604020202020204" pitchFamily="34" charset="0"/>
              <a:buChar char="•"/>
            </a:pPr>
            <a:r>
              <a:rPr lang="en-US" sz="3700">
                <a:latin typeface="Cambria" panose="02040503050406030204" pitchFamily="18" charset="0"/>
                <a:ea typeface="Cambria" panose="02040503050406030204" pitchFamily="18" charset="0"/>
              </a:rPr>
              <a:t>Silica fume is a by-product of metal smelting</a:t>
            </a:r>
          </a:p>
          <a:p>
            <a:pPr marL="2722045" lvl="1" indent="-571500">
              <a:buFont typeface="Arial" panose="020B0604020202020204" pitchFamily="34" charset="0"/>
              <a:buChar char="•"/>
            </a:pPr>
            <a:r>
              <a:rPr lang="en-US" sz="3700">
                <a:latin typeface="Cambria" panose="02040503050406030204" pitchFamily="18" charset="0"/>
                <a:ea typeface="Cambria" panose="02040503050406030204" pitchFamily="18" charset="0"/>
              </a:rPr>
              <a:t>Fly ash is a by-product of coal-powered plants</a:t>
            </a:r>
          </a:p>
          <a:p>
            <a:pPr marL="571500" indent="-571500">
              <a:buFont typeface="Arial" panose="020B0604020202020204" pitchFamily="34" charset="0"/>
              <a:buChar char="•"/>
            </a:pPr>
            <a:r>
              <a:rPr lang="en-US" sz="3700">
                <a:latin typeface="Cambria" panose="02040503050406030204" pitchFamily="18" charset="0"/>
                <a:ea typeface="Cambria" panose="02040503050406030204" pitchFamily="18" charset="0"/>
              </a:rPr>
              <a:t>Eco stain containing zero volatile organic compounds to reduce chemical leaching into water</a:t>
            </a:r>
          </a:p>
        </p:txBody>
      </p:sp>
      <p:graphicFrame>
        <p:nvGraphicFramePr>
          <p:cNvPr id="38" name="Chart 37">
            <a:extLst>
              <a:ext uri="{FF2B5EF4-FFF2-40B4-BE49-F238E27FC236}">
                <a16:creationId xmlns:a16="http://schemas.microsoft.com/office/drawing/2014/main" id="{86EC28C8-5497-571C-54D4-EE19DE0BB46A}"/>
              </a:ext>
              <a:ext uri="{147F2762-F138-4A5C-976F-8EAC2B608ADB}">
                <a16:predDERef xmlns:a16="http://schemas.microsoft.com/office/drawing/2014/main" pred="{D7FC78C5-20F4-8E02-2B7F-218D1A72D839}"/>
              </a:ext>
            </a:extLst>
          </p:cNvPr>
          <p:cNvGraphicFramePr>
            <a:graphicFrameLocks/>
          </p:cNvGraphicFramePr>
          <p:nvPr>
            <p:extLst>
              <p:ext uri="{D42A27DB-BD31-4B8C-83A1-F6EECF244321}">
                <p14:modId xmlns:p14="http://schemas.microsoft.com/office/powerpoint/2010/main" val="2394028713"/>
              </p:ext>
            </p:extLst>
          </p:nvPr>
        </p:nvGraphicFramePr>
        <p:xfrm>
          <a:off x="34521465" y="6379709"/>
          <a:ext cx="8269374" cy="4907402"/>
        </p:xfrm>
        <a:graphic>
          <a:graphicData uri="http://schemas.openxmlformats.org/drawingml/2006/chart">
            <c:chart xmlns:c="http://schemas.openxmlformats.org/drawingml/2006/chart" xmlns:r="http://schemas.openxmlformats.org/officeDocument/2006/relationships" r:id="rId13"/>
          </a:graphicData>
        </a:graphic>
      </p:graphicFrame>
      <p:sp>
        <p:nvSpPr>
          <p:cNvPr id="40" name="TextBox 39">
            <a:extLst>
              <a:ext uri="{FF2B5EF4-FFF2-40B4-BE49-F238E27FC236}">
                <a16:creationId xmlns:a16="http://schemas.microsoft.com/office/drawing/2014/main" id="{3A6C7568-7EFC-13F8-C631-553E96E711B9}"/>
              </a:ext>
            </a:extLst>
          </p:cNvPr>
          <p:cNvSpPr txBox="1"/>
          <p:nvPr/>
        </p:nvSpPr>
        <p:spPr>
          <a:xfrm>
            <a:off x="34803815" y="11393220"/>
            <a:ext cx="8269374" cy="1015663"/>
          </a:xfrm>
          <a:prstGeom prst="rect">
            <a:avLst/>
          </a:prstGeom>
          <a:noFill/>
        </p:spPr>
        <p:txBody>
          <a:bodyPr wrap="square" rtlCol="0">
            <a:spAutoFit/>
          </a:bodyPr>
          <a:lstStyle/>
          <a:p>
            <a:r>
              <a:rPr lang="en-US" sz="2800">
                <a:latin typeface="Cambria" panose="02040503050406030204" pitchFamily="18" charset="0"/>
                <a:ea typeface="Cambria" panose="02040503050406030204" pitchFamily="18" charset="0"/>
              </a:rPr>
              <a:t>The compressive strength of the concrete after 28 days of curing is about 2500psi</a:t>
            </a:r>
            <a:r>
              <a:rPr lang="en-US" sz="3200">
                <a:latin typeface="Cambria" panose="02040503050406030204" pitchFamily="18" charset="0"/>
                <a:ea typeface="Cambria" panose="02040503050406030204" pitchFamily="18" charset="0"/>
              </a:rPr>
              <a:t>.</a:t>
            </a:r>
          </a:p>
        </p:txBody>
      </p:sp>
      <p:cxnSp>
        <p:nvCxnSpPr>
          <p:cNvPr id="41" name="Straight Connector 40">
            <a:extLst>
              <a:ext uri="{FF2B5EF4-FFF2-40B4-BE49-F238E27FC236}">
                <a16:creationId xmlns:a16="http://schemas.microsoft.com/office/drawing/2014/main" id="{AF04941D-B3B7-A1C8-A862-F68C027CFBF9}"/>
              </a:ext>
            </a:extLst>
          </p:cNvPr>
          <p:cNvCxnSpPr>
            <a:cxnSpLocks/>
          </p:cNvCxnSpPr>
          <p:nvPr/>
        </p:nvCxnSpPr>
        <p:spPr>
          <a:xfrm>
            <a:off x="23165962" y="6000072"/>
            <a:ext cx="0" cy="7182962"/>
          </a:xfrm>
          <a:prstGeom prst="line">
            <a:avLst/>
          </a:prstGeom>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CED4F8BC-EECC-79E9-876B-6FFBD40FF216}"/>
              </a:ext>
            </a:extLst>
          </p:cNvPr>
          <p:cNvCxnSpPr>
            <a:cxnSpLocks/>
          </p:cNvCxnSpPr>
          <p:nvPr/>
        </p:nvCxnSpPr>
        <p:spPr>
          <a:xfrm>
            <a:off x="34124594" y="6000072"/>
            <a:ext cx="0" cy="7182962"/>
          </a:xfrm>
          <a:prstGeom prst="line">
            <a:avLst/>
          </a:prstGeom>
        </p:spPr>
        <p:style>
          <a:lnRef idx="1">
            <a:schemeClr val="dk1"/>
          </a:lnRef>
          <a:fillRef idx="0">
            <a:schemeClr val="dk1"/>
          </a:fillRef>
          <a:effectRef idx="0">
            <a:schemeClr val="dk1"/>
          </a:effectRef>
          <a:fontRef idx="minor">
            <a:schemeClr val="tx1"/>
          </a:fontRef>
        </p:style>
      </p:cxnSp>
      <p:pic>
        <p:nvPicPr>
          <p:cNvPr id="42" name="Picture 41" descr="A picture containing dark&#10;&#10;Description automatically generated">
            <a:extLst>
              <a:ext uri="{FF2B5EF4-FFF2-40B4-BE49-F238E27FC236}">
                <a16:creationId xmlns:a16="http://schemas.microsoft.com/office/drawing/2014/main" id="{84D4E98A-D794-F2E2-B184-9F9F37E9E690}"/>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4784" t="17925" r="11089" b="17593"/>
          <a:stretch/>
        </p:blipFill>
        <p:spPr>
          <a:xfrm>
            <a:off x="15861733" y="6644063"/>
            <a:ext cx="3001421" cy="3067399"/>
          </a:xfrm>
          <a:prstGeom prst="rect">
            <a:avLst/>
          </a:prstGeom>
        </p:spPr>
      </p:pic>
      <p:sp>
        <p:nvSpPr>
          <p:cNvPr id="43" name="TextBox 42">
            <a:extLst>
              <a:ext uri="{FF2B5EF4-FFF2-40B4-BE49-F238E27FC236}">
                <a16:creationId xmlns:a16="http://schemas.microsoft.com/office/drawing/2014/main" id="{9EDFA6FE-9EBD-B1A3-7459-945A8F41B244}"/>
              </a:ext>
            </a:extLst>
          </p:cNvPr>
          <p:cNvSpPr txBox="1"/>
          <p:nvPr/>
        </p:nvSpPr>
        <p:spPr>
          <a:xfrm>
            <a:off x="15391134" y="12009280"/>
            <a:ext cx="7970111" cy="954107"/>
          </a:xfrm>
          <a:prstGeom prst="rect">
            <a:avLst/>
          </a:prstGeom>
          <a:noFill/>
        </p:spPr>
        <p:txBody>
          <a:bodyPr wrap="square" lIns="91440" tIns="45720" rIns="91440" bIns="45720" rtlCol="0" anchor="t">
            <a:spAutoFit/>
          </a:bodyPr>
          <a:lstStyle/>
          <a:p>
            <a:r>
              <a:rPr lang="en-US" sz="2800" dirty="0">
                <a:latin typeface="Cambria"/>
                <a:ea typeface="Cambria"/>
              </a:rPr>
              <a:t>Two sizes of </a:t>
            </a:r>
            <a:r>
              <a:rPr lang="en-US" sz="2800" dirty="0" err="1">
                <a:latin typeface="Cambria"/>
                <a:ea typeface="Cambria"/>
              </a:rPr>
              <a:t>Poraver</a:t>
            </a:r>
            <a:r>
              <a:rPr lang="en-US" sz="2800" dirty="0">
                <a:latin typeface="Cambria"/>
                <a:ea typeface="Cambria"/>
              </a:rPr>
              <a:t> expanded glass were chosen to fit gradation requirements as shown above.</a:t>
            </a:r>
          </a:p>
        </p:txBody>
      </p:sp>
      <p:sp>
        <p:nvSpPr>
          <p:cNvPr id="47" name="TextBox 46">
            <a:extLst>
              <a:ext uri="{FF2B5EF4-FFF2-40B4-BE49-F238E27FC236}">
                <a16:creationId xmlns:a16="http://schemas.microsoft.com/office/drawing/2014/main" id="{48052EF0-3A84-399D-D323-F31F20104EAB}"/>
              </a:ext>
            </a:extLst>
          </p:cNvPr>
          <p:cNvSpPr txBox="1"/>
          <p:nvPr/>
        </p:nvSpPr>
        <p:spPr>
          <a:xfrm>
            <a:off x="19111215" y="6768218"/>
            <a:ext cx="3412327" cy="2246769"/>
          </a:xfrm>
          <a:prstGeom prst="rect">
            <a:avLst/>
          </a:prstGeom>
          <a:noFill/>
        </p:spPr>
        <p:txBody>
          <a:bodyPr wrap="square" rtlCol="0">
            <a:spAutoFit/>
          </a:bodyPr>
          <a:lstStyle/>
          <a:p>
            <a:r>
              <a:rPr lang="en-US" sz="2800">
                <a:latin typeface="Cambria" panose="02040503050406030204" pitchFamily="18" charset="0"/>
                <a:ea typeface="Cambria" panose="02040503050406030204" pitchFamily="18" charset="0"/>
              </a:rPr>
              <a:t>Photo of a broken sample under to microscope. Air bubbles can be seen in the aggregate.</a:t>
            </a:r>
          </a:p>
        </p:txBody>
      </p:sp>
      <p:pic>
        <p:nvPicPr>
          <p:cNvPr id="50" name="Picture 49">
            <a:extLst>
              <a:ext uri="{FF2B5EF4-FFF2-40B4-BE49-F238E27FC236}">
                <a16:creationId xmlns:a16="http://schemas.microsoft.com/office/drawing/2014/main" id="{B496FFD4-C8C3-5292-4186-7005C7ACAFE9}"/>
              </a:ext>
            </a:extLst>
          </p:cNvPr>
          <p:cNvPicPr>
            <a:picLocks noChangeAspect="1"/>
          </p:cNvPicPr>
          <p:nvPr/>
        </p:nvPicPr>
        <p:blipFill>
          <a:blip r:embed="rId15"/>
          <a:stretch>
            <a:fillRect/>
          </a:stretch>
        </p:blipFill>
        <p:spPr>
          <a:xfrm>
            <a:off x="16288859" y="10069335"/>
            <a:ext cx="5660904" cy="1827536"/>
          </a:xfrm>
          <a:prstGeom prst="rect">
            <a:avLst/>
          </a:prstGeom>
        </p:spPr>
      </p:pic>
      <p:pic>
        <p:nvPicPr>
          <p:cNvPr id="3" name="Picture 4" descr="Diagram, engineering drawing&#10;&#10;Description automatically generated">
            <a:extLst>
              <a:ext uri="{FF2B5EF4-FFF2-40B4-BE49-F238E27FC236}">
                <a16:creationId xmlns:a16="http://schemas.microsoft.com/office/drawing/2014/main" id="{5625CCAC-F8E5-11EC-DC38-1B698DF0683C}"/>
              </a:ext>
            </a:extLst>
          </p:cNvPr>
          <p:cNvPicPr>
            <a:picLocks noChangeAspect="1"/>
          </p:cNvPicPr>
          <p:nvPr/>
        </p:nvPicPr>
        <p:blipFill>
          <a:blip r:embed="rId16"/>
          <a:stretch>
            <a:fillRect/>
          </a:stretch>
        </p:blipFill>
        <p:spPr>
          <a:xfrm>
            <a:off x="15391134" y="15157330"/>
            <a:ext cx="16512157" cy="8778389"/>
          </a:xfrm>
          <a:prstGeom prst="rect">
            <a:avLst/>
          </a:prstGeom>
        </p:spPr>
      </p:pic>
      <p:pic>
        <p:nvPicPr>
          <p:cNvPr id="24" name="Picture 23">
            <a:extLst>
              <a:ext uri="{FF2B5EF4-FFF2-40B4-BE49-F238E27FC236}">
                <a16:creationId xmlns:a16="http://schemas.microsoft.com/office/drawing/2014/main" id="{DBD90A7A-2728-C4A3-50B1-CA0B09B98105}"/>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1168366" y="15748790"/>
            <a:ext cx="11622473" cy="1420819"/>
          </a:xfrm>
          <a:prstGeom prst="rect">
            <a:avLst/>
          </a:prstGeom>
        </p:spPr>
      </p:pic>
      <p:pic>
        <p:nvPicPr>
          <p:cNvPr id="44" name="Picture 43">
            <a:extLst>
              <a:ext uri="{FF2B5EF4-FFF2-40B4-BE49-F238E27FC236}">
                <a16:creationId xmlns:a16="http://schemas.microsoft.com/office/drawing/2014/main" id="{A214BC17-5DB6-8E40-94E6-4F2D0524E327}"/>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5137807" y="17781821"/>
            <a:ext cx="10497842" cy="1285825"/>
          </a:xfrm>
          <a:prstGeom prst="rect">
            <a:avLst/>
          </a:prstGeom>
        </p:spPr>
      </p:pic>
      <p:pic>
        <p:nvPicPr>
          <p:cNvPr id="48" name="Picture 47" descr="Diagram&#10;&#10;Description automatically generated">
            <a:extLst>
              <a:ext uri="{FF2B5EF4-FFF2-40B4-BE49-F238E27FC236}">
                <a16:creationId xmlns:a16="http://schemas.microsoft.com/office/drawing/2014/main" id="{F0A4C5AA-CF0B-4827-44BC-EEB9708ECB20}"/>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0752342" y="17862843"/>
            <a:ext cx="12598867" cy="4606038"/>
          </a:xfrm>
          <a:prstGeom prst="rect">
            <a:avLst/>
          </a:prstGeom>
        </p:spPr>
      </p:pic>
    </p:spTree>
    <p:extLst>
      <p:ext uri="{BB962C8B-B14F-4D97-AF65-F5344CB8AC3E}">
        <p14:creationId xmlns:p14="http://schemas.microsoft.com/office/powerpoint/2010/main" val="3760304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1966D790-D06C-4361-94B8-8BED25FA40AD}">
  <ds:schemaRefs>
    <ds:schemaRef ds:uri="ESRI.ArcGIS.Mapping.OfficeIntegration.PowerPointInfo"/>
  </ds:schemaRefs>
</ds:datastoreItem>
</file>

<file path=customXml/itemProps2.xml><?xml version="1.0" encoding="utf-8"?>
<ds:datastoreItem xmlns:ds="http://schemas.openxmlformats.org/officeDocument/2006/customXml" ds:itemID="{E8B49EBC-8012-49EB-A634-9AC004CF8E85}">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535</Words>
  <Application>Microsoft Office PowerPoint</Application>
  <PresentationFormat>Custom</PresentationFormat>
  <Paragraphs>47</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Cambria</vt:lpstr>
      <vt:lpstr>Office Theme</vt:lpstr>
      <vt:lpstr>ASCE Concrete Canoe Cormac MacPhail, Lauren Robbins, Dustin Wells Department of Civil Engineering, University of New Hampshire, Durham, NH 03824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Rhiannon Jacobs</dc:creator>
  <cp:lastModifiedBy>Dustin Wells</cp:lastModifiedBy>
  <cp:revision>2</cp:revision>
  <dcterms:created xsi:type="dcterms:W3CDTF">2016-03-05T16:55:12Z</dcterms:created>
  <dcterms:modified xsi:type="dcterms:W3CDTF">2023-04-17T19:20:08Z</dcterms:modified>
</cp:coreProperties>
</file>