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9" r:id="rId2"/>
  </p:sldIdLst>
  <p:sldSz cx="43891200" cy="32918400"/>
  <p:notesSz cx="7077075" cy="9363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5552">
          <p15:clr>
            <a:srgbClr val="A4A3A4"/>
          </p15:clr>
        </p15:guide>
        <p15:guide id="3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809862-E423-E984-A37B-6AC6005A3C73}" name="Peter Yankowski" initials="PY" userId="S::pcy1001@usnh.edu::80e139a7-001d-4244-823d-cb5f5594a786" providerId="AD"/>
  <p188:author id="{DC1E5184-E0EA-7EFC-7A95-3B7E075A6B65}" name="Ben Brockway" initials="BB" userId="S::bjb1050@wildcats.unh.edu::097d3746-5048-4d89-8570-4f9de9be73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0066"/>
    <a:srgbClr val="999999"/>
    <a:srgbClr val="FF9900"/>
    <a:srgbClr val="990000"/>
    <a:srgbClr val="000050"/>
    <a:srgbClr val="00126A"/>
    <a:srgbClr val="0033CC"/>
    <a:srgbClr val="000622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0747D-796B-FB6B-8704-AE497461810A}" v="42" dt="2023-04-16T23:04:31.216"/>
    <p1510:client id="{0918FA57-3E11-9AC1-9AD4-EA966FC9AE5A}" v="165" dt="2023-04-16T23:09:36.540"/>
    <p1510:client id="{304BC5AA-2B52-4381-BA40-2A5238660093}" v="16" dt="2023-04-16T20:41:43.993"/>
    <p1510:client id="{4DEFE794-B213-8BAC-24F9-A23EEF3F2AF7}" v="26" dt="2023-04-16T23:03:22.390"/>
    <p1510:client id="{56C436EF-E6C9-1ED2-9C3B-7B10C804D4DA}" v="127" dt="2023-04-16T22:51:06.026"/>
    <p1510:client id="{88DC607D-F480-A176-DE2D-FA2C86C592C3}" v="116" dt="2023-04-16T22:52:49.361"/>
    <p1510:client id="{8FD590DB-3A9D-9998-55C2-D755A745C51A}" v="23" dt="2023-04-16T23:07:24.509"/>
    <p1510:client id="{9887F3A2-DA4F-9C8A-C0D5-EBB9D1B6D23E}" v="5" dt="2023-04-16T23:11:17.395"/>
    <p1510:client id="{99E48931-0743-5088-2654-A44AC90E8C3A}" v="286" dt="2023-04-16T22:54:18.274"/>
    <p1510:client id="{AD90753F-A6D7-1B5F-1E7E-39252343ABAB}" v="19" dt="2023-04-16T22:58:04.485"/>
    <p1510:client id="{AE52F9E8-5FE2-4C02-A0BC-869BCEB3A9F9}" v="3945" dt="2023-04-16T23:10:19.121"/>
    <p1510:client id="{BE169DDE-FF2D-5B5F-AFBA-39EE6CB06806}" v="1" dt="2023-04-16T20:31:09.632"/>
    <p1510:client id="{D4668ADF-AF72-83A9-94F2-250CC2ECBD9A}" v="1" dt="2023-04-16T21:29:45.136"/>
    <p1510:client id="{E85DDA25-8B1B-9691-43EA-0DEFDEE6BC73}" v="38" dt="2023-04-16T20:39:03.075"/>
    <p1510:client id="{F092AB67-2165-2EA1-88E5-59D8EA0758C2}" v="2" dt="2023-04-16T21:33:32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368"/>
        <p:guide pos="15552"/>
        <p:guide pos="1382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t" anchorCtr="0" compatLnSpc="1">
            <a:prstTxWarp prst="textNoShape">
              <a:avLst/>
            </a:prstTxWarp>
          </a:bodyPr>
          <a:lstStyle>
            <a:lvl1pPr algn="l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27" y="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t" anchorCtr="0" compatLnSpc="1">
            <a:prstTxWarp prst="textNoShape">
              <a:avLst/>
            </a:prstTxWarp>
          </a:bodyPr>
          <a:lstStyle>
            <a:lvl1pPr algn="r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313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b" anchorCtr="0" compatLnSpc="1">
            <a:prstTxWarp prst="textNoShape">
              <a:avLst/>
            </a:prstTxWarp>
          </a:bodyPr>
          <a:lstStyle>
            <a:lvl1pPr algn="l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27" y="8893313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b" anchorCtr="0" compatLnSpc="1">
            <a:prstTxWarp prst="textNoShape">
              <a:avLst/>
            </a:prstTxWarp>
          </a:bodyPr>
          <a:lstStyle>
            <a:lvl1pPr algn="r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DCE5CEB-6363-420F-BE45-85B064B8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6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7" y="10226675"/>
            <a:ext cx="37306250" cy="7054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4" y="18653125"/>
            <a:ext cx="30724474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278E-ED96-461A-883E-5FD94BC3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C329-9094-49E3-ADB9-7C70C8CFF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40" y="1317625"/>
            <a:ext cx="9875837" cy="2808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C182-0EAC-4479-8D18-C53192F40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7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193927" y="1317625"/>
            <a:ext cx="39503350" cy="5486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3928" y="7680326"/>
            <a:ext cx="19675474" cy="10787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021803" y="7680326"/>
            <a:ext cx="19675474" cy="10787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193928" y="18619788"/>
            <a:ext cx="19675474" cy="10787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21803" y="18619788"/>
            <a:ext cx="19675474" cy="10787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7164-4707-4A19-A6AB-6533AC9F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D8D97-1826-4078-ADDA-4E99B734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1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43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73675-D381-4E0E-B86F-9F9EFE057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8" y="7680325"/>
            <a:ext cx="19675474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3" y="7680325"/>
            <a:ext cx="19675474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DAF2-D655-47B3-A184-648194FE7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8"/>
            <a:ext cx="19392901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1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8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F92EC-8C3C-4F10-858C-C66E68A9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AEDA9-9C5F-4252-8D07-E5D3174E9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BADD-EE0D-4AEE-A966-D1DAD592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4" y="1311275"/>
            <a:ext cx="14439901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4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4" y="6888163"/>
            <a:ext cx="14439901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56635-F299-487E-8478-361B2D7E6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5" y="23042568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5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5" y="25763543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BA4C-6842-4480-8686-9E83B0824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A9A9"/>
            </a:gs>
            <a:gs pos="50000">
              <a:srgbClr val="990000"/>
            </a:gs>
            <a:gs pos="100000">
              <a:srgbClr val="DDA9A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4279" y="1317625"/>
            <a:ext cx="395026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4279" y="7680325"/>
            <a:ext cx="39502645" cy="217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4279" y="29978350"/>
            <a:ext cx="1024184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l"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879" y="29978350"/>
            <a:ext cx="1389944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5079" y="29978350"/>
            <a:ext cx="1024184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r"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D3B0B1D-8805-4920-9608-A1D4D0B3D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2pPr>
      <a:lvl3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3pPr>
      <a:lvl4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4pPr>
      <a:lvl5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5pPr>
      <a:lvl6pPr marL="4572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6pPr>
      <a:lvl7pPr marL="9144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7pPr>
      <a:lvl8pPr marL="13716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8pPr>
      <a:lvl9pPr marL="18288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9pPr>
    </p:titleStyle>
    <p:bodyStyle>
      <a:lvl1pPr marL="1409700" indent="-14097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57525" indent="-1176338" algn="l" defTabSz="3762375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</a:defRPr>
      </a:lvl2pPr>
      <a:lvl3pPr marL="4702175" indent="-9398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9900">
          <a:solidFill>
            <a:schemeClr val="tx1"/>
          </a:solidFill>
          <a:latin typeface="+mn-lt"/>
        </a:defRPr>
      </a:lvl3pPr>
      <a:lvl4pPr marL="6583363" indent="-93980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</a:defRPr>
      </a:lvl4pPr>
      <a:lvl5pPr marL="8466138" indent="-941388" algn="l" defTabSz="3762375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5pPr>
      <a:lvl6pPr marL="89233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6pPr>
      <a:lvl7pPr marL="93805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7pPr>
      <a:lvl8pPr marL="98377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8pPr>
      <a:lvl9pPr marL="102949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17/06/relationships/model3d" Target="../media/model3d1.glb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3D4D4881-D597-623C-871E-9F629BC5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855" y="17675566"/>
            <a:ext cx="4810250" cy="543316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"/>
            <a:ext cx="43891200" cy="5486399"/>
          </a:xfr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457200" algn="l">
              <a:spcBef>
                <a:spcPts val="0"/>
              </a:spcBef>
              <a:spcAft>
                <a:spcPts val="0"/>
              </a:spcAft>
            </a:pP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150" name="Text Box 161"/>
          <p:cNvSpPr txBox="1">
            <a:spLocks noChangeArrowheads="1"/>
          </p:cNvSpPr>
          <p:nvPr/>
        </p:nvSpPr>
        <p:spPr bwMode="auto">
          <a:xfrm>
            <a:off x="39852600" y="10275890"/>
            <a:ext cx="3048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300" b="1">
                <a:solidFill>
                  <a:srgbClr val="FF9900"/>
                </a:solidFill>
                <a:latin typeface="Arial" charset="0"/>
              </a:defRPr>
            </a:lvl1pPr>
            <a:lvl2pPr marL="742950" indent="-28575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2pPr>
            <a:lvl3pPr marL="11430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3pPr>
            <a:lvl4pPr marL="16002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4pPr>
            <a:lvl5pPr marL="20574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2152" name="Rectangle 164"/>
          <p:cNvSpPr>
            <a:spLocks noChangeArrowheads="1"/>
          </p:cNvSpPr>
          <p:nvPr/>
        </p:nvSpPr>
        <p:spPr bwMode="auto">
          <a:xfrm>
            <a:off x="14802612" y="5868584"/>
            <a:ext cx="13867701" cy="16339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8000">
                <a:solidFill>
                  <a:schemeClr val="bg1"/>
                </a:solidFill>
                <a:latin typeface="Times New Roman"/>
                <a:cs typeface="Times New Roman"/>
              </a:rPr>
              <a:t>Software</a:t>
            </a:r>
            <a:endParaRPr lang="en-US" sz="8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5" name="Rectangle 167"/>
          <p:cNvSpPr>
            <a:spLocks noChangeArrowheads="1"/>
          </p:cNvSpPr>
          <p:nvPr/>
        </p:nvSpPr>
        <p:spPr bwMode="auto">
          <a:xfrm>
            <a:off x="14963736" y="15109061"/>
            <a:ext cx="14309766" cy="1599015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8000" err="1">
                <a:solidFill>
                  <a:schemeClr val="bg1"/>
                </a:solidFill>
                <a:latin typeface="Times New Roman"/>
                <a:cs typeface="Times New Roman"/>
              </a:rPr>
              <a:t>LunaCats</a:t>
            </a:r>
            <a:endParaRPr lang="en-US" sz="6000">
              <a:solidFill>
                <a:schemeClr val="bg1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177" y="224124"/>
            <a:ext cx="10693400" cy="3200185"/>
          </a:xfrm>
          <a:prstGeom prst="rect">
            <a:avLst/>
          </a:prstGeom>
        </p:spPr>
      </p:pic>
      <p:sp>
        <p:nvSpPr>
          <p:cNvPr id="20" name="Text Box 2546"/>
          <p:cNvSpPr txBox="1">
            <a:spLocks noChangeArrowheads="1"/>
          </p:cNvSpPr>
          <p:nvPr/>
        </p:nvSpPr>
        <p:spPr bwMode="auto">
          <a:xfrm>
            <a:off x="15197731" y="16769643"/>
            <a:ext cx="14361189" cy="76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20015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ts val="0"/>
              </a:spcBef>
            </a:pPr>
            <a:r>
              <a:rPr lang="en-US" sz="3400">
                <a:latin typeface="Times New Roman"/>
                <a:ea typeface="ＭＳ Ｐゴシック"/>
                <a:cs typeface="Times New Roman"/>
              </a:rPr>
              <a:t>Drivetrain &amp; Wiring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Each wheel is driven directly by a separate motor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Last year’s design used a chain and sprocket system between the motors and the wheels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An Arduino and a Raspberry Pi work as the brains of the robot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ESC’s control most of the functions of the robot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Separate wiring system is required for the auger</a:t>
            </a:r>
          </a:p>
          <a:p>
            <a:pPr marL="571500" indent="-5715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Wiring was upgraded to be more robust</a:t>
            </a:r>
            <a:endParaRPr lang="en-US" sz="3000" b="0">
              <a:latin typeface="Times New Roman" charset="0"/>
              <a:cs typeface="Times New Roman" charset="0"/>
            </a:endParaRPr>
          </a:p>
          <a:p>
            <a:pPr marL="0" indent="0" algn="l"/>
            <a:r>
              <a:rPr lang="en-US" sz="3400">
                <a:latin typeface="Times New Roman"/>
                <a:ea typeface="ＭＳ Ｐゴシック"/>
                <a:cs typeface="Times New Roman"/>
              </a:rPr>
              <a:t>Depositing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Bucket is made from a welded aluminum frame and sheet metal 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The bucket is moved by one actuator; last year used two actuators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Last year’s bucket design was made of polycarbonate that was heavier and weaker</a:t>
            </a:r>
          </a:p>
          <a:p>
            <a:pPr marL="0" indent="0" algn="l"/>
            <a:r>
              <a:rPr lang="en-US" sz="3400">
                <a:latin typeface="Times New Roman"/>
                <a:ea typeface="ＭＳ Ｐゴシック"/>
                <a:cs typeface="Times New Roman"/>
              </a:rPr>
              <a:t>Mining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The auger is surrounded by a polycarbonate tube to retain material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Linear screws move the auger down through the regolith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This year incorporated a new polycarbonate tube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latin typeface="Times New Roman"/>
                <a:ea typeface="ＭＳ Ｐゴシック"/>
                <a:cs typeface="Times New Roman"/>
              </a:rPr>
              <a:t>The bucket – auger interface was revised to improve gravel retention</a:t>
            </a:r>
            <a:endParaRPr lang="en-US" sz="3000"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190451" y="7664628"/>
            <a:ext cx="14334592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General Information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Focus on introducing autonomy to a previously manually controlled robot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Autonomy is guided by an integrated camera that detects a target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Robot is still fully remote controllable in the case that autonomy fails </a:t>
            </a:r>
          </a:p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Remote Control Functions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Python code used for both controller and robot’s Raspberry Pi</a:t>
            </a:r>
            <a:endParaRPr lang="en-US" sz="3000"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API used to send signals through private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WiFi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network between controller and robot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WiFi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network consists of two long range routers to achieve the required range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940457" y="7665470"/>
            <a:ext cx="13555288" cy="81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Goal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 Create a swarm of rovers to perform autonomous tasks as a swarm </a:t>
            </a:r>
          </a:p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Methods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 Pixhawk is used to control the rover and use GPS location services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 Raspberry Pi is used to run the particle swarm optimization code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Autonomous movement guided by particle swarm optimization, LIDAR, and GPS</a:t>
            </a:r>
          </a:p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This Year’s Development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Electrical system was upgraded to cut down on size, complexity, and cost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The electrical system was updated to reflect the one shown below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Pixhawk’s were reconfigured to match the new electrical control system </a:t>
            </a:r>
          </a:p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Integration With </a:t>
            </a:r>
            <a:r>
              <a:rPr lang="en-US" sz="3400" err="1">
                <a:solidFill>
                  <a:srgbClr val="000000"/>
                </a:solidFill>
                <a:latin typeface="Times New Roman"/>
                <a:cs typeface="Times New Roman"/>
              </a:rPr>
              <a:t>LunaCats</a:t>
            </a:r>
            <a:endParaRPr lang="en-US" sz="3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Provide a testing platform for current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LunaCat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autonomy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Work towards deploying a swarm equipped with LIDAR sensor to map the RMC competition field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Work towards navigating the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LunaCat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robot using the mapped LIDAR field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Possibly utilize a swarm to either mine or deposit material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Complete swarm integration with no “main” robot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E212A-6AA2-49EF-E69A-AC6C5CCE1B05}"/>
              </a:ext>
            </a:extLst>
          </p:cNvPr>
          <p:cNvSpPr/>
          <p:nvPr/>
        </p:nvSpPr>
        <p:spPr>
          <a:xfrm>
            <a:off x="977721" y="7522581"/>
            <a:ext cx="13847210" cy="5663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UNH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LunaCats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 and ET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NavSwarm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became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LunaSwarm</a:t>
            </a:r>
            <a:endParaRPr lang="en-US" sz="3000" b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Goal: Develop an Autonomous Robotic Extraterrestrial Surface Prospecting and Mining system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Aim to integrate the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LunaBot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and the </a:t>
            </a: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NavSwarm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rovers into a cohesive system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NavSwarm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rovers will scan the surface using LIDAR to create a map 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 err="1">
                <a:solidFill>
                  <a:srgbClr val="000000"/>
                </a:solidFill>
                <a:latin typeface="Times New Roman"/>
                <a:cs typeface="Times New Roman"/>
              </a:rPr>
              <a:t>LunaBot</a:t>
            </a: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 will use the mapped surface to navigate and mine</a:t>
            </a:r>
          </a:p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NASA RMC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Annual competition to design, build, and test a robot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Robots are tested on a simulated lunar surface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Mine and deposit rocks and gravel within a 15-minute window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Some level of autonomy is required</a:t>
            </a:r>
          </a:p>
          <a:p>
            <a:pPr algn="l"/>
            <a:endParaRPr lang="en-US" sz="28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9" descr="A picture containing engine&#10;&#10;Description automatically generated">
            <a:extLst>
              <a:ext uri="{FF2B5EF4-FFF2-40B4-BE49-F238E27FC236}">
                <a16:creationId xmlns:a16="http://schemas.microsoft.com/office/drawing/2014/main" id="{D3237D37-B364-04D4-E6FE-9476E9162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" t="10750" r="11730" b="8956"/>
          <a:stretch/>
        </p:blipFill>
        <p:spPr>
          <a:xfrm rot="5400000">
            <a:off x="38419441" y="20217213"/>
            <a:ext cx="4606330" cy="4183161"/>
          </a:xfrm>
          <a:prstGeom prst="rect">
            <a:avLst/>
          </a:prstGeom>
        </p:spPr>
      </p:pic>
      <p:pic>
        <p:nvPicPr>
          <p:cNvPr id="10" name="Picture 10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07A4F-B6CF-6A6D-09F0-A401225E4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7" t="5008" r="2920" b="10411"/>
          <a:stretch/>
        </p:blipFill>
        <p:spPr>
          <a:xfrm rot="5400000">
            <a:off x="28451558" y="20171705"/>
            <a:ext cx="4683061" cy="42741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CCC1342-20D4-98F4-30EE-E0F7DF78826B}"/>
              </a:ext>
            </a:extLst>
          </p:cNvPr>
          <p:cNvSpPr/>
          <p:nvPr/>
        </p:nvSpPr>
        <p:spPr>
          <a:xfrm>
            <a:off x="940803" y="14614053"/>
            <a:ext cx="14039043" cy="292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Mechanical and Electrical Design for Autonomy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Talon SRX ESCs were picked specifically for their ability to send data back to the Raspberry Pi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Modular gearboxes were chosen for the capability of installing encoders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The frame was designed with place to mount cameras or other sensors in mind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Future work: Install limit switches to improve the dumping and mining autonomy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D5E4AE-4CD6-9E93-92CD-359D347AC46B}"/>
              </a:ext>
            </a:extLst>
          </p:cNvPr>
          <p:cNvSpPr/>
          <p:nvPr/>
        </p:nvSpPr>
        <p:spPr>
          <a:xfrm>
            <a:off x="408232" y="27633616"/>
            <a:ext cx="14846144" cy="47961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3400">
                <a:solidFill>
                  <a:srgbClr val="000000"/>
                </a:solidFill>
                <a:latin typeface="Times New Roman"/>
                <a:cs typeface="Times New Roman"/>
              </a:rPr>
              <a:t>Autonomy</a:t>
            </a:r>
          </a:p>
          <a:p>
            <a:pPr algn="l"/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Focused on writing code to make the material depositing sequence autonomous</a:t>
            </a:r>
          </a:p>
          <a:p>
            <a:pPr marL="571500" indent="-571500" algn="l">
              <a:buFont typeface="Arial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Utilized camera to recognize a target</a:t>
            </a:r>
          </a:p>
          <a:p>
            <a:pPr marL="571500" indent="-571500" algn="l">
              <a:buFont typeface="Arial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Target is mounted on depositing trough</a:t>
            </a:r>
          </a:p>
          <a:p>
            <a:pPr marL="571500" indent="-571500" algn="l">
              <a:buFont typeface="Arial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Target is identified, then the robot orients to face it, then the robot drives to it, and then when close enough, dumps the material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User initiates the sequence through the client application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Code is executed on the server (robot)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0000"/>
                </a:solidFill>
                <a:latin typeface="Times New Roman"/>
                <a:cs typeface="Times New Roman"/>
              </a:rPr>
              <a:t>Processing is done on the server to avoid data being transmitted through the network after the sequence is initiated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C1B1BD8-B88E-E8E7-FA19-E10680BE7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564" y="13152070"/>
            <a:ext cx="1755778" cy="1755778"/>
          </a:xfrm>
          <a:prstGeom prst="rect">
            <a:avLst/>
          </a:prstGeom>
        </p:spPr>
      </p:pic>
      <p:pic>
        <p:nvPicPr>
          <p:cNvPr id="31" name="Picture 30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1862BC08-8FE3-413C-66BB-079A57946E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3" t="11359" r="24668" b="13477"/>
          <a:stretch/>
        </p:blipFill>
        <p:spPr>
          <a:xfrm>
            <a:off x="24917683" y="11360745"/>
            <a:ext cx="1651468" cy="1607873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05D069D2-58A3-AC58-70E4-A73E26436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562" y="12112670"/>
            <a:ext cx="2499216" cy="2499216"/>
          </a:xfrm>
          <a:prstGeom prst="rect">
            <a:avLst/>
          </a:prstGeom>
        </p:spPr>
      </p:pic>
      <p:pic>
        <p:nvPicPr>
          <p:cNvPr id="8" name="Picture 7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037CD4E6-2BB4-72B4-D8C9-01F20A56C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097" y="11500805"/>
            <a:ext cx="2194340" cy="1393766"/>
          </a:xfrm>
          <a:prstGeom prst="rect">
            <a:avLst/>
          </a:prstGeom>
        </p:spPr>
      </p:pic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61A1BE63-0F94-E692-806D-A48BC4D7A194}"/>
              </a:ext>
            </a:extLst>
          </p:cNvPr>
          <p:cNvGrpSpPr/>
          <p:nvPr/>
        </p:nvGrpSpPr>
        <p:grpSpPr>
          <a:xfrm>
            <a:off x="1312463" y="21882225"/>
            <a:ext cx="12884216" cy="5665925"/>
            <a:chOff x="1371146" y="20028052"/>
            <a:chExt cx="11375136" cy="5256681"/>
          </a:xfrm>
        </p:grpSpPr>
        <p:sp>
          <p:nvSpPr>
            <p:cNvPr id="2055" name="Rounded Rectangle 15">
              <a:extLst>
                <a:ext uri="{FF2B5EF4-FFF2-40B4-BE49-F238E27FC236}">
                  <a16:creationId xmlns:a16="http://schemas.microsoft.com/office/drawing/2014/main" id="{4AEC5A7C-7969-D130-2BE4-909981BBD5F9}"/>
                </a:ext>
              </a:extLst>
            </p:cNvPr>
            <p:cNvSpPr/>
            <p:nvPr/>
          </p:nvSpPr>
          <p:spPr bwMode="auto">
            <a:xfrm>
              <a:off x="5484829" y="23078508"/>
              <a:ext cx="2962656" cy="1225158"/>
            </a:xfrm>
            <a:prstGeom prst="roundRect">
              <a:avLst/>
            </a:prstGeom>
            <a:solidFill>
              <a:srgbClr val="CCCCCC"/>
            </a:solidFill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37160" tIns="68580" rIns="137160" bIns="6858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3762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Raise bucket to </a:t>
              </a:r>
            </a:p>
            <a:p>
              <a:pPr marL="0" marR="0" indent="0" algn="ctr" defTabSz="3762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en-US" sz="2800" b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ump</a:t>
              </a:r>
            </a:p>
          </p:txBody>
        </p:sp>
        <p:grpSp>
          <p:nvGrpSpPr>
            <p:cNvPr id="2063" name="Group 2062">
              <a:extLst>
                <a:ext uri="{FF2B5EF4-FFF2-40B4-BE49-F238E27FC236}">
                  <a16:creationId xmlns:a16="http://schemas.microsoft.com/office/drawing/2014/main" id="{7D24C4DB-3DD3-D382-215F-46789CE150F5}"/>
                </a:ext>
              </a:extLst>
            </p:cNvPr>
            <p:cNvGrpSpPr/>
            <p:nvPr/>
          </p:nvGrpSpPr>
          <p:grpSpPr>
            <a:xfrm>
              <a:off x="1371146" y="20028052"/>
              <a:ext cx="11375136" cy="5256681"/>
              <a:chOff x="1371146" y="20028052"/>
              <a:chExt cx="11375136" cy="525668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C84C355-986C-46C5-B550-05668E2849B5}"/>
                  </a:ext>
                </a:extLst>
              </p:cNvPr>
              <p:cNvGrpSpPr/>
              <p:nvPr/>
            </p:nvGrpSpPr>
            <p:grpSpPr>
              <a:xfrm>
                <a:off x="1371146" y="20028052"/>
                <a:ext cx="11375136" cy="5256681"/>
                <a:chOff x="15983712" y="15976899"/>
                <a:chExt cx="11375136" cy="5256681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336D5E0-48F0-DA54-3EEA-DFE5A25452E3}"/>
                    </a:ext>
                  </a:extLst>
                </p:cNvPr>
                <p:cNvCxnSpPr>
                  <a:stCxn id="6" idx="3"/>
                </p:cNvCxnSpPr>
                <p:nvPr/>
              </p:nvCxnSpPr>
              <p:spPr bwMode="auto">
                <a:xfrm flipV="1">
                  <a:off x="19222026" y="17023461"/>
                  <a:ext cx="875369" cy="6636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800000"/>
                    </a:gs>
                    <a:gs pos="50000">
                      <a:srgbClr val="800000">
                        <a:gamma/>
                        <a:tint val="73725"/>
                        <a:invGamma/>
                      </a:srgbClr>
                    </a:gs>
                    <a:gs pos="100000">
                      <a:srgbClr val="800000"/>
                    </a:gs>
                  </a:gsLst>
                  <a:lin ang="5400000" scaled="1"/>
                </a:gra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2760E195-9EC1-384C-7BE7-2F7D7F937E00}"/>
                    </a:ext>
                  </a:extLst>
                </p:cNvPr>
                <p:cNvSpPr/>
                <p:nvPr/>
              </p:nvSpPr>
              <p:spPr bwMode="auto">
                <a:xfrm>
                  <a:off x="16259370" y="16423275"/>
                  <a:ext cx="2962656" cy="1213644"/>
                </a:xfrm>
                <a:prstGeom prst="roundRect">
                  <a:avLst/>
                </a:prstGeom>
                <a:solidFill>
                  <a:srgbClr val="CCCCCC"/>
                </a:solidFill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Engage </a:t>
                  </a:r>
                </a:p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auto-dump</a:t>
                  </a:r>
                </a:p>
              </p:txBody>
            </p:sp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51363846-9068-6427-9D14-38B09D9E73C8}"/>
                    </a:ext>
                  </a:extLst>
                </p:cNvPr>
                <p:cNvSpPr/>
                <p:nvPr/>
              </p:nvSpPr>
              <p:spPr bwMode="auto">
                <a:xfrm>
                  <a:off x="20097395" y="16424162"/>
                  <a:ext cx="2962656" cy="1213644"/>
                </a:xfrm>
                <a:prstGeom prst="roundRect">
                  <a:avLst/>
                </a:prstGeom>
                <a:solidFill>
                  <a:srgbClr val="CCCCCC"/>
                </a:solidFill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Camera detects </a:t>
                  </a:r>
                </a:p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 face plate </a:t>
                  </a:r>
                </a:p>
              </p:txBody>
            </p:sp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1E634814-AC56-186D-0B6F-305FF2F26EAE}"/>
                    </a:ext>
                  </a:extLst>
                </p:cNvPr>
                <p:cNvSpPr/>
                <p:nvPr/>
              </p:nvSpPr>
              <p:spPr bwMode="auto">
                <a:xfrm>
                  <a:off x="23935420" y="16416639"/>
                  <a:ext cx="2962656" cy="1213644"/>
                </a:xfrm>
                <a:prstGeom prst="roundRect">
                  <a:avLst/>
                </a:prstGeom>
                <a:solidFill>
                  <a:srgbClr val="CCCCCC"/>
                </a:solidFill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Orient robot to face </a:t>
                  </a:r>
                </a:p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face plate</a:t>
                  </a: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CD931176-CE1E-BEF7-1C1F-C5F78310106A}"/>
                    </a:ext>
                  </a:extLst>
                </p:cNvPr>
                <p:cNvSpPr/>
                <p:nvPr/>
              </p:nvSpPr>
              <p:spPr bwMode="auto">
                <a:xfrm>
                  <a:off x="23935420" y="19027355"/>
                  <a:ext cx="2962656" cy="1213644"/>
                </a:xfrm>
                <a:prstGeom prst="roundRect">
                  <a:avLst/>
                </a:prstGeom>
                <a:solidFill>
                  <a:srgbClr val="CCCCCC"/>
                </a:solidFill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Move forward until</a:t>
                  </a:r>
                </a:p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distance to</a:t>
                  </a:r>
                </a:p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receptacle is 0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6BA71342-3D06-56AC-9A5E-BC6F00D202B8}"/>
                    </a:ext>
                  </a:extLst>
                </p:cNvPr>
                <p:cNvSpPr/>
                <p:nvPr/>
              </p:nvSpPr>
              <p:spPr bwMode="auto">
                <a:xfrm>
                  <a:off x="16256246" y="19038869"/>
                  <a:ext cx="2962656" cy="1213644"/>
                </a:xfrm>
                <a:prstGeom prst="roundRect">
                  <a:avLst/>
                </a:prstGeom>
                <a:solidFill>
                  <a:srgbClr val="CCCCCC"/>
                </a:solidFill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Lower bucket</a:t>
                  </a: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84A91C1-2749-D594-D137-6E4A96E45123}"/>
                    </a:ext>
                  </a:extLst>
                </p:cNvPr>
                <p:cNvCxnSpPr>
                  <a:stCxn id="16" idx="3"/>
                  <a:endCxn id="18" idx="1"/>
                </p:cNvCxnSpPr>
                <p:nvPr/>
              </p:nvCxnSpPr>
              <p:spPr bwMode="auto">
                <a:xfrm flipV="1">
                  <a:off x="23060051" y="17023461"/>
                  <a:ext cx="875369" cy="7523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800000"/>
                    </a:gs>
                    <a:gs pos="50000">
                      <a:srgbClr val="800000">
                        <a:gamma/>
                        <a:tint val="73725"/>
                        <a:invGamma/>
                      </a:srgbClr>
                    </a:gs>
                    <a:gs pos="100000">
                      <a:srgbClr val="800000"/>
                    </a:gs>
                  </a:gsLst>
                  <a:lin ang="5400000" scaled="1"/>
                </a:gra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2BBBCD3E-F7D4-4A78-5FD3-85893B429C8A}"/>
                    </a:ext>
                  </a:extLst>
                </p:cNvPr>
                <p:cNvCxnSpPr>
                  <a:stCxn id="18" idx="2"/>
                  <a:endCxn id="21" idx="0"/>
                </p:cNvCxnSpPr>
                <p:nvPr/>
              </p:nvCxnSpPr>
              <p:spPr bwMode="auto">
                <a:xfrm>
                  <a:off x="25416748" y="17630283"/>
                  <a:ext cx="0" cy="1397072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800000"/>
                    </a:gs>
                    <a:gs pos="50000">
                      <a:srgbClr val="800000">
                        <a:gamma/>
                        <a:tint val="73725"/>
                        <a:invGamma/>
                      </a:srgbClr>
                    </a:gs>
                    <a:gs pos="100000">
                      <a:srgbClr val="800000"/>
                    </a:gs>
                  </a:gsLst>
                  <a:lin ang="5400000" scaled="1"/>
                </a:gra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5B50CC5-07FC-D6A6-D2AE-20043AEA1B7D}"/>
                    </a:ext>
                  </a:extLst>
                </p:cNvPr>
                <p:cNvCxnSpPr>
                  <a:cxnSpLocks/>
                  <a:stCxn id="2055" idx="1"/>
                  <a:endCxn id="25" idx="3"/>
                </p:cNvCxnSpPr>
                <p:nvPr/>
              </p:nvCxnSpPr>
              <p:spPr bwMode="auto">
                <a:xfrm flipH="1">
                  <a:off x="19218902" y="19639934"/>
                  <a:ext cx="878493" cy="5757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800000"/>
                    </a:gs>
                    <a:gs pos="50000">
                      <a:srgbClr val="800000">
                        <a:gamma/>
                        <a:tint val="73725"/>
                        <a:invGamma/>
                      </a:srgbClr>
                    </a:gs>
                    <a:gs pos="100000">
                      <a:srgbClr val="800000"/>
                    </a:gs>
                  </a:gsLst>
                  <a:lin ang="5400000" scaled="1"/>
                </a:gra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38AE7CA-E3BD-C2E2-8A0E-AC769448753C}"/>
                    </a:ext>
                  </a:extLst>
                </p:cNvPr>
                <p:cNvSpPr/>
                <p:nvPr/>
              </p:nvSpPr>
              <p:spPr bwMode="auto">
                <a:xfrm>
                  <a:off x="15983712" y="15976899"/>
                  <a:ext cx="11375136" cy="5256681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137160" tIns="68580" rIns="137160" bIns="6858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37623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300" b="1" i="0" u="none" strike="noStrike" cap="none" normalizeH="0" baseline="0">
                    <a:ln>
                      <a:noFill/>
                    </a:ln>
                    <a:solidFill>
                      <a:srgbClr val="FF99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322998D-08B0-99C9-023B-5ABC0DA89086}"/>
                    </a:ext>
                  </a:extLst>
                </p:cNvPr>
                <p:cNvSpPr txBox="1"/>
                <p:nvPr/>
              </p:nvSpPr>
              <p:spPr>
                <a:xfrm>
                  <a:off x="19710674" y="20660667"/>
                  <a:ext cx="44698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Auto-dump Sequence Logic</a:t>
                  </a:r>
                </a:p>
              </p:txBody>
            </p:sp>
          </p:grpSp>
          <p:cxnSp>
            <p:nvCxnSpPr>
              <p:cNvPr id="2058" name="Straight Arrow Connector 2057">
                <a:extLst>
                  <a:ext uri="{FF2B5EF4-FFF2-40B4-BE49-F238E27FC236}">
                    <a16:creationId xmlns:a16="http://schemas.microsoft.com/office/drawing/2014/main" id="{C21D2C0F-53BE-16BF-DF94-04DF99065E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445923" y="23675811"/>
                <a:ext cx="878493" cy="9519"/>
              </a:xfrm>
              <a:prstGeom prst="straightConnector1">
                <a:avLst/>
              </a:prstGeom>
              <a:gradFill rotWithShape="1">
                <a:gsLst>
                  <a:gs pos="0">
                    <a:srgbClr val="800000"/>
                  </a:gs>
                  <a:gs pos="50000">
                    <a:srgbClr val="800000">
                      <a:gamma/>
                      <a:tint val="73725"/>
                      <a:invGamma/>
                    </a:srgbClr>
                  </a:gs>
                  <a:gs pos="100000">
                    <a:srgbClr val="800000"/>
                  </a:gs>
                </a:gsLst>
                <a:lin ang="5400000" scaled="1"/>
              </a:gra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86FDE388-113D-CE97-1E23-9D6F0157CF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571" y="13222704"/>
            <a:ext cx="1504850" cy="139893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B392F0-BF74-B929-8D6E-9C830AF467F8}"/>
              </a:ext>
            </a:extLst>
          </p:cNvPr>
          <p:cNvSpPr txBox="1"/>
          <p:nvPr/>
        </p:nvSpPr>
        <p:spPr>
          <a:xfrm>
            <a:off x="14619896" y="11691121"/>
            <a:ext cx="258843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>
                <a:solidFill>
                  <a:schemeClr val="tx1"/>
                </a:solidFill>
                <a:latin typeface="Times New Roman"/>
                <a:cs typeface="Times New Roman"/>
              </a:rPr>
              <a:t>User interacts with client app on laptop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610972-C4B3-C86D-DD45-1A19419CCA73}"/>
              </a:ext>
            </a:extLst>
          </p:cNvPr>
          <p:cNvSpPr txBox="1"/>
          <p:nvPr/>
        </p:nvSpPr>
        <p:spPr>
          <a:xfrm>
            <a:off x="17850369" y="12989872"/>
            <a:ext cx="2512811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>
                <a:solidFill>
                  <a:schemeClr val="tx1"/>
                </a:solidFill>
                <a:latin typeface="Times New Roman"/>
                <a:cs typeface="Times New Roman"/>
              </a:rPr>
              <a:t>Client sends signals to server through private router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EFD23C-9C29-68CE-9661-59DD29FDCB41}"/>
              </a:ext>
            </a:extLst>
          </p:cNvPr>
          <p:cNvSpPr txBox="1"/>
          <p:nvPr/>
        </p:nvSpPr>
        <p:spPr>
          <a:xfrm>
            <a:off x="22995880" y="11546782"/>
            <a:ext cx="211057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>
                <a:solidFill>
                  <a:schemeClr val="tx1"/>
                </a:solidFill>
                <a:latin typeface="Times New Roman"/>
                <a:cs typeface="Times New Roman"/>
              </a:rPr>
              <a:t>Server (Raspberry Pi) receives signal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C32B26-590E-9716-7A78-314FD36ACD37}"/>
              </a:ext>
            </a:extLst>
          </p:cNvPr>
          <p:cNvSpPr txBox="1"/>
          <p:nvPr/>
        </p:nvSpPr>
        <p:spPr>
          <a:xfrm>
            <a:off x="24817658" y="13515438"/>
            <a:ext cx="2544611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>
                <a:solidFill>
                  <a:schemeClr val="tx1"/>
                </a:solidFill>
                <a:latin typeface="Times New Roman"/>
                <a:cs typeface="Times New Roman"/>
              </a:rPr>
              <a:t>Server processes requests and controls robot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6838DBAF-98B6-24DB-B8F7-9C529865F5C0}"/>
              </a:ext>
            </a:extLst>
          </p:cNvPr>
          <p:cNvSpPr txBox="1"/>
          <p:nvPr/>
        </p:nvSpPr>
        <p:spPr>
          <a:xfrm>
            <a:off x="27965667" y="24650324"/>
            <a:ext cx="7487916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3400">
                <a:solidFill>
                  <a:schemeClr val="tx1"/>
                </a:solidFill>
                <a:latin typeface="Times New Roman"/>
                <a:cs typeface="Times New Roman"/>
              </a:rPr>
              <a:t>Old Wiring Harness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Difficult to understand without a high level of electrical engineering experience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Numerous points of failure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Difficult to find points of failure and to fix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Expensive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Requires a lot of space </a:t>
            </a:r>
            <a:endParaRPr lang="en-US" sz="3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01D8834E-74D6-66D1-EDB9-B8C4B4558DFA}"/>
              </a:ext>
            </a:extLst>
          </p:cNvPr>
          <p:cNvSpPr txBox="1"/>
          <p:nvPr/>
        </p:nvSpPr>
        <p:spPr>
          <a:xfrm>
            <a:off x="35585452" y="24629809"/>
            <a:ext cx="7978025" cy="29622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3400">
                <a:solidFill>
                  <a:schemeClr val="tx1"/>
                </a:solidFill>
                <a:latin typeface="Times New Roman"/>
                <a:cs typeface="Times New Roman"/>
              </a:rPr>
              <a:t>New Wiring Harness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Easy to understand without a high level of electrical engineering experience </a:t>
            </a:r>
            <a:endParaRPr lang="en-US" sz="3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Reduced points of failure </a:t>
            </a:r>
            <a:endParaRPr lang="en-US" sz="3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Increased ability to diagnose and repair failures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chemeClr val="tx1"/>
                </a:solidFill>
                <a:latin typeface="Times New Roman"/>
                <a:cs typeface="Times New Roman"/>
              </a:rPr>
              <a:t>Cheaper and smaller </a:t>
            </a:r>
            <a:endParaRPr lang="en-US" sz="3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70" name="3D Model 2069">
                <a:extLst>
                  <a:ext uri="{FF2B5EF4-FFF2-40B4-BE49-F238E27FC236}">
                    <a16:creationId xmlns:a16="http://schemas.microsoft.com/office/drawing/2014/main" id="{7B25B9F0-8FB2-4EE7-21DC-2E1014011E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8302970"/>
                  </p:ext>
                </p:extLst>
              </p:nvPr>
            </p:nvGraphicFramePr>
            <p:xfrm flipH="1">
              <a:off x="998296" y="17373883"/>
              <a:ext cx="5845287" cy="4194862"/>
            </p:xfrm>
            <a:graphic>
              <a:graphicData uri="http://schemas.microsoft.com/office/drawing/2017/model3d">
                <am3d:model3d r:embed="rId11">
                  <am3d:spPr>
                    <a:xfrm flipH="1">
                      <a:off x="0" y="0"/>
                      <a:ext cx="5845287" cy="4194862"/>
                    </a:xfrm>
                    <a:prstGeom prst="rect">
                      <a:avLst/>
                    </a:prstGeom>
                  </am3d:spPr>
                  <am3d:camera>
                    <am3d:pos x="0" y="0" z="577560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3" d="1000000"/>
                    <am3d:preTrans dx="-14801599" dy="-27473002" dz="26126917"/>
                    <am3d:scale>
                      <am3d:sx n="1000000" d="1000000"/>
                      <am3d:sy n="1000000" d="1000000"/>
                      <am3d:sz n="1000000" d="1000000"/>
                    </am3d:scale>
                    <am3d:rot ax="-5400003" ay="2700000" az="10799999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72913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70" name="3D Model 2069">
                <a:extLst>
                  <a:ext uri="{FF2B5EF4-FFF2-40B4-BE49-F238E27FC236}">
                    <a16:creationId xmlns:a16="http://schemas.microsoft.com/office/drawing/2014/main" id="{7B25B9F0-8FB2-4EE7-21DC-2E1014011E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998296" y="17373883"/>
                <a:ext cx="5845287" cy="4194862"/>
              </a:xfrm>
              <a:prstGeom prst="rect">
                <a:avLst/>
              </a:prstGeom>
            </p:spPr>
          </p:pic>
        </mc:Fallback>
      </mc:AlternateContent>
      <p:pic>
        <p:nvPicPr>
          <p:cNvPr id="2076" name="Picture 207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BC8C808-3FE6-787F-A12A-CCC5ED2454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-383" r="5598" b="7908"/>
          <a:stretch/>
        </p:blipFill>
        <p:spPr>
          <a:xfrm>
            <a:off x="15237497" y="25137852"/>
            <a:ext cx="12697188" cy="6913138"/>
          </a:xfrm>
          <a:prstGeom prst="rect">
            <a:avLst/>
          </a:prstGeom>
        </p:spPr>
      </p:pic>
      <p:pic>
        <p:nvPicPr>
          <p:cNvPr id="2080" name="Picture 2079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0DD09922-00C8-A1C4-BBD8-6E1724853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079" y="28015902"/>
            <a:ext cx="7720562" cy="4419483"/>
          </a:xfrm>
          <a:prstGeom prst="rect">
            <a:avLst/>
          </a:prstGeom>
        </p:spPr>
      </p:pic>
      <p:pic>
        <p:nvPicPr>
          <p:cNvPr id="7" name="Picture 10" descr="Diagram&#10;&#10;Description automatically generated">
            <a:extLst>
              <a:ext uri="{FF2B5EF4-FFF2-40B4-BE49-F238E27FC236}">
                <a16:creationId xmlns:a16="http://schemas.microsoft.com/office/drawing/2014/main" id="{E5224DF3-0DBB-F2AC-6F94-296091D33C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49879" y="15107920"/>
            <a:ext cx="11065699" cy="4530061"/>
          </a:xfrm>
          <a:prstGeom prst="rect">
            <a:avLst/>
          </a:prstGeom>
        </p:spPr>
      </p:pic>
      <p:pic>
        <p:nvPicPr>
          <p:cNvPr id="2084" name="Picture 2083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1F0D8047-3AF7-19F9-4318-AACCD4848D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690" y="28020218"/>
            <a:ext cx="5886887" cy="441516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D1D9F1B-09D7-02CF-E824-2EE3DEECD183}"/>
              </a:ext>
            </a:extLst>
          </p:cNvPr>
          <p:cNvSpPr/>
          <p:nvPr/>
        </p:nvSpPr>
        <p:spPr bwMode="auto">
          <a:xfrm>
            <a:off x="35174747" y="2739426"/>
            <a:ext cx="5417389" cy="231187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6" descr="Logo&#10;&#10;Description automatically generated">
            <a:extLst>
              <a:ext uri="{FF2B5EF4-FFF2-40B4-BE49-F238E27FC236}">
                <a16:creationId xmlns:a16="http://schemas.microsoft.com/office/drawing/2014/main" id="{D1029604-35BF-7949-B459-67136979B7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95132" y="-182428"/>
            <a:ext cx="23665429" cy="5481708"/>
          </a:xfrm>
          <a:prstGeom prst="rect">
            <a:avLst/>
          </a:prstGeom>
        </p:spPr>
      </p:pic>
      <p:pic>
        <p:nvPicPr>
          <p:cNvPr id="11" name="Picture 13" descr="Logo&#10;&#10;Description automatically generated">
            <a:extLst>
              <a:ext uri="{FF2B5EF4-FFF2-40B4-BE49-F238E27FC236}">
                <a16:creationId xmlns:a16="http://schemas.microsoft.com/office/drawing/2014/main" id="{0618FA9C-994E-C0A7-6672-BAD5E16CE4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29856" y="2897548"/>
            <a:ext cx="4901998" cy="1995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F49742-4625-BED7-6663-163D6D92E287}"/>
              </a:ext>
            </a:extLst>
          </p:cNvPr>
          <p:cNvSpPr txBox="1"/>
          <p:nvPr/>
        </p:nvSpPr>
        <p:spPr>
          <a:xfrm>
            <a:off x="419297" y="55668"/>
            <a:ext cx="1135656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Special Thanks to: Scott Campbell and Beswick Engineering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Faculty Advisor: Dr. May-Win Thein, Ph.D.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Graduate Advisors: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ChanLing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Beswick and Patrick Shore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 err="1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LunaCats</a:t>
            </a: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Mechanical Engineering Team: 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Ben Brockway, Cam Charette, James Ennis 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 err="1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NavSwarm</a:t>
            </a: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Mechanical Engineering Team: 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Peter Yankowski, Hayden Herrick, and Owen Payeur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Computer Science Team: </a:t>
            </a:r>
            <a:br>
              <a:rPr lang="en-US" sz="3200">
                <a:latin typeface="Times New Roman"/>
                <a:ea typeface="+mj-ea"/>
                <a:cs typeface="Times New Roman"/>
              </a:rPr>
            </a:br>
            <a:r>
              <a:rPr lang="en-US" sz="3200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Nathan Logan, Nikhil Bala, and José Navarro</a:t>
            </a:r>
            <a:endParaRPr lang="en-US">
              <a:cs typeface="Arial" charset="0"/>
            </a:endParaRPr>
          </a:p>
        </p:txBody>
      </p:sp>
      <p:pic>
        <p:nvPicPr>
          <p:cNvPr id="26" name="Picture 3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1B2C4C4B-2D5B-1B6D-3E18-53A39E4DFA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86153" y="371928"/>
            <a:ext cx="2792923" cy="288838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741F88A0-3E09-5E98-5F4A-C324F1E62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35302" y="17595278"/>
            <a:ext cx="2743200" cy="868409"/>
          </a:xfrm>
          <a:prstGeom prst="rect">
            <a:avLst/>
          </a:prstGeom>
        </p:spPr>
      </p:pic>
      <p:pic>
        <p:nvPicPr>
          <p:cNvPr id="40" name="Picture 42">
            <a:extLst>
              <a:ext uri="{FF2B5EF4-FFF2-40B4-BE49-F238E27FC236}">
                <a16:creationId xmlns:a16="http://schemas.microsoft.com/office/drawing/2014/main" id="{0B8E5E02-8978-2F7A-C17A-D362AC37F8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">
            <a:off x="5503071" y="17447791"/>
            <a:ext cx="1204292" cy="1152535"/>
          </a:xfrm>
          <a:prstGeom prst="rect">
            <a:avLst/>
          </a:prstGeom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4CF59A3-1251-5582-4BEC-6997E62A0134}"/>
              </a:ext>
            </a:extLst>
          </p:cNvPr>
          <p:cNvSpPr/>
          <p:nvPr/>
        </p:nvSpPr>
        <p:spPr bwMode="auto">
          <a:xfrm rot="17940000" flipH="1">
            <a:off x="6051881" y="17157010"/>
            <a:ext cx="3250152" cy="3535277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164">
            <a:extLst>
              <a:ext uri="{FF2B5EF4-FFF2-40B4-BE49-F238E27FC236}">
                <a16:creationId xmlns:a16="http://schemas.microsoft.com/office/drawing/2014/main" id="{B165CAAB-D7D5-7F81-B8B6-B0F800BD6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5634" y="5868584"/>
            <a:ext cx="13867701" cy="16339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8000" err="1">
                <a:solidFill>
                  <a:schemeClr val="bg1"/>
                </a:solidFill>
                <a:latin typeface="Times New Roman"/>
                <a:cs typeface="Times New Roman"/>
              </a:rPr>
              <a:t>NavSwarm</a:t>
            </a:r>
            <a:endParaRPr lang="en-US" sz="8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64">
            <a:extLst>
              <a:ext uri="{FF2B5EF4-FFF2-40B4-BE49-F238E27FC236}">
                <a16:creationId xmlns:a16="http://schemas.microsoft.com/office/drawing/2014/main" id="{8615D2FF-22F9-BA2B-E423-A2A215A37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40" y="5868583"/>
            <a:ext cx="13867701" cy="16339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8000">
                <a:solidFill>
                  <a:schemeClr val="bg1"/>
                </a:solidFill>
                <a:latin typeface="Times New Roman"/>
                <a:cs typeface="Times New Roman"/>
              </a:rPr>
              <a:t>Introduction</a:t>
            </a:r>
            <a:endParaRPr lang="en-US" sz="8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64">
            <a:extLst>
              <a:ext uri="{FF2B5EF4-FFF2-40B4-BE49-F238E27FC236}">
                <a16:creationId xmlns:a16="http://schemas.microsoft.com/office/drawing/2014/main" id="{AB4B97BB-782D-11DC-836A-86079FC79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40" y="12804758"/>
            <a:ext cx="13867701" cy="16339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8000">
                <a:solidFill>
                  <a:schemeClr val="bg1"/>
                </a:solidFill>
                <a:latin typeface="Times New Roman"/>
                <a:cs typeface="Times New Roman"/>
              </a:rPr>
              <a:t>Autonomy Design</a:t>
            </a:r>
            <a:endParaRPr lang="en-US" sz="8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50" descr="A picture containing chart&#10;&#10;Description automatically generated">
            <a:extLst>
              <a:ext uri="{FF2B5EF4-FFF2-40B4-BE49-F238E27FC236}">
                <a16:creationId xmlns:a16="http://schemas.microsoft.com/office/drawing/2014/main" id="{CB3BE9F9-735F-4482-F93E-B95D52A6A3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83290" y="19063178"/>
            <a:ext cx="1875895" cy="1897965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8C099020-A40F-80EA-0BF8-04A8A7B8D6EE}"/>
              </a:ext>
            </a:extLst>
          </p:cNvPr>
          <p:cNvSpPr/>
          <p:nvPr/>
        </p:nvSpPr>
        <p:spPr bwMode="auto">
          <a:xfrm rot="-1680000">
            <a:off x="23116037" y="13273465"/>
            <a:ext cx="2168853" cy="38163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680CBE2F-BDA4-E893-A41B-AD8CD1268B94}"/>
              </a:ext>
            </a:extLst>
          </p:cNvPr>
          <p:cNvSpPr/>
          <p:nvPr/>
        </p:nvSpPr>
        <p:spPr bwMode="auto">
          <a:xfrm rot="18900000">
            <a:off x="15948366" y="13412995"/>
            <a:ext cx="1668522" cy="34926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5AE394F8-D7FD-ED23-5C85-ABD587B4DA9B}"/>
              </a:ext>
            </a:extLst>
          </p:cNvPr>
          <p:cNvSpPr/>
          <p:nvPr/>
        </p:nvSpPr>
        <p:spPr bwMode="auto">
          <a:xfrm rot="1800000">
            <a:off x="19347264" y="12625852"/>
            <a:ext cx="2151599" cy="41121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pic>
        <p:nvPicPr>
          <p:cNvPr id="2057" name="Picture 2056" descr="A picture containing indoor&#10;&#10;Description automatically generated">
            <a:extLst>
              <a:ext uri="{FF2B5EF4-FFF2-40B4-BE49-F238E27FC236}">
                <a16:creationId xmlns:a16="http://schemas.microsoft.com/office/drawing/2014/main" id="{061251EF-8246-C0CE-99AD-B7A5727CF0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989" y="19960211"/>
            <a:ext cx="5211612" cy="4669726"/>
          </a:xfrm>
          <a:prstGeom prst="rect">
            <a:avLst/>
          </a:prstGeom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A7C3BD4B-B4DC-14EB-48DA-0AFD74E1C8A4}"/>
              </a:ext>
            </a:extLst>
          </p:cNvPr>
          <p:cNvSpPr/>
          <p:nvPr/>
        </p:nvSpPr>
        <p:spPr bwMode="auto">
          <a:xfrm rot="2040000">
            <a:off x="26143623" y="13066039"/>
            <a:ext cx="2048082" cy="438699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  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Free Research Poster</dc:subject>
  <dc:creator>Graphicsland/MakeSigns.com</dc:creator>
  <cp:keywords>scientific, research, template, custom, poster, presentation, symposium, printing, PowerPoint, create, design, example, sample, download</cp:keywords>
  <dc:description>These templates are offered for free to help your create a poster ranging from nursing research posters to psychology research posters.</dc:description>
  <cp:revision>3</cp:revision>
  <cp:lastPrinted>2014-02-24T14:53:09Z</cp:lastPrinted>
  <dcterms:created xsi:type="dcterms:W3CDTF">2004-07-26T21:45:23Z</dcterms:created>
  <dcterms:modified xsi:type="dcterms:W3CDTF">2023-04-17T17:14:32Z</dcterms:modified>
  <cp:category>science research poster</cp:category>
</cp:coreProperties>
</file>