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9" r:id="rId2"/>
  </p:sldIdLst>
  <p:sldSz cx="43891200" cy="32918400"/>
  <p:notesSz cx="32100838" cy="43073638"/>
  <p:defaultTextStyle>
    <a:defPPr>
      <a:defRPr lang="en-US"/>
    </a:defPPr>
    <a:lvl1pPr algn="ctr" rtl="0" fontAlgn="base">
      <a:spcBef>
        <a:spcPct val="0"/>
      </a:spcBef>
      <a:spcAft>
        <a:spcPct val="0"/>
      </a:spcAft>
      <a:defRPr sz="4300" b="1" kern="1200">
        <a:solidFill>
          <a:srgbClr val="FF9900"/>
        </a:solidFill>
        <a:latin typeface="Arial" charset="0"/>
        <a:ea typeface="+mn-ea"/>
        <a:cs typeface="+mn-cs"/>
      </a:defRPr>
    </a:lvl1pPr>
    <a:lvl2pPr marL="457200" algn="ctr" rtl="0" fontAlgn="base">
      <a:spcBef>
        <a:spcPct val="0"/>
      </a:spcBef>
      <a:spcAft>
        <a:spcPct val="0"/>
      </a:spcAft>
      <a:defRPr sz="4300" b="1" kern="1200">
        <a:solidFill>
          <a:srgbClr val="FF9900"/>
        </a:solidFill>
        <a:latin typeface="Arial" charset="0"/>
        <a:ea typeface="+mn-ea"/>
        <a:cs typeface="+mn-cs"/>
      </a:defRPr>
    </a:lvl2pPr>
    <a:lvl3pPr marL="914400" algn="ctr" rtl="0" fontAlgn="base">
      <a:spcBef>
        <a:spcPct val="0"/>
      </a:spcBef>
      <a:spcAft>
        <a:spcPct val="0"/>
      </a:spcAft>
      <a:defRPr sz="4300" b="1" kern="1200">
        <a:solidFill>
          <a:srgbClr val="FF9900"/>
        </a:solidFill>
        <a:latin typeface="Arial" charset="0"/>
        <a:ea typeface="+mn-ea"/>
        <a:cs typeface="+mn-cs"/>
      </a:defRPr>
    </a:lvl3pPr>
    <a:lvl4pPr marL="1371600" algn="ctr" rtl="0" fontAlgn="base">
      <a:spcBef>
        <a:spcPct val="0"/>
      </a:spcBef>
      <a:spcAft>
        <a:spcPct val="0"/>
      </a:spcAft>
      <a:defRPr sz="4300" b="1" kern="1200">
        <a:solidFill>
          <a:srgbClr val="FF9900"/>
        </a:solidFill>
        <a:latin typeface="Arial" charset="0"/>
        <a:ea typeface="+mn-ea"/>
        <a:cs typeface="+mn-cs"/>
      </a:defRPr>
    </a:lvl4pPr>
    <a:lvl5pPr marL="1828800" algn="ctr" rtl="0" fontAlgn="base">
      <a:spcBef>
        <a:spcPct val="0"/>
      </a:spcBef>
      <a:spcAft>
        <a:spcPct val="0"/>
      </a:spcAft>
      <a:defRPr sz="4300" b="1" kern="1200">
        <a:solidFill>
          <a:srgbClr val="FF9900"/>
        </a:solidFill>
        <a:latin typeface="Arial" charset="0"/>
        <a:ea typeface="+mn-ea"/>
        <a:cs typeface="+mn-cs"/>
      </a:defRPr>
    </a:lvl5pPr>
    <a:lvl6pPr marL="2286000" algn="l" defTabSz="914400" rtl="0" eaLnBrk="1" latinLnBrk="0" hangingPunct="1">
      <a:defRPr sz="4300" b="1" kern="1200">
        <a:solidFill>
          <a:srgbClr val="FF9900"/>
        </a:solidFill>
        <a:latin typeface="Arial" charset="0"/>
        <a:ea typeface="+mn-ea"/>
        <a:cs typeface="+mn-cs"/>
      </a:defRPr>
    </a:lvl6pPr>
    <a:lvl7pPr marL="2743200" algn="l" defTabSz="914400" rtl="0" eaLnBrk="1" latinLnBrk="0" hangingPunct="1">
      <a:defRPr sz="4300" b="1" kern="1200">
        <a:solidFill>
          <a:srgbClr val="FF9900"/>
        </a:solidFill>
        <a:latin typeface="Arial" charset="0"/>
        <a:ea typeface="+mn-ea"/>
        <a:cs typeface="+mn-cs"/>
      </a:defRPr>
    </a:lvl7pPr>
    <a:lvl8pPr marL="3200400" algn="l" defTabSz="914400" rtl="0" eaLnBrk="1" latinLnBrk="0" hangingPunct="1">
      <a:defRPr sz="4300" b="1" kern="1200">
        <a:solidFill>
          <a:srgbClr val="FF9900"/>
        </a:solidFill>
        <a:latin typeface="Arial" charset="0"/>
        <a:ea typeface="+mn-ea"/>
        <a:cs typeface="+mn-cs"/>
      </a:defRPr>
    </a:lvl8pPr>
    <a:lvl9pPr marL="3657600" algn="l" defTabSz="914400" rtl="0" eaLnBrk="1" latinLnBrk="0" hangingPunct="1">
      <a:defRPr sz="4300" b="1" kern="1200">
        <a:solidFill>
          <a:srgbClr val="FF9900"/>
        </a:solidFill>
        <a:latin typeface="Arial"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guide id="3"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990000"/>
    <a:srgbClr val="000066"/>
    <a:srgbClr val="CCCCCC"/>
    <a:srgbClr val="999999"/>
    <a:srgbClr val="FF9900"/>
    <a:srgbClr val="000050"/>
    <a:srgbClr val="00126A"/>
    <a:srgbClr val="0033CC"/>
    <a:srgbClr val="000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3F649-094F-4B85-AA1F-7F151A989964}" v="20" dt="2023-04-17T14:51:12.607"/>
    <p1510:client id="{A0757735-F5FE-4339-A078-E5C25D5E6EF4}" v="1" dt="2023-04-17T15:00:04.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2" d="100"/>
          <a:sy n="22" d="100"/>
        </p:scale>
        <p:origin x="1770" y="78"/>
      </p:cViewPr>
      <p:guideLst>
        <p:guide orient="horz" pos="10368"/>
        <p:guide pos="15552"/>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9"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5"/>
            <a:ext cx="13910367" cy="215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31122" tIns="215559" rIns="431122" bIns="215559" numCol="1" anchor="t" anchorCtr="0" compatLnSpc="1">
            <a:prstTxWarp prst="textNoShape">
              <a:avLst/>
            </a:prstTxWarp>
          </a:bodyPr>
          <a:lstStyle>
            <a:lvl1pPr algn="l" defTabSz="4309277">
              <a:defRPr sz="5600" b="0">
                <a:solidFill>
                  <a:schemeClr val="tx1"/>
                </a:solidFill>
                <a:latin typeface="Arial" pitchFamily="34" charset="0"/>
              </a:defRPr>
            </a:lvl1pPr>
          </a:lstStyle>
          <a:p>
            <a:pPr>
              <a:defRPr/>
            </a:pPr>
            <a:endParaRPr lang="en-US"/>
          </a:p>
        </p:txBody>
      </p:sp>
      <p:sp>
        <p:nvSpPr>
          <p:cNvPr id="29699" name="Rectangle 3"/>
          <p:cNvSpPr>
            <a:spLocks noGrp="1" noChangeArrowheads="1"/>
          </p:cNvSpPr>
          <p:nvPr>
            <p:ph type="dt" sz="quarter" idx="1"/>
          </p:nvPr>
        </p:nvSpPr>
        <p:spPr bwMode="auto">
          <a:xfrm>
            <a:off x="18183151" y="5"/>
            <a:ext cx="13910367" cy="215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31122" tIns="215559" rIns="431122" bIns="215559" numCol="1" anchor="t" anchorCtr="0" compatLnSpc="1">
            <a:prstTxWarp prst="textNoShape">
              <a:avLst/>
            </a:prstTxWarp>
          </a:bodyPr>
          <a:lstStyle>
            <a:lvl1pPr algn="r" defTabSz="4309277">
              <a:defRPr sz="5600" b="0">
                <a:solidFill>
                  <a:schemeClr val="tx1"/>
                </a:solidFill>
                <a:latin typeface="Arial" pitchFamily="34" charset="0"/>
              </a:defRPr>
            </a:lvl1pPr>
          </a:lstStyle>
          <a:p>
            <a:pPr>
              <a:defRPr/>
            </a:pPr>
            <a:endParaRPr lang="en-US"/>
          </a:p>
        </p:txBody>
      </p:sp>
      <p:sp>
        <p:nvSpPr>
          <p:cNvPr id="29700" name="Rectangle 4"/>
          <p:cNvSpPr>
            <a:spLocks noGrp="1" noChangeArrowheads="1"/>
          </p:cNvSpPr>
          <p:nvPr>
            <p:ph type="ftr" sz="quarter" idx="2"/>
          </p:nvPr>
        </p:nvSpPr>
        <p:spPr bwMode="auto">
          <a:xfrm>
            <a:off x="0" y="40912558"/>
            <a:ext cx="13910367" cy="215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31122" tIns="215559" rIns="431122" bIns="215559" numCol="1" anchor="b" anchorCtr="0" compatLnSpc="1">
            <a:prstTxWarp prst="textNoShape">
              <a:avLst/>
            </a:prstTxWarp>
          </a:bodyPr>
          <a:lstStyle>
            <a:lvl1pPr algn="l" defTabSz="4309277">
              <a:defRPr sz="5600" b="0">
                <a:solidFill>
                  <a:schemeClr val="tx1"/>
                </a:solidFill>
                <a:latin typeface="Arial" pitchFamily="34" charset="0"/>
              </a:defRPr>
            </a:lvl1pPr>
          </a:lstStyle>
          <a:p>
            <a:pPr>
              <a:defRPr/>
            </a:pPr>
            <a:endParaRPr lang="en-US"/>
          </a:p>
        </p:txBody>
      </p:sp>
      <p:sp>
        <p:nvSpPr>
          <p:cNvPr id="29701" name="Rectangle 5"/>
          <p:cNvSpPr>
            <a:spLocks noGrp="1" noChangeArrowheads="1"/>
          </p:cNvSpPr>
          <p:nvPr>
            <p:ph type="sldNum" sz="quarter" idx="3"/>
          </p:nvPr>
        </p:nvSpPr>
        <p:spPr bwMode="auto">
          <a:xfrm>
            <a:off x="18183151" y="40912558"/>
            <a:ext cx="13910367" cy="215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31122" tIns="215559" rIns="431122" bIns="215559" numCol="1" anchor="b" anchorCtr="0" compatLnSpc="1">
            <a:prstTxWarp prst="textNoShape">
              <a:avLst/>
            </a:prstTxWarp>
          </a:bodyPr>
          <a:lstStyle>
            <a:lvl1pPr algn="r" defTabSz="4309277">
              <a:defRPr sz="5600" b="0">
                <a:solidFill>
                  <a:schemeClr val="tx1"/>
                </a:solidFill>
                <a:latin typeface="Arial" pitchFamily="34" charset="0"/>
              </a:defRPr>
            </a:lvl1pPr>
          </a:lstStyle>
          <a:p>
            <a:pPr>
              <a:defRPr/>
            </a:pPr>
            <a:fld id="{BDCE5CEB-6363-420F-BE45-85B064B89173}" type="slidenum">
              <a:rPr lang="en-US"/>
              <a:pPr>
                <a:defRPr/>
              </a:pPr>
              <a:t>‹#›</a:t>
            </a:fld>
            <a:endParaRPr lang="en-US"/>
          </a:p>
        </p:txBody>
      </p:sp>
    </p:spTree>
    <p:extLst>
      <p:ext uri="{BB962C8B-B14F-4D97-AF65-F5344CB8AC3E}">
        <p14:creationId xmlns:p14="http://schemas.microsoft.com/office/powerpoint/2010/main" val="848526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2"/>
            <a:ext cx="13911803" cy="2161714"/>
          </a:xfrm>
          <a:prstGeom prst="rect">
            <a:avLst/>
          </a:prstGeom>
        </p:spPr>
        <p:txBody>
          <a:bodyPr vert="horz" lIns="417946" tIns="208974" rIns="417946" bIns="208974" rtlCol="0"/>
          <a:lstStyle>
            <a:lvl1pPr algn="l">
              <a:defRPr sz="5600"/>
            </a:lvl1pPr>
          </a:lstStyle>
          <a:p>
            <a:endParaRPr lang="en-US"/>
          </a:p>
        </p:txBody>
      </p:sp>
      <p:sp>
        <p:nvSpPr>
          <p:cNvPr id="3" name="Date Placeholder 2"/>
          <p:cNvSpPr>
            <a:spLocks noGrp="1"/>
          </p:cNvSpPr>
          <p:nvPr>
            <p:ph type="dt" idx="1"/>
          </p:nvPr>
        </p:nvSpPr>
        <p:spPr>
          <a:xfrm>
            <a:off x="18181844" y="2"/>
            <a:ext cx="13911803" cy="2161714"/>
          </a:xfrm>
          <a:prstGeom prst="rect">
            <a:avLst/>
          </a:prstGeom>
        </p:spPr>
        <p:txBody>
          <a:bodyPr vert="horz" lIns="417946" tIns="208974" rIns="417946" bIns="208974" rtlCol="0"/>
          <a:lstStyle>
            <a:lvl1pPr algn="r">
              <a:defRPr sz="5600"/>
            </a:lvl1pPr>
          </a:lstStyle>
          <a:p>
            <a:fld id="{A765EA9D-ACF0-42C6-999D-A48CB9E3A4AF}" type="datetimeFigureOut">
              <a:rPr lang="en-US" smtClean="0"/>
              <a:t>4/17/2023</a:t>
            </a:fld>
            <a:endParaRPr lang="en-US"/>
          </a:p>
        </p:txBody>
      </p:sp>
      <p:sp>
        <p:nvSpPr>
          <p:cNvPr id="4" name="Slide Image Placeholder 3"/>
          <p:cNvSpPr>
            <a:spLocks noGrp="1" noRot="1" noChangeAspect="1"/>
          </p:cNvSpPr>
          <p:nvPr>
            <p:ph type="sldImg" idx="2"/>
          </p:nvPr>
        </p:nvSpPr>
        <p:spPr>
          <a:xfrm>
            <a:off x="6357938" y="5380038"/>
            <a:ext cx="19384962" cy="14539912"/>
          </a:xfrm>
          <a:prstGeom prst="rect">
            <a:avLst/>
          </a:prstGeom>
          <a:noFill/>
          <a:ln w="12700">
            <a:solidFill>
              <a:prstClr val="black"/>
            </a:solidFill>
          </a:ln>
        </p:spPr>
        <p:txBody>
          <a:bodyPr vert="horz" lIns="417946" tIns="208974" rIns="417946" bIns="208974" rtlCol="0" anchor="ctr"/>
          <a:lstStyle/>
          <a:p>
            <a:endParaRPr lang="en-US"/>
          </a:p>
        </p:txBody>
      </p:sp>
      <p:sp>
        <p:nvSpPr>
          <p:cNvPr id="5" name="Notes Placeholder 4"/>
          <p:cNvSpPr>
            <a:spLocks noGrp="1"/>
          </p:cNvSpPr>
          <p:nvPr>
            <p:ph type="body" sz="quarter" idx="3"/>
          </p:nvPr>
        </p:nvSpPr>
        <p:spPr>
          <a:xfrm>
            <a:off x="3211527" y="20726183"/>
            <a:ext cx="25677788" cy="16965083"/>
          </a:xfrm>
          <a:prstGeom prst="rect">
            <a:avLst/>
          </a:prstGeom>
        </p:spPr>
        <p:txBody>
          <a:bodyPr vert="horz" lIns="417946" tIns="208974" rIns="417946" bIns="2089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40911933"/>
            <a:ext cx="13911803" cy="2161714"/>
          </a:xfrm>
          <a:prstGeom prst="rect">
            <a:avLst/>
          </a:prstGeom>
        </p:spPr>
        <p:txBody>
          <a:bodyPr vert="horz" lIns="417946" tIns="208974" rIns="417946" bIns="208974" rtlCol="0" anchor="b"/>
          <a:lstStyle>
            <a:lvl1pPr algn="l">
              <a:defRPr sz="5600"/>
            </a:lvl1pPr>
          </a:lstStyle>
          <a:p>
            <a:endParaRPr lang="en-US"/>
          </a:p>
        </p:txBody>
      </p:sp>
      <p:sp>
        <p:nvSpPr>
          <p:cNvPr id="7" name="Slide Number Placeholder 6"/>
          <p:cNvSpPr>
            <a:spLocks noGrp="1"/>
          </p:cNvSpPr>
          <p:nvPr>
            <p:ph type="sldNum" sz="quarter" idx="5"/>
          </p:nvPr>
        </p:nvSpPr>
        <p:spPr>
          <a:xfrm>
            <a:off x="18181844" y="40911933"/>
            <a:ext cx="13911803" cy="2161714"/>
          </a:xfrm>
          <a:prstGeom prst="rect">
            <a:avLst/>
          </a:prstGeom>
        </p:spPr>
        <p:txBody>
          <a:bodyPr vert="horz" lIns="417946" tIns="208974" rIns="417946" bIns="208974" rtlCol="0" anchor="b"/>
          <a:lstStyle>
            <a:lvl1pPr algn="r">
              <a:defRPr sz="5600"/>
            </a:lvl1pPr>
          </a:lstStyle>
          <a:p>
            <a:fld id="{8658CB8F-1BD3-41EB-8546-62BD01B44A63}" type="slidenum">
              <a:rPr lang="en-US" smtClean="0"/>
              <a:t>‹#›</a:t>
            </a:fld>
            <a:endParaRPr lang="en-US"/>
          </a:p>
        </p:txBody>
      </p:sp>
    </p:spTree>
    <p:extLst>
      <p:ext uri="{BB962C8B-B14F-4D97-AF65-F5344CB8AC3E}">
        <p14:creationId xmlns:p14="http://schemas.microsoft.com/office/powerpoint/2010/main" val="3000121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58CB8F-1BD3-41EB-8546-62BD01B44A63}" type="slidenum">
              <a:rPr lang="en-US" smtClean="0"/>
              <a:t>1</a:t>
            </a:fld>
            <a:endParaRPr lang="en-US"/>
          </a:p>
        </p:txBody>
      </p:sp>
    </p:spTree>
    <p:extLst>
      <p:ext uri="{BB962C8B-B14F-4D97-AF65-F5344CB8AC3E}">
        <p14:creationId xmlns:p14="http://schemas.microsoft.com/office/powerpoint/2010/main" val="38592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7" y="10226675"/>
            <a:ext cx="37306250" cy="7054850"/>
          </a:xfrm>
        </p:spPr>
        <p:txBody>
          <a:bodyPr/>
          <a:lstStyle/>
          <a:p>
            <a:r>
              <a:rPr lang="en-US"/>
              <a:t>Click to edit Master title style</a:t>
            </a:r>
          </a:p>
        </p:txBody>
      </p:sp>
      <p:sp>
        <p:nvSpPr>
          <p:cNvPr id="3" name="Subtitle 2"/>
          <p:cNvSpPr>
            <a:spLocks noGrp="1"/>
          </p:cNvSpPr>
          <p:nvPr>
            <p:ph type="subTitle" idx="1"/>
          </p:nvPr>
        </p:nvSpPr>
        <p:spPr>
          <a:xfrm>
            <a:off x="6583364" y="18653125"/>
            <a:ext cx="30724474"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D5278E-ED96-461A-883E-5FD94BC35AA3}" type="slidenum">
              <a:rPr lang="en-US"/>
              <a:pPr>
                <a:defRPr/>
              </a:pPr>
              <a:t>‹#›</a:t>
            </a:fld>
            <a:endParaRPr lang="en-US"/>
          </a:p>
        </p:txBody>
      </p:sp>
    </p:spTree>
    <p:extLst>
      <p:ext uri="{BB962C8B-B14F-4D97-AF65-F5344CB8AC3E}">
        <p14:creationId xmlns:p14="http://schemas.microsoft.com/office/powerpoint/2010/main" val="387922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5C329-9094-49E3-ADB9-7C70C8CFFD34}" type="slidenum">
              <a:rPr lang="en-US"/>
              <a:pPr>
                <a:defRPr/>
              </a:pPr>
              <a:t>‹#›</a:t>
            </a:fld>
            <a:endParaRPr lang="en-US"/>
          </a:p>
        </p:txBody>
      </p:sp>
    </p:spTree>
    <p:extLst>
      <p:ext uri="{BB962C8B-B14F-4D97-AF65-F5344CB8AC3E}">
        <p14:creationId xmlns:p14="http://schemas.microsoft.com/office/powerpoint/2010/main" val="415916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40" y="1317625"/>
            <a:ext cx="9875837" cy="28089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5" y="1317625"/>
            <a:ext cx="29475113" cy="28089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BC182-0EAC-4479-8D18-C53192F402C0}" type="slidenum">
              <a:rPr lang="en-US"/>
              <a:pPr>
                <a:defRPr/>
              </a:pPr>
              <a:t>‹#›</a:t>
            </a:fld>
            <a:endParaRPr lang="en-US"/>
          </a:p>
        </p:txBody>
      </p:sp>
    </p:spTree>
    <p:extLst>
      <p:ext uri="{BB962C8B-B14F-4D97-AF65-F5344CB8AC3E}">
        <p14:creationId xmlns:p14="http://schemas.microsoft.com/office/powerpoint/2010/main" val="16837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193927" y="1317625"/>
            <a:ext cx="39503350" cy="5486400"/>
          </a:xfrm>
        </p:spPr>
        <p:txBody>
          <a:bodyPr/>
          <a:lstStyle/>
          <a:p>
            <a:r>
              <a:rPr lang="en-US"/>
              <a:t>Click to edit Master title style</a:t>
            </a:r>
          </a:p>
        </p:txBody>
      </p:sp>
      <p:sp>
        <p:nvSpPr>
          <p:cNvPr id="3" name="Content Placeholder 2"/>
          <p:cNvSpPr>
            <a:spLocks noGrp="1"/>
          </p:cNvSpPr>
          <p:nvPr>
            <p:ph sz="quarter" idx="1"/>
          </p:nvPr>
        </p:nvSpPr>
        <p:spPr>
          <a:xfrm>
            <a:off x="2193928" y="7680326"/>
            <a:ext cx="19675474" cy="1078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2021803" y="7680326"/>
            <a:ext cx="19675474" cy="1078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193928" y="18619788"/>
            <a:ext cx="19675474" cy="10787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22021803" y="18619788"/>
            <a:ext cx="19675474" cy="10787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8E7164-4707-4A19-A6AB-6533AC9FA80C}" type="slidenum">
              <a:rPr lang="en-US"/>
              <a:pPr>
                <a:defRPr/>
              </a:pPr>
              <a:t>‹#›</a:t>
            </a:fld>
            <a:endParaRPr lang="en-US"/>
          </a:p>
        </p:txBody>
      </p:sp>
    </p:spTree>
    <p:extLst>
      <p:ext uri="{BB962C8B-B14F-4D97-AF65-F5344CB8AC3E}">
        <p14:creationId xmlns:p14="http://schemas.microsoft.com/office/powerpoint/2010/main" val="93065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D8D97-1826-4078-ADDA-4E99B734A4D4}" type="slidenum">
              <a:rPr lang="en-US"/>
              <a:pPr>
                <a:defRPr/>
              </a:pPr>
              <a:t>‹#›</a:t>
            </a:fld>
            <a:endParaRPr lang="en-US"/>
          </a:p>
        </p:txBody>
      </p:sp>
    </p:spTree>
    <p:extLst>
      <p:ext uri="{BB962C8B-B14F-4D97-AF65-F5344CB8AC3E}">
        <p14:creationId xmlns:p14="http://schemas.microsoft.com/office/powerpoint/2010/main" val="199901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43"/>
            <a:ext cx="37307838"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73675-D381-4E0E-B86F-9F9EFE05722F}" type="slidenum">
              <a:rPr lang="en-US"/>
              <a:pPr>
                <a:defRPr/>
              </a:pPr>
              <a:t>‹#›</a:t>
            </a:fld>
            <a:endParaRPr lang="en-US"/>
          </a:p>
        </p:txBody>
      </p:sp>
    </p:spTree>
    <p:extLst>
      <p:ext uri="{BB962C8B-B14F-4D97-AF65-F5344CB8AC3E}">
        <p14:creationId xmlns:p14="http://schemas.microsoft.com/office/powerpoint/2010/main" val="350424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3928" y="7680325"/>
            <a:ext cx="19675474"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3" y="7680325"/>
            <a:ext cx="19675474"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F8DAF2-D655-47B3-A184-648194FE7E75}" type="slidenum">
              <a:rPr lang="en-US"/>
              <a:pPr>
                <a:defRPr/>
              </a:pPr>
              <a:t>‹#›</a:t>
            </a:fld>
            <a:endParaRPr lang="en-US"/>
          </a:p>
        </p:txBody>
      </p:sp>
    </p:spTree>
    <p:extLst>
      <p:ext uri="{BB962C8B-B14F-4D97-AF65-F5344CB8AC3E}">
        <p14:creationId xmlns:p14="http://schemas.microsoft.com/office/powerpoint/2010/main" val="380980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8"/>
            <a:ext cx="19392901"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1"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8"/>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1F92EC-8C3C-4F10-858C-C66E68A9ECA2}" type="slidenum">
              <a:rPr lang="en-US"/>
              <a:pPr>
                <a:defRPr/>
              </a:pPr>
              <a:t>‹#›</a:t>
            </a:fld>
            <a:endParaRPr lang="en-US"/>
          </a:p>
        </p:txBody>
      </p:sp>
    </p:spTree>
    <p:extLst>
      <p:ext uri="{BB962C8B-B14F-4D97-AF65-F5344CB8AC3E}">
        <p14:creationId xmlns:p14="http://schemas.microsoft.com/office/powerpoint/2010/main" val="76885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8AEDA9-9C5F-4252-8D07-E5D3174E9901}" type="slidenum">
              <a:rPr lang="en-US"/>
              <a:pPr>
                <a:defRPr/>
              </a:pPr>
              <a:t>‹#›</a:t>
            </a:fld>
            <a:endParaRPr lang="en-US"/>
          </a:p>
        </p:txBody>
      </p:sp>
    </p:spTree>
    <p:extLst>
      <p:ext uri="{BB962C8B-B14F-4D97-AF65-F5344CB8AC3E}">
        <p14:creationId xmlns:p14="http://schemas.microsoft.com/office/powerpoint/2010/main" val="39655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0FBADD-EE0D-4AEE-A966-D1DAD5921D3E}" type="slidenum">
              <a:rPr lang="en-US"/>
              <a:pPr>
                <a:defRPr/>
              </a:pPr>
              <a:t>‹#›</a:t>
            </a:fld>
            <a:endParaRPr lang="en-US"/>
          </a:p>
        </p:txBody>
      </p:sp>
    </p:spTree>
    <p:extLst>
      <p:ext uri="{BB962C8B-B14F-4D97-AF65-F5344CB8AC3E}">
        <p14:creationId xmlns:p14="http://schemas.microsoft.com/office/powerpoint/2010/main" val="48936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4" y="1311275"/>
            <a:ext cx="14439901"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4"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4" y="6888163"/>
            <a:ext cx="14439901"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356635-F299-487E-8478-361B2D7E66D4}" type="slidenum">
              <a:rPr lang="en-US"/>
              <a:pPr>
                <a:defRPr/>
              </a:pPr>
              <a:t>‹#›</a:t>
            </a:fld>
            <a:endParaRPr lang="en-US"/>
          </a:p>
        </p:txBody>
      </p:sp>
    </p:spTree>
    <p:extLst>
      <p:ext uri="{BB962C8B-B14F-4D97-AF65-F5344CB8AC3E}">
        <p14:creationId xmlns:p14="http://schemas.microsoft.com/office/powerpoint/2010/main" val="50034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5" y="23042568"/>
            <a:ext cx="26335037"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5"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5" y="25763543"/>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18BA4C-6842-4480-8686-9E83B0824346}" type="slidenum">
              <a:rPr lang="en-US"/>
              <a:pPr>
                <a:defRPr/>
              </a:pPr>
              <a:t>‹#›</a:t>
            </a:fld>
            <a:endParaRPr lang="en-US"/>
          </a:p>
        </p:txBody>
      </p:sp>
    </p:spTree>
    <p:extLst>
      <p:ext uri="{BB962C8B-B14F-4D97-AF65-F5344CB8AC3E}">
        <p14:creationId xmlns:p14="http://schemas.microsoft.com/office/powerpoint/2010/main" val="327819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A9A9"/>
            </a:gs>
            <a:gs pos="50000">
              <a:srgbClr val="990000"/>
            </a:gs>
            <a:gs pos="100000">
              <a:srgbClr val="DDA9A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4279" y="1317625"/>
            <a:ext cx="3950264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194279" y="7680325"/>
            <a:ext cx="39502645" cy="2172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4279" y="29978350"/>
            <a:ext cx="1024184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l" defTabSz="3762375">
              <a:defRPr sz="5700" b="0">
                <a:solidFill>
                  <a:schemeClr val="tx1"/>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4995879" y="29978350"/>
            <a:ext cx="1389944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defTabSz="3762375">
              <a:defRPr sz="5700" b="0">
                <a:solidFill>
                  <a:schemeClr val="tx1"/>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1455079" y="29978350"/>
            <a:ext cx="1024184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r" defTabSz="3762375">
              <a:defRPr sz="5700" b="0">
                <a:solidFill>
                  <a:schemeClr val="tx1"/>
                </a:solidFill>
                <a:latin typeface="Arial" pitchFamily="34" charset="0"/>
              </a:defRPr>
            </a:lvl1pPr>
          </a:lstStyle>
          <a:p>
            <a:pPr>
              <a:defRPr/>
            </a:pPr>
            <a:fld id="{5D3B0B1D-8805-4920-9608-A1D4D0B3DD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pitchFamily="34" charset="0"/>
        </a:defRPr>
      </a:lvl2pPr>
      <a:lvl3pPr algn="ctr" defTabSz="3762375" rtl="0" eaLnBrk="0" fontAlgn="base" hangingPunct="0">
        <a:spcBef>
          <a:spcPct val="0"/>
        </a:spcBef>
        <a:spcAft>
          <a:spcPct val="0"/>
        </a:spcAft>
        <a:defRPr sz="18200">
          <a:solidFill>
            <a:schemeClr val="tx2"/>
          </a:solidFill>
          <a:latin typeface="Arial" pitchFamily="34" charset="0"/>
        </a:defRPr>
      </a:lvl3pPr>
      <a:lvl4pPr algn="ctr" defTabSz="3762375" rtl="0" eaLnBrk="0" fontAlgn="base" hangingPunct="0">
        <a:spcBef>
          <a:spcPct val="0"/>
        </a:spcBef>
        <a:spcAft>
          <a:spcPct val="0"/>
        </a:spcAft>
        <a:defRPr sz="18200">
          <a:solidFill>
            <a:schemeClr val="tx2"/>
          </a:solidFill>
          <a:latin typeface="Arial" pitchFamily="34" charset="0"/>
        </a:defRPr>
      </a:lvl4pPr>
      <a:lvl5pPr algn="ctr" defTabSz="3762375" rtl="0" eaLnBrk="0" fontAlgn="base" hangingPunct="0">
        <a:spcBef>
          <a:spcPct val="0"/>
        </a:spcBef>
        <a:spcAft>
          <a:spcPct val="0"/>
        </a:spcAft>
        <a:defRPr sz="18200">
          <a:solidFill>
            <a:schemeClr val="tx2"/>
          </a:solidFill>
          <a:latin typeface="Arial" pitchFamily="34" charset="0"/>
        </a:defRPr>
      </a:lvl5pPr>
      <a:lvl6pPr marL="457200" algn="ctr" defTabSz="3762375" rtl="0" fontAlgn="base">
        <a:spcBef>
          <a:spcPct val="0"/>
        </a:spcBef>
        <a:spcAft>
          <a:spcPct val="0"/>
        </a:spcAft>
        <a:defRPr sz="18200">
          <a:solidFill>
            <a:schemeClr val="tx2"/>
          </a:solidFill>
          <a:latin typeface="Arial" pitchFamily="34" charset="0"/>
        </a:defRPr>
      </a:lvl6pPr>
      <a:lvl7pPr marL="914400" algn="ctr" defTabSz="3762375" rtl="0" fontAlgn="base">
        <a:spcBef>
          <a:spcPct val="0"/>
        </a:spcBef>
        <a:spcAft>
          <a:spcPct val="0"/>
        </a:spcAft>
        <a:defRPr sz="18200">
          <a:solidFill>
            <a:schemeClr val="tx2"/>
          </a:solidFill>
          <a:latin typeface="Arial" pitchFamily="34" charset="0"/>
        </a:defRPr>
      </a:lvl7pPr>
      <a:lvl8pPr marL="1371600" algn="ctr" defTabSz="3762375" rtl="0" fontAlgn="base">
        <a:spcBef>
          <a:spcPct val="0"/>
        </a:spcBef>
        <a:spcAft>
          <a:spcPct val="0"/>
        </a:spcAft>
        <a:defRPr sz="18200">
          <a:solidFill>
            <a:schemeClr val="tx2"/>
          </a:solidFill>
          <a:latin typeface="Arial" pitchFamily="34" charset="0"/>
        </a:defRPr>
      </a:lvl8pPr>
      <a:lvl9pPr marL="1828800" algn="ctr" defTabSz="3762375" rtl="0" fontAlgn="base">
        <a:spcBef>
          <a:spcPct val="0"/>
        </a:spcBef>
        <a:spcAft>
          <a:spcPct val="0"/>
        </a:spcAft>
        <a:defRPr sz="18200">
          <a:solidFill>
            <a:schemeClr val="tx2"/>
          </a:solidFill>
          <a:latin typeface="Arial" pitchFamily="34" charset="0"/>
        </a:defRPr>
      </a:lvl9pPr>
    </p:titleStyle>
    <p:bodyStyle>
      <a:lvl1pPr marL="1409700" indent="-1409700" algn="l" defTabSz="3762375" rtl="0" eaLnBrk="0" fontAlgn="base" hangingPunct="0">
        <a:spcBef>
          <a:spcPct val="20000"/>
        </a:spcBef>
        <a:spcAft>
          <a:spcPct val="0"/>
        </a:spcAft>
        <a:buChar char="•"/>
        <a:defRPr sz="13200">
          <a:solidFill>
            <a:schemeClr val="tx1"/>
          </a:solidFill>
          <a:latin typeface="+mn-lt"/>
          <a:ea typeface="+mn-ea"/>
          <a:cs typeface="+mn-cs"/>
        </a:defRPr>
      </a:lvl1pPr>
      <a:lvl2pPr marL="3057525" indent="-1176338" algn="l" defTabSz="3762375" rtl="0" eaLnBrk="0" fontAlgn="base" hangingPunct="0">
        <a:spcBef>
          <a:spcPct val="20000"/>
        </a:spcBef>
        <a:spcAft>
          <a:spcPct val="0"/>
        </a:spcAft>
        <a:buChar char="–"/>
        <a:defRPr sz="11500">
          <a:solidFill>
            <a:schemeClr val="tx1"/>
          </a:solidFill>
          <a:latin typeface="+mn-lt"/>
        </a:defRPr>
      </a:lvl2pPr>
      <a:lvl3pPr marL="4702175" indent="-939800" algn="l" defTabSz="3762375" rtl="0" eaLnBrk="0" fontAlgn="base" hangingPunct="0">
        <a:spcBef>
          <a:spcPct val="20000"/>
        </a:spcBef>
        <a:spcAft>
          <a:spcPct val="0"/>
        </a:spcAft>
        <a:buChar char="•"/>
        <a:defRPr sz="9900">
          <a:solidFill>
            <a:schemeClr val="tx1"/>
          </a:solidFill>
          <a:latin typeface="+mn-lt"/>
        </a:defRPr>
      </a:lvl3pPr>
      <a:lvl4pPr marL="6583363" indent="-939800" algn="l" defTabSz="3762375" rtl="0" eaLnBrk="0" fontAlgn="base" hangingPunct="0">
        <a:spcBef>
          <a:spcPct val="20000"/>
        </a:spcBef>
        <a:spcAft>
          <a:spcPct val="0"/>
        </a:spcAft>
        <a:buChar char="–"/>
        <a:defRPr sz="8200">
          <a:solidFill>
            <a:schemeClr val="tx1"/>
          </a:solidFill>
          <a:latin typeface="+mn-lt"/>
        </a:defRPr>
      </a:lvl4pPr>
      <a:lvl5pPr marL="8466138" indent="-941388" algn="l" defTabSz="3762375" rtl="0" eaLnBrk="0" fontAlgn="base" hangingPunct="0">
        <a:spcBef>
          <a:spcPct val="20000"/>
        </a:spcBef>
        <a:spcAft>
          <a:spcPct val="0"/>
        </a:spcAft>
        <a:buChar char="»"/>
        <a:defRPr sz="8200">
          <a:solidFill>
            <a:schemeClr val="tx1"/>
          </a:solidFill>
          <a:latin typeface="+mn-lt"/>
        </a:defRPr>
      </a:lvl5pPr>
      <a:lvl6pPr marL="8923338" indent="-941388" algn="l" defTabSz="3762375" rtl="0" fontAlgn="base">
        <a:spcBef>
          <a:spcPct val="20000"/>
        </a:spcBef>
        <a:spcAft>
          <a:spcPct val="0"/>
        </a:spcAft>
        <a:buChar char="»"/>
        <a:defRPr sz="8200">
          <a:solidFill>
            <a:schemeClr val="tx1"/>
          </a:solidFill>
          <a:latin typeface="+mn-lt"/>
        </a:defRPr>
      </a:lvl6pPr>
      <a:lvl7pPr marL="9380538" indent="-941388" algn="l" defTabSz="3762375" rtl="0" fontAlgn="base">
        <a:spcBef>
          <a:spcPct val="20000"/>
        </a:spcBef>
        <a:spcAft>
          <a:spcPct val="0"/>
        </a:spcAft>
        <a:buChar char="»"/>
        <a:defRPr sz="8200">
          <a:solidFill>
            <a:schemeClr val="tx1"/>
          </a:solidFill>
          <a:latin typeface="+mn-lt"/>
        </a:defRPr>
      </a:lvl7pPr>
      <a:lvl8pPr marL="9837738" indent="-941388" algn="l" defTabSz="3762375" rtl="0" fontAlgn="base">
        <a:spcBef>
          <a:spcPct val="20000"/>
        </a:spcBef>
        <a:spcAft>
          <a:spcPct val="0"/>
        </a:spcAft>
        <a:buChar char="»"/>
        <a:defRPr sz="8200">
          <a:solidFill>
            <a:schemeClr val="tx1"/>
          </a:solidFill>
          <a:latin typeface="+mn-lt"/>
        </a:defRPr>
      </a:lvl8pPr>
      <a:lvl9pPr marL="10294938" indent="-941388" algn="l" defTabSz="3762375" rtl="0" fontAlgn="base">
        <a:spcBef>
          <a:spcPct val="20000"/>
        </a:spcBef>
        <a:spcAft>
          <a:spcPct val="0"/>
        </a:spcAft>
        <a:buChar char="»"/>
        <a:defRPr sz="8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emf"/><Relationship Id="rId18" Type="http://schemas.openxmlformats.org/officeDocument/2006/relationships/image" Target="../media/image15.png"/><Relationship Id="rId26" Type="http://schemas.openxmlformats.org/officeDocument/2006/relationships/image" Target="../media/image21.png"/><Relationship Id="rId39" Type="http://schemas.openxmlformats.org/officeDocument/2006/relationships/image" Target="../media/image33.png"/><Relationship Id="rId21" Type="http://schemas.openxmlformats.org/officeDocument/2006/relationships/image" Target="../media/image18.png"/><Relationship Id="rId34" Type="http://schemas.openxmlformats.org/officeDocument/2006/relationships/image" Target="../media/image29.png"/><Relationship Id="rId42" Type="http://schemas.microsoft.com/office/2007/relationships/hdphoto" Target="../media/hdphoto6.wdp"/><Relationship Id="rId47" Type="http://schemas.openxmlformats.org/officeDocument/2006/relationships/image" Target="../media/image38.png"/><Relationship Id="rId50" Type="http://schemas.openxmlformats.org/officeDocument/2006/relationships/image" Target="../media/image41.png"/><Relationship Id="rId55" Type="http://schemas.openxmlformats.org/officeDocument/2006/relationships/image" Target="../media/image46.png"/><Relationship Id="rId7" Type="http://schemas.openxmlformats.org/officeDocument/2006/relationships/image" Target="../media/image4.png"/><Relationship Id="rId2" Type="http://schemas.openxmlformats.org/officeDocument/2006/relationships/notesSlide" Target="../notesSlides/notesSlide1.xml"/><Relationship Id="rId16" Type="http://schemas.openxmlformats.org/officeDocument/2006/relationships/image" Target="../media/image13.png"/><Relationship Id="rId29" Type="http://schemas.openxmlformats.org/officeDocument/2006/relationships/image" Target="../media/image24.svg"/><Relationship Id="rId11" Type="http://schemas.openxmlformats.org/officeDocument/2006/relationships/image" Target="../media/image8.png"/><Relationship Id="rId24" Type="http://schemas.openxmlformats.org/officeDocument/2006/relationships/image" Target="../media/image20.png"/><Relationship Id="rId32" Type="http://schemas.openxmlformats.org/officeDocument/2006/relationships/image" Target="../media/image27.png"/><Relationship Id="rId37" Type="http://schemas.openxmlformats.org/officeDocument/2006/relationships/image" Target="../media/image32.png"/><Relationship Id="rId40" Type="http://schemas.microsoft.com/office/2007/relationships/hdphoto" Target="../media/hdphoto5.wdp"/><Relationship Id="rId45" Type="http://schemas.openxmlformats.org/officeDocument/2006/relationships/image" Target="../media/image36.png"/><Relationship Id="rId53" Type="http://schemas.openxmlformats.org/officeDocument/2006/relationships/image" Target="../media/image44.png"/><Relationship Id="rId5" Type="http://schemas.openxmlformats.org/officeDocument/2006/relationships/image" Target="../media/image2.png"/><Relationship Id="rId10" Type="http://schemas.openxmlformats.org/officeDocument/2006/relationships/image" Target="../media/image7.svg"/><Relationship Id="rId19" Type="http://schemas.openxmlformats.org/officeDocument/2006/relationships/image" Target="../media/image16.png"/><Relationship Id="rId31" Type="http://schemas.openxmlformats.org/officeDocument/2006/relationships/image" Target="../media/image26.png"/><Relationship Id="rId44" Type="http://schemas.microsoft.com/office/2007/relationships/hdphoto" Target="../media/hdphoto7.wdp"/><Relationship Id="rId52"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2.svg"/><Relationship Id="rId30" Type="http://schemas.openxmlformats.org/officeDocument/2006/relationships/image" Target="../media/image25.emf"/><Relationship Id="rId35" Type="http://schemas.openxmlformats.org/officeDocument/2006/relationships/image" Target="../media/image30.png"/><Relationship Id="rId43" Type="http://schemas.openxmlformats.org/officeDocument/2006/relationships/image" Target="../media/image35.png"/><Relationship Id="rId48" Type="http://schemas.openxmlformats.org/officeDocument/2006/relationships/image" Target="../media/image39.png"/><Relationship Id="rId56" Type="http://schemas.microsoft.com/office/2007/relationships/hdphoto" Target="../media/hdphoto8.wdp"/><Relationship Id="rId8" Type="http://schemas.openxmlformats.org/officeDocument/2006/relationships/image" Target="../media/image5.png"/><Relationship Id="rId51" Type="http://schemas.openxmlformats.org/officeDocument/2006/relationships/image" Target="../media/image42.svg"/><Relationship Id="rId3" Type="http://schemas.openxmlformats.org/officeDocument/2006/relationships/image" Target="../media/image1.png"/><Relationship Id="rId12" Type="http://schemas.openxmlformats.org/officeDocument/2006/relationships/image" Target="../media/image9.svg"/><Relationship Id="rId17" Type="http://schemas.openxmlformats.org/officeDocument/2006/relationships/image" Target="../media/image14.png"/><Relationship Id="rId25" Type="http://schemas.microsoft.com/office/2007/relationships/hdphoto" Target="../media/hdphoto3.wdp"/><Relationship Id="rId33" Type="http://schemas.openxmlformats.org/officeDocument/2006/relationships/image" Target="../media/image28.png"/><Relationship Id="rId38" Type="http://schemas.microsoft.com/office/2007/relationships/hdphoto" Target="../media/hdphoto4.wdp"/><Relationship Id="rId46" Type="http://schemas.openxmlformats.org/officeDocument/2006/relationships/image" Target="../media/image37.png"/><Relationship Id="rId20" Type="http://schemas.openxmlformats.org/officeDocument/2006/relationships/image" Target="../media/image17.png"/><Relationship Id="rId41" Type="http://schemas.openxmlformats.org/officeDocument/2006/relationships/image" Target="../media/image34.png"/><Relationship Id="rId54"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png"/><Relationship Id="rId15" Type="http://schemas.openxmlformats.org/officeDocument/2006/relationships/image" Target="../media/image12.jpeg"/><Relationship Id="rId23" Type="http://schemas.microsoft.com/office/2007/relationships/hdphoto" Target="../media/hdphoto2.wdp"/><Relationship Id="rId28" Type="http://schemas.openxmlformats.org/officeDocument/2006/relationships/image" Target="../media/image23.png"/><Relationship Id="rId36" Type="http://schemas.openxmlformats.org/officeDocument/2006/relationships/image" Target="../media/image31.png"/><Relationship Id="rId4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05" name="Subtitle 2">
            <a:extLst>
              <a:ext uri="{FF2B5EF4-FFF2-40B4-BE49-F238E27FC236}">
                <a16:creationId xmlns:a16="http://schemas.microsoft.com/office/drawing/2014/main" id="{1B4692B6-5237-43AF-8003-DED5A8B43334}"/>
              </a:ext>
            </a:extLst>
          </p:cNvPr>
          <p:cNvSpPr txBox="1">
            <a:spLocks/>
          </p:cNvSpPr>
          <p:nvPr/>
        </p:nvSpPr>
        <p:spPr>
          <a:xfrm>
            <a:off x="430093" y="14371664"/>
            <a:ext cx="22456426" cy="8321040"/>
          </a:xfrm>
          <a:prstGeom prst="roundRect">
            <a:avLst>
              <a:gd name="adj" fmla="val 2999"/>
            </a:avLst>
          </a:prstGeom>
          <a:noFill/>
          <a:ln w="31750">
            <a:solidFill>
              <a:srgbClr val="002060"/>
            </a:solidFill>
          </a:ln>
        </p:spPr>
        <p:txBody>
          <a:bodyPr vert="horz" lIns="274320" tIns="274320"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r>
              <a:rPr lang="en-US" sz="3700">
                <a:latin typeface="Cambria" panose="02040503050406030204" pitchFamily="18" charset="0"/>
              </a:rPr>
              <a:t> </a:t>
            </a:r>
          </a:p>
        </p:txBody>
      </p:sp>
      <p:sp>
        <p:nvSpPr>
          <p:cNvPr id="154" name="Subtitle 2">
            <a:extLst>
              <a:ext uri="{FF2B5EF4-FFF2-40B4-BE49-F238E27FC236}">
                <a16:creationId xmlns:a16="http://schemas.microsoft.com/office/drawing/2014/main" id="{525DCA37-2C23-079B-D53D-4410BABA1D3A}"/>
              </a:ext>
            </a:extLst>
          </p:cNvPr>
          <p:cNvSpPr txBox="1">
            <a:spLocks/>
          </p:cNvSpPr>
          <p:nvPr/>
        </p:nvSpPr>
        <p:spPr>
          <a:xfrm>
            <a:off x="23074314" y="14355085"/>
            <a:ext cx="11426803" cy="8321040"/>
          </a:xfrm>
          <a:prstGeom prst="roundRect">
            <a:avLst>
              <a:gd name="adj" fmla="val 3486"/>
            </a:avLst>
          </a:prstGeom>
          <a:noFill/>
          <a:ln w="31750">
            <a:solidFill>
              <a:srgbClr val="002060"/>
            </a:solidFill>
          </a:ln>
        </p:spPr>
        <p:txBody>
          <a:bodyPr vert="horz" lIns="274320" tIns="274320"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r>
              <a:rPr lang="en-US" sz="3700">
                <a:latin typeface="Cambria" panose="02040503050406030204" pitchFamily="18" charset="0"/>
              </a:rPr>
              <a:t> </a:t>
            </a:r>
          </a:p>
        </p:txBody>
      </p:sp>
      <p:sp>
        <p:nvSpPr>
          <p:cNvPr id="56" name="Subtitle 2">
            <a:extLst>
              <a:ext uri="{FF2B5EF4-FFF2-40B4-BE49-F238E27FC236}">
                <a16:creationId xmlns:a16="http://schemas.microsoft.com/office/drawing/2014/main" id="{0592F8FC-F569-22E7-FFE6-D1962AE592A5}"/>
              </a:ext>
            </a:extLst>
          </p:cNvPr>
          <p:cNvSpPr txBox="1">
            <a:spLocks/>
          </p:cNvSpPr>
          <p:nvPr/>
        </p:nvSpPr>
        <p:spPr>
          <a:xfrm>
            <a:off x="34723479" y="14350449"/>
            <a:ext cx="8728684" cy="8316190"/>
          </a:xfrm>
          <a:prstGeom prst="roundRect">
            <a:avLst>
              <a:gd name="adj" fmla="val 3471"/>
            </a:avLst>
          </a:prstGeom>
          <a:noFill/>
          <a:ln w="31750">
            <a:solidFill>
              <a:srgbClr val="002060"/>
            </a:solidFill>
          </a:ln>
        </p:spPr>
        <p:txBody>
          <a:bodyPr vert="horz" lIns="274320" tIns="274320"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r>
              <a:rPr lang="en-US" sz="3700">
                <a:latin typeface="Cambria" panose="02040503050406030204" pitchFamily="18" charset="0"/>
              </a:rPr>
              <a:t> </a:t>
            </a:r>
          </a:p>
        </p:txBody>
      </p:sp>
      <p:sp>
        <p:nvSpPr>
          <p:cNvPr id="226" name="Rounded Rectangle 98">
            <a:extLst>
              <a:ext uri="{FF2B5EF4-FFF2-40B4-BE49-F238E27FC236}">
                <a16:creationId xmlns:a16="http://schemas.microsoft.com/office/drawing/2014/main" id="{11526A31-7ECF-1114-3AEC-C8CBD908D128}"/>
              </a:ext>
            </a:extLst>
          </p:cNvPr>
          <p:cNvSpPr/>
          <p:nvPr/>
        </p:nvSpPr>
        <p:spPr>
          <a:xfrm>
            <a:off x="30652260" y="15284830"/>
            <a:ext cx="3307728" cy="114603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E33CE97-0915-80EA-61D5-33AAD476B7A5}"/>
              </a:ext>
            </a:extLst>
          </p:cNvPr>
          <p:cNvSpPr/>
          <p:nvPr/>
        </p:nvSpPr>
        <p:spPr>
          <a:xfrm rot="10800000">
            <a:off x="30565425" y="15782124"/>
            <a:ext cx="61979" cy="1900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6FCEFA26-BB71-7B11-4032-FA39C16DBA67}"/>
              </a:ext>
            </a:extLst>
          </p:cNvPr>
          <p:cNvGrpSpPr/>
          <p:nvPr/>
        </p:nvGrpSpPr>
        <p:grpSpPr>
          <a:xfrm>
            <a:off x="26885336" y="15177279"/>
            <a:ext cx="695956" cy="2260237"/>
            <a:chOff x="25982282" y="15312495"/>
            <a:chExt cx="695956" cy="2260237"/>
          </a:xfrm>
        </p:grpSpPr>
        <p:sp>
          <p:nvSpPr>
            <p:cNvPr id="253" name="Rounded Rectangle 23">
              <a:extLst>
                <a:ext uri="{FF2B5EF4-FFF2-40B4-BE49-F238E27FC236}">
                  <a16:creationId xmlns:a16="http://schemas.microsoft.com/office/drawing/2014/main" id="{7187E5D6-1F76-4800-2A5F-AF243F9EDDD7}"/>
                </a:ext>
              </a:extLst>
            </p:cNvPr>
            <p:cNvSpPr/>
            <p:nvPr/>
          </p:nvSpPr>
          <p:spPr>
            <a:xfrm>
              <a:off x="26206355" y="15649985"/>
              <a:ext cx="247551" cy="1860004"/>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26">
              <a:extLst>
                <a:ext uri="{FF2B5EF4-FFF2-40B4-BE49-F238E27FC236}">
                  <a16:creationId xmlns:a16="http://schemas.microsoft.com/office/drawing/2014/main" id="{D135CF49-A0F5-5C9F-2506-CF25958FC89F}"/>
                </a:ext>
              </a:extLst>
            </p:cNvPr>
            <p:cNvSpPr/>
            <p:nvPr/>
          </p:nvSpPr>
          <p:spPr>
            <a:xfrm>
              <a:off x="25982282" y="15312495"/>
              <a:ext cx="695956" cy="373673"/>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652AA4B-3E32-598C-4AE6-D2E21FCADF7D}"/>
                </a:ext>
              </a:extLst>
            </p:cNvPr>
            <p:cNvSpPr/>
            <p:nvPr/>
          </p:nvSpPr>
          <p:spPr>
            <a:xfrm>
              <a:off x="26228085" y="17509990"/>
              <a:ext cx="196058" cy="627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62" name="L-Shape 261">
            <a:extLst>
              <a:ext uri="{FF2B5EF4-FFF2-40B4-BE49-F238E27FC236}">
                <a16:creationId xmlns:a16="http://schemas.microsoft.com/office/drawing/2014/main" id="{851A9039-1413-353B-2E26-FF25967CE0B2}"/>
              </a:ext>
            </a:extLst>
          </p:cNvPr>
          <p:cNvSpPr/>
          <p:nvPr/>
        </p:nvSpPr>
        <p:spPr>
          <a:xfrm>
            <a:off x="26446691" y="14938561"/>
            <a:ext cx="4409896" cy="5656209"/>
          </a:xfrm>
          <a:prstGeom prst="corner">
            <a:avLst>
              <a:gd name="adj1" fmla="val 41507"/>
              <a:gd name="adj2" fmla="val 79027"/>
            </a:avLst>
          </a:prstGeom>
          <a:noFill/>
          <a:ln w="57150">
            <a:solidFill>
              <a:schemeClr val="accent3">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id="{13DE5522-9AC2-0AE4-CAD6-5E1C323BABFE}"/>
              </a:ext>
            </a:extLst>
          </p:cNvPr>
          <p:cNvSpPr txBox="1"/>
          <p:nvPr/>
        </p:nvSpPr>
        <p:spPr>
          <a:xfrm>
            <a:off x="31231878" y="15631412"/>
            <a:ext cx="2269374" cy="461664"/>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Li-Poly Battery</a:t>
            </a:r>
          </a:p>
        </p:txBody>
      </p:sp>
      <p:grpSp>
        <p:nvGrpSpPr>
          <p:cNvPr id="96" name="Group 95">
            <a:extLst>
              <a:ext uri="{FF2B5EF4-FFF2-40B4-BE49-F238E27FC236}">
                <a16:creationId xmlns:a16="http://schemas.microsoft.com/office/drawing/2014/main" id="{A9D947F1-57C3-638F-95BC-4BBF04B271F1}"/>
              </a:ext>
            </a:extLst>
          </p:cNvPr>
          <p:cNvGrpSpPr/>
          <p:nvPr/>
        </p:nvGrpSpPr>
        <p:grpSpPr>
          <a:xfrm rot="5400000">
            <a:off x="28184297" y="17901825"/>
            <a:ext cx="922591" cy="1697388"/>
            <a:chOff x="25093345" y="17413333"/>
            <a:chExt cx="922591" cy="1697388"/>
          </a:xfrm>
        </p:grpSpPr>
        <p:sp>
          <p:nvSpPr>
            <p:cNvPr id="177" name="Rounded Rectangle 22">
              <a:extLst>
                <a:ext uri="{FF2B5EF4-FFF2-40B4-BE49-F238E27FC236}">
                  <a16:creationId xmlns:a16="http://schemas.microsoft.com/office/drawing/2014/main" id="{C78E9329-7295-FB74-558D-B7151FEA95CE}"/>
                </a:ext>
              </a:extLst>
            </p:cNvPr>
            <p:cNvSpPr/>
            <p:nvPr/>
          </p:nvSpPr>
          <p:spPr>
            <a:xfrm>
              <a:off x="25093345" y="17413333"/>
              <a:ext cx="922591" cy="1507336"/>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83" name="Rectangle 182">
              <a:extLst>
                <a:ext uri="{FF2B5EF4-FFF2-40B4-BE49-F238E27FC236}">
                  <a16:creationId xmlns:a16="http://schemas.microsoft.com/office/drawing/2014/main" id="{B47476E1-77B7-E72D-AE92-0A0CA19F349C}"/>
                </a:ext>
              </a:extLst>
            </p:cNvPr>
            <p:cNvSpPr/>
            <p:nvPr/>
          </p:nvSpPr>
          <p:spPr>
            <a:xfrm>
              <a:off x="25210417" y="18920669"/>
              <a:ext cx="61979" cy="1900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5" name="TextBox 264">
              <a:extLst>
                <a:ext uri="{FF2B5EF4-FFF2-40B4-BE49-F238E27FC236}">
                  <a16:creationId xmlns:a16="http://schemas.microsoft.com/office/drawing/2014/main" id="{D51FD4C7-5C12-E6D1-82CB-00980584CB92}"/>
                </a:ext>
              </a:extLst>
            </p:cNvPr>
            <p:cNvSpPr txBox="1"/>
            <p:nvPr/>
          </p:nvSpPr>
          <p:spPr>
            <a:xfrm rot="16200000">
              <a:off x="24789746" y="17872145"/>
              <a:ext cx="1492869" cy="646331"/>
            </a:xfrm>
            <a:prstGeom prst="rect">
              <a:avLst/>
            </a:prstGeom>
            <a:noFill/>
          </p:spPr>
          <p:txBody>
            <a:bodyPr wrap="square" rtlCol="0">
              <a:spAutoFit/>
            </a:bodyPr>
            <a:lstStyle/>
            <a:p>
              <a:r>
                <a:rPr lang="en-US" sz="1800">
                  <a:solidFill>
                    <a:schemeClr val="bg1"/>
                  </a:solidFill>
                  <a:latin typeface="Cambria" panose="02040503050406030204" pitchFamily="18" charset="0"/>
                  <a:ea typeface="Cambria" panose="02040503050406030204" pitchFamily="18" charset="0"/>
                </a:rPr>
                <a:t>RC</a:t>
              </a:r>
            </a:p>
            <a:p>
              <a:r>
                <a:rPr lang="en-US" sz="1800">
                  <a:solidFill>
                    <a:schemeClr val="bg1"/>
                  </a:solidFill>
                  <a:latin typeface="Cambria" panose="02040503050406030204" pitchFamily="18" charset="0"/>
                  <a:ea typeface="Cambria" panose="02040503050406030204" pitchFamily="18" charset="0"/>
                </a:rPr>
                <a:t>Receiver</a:t>
              </a:r>
              <a:endParaRPr lang="en-US" sz="2000">
                <a:solidFill>
                  <a:schemeClr val="bg1"/>
                </a:solidFill>
                <a:latin typeface="Cambria" panose="02040503050406030204" pitchFamily="18" charset="0"/>
                <a:ea typeface="Cambria" panose="02040503050406030204" pitchFamily="18" charset="0"/>
              </a:endParaRPr>
            </a:p>
          </p:txBody>
        </p:sp>
      </p:grpSp>
      <p:grpSp>
        <p:nvGrpSpPr>
          <p:cNvPr id="325" name="Group 324">
            <a:extLst>
              <a:ext uri="{FF2B5EF4-FFF2-40B4-BE49-F238E27FC236}">
                <a16:creationId xmlns:a16="http://schemas.microsoft.com/office/drawing/2014/main" id="{EC67642A-FDDE-F517-1C7C-921A586DACD3}"/>
              </a:ext>
            </a:extLst>
          </p:cNvPr>
          <p:cNvGrpSpPr/>
          <p:nvPr/>
        </p:nvGrpSpPr>
        <p:grpSpPr>
          <a:xfrm rot="16200000">
            <a:off x="25909558" y="17774978"/>
            <a:ext cx="2327848" cy="763013"/>
            <a:chOff x="30023346" y="18730238"/>
            <a:chExt cx="2327848" cy="763013"/>
          </a:xfrm>
        </p:grpSpPr>
        <p:grpSp>
          <p:nvGrpSpPr>
            <p:cNvPr id="95" name="Group 94">
              <a:extLst>
                <a:ext uri="{FF2B5EF4-FFF2-40B4-BE49-F238E27FC236}">
                  <a16:creationId xmlns:a16="http://schemas.microsoft.com/office/drawing/2014/main" id="{11925733-121B-F4F0-081C-013391FB1CE2}"/>
                </a:ext>
              </a:extLst>
            </p:cNvPr>
            <p:cNvGrpSpPr/>
            <p:nvPr/>
          </p:nvGrpSpPr>
          <p:grpSpPr>
            <a:xfrm rot="5400000">
              <a:off x="30808510" y="17945074"/>
              <a:ext cx="757519" cy="2327848"/>
              <a:chOff x="24099964" y="16720733"/>
              <a:chExt cx="757519" cy="2241623"/>
            </a:xfrm>
          </p:grpSpPr>
          <p:sp>
            <p:nvSpPr>
              <p:cNvPr id="178" name="Rounded Rectangle 23">
                <a:extLst>
                  <a:ext uri="{FF2B5EF4-FFF2-40B4-BE49-F238E27FC236}">
                    <a16:creationId xmlns:a16="http://schemas.microsoft.com/office/drawing/2014/main" id="{B5293508-21E2-0130-74B8-2DC9C7058EE0}"/>
                  </a:ext>
                </a:extLst>
              </p:cNvPr>
              <p:cNvSpPr/>
              <p:nvPr/>
            </p:nvSpPr>
            <p:spPr>
              <a:xfrm>
                <a:off x="24099964" y="17413333"/>
                <a:ext cx="757519" cy="1507336"/>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26">
                <a:extLst>
                  <a:ext uri="{FF2B5EF4-FFF2-40B4-BE49-F238E27FC236}">
                    <a16:creationId xmlns:a16="http://schemas.microsoft.com/office/drawing/2014/main" id="{15B9FC73-7250-24C5-3822-C1E8925D074B}"/>
                  </a:ext>
                </a:extLst>
              </p:cNvPr>
              <p:cNvSpPr/>
              <p:nvPr/>
            </p:nvSpPr>
            <p:spPr>
              <a:xfrm>
                <a:off x="24200297" y="16720733"/>
                <a:ext cx="109345" cy="69975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A59343A-E4C2-2720-9D4A-19D06FC4580E}"/>
                  </a:ext>
                </a:extLst>
              </p:cNvPr>
              <p:cNvSpPr/>
              <p:nvPr/>
            </p:nvSpPr>
            <p:spPr>
              <a:xfrm>
                <a:off x="24436543" y="18920668"/>
                <a:ext cx="320224" cy="4168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66" name="TextBox 265">
              <a:extLst>
                <a:ext uri="{FF2B5EF4-FFF2-40B4-BE49-F238E27FC236}">
                  <a16:creationId xmlns:a16="http://schemas.microsoft.com/office/drawing/2014/main" id="{190AE3FC-3345-C130-5358-434DACAFBBD7}"/>
                </a:ext>
              </a:extLst>
            </p:cNvPr>
            <p:cNvSpPr txBox="1"/>
            <p:nvPr/>
          </p:nvSpPr>
          <p:spPr>
            <a:xfrm>
              <a:off x="30162800" y="18785366"/>
              <a:ext cx="1420618" cy="707885"/>
            </a:xfrm>
            <a:prstGeom prst="rect">
              <a:avLst/>
            </a:prstGeom>
            <a:noFill/>
          </p:spPr>
          <p:txBody>
            <a:bodyPr wrap="square" rtlCol="0">
              <a:spAutoFit/>
            </a:bodyPr>
            <a:lstStyle/>
            <a:p>
              <a:r>
                <a:rPr lang="en-US" sz="2000">
                  <a:solidFill>
                    <a:schemeClr val="bg1"/>
                  </a:solidFill>
                  <a:latin typeface="Cambria" panose="02040503050406030204" pitchFamily="18" charset="0"/>
                  <a:ea typeface="Cambria" panose="02040503050406030204" pitchFamily="18" charset="0"/>
                </a:rPr>
                <a:t>Telemetry Radio</a:t>
              </a:r>
            </a:p>
          </p:txBody>
        </p:sp>
      </p:grpSp>
      <p:grpSp>
        <p:nvGrpSpPr>
          <p:cNvPr id="85" name="Group 84">
            <a:extLst>
              <a:ext uri="{FF2B5EF4-FFF2-40B4-BE49-F238E27FC236}">
                <a16:creationId xmlns:a16="http://schemas.microsoft.com/office/drawing/2014/main" id="{E940ECDA-97D4-5FAC-24DC-482F36CA7C7D}"/>
              </a:ext>
            </a:extLst>
          </p:cNvPr>
          <p:cNvGrpSpPr/>
          <p:nvPr/>
        </p:nvGrpSpPr>
        <p:grpSpPr>
          <a:xfrm>
            <a:off x="30715632" y="16768642"/>
            <a:ext cx="1347908" cy="1505524"/>
            <a:chOff x="30555336" y="18093478"/>
            <a:chExt cx="1347908" cy="1505524"/>
          </a:xfrm>
        </p:grpSpPr>
        <p:sp>
          <p:nvSpPr>
            <p:cNvPr id="191" name="Rounded Rectangle 65">
              <a:extLst>
                <a:ext uri="{FF2B5EF4-FFF2-40B4-BE49-F238E27FC236}">
                  <a16:creationId xmlns:a16="http://schemas.microsoft.com/office/drawing/2014/main" id="{880EC02D-B52E-3A41-5B61-6EE70410CCF0}"/>
                </a:ext>
              </a:extLst>
            </p:cNvPr>
            <p:cNvSpPr/>
            <p:nvPr/>
          </p:nvSpPr>
          <p:spPr>
            <a:xfrm>
              <a:off x="30619488" y="18167000"/>
              <a:ext cx="1218540" cy="1432002"/>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92" name="Rounded Rectangle 67">
              <a:extLst>
                <a:ext uri="{FF2B5EF4-FFF2-40B4-BE49-F238E27FC236}">
                  <a16:creationId xmlns:a16="http://schemas.microsoft.com/office/drawing/2014/main" id="{C22284D2-B7BC-FD58-630E-B3762AE99A18}"/>
                </a:ext>
              </a:extLst>
            </p:cNvPr>
            <p:cNvSpPr/>
            <p:nvPr/>
          </p:nvSpPr>
          <p:spPr>
            <a:xfrm>
              <a:off x="30557508" y="18406611"/>
              <a:ext cx="155844" cy="40063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68">
              <a:extLst>
                <a:ext uri="{FF2B5EF4-FFF2-40B4-BE49-F238E27FC236}">
                  <a16:creationId xmlns:a16="http://schemas.microsoft.com/office/drawing/2014/main" id="{EDCC6BAD-3F94-6C59-11FC-AFDA475695C4}"/>
                </a:ext>
              </a:extLst>
            </p:cNvPr>
            <p:cNvSpPr/>
            <p:nvPr/>
          </p:nvSpPr>
          <p:spPr>
            <a:xfrm>
              <a:off x="30555336" y="18962356"/>
              <a:ext cx="155844" cy="40063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69">
              <a:extLst>
                <a:ext uri="{FF2B5EF4-FFF2-40B4-BE49-F238E27FC236}">
                  <a16:creationId xmlns:a16="http://schemas.microsoft.com/office/drawing/2014/main" id="{F743F916-85E4-C3B7-12D6-A218E8096B30}"/>
                </a:ext>
              </a:extLst>
            </p:cNvPr>
            <p:cNvSpPr/>
            <p:nvPr/>
          </p:nvSpPr>
          <p:spPr>
            <a:xfrm>
              <a:off x="31744163" y="18406611"/>
              <a:ext cx="155844" cy="40063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70">
              <a:extLst>
                <a:ext uri="{FF2B5EF4-FFF2-40B4-BE49-F238E27FC236}">
                  <a16:creationId xmlns:a16="http://schemas.microsoft.com/office/drawing/2014/main" id="{3AD56757-68BA-665A-C5A5-581FAC1E3BD9}"/>
                </a:ext>
              </a:extLst>
            </p:cNvPr>
            <p:cNvSpPr/>
            <p:nvPr/>
          </p:nvSpPr>
          <p:spPr>
            <a:xfrm>
              <a:off x="31747400" y="18962355"/>
              <a:ext cx="155844" cy="40063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96">
              <a:extLst>
                <a:ext uri="{FF2B5EF4-FFF2-40B4-BE49-F238E27FC236}">
                  <a16:creationId xmlns:a16="http://schemas.microsoft.com/office/drawing/2014/main" id="{0B8169C3-F358-ED43-00F9-37E48E169D08}"/>
                </a:ext>
              </a:extLst>
            </p:cNvPr>
            <p:cNvSpPr/>
            <p:nvPr/>
          </p:nvSpPr>
          <p:spPr>
            <a:xfrm rot="5400000">
              <a:off x="31359905" y="18017211"/>
              <a:ext cx="184986" cy="33752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3CEFF76E-68E1-32C1-C850-D3C55BCEB161}"/>
                </a:ext>
              </a:extLst>
            </p:cNvPr>
            <p:cNvSpPr/>
            <p:nvPr/>
          </p:nvSpPr>
          <p:spPr>
            <a:xfrm>
              <a:off x="30812439" y="18114619"/>
              <a:ext cx="320224" cy="4168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7" name="TextBox 266">
              <a:extLst>
                <a:ext uri="{FF2B5EF4-FFF2-40B4-BE49-F238E27FC236}">
                  <a16:creationId xmlns:a16="http://schemas.microsoft.com/office/drawing/2014/main" id="{35D93396-3E65-3DCD-9365-F9FEE924D87A}"/>
                </a:ext>
              </a:extLst>
            </p:cNvPr>
            <p:cNvSpPr txBox="1"/>
            <p:nvPr/>
          </p:nvSpPr>
          <p:spPr>
            <a:xfrm>
              <a:off x="30663105" y="18435859"/>
              <a:ext cx="1174925" cy="707885"/>
            </a:xfrm>
            <a:prstGeom prst="rect">
              <a:avLst/>
            </a:prstGeom>
            <a:noFill/>
          </p:spPr>
          <p:txBody>
            <a:bodyPr wrap="square" rtlCol="0">
              <a:spAutoFit/>
            </a:bodyPr>
            <a:lstStyle/>
            <a:p>
              <a:r>
                <a:rPr lang="en-US" sz="2000">
                  <a:solidFill>
                    <a:schemeClr val="bg1"/>
                  </a:solidFill>
                  <a:latin typeface="Cambria" panose="02040503050406030204" pitchFamily="18" charset="0"/>
                  <a:ea typeface="Cambria" panose="02040503050406030204" pitchFamily="18" charset="0"/>
                </a:rPr>
                <a:t>Power Module </a:t>
              </a:r>
            </a:p>
          </p:txBody>
        </p:sp>
      </p:grpSp>
      <p:sp>
        <p:nvSpPr>
          <p:cNvPr id="268" name="TextBox 267">
            <a:extLst>
              <a:ext uri="{FF2B5EF4-FFF2-40B4-BE49-F238E27FC236}">
                <a16:creationId xmlns:a16="http://schemas.microsoft.com/office/drawing/2014/main" id="{1BBDC96E-E3CB-3A19-DCA1-530E8B56B2E4}"/>
              </a:ext>
            </a:extLst>
          </p:cNvPr>
          <p:cNvSpPr txBox="1"/>
          <p:nvPr/>
        </p:nvSpPr>
        <p:spPr>
          <a:xfrm>
            <a:off x="26293092" y="15121612"/>
            <a:ext cx="1865906" cy="461664"/>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GPS</a:t>
            </a:r>
          </a:p>
        </p:txBody>
      </p:sp>
      <p:grpSp>
        <p:nvGrpSpPr>
          <p:cNvPr id="307" name="Group 306">
            <a:extLst>
              <a:ext uri="{FF2B5EF4-FFF2-40B4-BE49-F238E27FC236}">
                <a16:creationId xmlns:a16="http://schemas.microsoft.com/office/drawing/2014/main" id="{884919CD-2F0C-5772-E7D2-43E3D8749466}"/>
              </a:ext>
            </a:extLst>
          </p:cNvPr>
          <p:cNvGrpSpPr/>
          <p:nvPr/>
        </p:nvGrpSpPr>
        <p:grpSpPr>
          <a:xfrm>
            <a:off x="32800870" y="16896113"/>
            <a:ext cx="1051063" cy="1318098"/>
            <a:chOff x="33334486" y="15646892"/>
            <a:chExt cx="1051063" cy="1318098"/>
          </a:xfrm>
        </p:grpSpPr>
        <p:sp>
          <p:nvSpPr>
            <p:cNvPr id="16" name="Rounded Rectangle 8">
              <a:extLst>
                <a:ext uri="{FF2B5EF4-FFF2-40B4-BE49-F238E27FC236}">
                  <a16:creationId xmlns:a16="http://schemas.microsoft.com/office/drawing/2014/main" id="{73F34E50-7CC5-E12C-8128-CABDB1811015}"/>
                </a:ext>
              </a:extLst>
            </p:cNvPr>
            <p:cNvSpPr/>
            <p:nvPr/>
          </p:nvSpPr>
          <p:spPr>
            <a:xfrm>
              <a:off x="33507516" y="15646892"/>
              <a:ext cx="878033" cy="1318098"/>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B4941B61-D93F-E977-8EAB-BC5C05177902}"/>
                </a:ext>
              </a:extLst>
            </p:cNvPr>
            <p:cNvSpPr/>
            <p:nvPr/>
          </p:nvSpPr>
          <p:spPr>
            <a:xfrm rot="16200000">
              <a:off x="33377759" y="15892940"/>
              <a:ext cx="73568" cy="160113"/>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CE747EA-C273-27D3-F0BF-09BC0F3C6125}"/>
                </a:ext>
              </a:extLst>
            </p:cNvPr>
            <p:cNvSpPr/>
            <p:nvPr/>
          </p:nvSpPr>
          <p:spPr>
            <a:xfrm rot="16200000">
              <a:off x="33377760" y="16137869"/>
              <a:ext cx="73568" cy="160113"/>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35B6745-E3BC-DC3D-1842-E2C19CE13F3E}"/>
                </a:ext>
              </a:extLst>
            </p:cNvPr>
            <p:cNvSpPr/>
            <p:nvPr/>
          </p:nvSpPr>
          <p:spPr>
            <a:xfrm rot="16200000">
              <a:off x="33377760" y="16392375"/>
              <a:ext cx="73568" cy="160113"/>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6A13E79-AF67-FBB1-353E-5CBC2362B137}"/>
                </a:ext>
              </a:extLst>
            </p:cNvPr>
            <p:cNvSpPr/>
            <p:nvPr/>
          </p:nvSpPr>
          <p:spPr>
            <a:xfrm rot="16200000">
              <a:off x="33377760" y="16624012"/>
              <a:ext cx="73568" cy="160113"/>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9" name="TextBox 268">
              <a:extLst>
                <a:ext uri="{FF2B5EF4-FFF2-40B4-BE49-F238E27FC236}">
                  <a16:creationId xmlns:a16="http://schemas.microsoft.com/office/drawing/2014/main" id="{616CBDA6-3EF7-148C-D8CA-9513503D1C62}"/>
                </a:ext>
              </a:extLst>
            </p:cNvPr>
            <p:cNvSpPr txBox="1"/>
            <p:nvPr/>
          </p:nvSpPr>
          <p:spPr>
            <a:xfrm>
              <a:off x="33487398" y="15942778"/>
              <a:ext cx="896476" cy="707886"/>
            </a:xfrm>
            <a:prstGeom prst="rect">
              <a:avLst/>
            </a:prstGeom>
            <a:noFill/>
          </p:spPr>
          <p:txBody>
            <a:bodyPr wrap="square" rtlCol="0">
              <a:spAutoFit/>
            </a:bodyPr>
            <a:lstStyle/>
            <a:p>
              <a:r>
                <a:rPr lang="en-US" sz="2000">
                  <a:solidFill>
                    <a:schemeClr val="bg1"/>
                  </a:solidFill>
                  <a:latin typeface="Cambria" panose="02040503050406030204" pitchFamily="18" charset="0"/>
                  <a:ea typeface="Cambria" panose="02040503050406030204" pitchFamily="18" charset="0"/>
                </a:rPr>
                <a:t>Motor</a:t>
              </a:r>
            </a:p>
            <a:p>
              <a:r>
                <a:rPr lang="en-US" sz="2000">
                  <a:solidFill>
                    <a:schemeClr val="bg1"/>
                  </a:solidFill>
                  <a:latin typeface="Cambria" panose="02040503050406030204" pitchFamily="18" charset="0"/>
                  <a:ea typeface="Cambria" panose="02040503050406030204" pitchFamily="18" charset="0"/>
                </a:rPr>
                <a:t>I/O</a:t>
              </a:r>
            </a:p>
          </p:txBody>
        </p:sp>
      </p:grpSp>
      <p:sp>
        <p:nvSpPr>
          <p:cNvPr id="82" name="Cloud 81">
            <a:extLst>
              <a:ext uri="{FF2B5EF4-FFF2-40B4-BE49-F238E27FC236}">
                <a16:creationId xmlns:a16="http://schemas.microsoft.com/office/drawing/2014/main" id="{A3E1FD55-DB30-A201-B78A-6201C33DA6B2}"/>
              </a:ext>
            </a:extLst>
          </p:cNvPr>
          <p:cNvSpPr/>
          <p:nvPr/>
        </p:nvSpPr>
        <p:spPr bwMode="auto">
          <a:xfrm>
            <a:off x="23725356" y="16601716"/>
            <a:ext cx="1895554" cy="1136406"/>
          </a:xfrm>
          <a:prstGeom prst="cloud">
            <a:avLst/>
          </a:pr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9" name="Subtitle 2">
            <a:extLst>
              <a:ext uri="{FF2B5EF4-FFF2-40B4-BE49-F238E27FC236}">
                <a16:creationId xmlns:a16="http://schemas.microsoft.com/office/drawing/2014/main" id="{1EA39C9E-868F-3141-62C1-A24D556704CB}"/>
              </a:ext>
            </a:extLst>
          </p:cNvPr>
          <p:cNvSpPr txBox="1">
            <a:spLocks/>
          </p:cNvSpPr>
          <p:nvPr/>
        </p:nvSpPr>
        <p:spPr>
          <a:xfrm>
            <a:off x="25064565" y="24258176"/>
            <a:ext cx="10656050" cy="8283346"/>
          </a:xfrm>
          <a:prstGeom prst="roundRect">
            <a:avLst>
              <a:gd name="adj" fmla="val 2034"/>
            </a:avLst>
          </a:prstGeom>
          <a:noFill/>
          <a:ln w="31750">
            <a:solidFill>
              <a:srgbClr val="002060"/>
            </a:solidFill>
          </a:ln>
        </p:spPr>
        <p:txBody>
          <a:bodyPr vert="horz" lIns="274320" tIns="274320"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lnSpc>
                <a:spcPct val="100000"/>
              </a:lnSpc>
              <a:spcBef>
                <a:spcPts val="0"/>
              </a:spcBef>
              <a:buFont typeface="Arial" panose="020B0604020202020204" pitchFamily="34" charset="0"/>
              <a:buChar char="•"/>
            </a:pPr>
            <a:endParaRPr lang="en-US" sz="2400">
              <a:latin typeface="Cambria" panose="02040503050406030204" pitchFamily="18" charset="0"/>
              <a:ea typeface="Cambria" panose="02040503050406030204" pitchFamily="18" charset="0"/>
            </a:endParaRPr>
          </a:p>
        </p:txBody>
      </p:sp>
      <p:sp>
        <p:nvSpPr>
          <p:cNvPr id="65" name="TextBox 64">
            <a:extLst>
              <a:ext uri="{FF2B5EF4-FFF2-40B4-BE49-F238E27FC236}">
                <a16:creationId xmlns:a16="http://schemas.microsoft.com/office/drawing/2014/main" id="{D091B222-30E2-5D62-C15A-6955416D7B99}"/>
              </a:ext>
            </a:extLst>
          </p:cNvPr>
          <p:cNvSpPr txBox="1"/>
          <p:nvPr/>
        </p:nvSpPr>
        <p:spPr>
          <a:xfrm>
            <a:off x="25208651" y="24391101"/>
            <a:ext cx="7803061" cy="4431983"/>
          </a:xfrm>
          <a:prstGeom prst="rect">
            <a:avLst/>
          </a:prstGeom>
          <a:noFill/>
        </p:spPr>
        <p:txBody>
          <a:bodyPr wrap="square" lIns="91440" tIns="45720" rIns="91440" bIns="45720" rtlCol="0" anchor="t">
            <a:spAutoFit/>
          </a:bodyPr>
          <a:lstStyle/>
          <a:p>
            <a:r>
              <a:rPr lang="en-US" sz="2800" dirty="0">
                <a:solidFill>
                  <a:schemeClr val="tx1"/>
                </a:solidFill>
                <a:latin typeface="Cambria"/>
                <a:ea typeface="Cambria"/>
                <a:cs typeface="Arial"/>
              </a:rPr>
              <a:t>Design: </a:t>
            </a:r>
            <a:endParaRPr lang="en-US" sz="2800" b="0" dirty="0">
              <a:solidFill>
                <a:schemeClr val="tx1"/>
              </a:solidFill>
              <a:latin typeface="Cambria"/>
              <a:ea typeface="Cambria"/>
              <a:cs typeface="Arial"/>
            </a:endParaRPr>
          </a:p>
          <a:p>
            <a:pPr marL="571500" indent="-571500" algn="l">
              <a:lnSpc>
                <a:spcPct val="100000"/>
              </a:lnSpc>
              <a:spcBef>
                <a:spcPts val="0"/>
              </a:spcBef>
              <a:buFont typeface="Wingdings" panose="05000000000000000000" pitchFamily="2" charset="2"/>
              <a:buChar char="§"/>
            </a:pPr>
            <a:r>
              <a:rPr lang="en-US" sz="2400" i="1" dirty="0">
                <a:solidFill>
                  <a:schemeClr val="tx1"/>
                </a:solidFill>
                <a:latin typeface="Cambria"/>
                <a:ea typeface="Cambria"/>
              </a:rPr>
              <a:t>Intel RealSense </a:t>
            </a:r>
            <a:r>
              <a:rPr lang="en-US" sz="2400" dirty="0">
                <a:solidFill>
                  <a:schemeClr val="tx1"/>
                </a:solidFill>
                <a:latin typeface="Cambria"/>
                <a:ea typeface="Cambria"/>
              </a:rPr>
              <a:t>Depth Camera and </a:t>
            </a:r>
            <a:r>
              <a:rPr lang="en-US" sz="2400" i="1" dirty="0">
                <a:solidFill>
                  <a:schemeClr val="tx1"/>
                </a:solidFill>
                <a:latin typeface="Cambria"/>
                <a:ea typeface="Cambria"/>
              </a:rPr>
              <a:t>Jetson Nano </a:t>
            </a:r>
            <a:r>
              <a:rPr lang="en-US" sz="2400" dirty="0">
                <a:solidFill>
                  <a:schemeClr val="tx1"/>
                </a:solidFill>
                <a:latin typeface="Cambria"/>
                <a:ea typeface="Cambria"/>
              </a:rPr>
              <a:t>Companion Computer communicate with </a:t>
            </a:r>
            <a:r>
              <a:rPr lang="en-US" sz="2400" i="1" dirty="0">
                <a:solidFill>
                  <a:schemeClr val="tx1"/>
                </a:solidFill>
                <a:latin typeface="Cambria"/>
                <a:ea typeface="Cambria"/>
              </a:rPr>
              <a:t>Pixhawk4</a:t>
            </a:r>
            <a:r>
              <a:rPr lang="en-US" sz="2400" dirty="0">
                <a:solidFill>
                  <a:schemeClr val="tx1"/>
                </a:solidFill>
                <a:latin typeface="Cambria"/>
                <a:ea typeface="Cambria"/>
              </a:rPr>
              <a:t> Flight Controller</a:t>
            </a:r>
            <a:endParaRPr lang="en-US" dirty="0">
              <a:solidFill>
                <a:schemeClr val="tx1"/>
              </a:solidFill>
            </a:endParaRPr>
          </a:p>
          <a:p>
            <a:pPr marL="571500" indent="-571500" algn="l">
              <a:spcBef>
                <a:spcPts val="0"/>
              </a:spcBef>
              <a:buFont typeface="Wingdings" panose="05000000000000000000" pitchFamily="2" charset="2"/>
              <a:buChar char="§"/>
            </a:pPr>
            <a:r>
              <a:rPr lang="en-US" sz="2400" dirty="0">
                <a:solidFill>
                  <a:schemeClr val="tx1"/>
                </a:solidFill>
                <a:latin typeface="Cambria"/>
                <a:ea typeface="Cambria"/>
              </a:rPr>
              <a:t>3DVFH* </a:t>
            </a:r>
            <a:r>
              <a:rPr lang="en-US" sz="2400">
                <a:solidFill>
                  <a:schemeClr val="tx1"/>
                </a:solidFill>
                <a:latin typeface="Cambria"/>
                <a:ea typeface="Cambria"/>
              </a:rPr>
              <a:t>Algorithm</a:t>
            </a:r>
            <a:r>
              <a:rPr lang="en-US" sz="2400" dirty="0">
                <a:solidFill>
                  <a:schemeClr val="tx1"/>
                </a:solidFill>
                <a:latin typeface="Cambria"/>
                <a:ea typeface="Cambria"/>
              </a:rPr>
              <a:t> equipped for autonomous obstacle detection during flight </a:t>
            </a:r>
            <a:endParaRPr lang="en-US" sz="2400" dirty="0">
              <a:solidFill>
                <a:schemeClr val="tx1"/>
              </a:solidFill>
              <a:latin typeface="Cambria"/>
              <a:ea typeface="Cambria"/>
              <a:cs typeface="Arial"/>
            </a:endParaRPr>
          </a:p>
          <a:p>
            <a:pPr marL="571500" indent="-571500" algn="l">
              <a:lnSpc>
                <a:spcPct val="100000"/>
              </a:lnSpc>
              <a:spcBef>
                <a:spcPts val="0"/>
              </a:spcBef>
              <a:buFont typeface="Wingdings" panose="05000000000000000000" pitchFamily="2" charset="2"/>
              <a:buChar char="§"/>
            </a:pPr>
            <a:r>
              <a:rPr lang="en-US" sz="2400" dirty="0">
                <a:solidFill>
                  <a:schemeClr val="tx1"/>
                </a:solidFill>
                <a:latin typeface="Cambria"/>
                <a:ea typeface="Cambria"/>
              </a:rPr>
              <a:t>Coordinate flight paths and avoid collisions with obstacles </a:t>
            </a:r>
          </a:p>
          <a:p>
            <a:pPr algn="l"/>
            <a:endParaRPr lang="en-US" sz="1000" dirty="0">
              <a:solidFill>
                <a:schemeClr val="tx1"/>
              </a:solidFill>
              <a:latin typeface="Cambria" panose="02040503050406030204" pitchFamily="18" charset="0"/>
            </a:endParaRPr>
          </a:p>
          <a:p>
            <a:r>
              <a:rPr lang="en-US" sz="2800" dirty="0">
                <a:solidFill>
                  <a:schemeClr val="tx1"/>
                </a:solidFill>
                <a:latin typeface="Cambria"/>
                <a:ea typeface="Cambria"/>
              </a:rPr>
              <a:t>Future Considerations: </a:t>
            </a:r>
            <a:endParaRPr lang="en-US" sz="2800" dirty="0">
              <a:solidFill>
                <a:schemeClr val="tx1"/>
              </a:solidFill>
              <a:latin typeface="Cambria" panose="02040503050406030204" pitchFamily="18" charset="0"/>
              <a:ea typeface="Cambria"/>
            </a:endParaRPr>
          </a:p>
          <a:p>
            <a:pPr marL="571500" indent="-571500" algn="l">
              <a:spcBef>
                <a:spcPts val="0"/>
              </a:spcBef>
              <a:buFont typeface="Wingdings" panose="05000000000000000000" pitchFamily="2" charset="2"/>
              <a:buChar char="§"/>
            </a:pPr>
            <a:r>
              <a:rPr lang="en-US" sz="2400" dirty="0">
                <a:solidFill>
                  <a:schemeClr val="tx1"/>
                </a:solidFill>
                <a:latin typeface="Cambria"/>
                <a:ea typeface="Cambria"/>
                <a:cs typeface="Arial"/>
              </a:rPr>
              <a:t>Support avoidance of moving obstacles</a:t>
            </a:r>
          </a:p>
          <a:p>
            <a:pPr marL="571500" indent="-571500" algn="l">
              <a:spcBef>
                <a:spcPts val="0"/>
              </a:spcBef>
              <a:buFont typeface="Wingdings" pitchFamily="2" charset="2"/>
              <a:buChar char="q"/>
            </a:pPr>
            <a:endParaRPr lang="en-US" sz="2400" dirty="0">
              <a:solidFill>
                <a:schemeClr val="tx1"/>
              </a:solidFill>
              <a:latin typeface="Cambria"/>
              <a:ea typeface="Cambria"/>
              <a:cs typeface="Arial"/>
            </a:endParaRPr>
          </a:p>
        </p:txBody>
      </p:sp>
      <p:grpSp>
        <p:nvGrpSpPr>
          <p:cNvPr id="47" name="Group 46">
            <a:extLst>
              <a:ext uri="{FF2B5EF4-FFF2-40B4-BE49-F238E27FC236}">
                <a16:creationId xmlns:a16="http://schemas.microsoft.com/office/drawing/2014/main" id="{0C0896BF-C285-2339-F874-CE53199BFB80}"/>
              </a:ext>
            </a:extLst>
          </p:cNvPr>
          <p:cNvGrpSpPr/>
          <p:nvPr/>
        </p:nvGrpSpPr>
        <p:grpSpPr>
          <a:xfrm>
            <a:off x="32603202" y="19072200"/>
            <a:ext cx="1583363" cy="1111780"/>
            <a:chOff x="29530613" y="20497837"/>
            <a:chExt cx="2881312" cy="1847170"/>
          </a:xfrm>
        </p:grpSpPr>
        <p:sp>
          <p:nvSpPr>
            <p:cNvPr id="273" name="Rounded Rectangle 22">
              <a:extLst>
                <a:ext uri="{FF2B5EF4-FFF2-40B4-BE49-F238E27FC236}">
                  <a16:creationId xmlns:a16="http://schemas.microsoft.com/office/drawing/2014/main" id="{0945E32D-A8DC-E6F5-F769-B70A34C5E4F7}"/>
                </a:ext>
              </a:extLst>
            </p:cNvPr>
            <p:cNvSpPr/>
            <p:nvPr/>
          </p:nvSpPr>
          <p:spPr>
            <a:xfrm>
              <a:off x="30104883" y="20743912"/>
              <a:ext cx="1619250" cy="1578648"/>
            </a:xfrm>
            <a:prstGeom prst="roundRect">
              <a:avLst/>
            </a:prstGeom>
            <a:solidFill>
              <a:schemeClr val="tx1">
                <a:lumMod val="75000"/>
                <a:lumOff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275" name="Rounded Rectangle 22">
              <a:extLst>
                <a:ext uri="{FF2B5EF4-FFF2-40B4-BE49-F238E27FC236}">
                  <a16:creationId xmlns:a16="http://schemas.microsoft.com/office/drawing/2014/main" id="{C45147E5-4B0B-EA08-992C-8C816204DF37}"/>
                </a:ext>
              </a:extLst>
            </p:cNvPr>
            <p:cNvSpPr/>
            <p:nvPr/>
          </p:nvSpPr>
          <p:spPr>
            <a:xfrm>
              <a:off x="30847833" y="20497837"/>
              <a:ext cx="171061" cy="489284"/>
            </a:xfrm>
            <a:prstGeom prst="roundRect">
              <a:avLst/>
            </a:prstGeom>
            <a:solidFill>
              <a:schemeClr val="tx1">
                <a:lumMod val="75000"/>
                <a:lumOff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276" name="Trapezoid 275">
              <a:extLst>
                <a:ext uri="{FF2B5EF4-FFF2-40B4-BE49-F238E27FC236}">
                  <a16:creationId xmlns:a16="http://schemas.microsoft.com/office/drawing/2014/main" id="{C6456CF1-9D3A-5609-4135-55BCE7F36668}"/>
                </a:ext>
              </a:extLst>
            </p:cNvPr>
            <p:cNvSpPr/>
            <p:nvPr/>
          </p:nvSpPr>
          <p:spPr bwMode="auto">
            <a:xfrm>
              <a:off x="29530613" y="22058542"/>
              <a:ext cx="2881312" cy="286465"/>
            </a:xfrm>
            <a:prstGeom prst="trapezoid">
              <a:avLst>
                <a:gd name="adj" fmla="val 104800"/>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grpSp>
      <p:sp>
        <p:nvSpPr>
          <p:cNvPr id="121" name="Subtitle 2">
            <a:extLst>
              <a:ext uri="{FF2B5EF4-FFF2-40B4-BE49-F238E27FC236}">
                <a16:creationId xmlns:a16="http://schemas.microsoft.com/office/drawing/2014/main" id="{7B20F451-8005-4EAE-56A2-185B42901CBD}"/>
              </a:ext>
            </a:extLst>
          </p:cNvPr>
          <p:cNvSpPr txBox="1">
            <a:spLocks/>
          </p:cNvSpPr>
          <p:nvPr/>
        </p:nvSpPr>
        <p:spPr>
          <a:xfrm>
            <a:off x="442452" y="4939501"/>
            <a:ext cx="11658498" cy="7790688"/>
          </a:xfrm>
          <a:prstGeom prst="roundRect">
            <a:avLst>
              <a:gd name="adj" fmla="val 2879"/>
            </a:avLst>
          </a:prstGeom>
          <a:noFill/>
          <a:ln w="31750" cap="flat">
            <a:solidFill>
              <a:srgbClr val="002060"/>
            </a:solidFill>
          </a:ln>
        </p:spPr>
        <p:txBody>
          <a:bodyPr vert="horz" lIns="274320" tIns="274320"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defTabSz="914400">
              <a:lnSpc>
                <a:spcPct val="170000"/>
              </a:lnSpc>
              <a:spcBef>
                <a:spcPts val="0"/>
              </a:spcBef>
            </a:pPr>
            <a:endParaRPr lang="en-US" sz="1600" i="0">
              <a:solidFill>
                <a:srgbClr val="000000"/>
              </a:solidFill>
              <a:effectLst/>
              <a:latin typeface="Cambria" panose="02040503050406030204" pitchFamily="18" charset="0"/>
            </a:endParaRPr>
          </a:p>
        </p:txBody>
      </p:sp>
      <p:sp>
        <p:nvSpPr>
          <p:cNvPr id="38" name="Subtitle 2">
            <a:extLst>
              <a:ext uri="{FF2B5EF4-FFF2-40B4-BE49-F238E27FC236}">
                <a16:creationId xmlns:a16="http://schemas.microsoft.com/office/drawing/2014/main" id="{9B3D4ABD-65F8-53AB-28A3-4D4767FDEE42}"/>
              </a:ext>
            </a:extLst>
          </p:cNvPr>
          <p:cNvSpPr txBox="1">
            <a:spLocks/>
          </p:cNvSpPr>
          <p:nvPr/>
        </p:nvSpPr>
        <p:spPr>
          <a:xfrm>
            <a:off x="32068454" y="4935514"/>
            <a:ext cx="11400284" cy="7790681"/>
          </a:xfrm>
          <a:prstGeom prst="roundRect">
            <a:avLst>
              <a:gd name="adj" fmla="val 2671"/>
            </a:avLst>
          </a:prstGeom>
          <a:noFill/>
          <a:ln w="31750" cap="flat">
            <a:solidFill>
              <a:srgbClr val="002060"/>
            </a:solidFill>
          </a:ln>
        </p:spPr>
        <p:txBody>
          <a:bodyPr vert="horz" lIns="274320" tIns="274320" rIns="106674" bIns="53337" rtlCol="0" anchor="t">
            <a:normAutofit/>
          </a:bodyPr>
          <a:lstStyle>
            <a:defPPr>
              <a:defRPr lang="en-US"/>
            </a:defPPr>
            <a:lvl1pPr marL="0" indent="0" defTabSz="914400" eaLnBrk="1" latinLnBrk="0" hangingPunct="1">
              <a:lnSpc>
                <a:spcPct val="170000"/>
              </a:lnSpc>
              <a:spcBef>
                <a:spcPts val="0"/>
              </a:spcBef>
              <a:buFont typeface="Arial" panose="020B0604020202020204" pitchFamily="34" charset="0"/>
              <a:buNone/>
              <a:defRPr sz="1600" i="0">
                <a:solidFill>
                  <a:srgbClr val="000000"/>
                </a:solidFill>
                <a:effectLst/>
                <a:latin typeface="Cambria" panose="02040503050406030204" pitchFamily="18" charset="0"/>
              </a:defRPr>
            </a:lvl1pPr>
            <a:lvl2pPr marL="1920240" indent="0" defTabSz="3840480" eaLnBrk="1" latinLnBrk="0" hangingPunct="1">
              <a:lnSpc>
                <a:spcPct val="90000"/>
              </a:lnSpc>
              <a:spcBef>
                <a:spcPts val="2100"/>
              </a:spcBef>
              <a:buFont typeface="Arial" panose="020B0604020202020204" pitchFamily="34" charset="0"/>
              <a:buNone/>
              <a:defRPr sz="8400">
                <a:solidFill>
                  <a:schemeClr val="tx1"/>
                </a:solidFill>
                <a:latin typeface="+mn-lt"/>
              </a:defRPr>
            </a:lvl2pPr>
            <a:lvl3pPr marL="3840480" indent="0" defTabSz="3840480" eaLnBrk="1" latinLnBrk="0" hangingPunct="1">
              <a:lnSpc>
                <a:spcPct val="90000"/>
              </a:lnSpc>
              <a:spcBef>
                <a:spcPts val="2100"/>
              </a:spcBef>
              <a:buFont typeface="Arial" panose="020B0604020202020204" pitchFamily="34" charset="0"/>
              <a:buNone/>
              <a:defRPr sz="7560">
                <a:solidFill>
                  <a:schemeClr val="tx1"/>
                </a:solidFill>
                <a:latin typeface="+mn-lt"/>
              </a:defRPr>
            </a:lvl3pPr>
            <a:lvl4pPr marL="5760720" indent="0" defTabSz="3840480" eaLnBrk="1" latinLnBrk="0" hangingPunct="1">
              <a:lnSpc>
                <a:spcPct val="90000"/>
              </a:lnSpc>
              <a:spcBef>
                <a:spcPts val="2100"/>
              </a:spcBef>
              <a:buFont typeface="Arial" panose="020B0604020202020204" pitchFamily="34" charset="0"/>
              <a:buNone/>
              <a:defRPr sz="6720">
                <a:solidFill>
                  <a:schemeClr val="tx1"/>
                </a:solidFill>
                <a:latin typeface="+mn-lt"/>
              </a:defRPr>
            </a:lvl4pPr>
            <a:lvl5pPr marL="7680960" indent="0" defTabSz="3840480" eaLnBrk="1" latinLnBrk="0" hangingPunct="1">
              <a:lnSpc>
                <a:spcPct val="90000"/>
              </a:lnSpc>
              <a:spcBef>
                <a:spcPts val="2100"/>
              </a:spcBef>
              <a:buFont typeface="Arial" panose="020B0604020202020204" pitchFamily="34" charset="0"/>
              <a:buNone/>
              <a:defRPr sz="6720">
                <a:solidFill>
                  <a:schemeClr val="tx1"/>
                </a:solidFill>
                <a:latin typeface="+mn-lt"/>
              </a:defRPr>
            </a:lvl5pPr>
            <a:lvl6pPr marL="9601200" indent="0" algn="ctr" defTabSz="3840480">
              <a:lnSpc>
                <a:spcPct val="90000"/>
              </a:lnSpc>
              <a:spcBef>
                <a:spcPts val="2100"/>
              </a:spcBef>
              <a:buFont typeface="Arial" panose="020B0604020202020204" pitchFamily="34" charset="0"/>
              <a:buNone/>
              <a:defRPr sz="6720">
                <a:solidFill>
                  <a:schemeClr val="tx1"/>
                </a:solidFill>
                <a:latin typeface="+mn-lt"/>
              </a:defRPr>
            </a:lvl6pPr>
            <a:lvl7pPr marL="11521440" indent="0" algn="ctr" defTabSz="3840480">
              <a:lnSpc>
                <a:spcPct val="90000"/>
              </a:lnSpc>
              <a:spcBef>
                <a:spcPts val="2100"/>
              </a:spcBef>
              <a:buFont typeface="Arial" panose="020B0604020202020204" pitchFamily="34" charset="0"/>
              <a:buNone/>
              <a:defRPr sz="6720">
                <a:solidFill>
                  <a:schemeClr val="tx1"/>
                </a:solidFill>
                <a:latin typeface="+mn-lt"/>
              </a:defRPr>
            </a:lvl7pPr>
            <a:lvl8pPr marL="13441680" indent="0" algn="ctr" defTabSz="3840480">
              <a:lnSpc>
                <a:spcPct val="90000"/>
              </a:lnSpc>
              <a:spcBef>
                <a:spcPts val="2100"/>
              </a:spcBef>
              <a:buFont typeface="Arial" panose="020B0604020202020204" pitchFamily="34" charset="0"/>
              <a:buNone/>
              <a:defRPr sz="6720">
                <a:solidFill>
                  <a:schemeClr val="tx1"/>
                </a:solidFill>
                <a:latin typeface="+mn-lt"/>
              </a:defRPr>
            </a:lvl8pPr>
            <a:lvl9pPr marL="15361920" indent="0" algn="ctr" defTabSz="3840480">
              <a:lnSpc>
                <a:spcPct val="90000"/>
              </a:lnSpc>
              <a:spcBef>
                <a:spcPts val="2100"/>
              </a:spcBef>
              <a:buFont typeface="Arial" panose="020B0604020202020204" pitchFamily="34" charset="0"/>
              <a:buNone/>
              <a:defRPr sz="6720">
                <a:solidFill>
                  <a:schemeClr val="tx1"/>
                </a:solidFill>
                <a:latin typeface="+mn-lt"/>
              </a:defRPr>
            </a:lvl9pPr>
          </a:lstStyle>
          <a:p>
            <a:endParaRPr lang="en-US"/>
          </a:p>
        </p:txBody>
      </p:sp>
      <p:pic>
        <p:nvPicPr>
          <p:cNvPr id="28" name="Picture 27" descr="A screenshot of a video game&#10;&#10;Description automatically generated">
            <a:extLst>
              <a:ext uri="{FF2B5EF4-FFF2-40B4-BE49-F238E27FC236}">
                <a16:creationId xmlns:a16="http://schemas.microsoft.com/office/drawing/2014/main" id="{90AE43DB-47E8-2D5A-4E2B-30AA1EDAA9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78" b="89630" l="625" r="99115">
                        <a14:foregroundMark x1="85833" y1="64444" x2="92135" y2="66667"/>
                        <a14:foregroundMark x1="92135" y1="66667" x2="97396" y2="73148"/>
                        <a14:foregroundMark x1="97396" y1="73148" x2="98229" y2="94074"/>
                        <a14:foregroundMark x1="98229" y1="94074" x2="66927" y2="94444"/>
                        <a14:foregroundMark x1="66927" y1="94444" x2="5417" y2="87593"/>
                        <a14:foregroundMark x1="5417" y1="87593" x2="2344" y2="55463"/>
                        <a14:foregroundMark x1="2344" y1="55463" x2="11354" y2="57407"/>
                        <a14:foregroundMark x1="11354" y1="57407" x2="8385" y2="57778"/>
                        <a14:foregroundMark x1="8385" y1="57778" x2="8385" y2="57778"/>
                        <a14:foregroundMark x1="5208" y1="58704" x2="677" y2="53056"/>
                        <a14:foregroundMark x1="3594" y1="55926" x2="5729" y2="66296"/>
                        <a14:foregroundMark x1="13438" y1="64444" x2="21667" y2="73889"/>
                        <a14:foregroundMark x1="14479" y1="68241" x2="10000" y2="69630"/>
                        <a14:foregroundMark x1="16615" y1="69630" x2="52656" y2="72315"/>
                        <a14:foregroundMark x1="52656" y1="72315" x2="46458" y2="63704"/>
                        <a14:foregroundMark x1="46458" y1="63704" x2="27187" y2="58241"/>
                        <a14:foregroundMark x1="27187" y1="58241" x2="17813" y2="60185"/>
                        <a14:foregroundMark x1="17813" y1="60185" x2="22865" y2="72315"/>
                        <a14:foregroundMark x1="22865" y1="72315" x2="24063" y2="72963"/>
                        <a14:foregroundMark x1="33906" y1="72500" x2="93490" y2="62593"/>
                        <a14:foregroundMark x1="93490" y1="62593" x2="98594" y2="68241"/>
                        <a14:foregroundMark x1="98594" y1="68241" x2="81354" y2="83333"/>
                        <a14:foregroundMark x1="81354" y1="83333" x2="61719" y2="83426"/>
                        <a14:foregroundMark x1="61719" y1="83426" x2="47344" y2="73241"/>
                        <a14:foregroundMark x1="47344" y1="73241" x2="45625" y2="64444"/>
                        <a14:foregroundMark x1="45625" y1="64444" x2="45625" y2="64444"/>
                        <a14:foregroundMark x1="39271" y1="70093" x2="26250" y2="66111"/>
                        <a14:foregroundMark x1="26250" y1="66111" x2="10729" y2="71759"/>
                        <a14:foregroundMark x1="10729" y1="71759" x2="42917" y2="83519"/>
                        <a14:foregroundMark x1="42917" y1="83519" x2="52656" y2="71759"/>
                        <a14:foregroundMark x1="52656" y1="71759" x2="41354" y2="68241"/>
                        <a14:foregroundMark x1="41354" y1="68241" x2="36615" y2="68241"/>
                        <a14:foregroundMark x1="64531" y1="76296" x2="87969" y2="78796"/>
                        <a14:foregroundMark x1="87969" y1="78796" x2="68906" y2="89630"/>
                        <a14:foregroundMark x1="68906" y1="89630" x2="52812" y2="78704"/>
                        <a14:foregroundMark x1="52812" y1="78704" x2="66406" y2="75741"/>
                        <a14:foregroundMark x1="61354" y1="80000" x2="99115" y2="72500"/>
                        <a14:foregroundMark x1="99115" y1="72500" x2="85469" y2="83519"/>
                        <a14:foregroundMark x1="85469" y1="83519" x2="82604" y2="77130"/>
                        <a14:foregroundMark x1="82604" y1="77130" x2="82604" y2="72037"/>
                      </a14:backgroundRemoval>
                    </a14:imgEffect>
                  </a14:imgLayer>
                </a14:imgProps>
              </a:ext>
              <a:ext uri="{28A0092B-C50C-407E-A947-70E740481C1C}">
                <a14:useLocalDpi xmlns:a14="http://schemas.microsoft.com/office/drawing/2010/main" val="0"/>
              </a:ext>
            </a:extLst>
          </a:blip>
          <a:srcRect l="18797" b="29574"/>
          <a:stretch/>
        </p:blipFill>
        <p:spPr>
          <a:xfrm flipH="1">
            <a:off x="32576225" y="7324167"/>
            <a:ext cx="10878391" cy="5386217"/>
          </a:xfrm>
          <a:prstGeom prst="roundRect">
            <a:avLst>
              <a:gd name="adj" fmla="val 3338"/>
            </a:avLst>
          </a:prstGeom>
        </p:spPr>
      </p:pic>
      <p:sp>
        <p:nvSpPr>
          <p:cNvPr id="62" name="Subtitle 2">
            <a:extLst>
              <a:ext uri="{FF2B5EF4-FFF2-40B4-BE49-F238E27FC236}">
                <a16:creationId xmlns:a16="http://schemas.microsoft.com/office/drawing/2014/main" id="{B311D832-7598-DB09-4E09-B6DCF66F0171}"/>
              </a:ext>
            </a:extLst>
          </p:cNvPr>
          <p:cNvSpPr txBox="1">
            <a:spLocks/>
          </p:cNvSpPr>
          <p:nvPr/>
        </p:nvSpPr>
        <p:spPr>
          <a:xfrm>
            <a:off x="12354627" y="4939500"/>
            <a:ext cx="19367150" cy="7786696"/>
          </a:xfrm>
          <a:prstGeom prst="roundRect">
            <a:avLst>
              <a:gd name="adj" fmla="val 3244"/>
            </a:avLst>
          </a:prstGeom>
          <a:noFill/>
          <a:ln w="31750" cap="flat">
            <a:solidFill>
              <a:srgbClr val="002060"/>
            </a:solidFill>
          </a:ln>
        </p:spPr>
        <p:txBody>
          <a:bodyPr vert="horz" lIns="274320" tIns="274320" rIns="106674" bIns="53337" rtlCol="0" anchor="t">
            <a:normAutofit/>
          </a:bodyPr>
          <a:lstStyle>
            <a:defPPr>
              <a:defRPr lang="en-US"/>
            </a:defPPr>
            <a:lvl1pPr marL="0" indent="0" defTabSz="914400" eaLnBrk="1" latinLnBrk="0" hangingPunct="1">
              <a:lnSpc>
                <a:spcPct val="170000"/>
              </a:lnSpc>
              <a:spcBef>
                <a:spcPts val="0"/>
              </a:spcBef>
              <a:buFont typeface="Arial" panose="020B0604020202020204" pitchFamily="34" charset="0"/>
              <a:buNone/>
              <a:defRPr sz="1600" i="0">
                <a:solidFill>
                  <a:srgbClr val="000000"/>
                </a:solidFill>
                <a:effectLst/>
                <a:latin typeface="Cambria" panose="02040503050406030204" pitchFamily="18" charset="0"/>
              </a:defRPr>
            </a:lvl1pPr>
            <a:lvl2pPr marL="1920240" indent="0" defTabSz="3840480" eaLnBrk="1" latinLnBrk="0" hangingPunct="1">
              <a:lnSpc>
                <a:spcPct val="90000"/>
              </a:lnSpc>
              <a:spcBef>
                <a:spcPts val="2100"/>
              </a:spcBef>
              <a:buFont typeface="Arial" panose="020B0604020202020204" pitchFamily="34" charset="0"/>
              <a:buNone/>
              <a:defRPr sz="8400">
                <a:solidFill>
                  <a:schemeClr val="tx1"/>
                </a:solidFill>
                <a:latin typeface="+mn-lt"/>
              </a:defRPr>
            </a:lvl2pPr>
            <a:lvl3pPr marL="3840480" indent="0" defTabSz="3840480" eaLnBrk="1" latinLnBrk="0" hangingPunct="1">
              <a:lnSpc>
                <a:spcPct val="90000"/>
              </a:lnSpc>
              <a:spcBef>
                <a:spcPts val="2100"/>
              </a:spcBef>
              <a:buFont typeface="Arial" panose="020B0604020202020204" pitchFamily="34" charset="0"/>
              <a:buNone/>
              <a:defRPr sz="7560">
                <a:solidFill>
                  <a:schemeClr val="tx1"/>
                </a:solidFill>
                <a:latin typeface="+mn-lt"/>
              </a:defRPr>
            </a:lvl3pPr>
            <a:lvl4pPr marL="5760720" indent="0" defTabSz="3840480" eaLnBrk="1" latinLnBrk="0" hangingPunct="1">
              <a:lnSpc>
                <a:spcPct val="90000"/>
              </a:lnSpc>
              <a:spcBef>
                <a:spcPts val="2100"/>
              </a:spcBef>
              <a:buFont typeface="Arial" panose="020B0604020202020204" pitchFamily="34" charset="0"/>
              <a:buNone/>
              <a:defRPr sz="6720">
                <a:solidFill>
                  <a:schemeClr val="tx1"/>
                </a:solidFill>
                <a:latin typeface="+mn-lt"/>
              </a:defRPr>
            </a:lvl4pPr>
            <a:lvl5pPr marL="7680960" indent="0" defTabSz="3840480" eaLnBrk="1" latinLnBrk="0" hangingPunct="1">
              <a:lnSpc>
                <a:spcPct val="90000"/>
              </a:lnSpc>
              <a:spcBef>
                <a:spcPts val="2100"/>
              </a:spcBef>
              <a:buFont typeface="Arial" panose="020B0604020202020204" pitchFamily="34" charset="0"/>
              <a:buNone/>
              <a:defRPr sz="6720">
                <a:solidFill>
                  <a:schemeClr val="tx1"/>
                </a:solidFill>
                <a:latin typeface="+mn-lt"/>
              </a:defRPr>
            </a:lvl5pPr>
            <a:lvl6pPr marL="9601200" indent="0" algn="ctr" defTabSz="3840480">
              <a:lnSpc>
                <a:spcPct val="90000"/>
              </a:lnSpc>
              <a:spcBef>
                <a:spcPts val="2100"/>
              </a:spcBef>
              <a:buFont typeface="Arial" panose="020B0604020202020204" pitchFamily="34" charset="0"/>
              <a:buNone/>
              <a:defRPr sz="6720">
                <a:solidFill>
                  <a:schemeClr val="tx1"/>
                </a:solidFill>
                <a:latin typeface="+mn-lt"/>
              </a:defRPr>
            </a:lvl6pPr>
            <a:lvl7pPr marL="11521440" indent="0" algn="ctr" defTabSz="3840480">
              <a:lnSpc>
                <a:spcPct val="90000"/>
              </a:lnSpc>
              <a:spcBef>
                <a:spcPts val="2100"/>
              </a:spcBef>
              <a:buFont typeface="Arial" panose="020B0604020202020204" pitchFamily="34" charset="0"/>
              <a:buNone/>
              <a:defRPr sz="6720">
                <a:solidFill>
                  <a:schemeClr val="tx1"/>
                </a:solidFill>
                <a:latin typeface="+mn-lt"/>
              </a:defRPr>
            </a:lvl7pPr>
            <a:lvl8pPr marL="13441680" indent="0" algn="ctr" defTabSz="3840480">
              <a:lnSpc>
                <a:spcPct val="90000"/>
              </a:lnSpc>
              <a:spcBef>
                <a:spcPts val="2100"/>
              </a:spcBef>
              <a:buFont typeface="Arial" panose="020B0604020202020204" pitchFamily="34" charset="0"/>
              <a:buNone/>
              <a:defRPr sz="6720">
                <a:solidFill>
                  <a:schemeClr val="tx1"/>
                </a:solidFill>
                <a:latin typeface="+mn-lt"/>
              </a:defRPr>
            </a:lvl8pPr>
            <a:lvl9pPr marL="15361920" indent="0" algn="ctr" defTabSz="3840480">
              <a:lnSpc>
                <a:spcPct val="90000"/>
              </a:lnSpc>
              <a:spcBef>
                <a:spcPts val="2100"/>
              </a:spcBef>
              <a:buFont typeface="Arial" panose="020B0604020202020204" pitchFamily="34" charset="0"/>
              <a:buNone/>
              <a:defRPr sz="6720">
                <a:solidFill>
                  <a:schemeClr val="tx1"/>
                </a:solidFill>
                <a:latin typeface="+mn-lt"/>
              </a:defRPr>
            </a:lvl9pPr>
          </a:lstStyle>
          <a:p>
            <a:endParaRPr lang="en-US"/>
          </a:p>
        </p:txBody>
      </p:sp>
      <p:sp>
        <p:nvSpPr>
          <p:cNvPr id="48" name="Subtitle 2">
            <a:extLst>
              <a:ext uri="{FF2B5EF4-FFF2-40B4-BE49-F238E27FC236}">
                <a16:creationId xmlns:a16="http://schemas.microsoft.com/office/drawing/2014/main" id="{ADEA6CC4-A52D-1001-EC49-F5082430A3E2}"/>
              </a:ext>
            </a:extLst>
          </p:cNvPr>
          <p:cNvSpPr txBox="1">
            <a:spLocks/>
          </p:cNvSpPr>
          <p:nvPr/>
        </p:nvSpPr>
        <p:spPr>
          <a:xfrm>
            <a:off x="420529" y="24254007"/>
            <a:ext cx="17600279" cy="8284464"/>
          </a:xfrm>
          <a:prstGeom prst="roundRect">
            <a:avLst>
              <a:gd name="adj" fmla="val 2125"/>
            </a:avLst>
          </a:prstGeom>
          <a:noFill/>
          <a:ln w="31750">
            <a:solidFill>
              <a:srgbClr val="002060"/>
            </a:solidFill>
          </a:ln>
        </p:spPr>
        <p:txBody>
          <a:bodyPr vert="horz" lIns="274320" tIns="274320"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endParaRPr lang="en-US" sz="3700">
              <a:latin typeface="Cambria" panose="02040503050406030204" pitchFamily="18" charset="0"/>
              <a:ea typeface="Cambria"/>
            </a:endParaRPr>
          </a:p>
        </p:txBody>
      </p:sp>
      <p:pic>
        <p:nvPicPr>
          <p:cNvPr id="26" name="Picture 25" descr="A satellite in space&#10;&#10;Description automatically generated with low confidence">
            <a:extLst>
              <a:ext uri="{FF2B5EF4-FFF2-40B4-BE49-F238E27FC236}">
                <a16:creationId xmlns:a16="http://schemas.microsoft.com/office/drawing/2014/main" id="{C6D15F10-3AE6-EA4A-0E92-2BD1FDAF81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89" t="23258" r="-804" b="15676"/>
          <a:stretch/>
        </p:blipFill>
        <p:spPr>
          <a:xfrm>
            <a:off x="12281205" y="5323629"/>
            <a:ext cx="10054607" cy="6042857"/>
          </a:xfrm>
          <a:prstGeom prst="rect">
            <a:avLst/>
          </a:prstGeom>
        </p:spPr>
      </p:pic>
      <p:pic>
        <p:nvPicPr>
          <p:cNvPr id="60" name="Picture 59">
            <a:extLst>
              <a:ext uri="{FF2B5EF4-FFF2-40B4-BE49-F238E27FC236}">
                <a16:creationId xmlns:a16="http://schemas.microsoft.com/office/drawing/2014/main" id="{04888B35-B553-C99B-8997-27C151956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92963" y="4813471"/>
            <a:ext cx="11084970" cy="7069375"/>
          </a:xfrm>
          <a:prstGeom prst="rect">
            <a:avLst/>
          </a:prstGeom>
        </p:spPr>
      </p:pic>
      <p:grpSp>
        <p:nvGrpSpPr>
          <p:cNvPr id="12" name="Group 11">
            <a:extLst>
              <a:ext uri="{FF2B5EF4-FFF2-40B4-BE49-F238E27FC236}">
                <a16:creationId xmlns:a16="http://schemas.microsoft.com/office/drawing/2014/main" id="{134B28E1-5744-8321-1979-409BA22EB34E}"/>
              </a:ext>
            </a:extLst>
          </p:cNvPr>
          <p:cNvGrpSpPr/>
          <p:nvPr/>
        </p:nvGrpSpPr>
        <p:grpSpPr>
          <a:xfrm>
            <a:off x="21649536" y="5301571"/>
            <a:ext cx="9464443" cy="6329427"/>
            <a:chOff x="21686077" y="4858505"/>
            <a:chExt cx="9414568" cy="6321913"/>
          </a:xfrm>
        </p:grpSpPr>
        <p:cxnSp>
          <p:nvCxnSpPr>
            <p:cNvPr id="11" name="Elbow Connector 10">
              <a:extLst>
                <a:ext uri="{FF2B5EF4-FFF2-40B4-BE49-F238E27FC236}">
                  <a16:creationId xmlns:a16="http://schemas.microsoft.com/office/drawing/2014/main" id="{22B4A4BE-2B59-4B85-F803-5BFC98B29CEE}"/>
                </a:ext>
              </a:extLst>
            </p:cNvPr>
            <p:cNvCxnSpPr/>
            <p:nvPr/>
          </p:nvCxnSpPr>
          <p:spPr bwMode="auto">
            <a:xfrm rot="10800000">
              <a:off x="22522550" y="5297672"/>
              <a:ext cx="2728733" cy="387107"/>
            </a:xfrm>
            <a:prstGeom prst="bentConnector3">
              <a:avLst>
                <a:gd name="adj1" fmla="val 16667"/>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Elbow Connector 45">
              <a:extLst>
                <a:ext uri="{FF2B5EF4-FFF2-40B4-BE49-F238E27FC236}">
                  <a16:creationId xmlns:a16="http://schemas.microsoft.com/office/drawing/2014/main" id="{9A05AC07-33C2-4205-6E86-18E733E3776E}"/>
                </a:ext>
              </a:extLst>
            </p:cNvPr>
            <p:cNvCxnSpPr/>
            <p:nvPr/>
          </p:nvCxnSpPr>
          <p:spPr bwMode="auto">
            <a:xfrm flipV="1">
              <a:off x="27230101" y="5396569"/>
              <a:ext cx="3310242" cy="887178"/>
            </a:xfrm>
            <a:prstGeom prst="bentConnector3">
              <a:avLst>
                <a:gd name="adj1" fmla="val 37024"/>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Elbow Connector 50">
              <a:extLst>
                <a:ext uri="{FF2B5EF4-FFF2-40B4-BE49-F238E27FC236}">
                  <a16:creationId xmlns:a16="http://schemas.microsoft.com/office/drawing/2014/main" id="{9E8A5605-DCA2-2943-B746-92322708EF6F}"/>
                </a:ext>
              </a:extLst>
            </p:cNvPr>
            <p:cNvCxnSpPr/>
            <p:nvPr/>
          </p:nvCxnSpPr>
          <p:spPr bwMode="auto">
            <a:xfrm>
              <a:off x="26981580" y="8697038"/>
              <a:ext cx="3797981" cy="1127178"/>
            </a:xfrm>
            <a:prstGeom prst="bentConnector3">
              <a:avLst>
                <a:gd name="adj1" fmla="val 39736"/>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Elbow Connector 51">
              <a:extLst>
                <a:ext uri="{FF2B5EF4-FFF2-40B4-BE49-F238E27FC236}">
                  <a16:creationId xmlns:a16="http://schemas.microsoft.com/office/drawing/2014/main" id="{E46E1FAA-0C5B-92FA-A067-FC8E67EDE37F}"/>
                </a:ext>
              </a:extLst>
            </p:cNvPr>
            <p:cNvCxnSpPr/>
            <p:nvPr/>
          </p:nvCxnSpPr>
          <p:spPr bwMode="auto">
            <a:xfrm rot="10800000">
              <a:off x="22427641" y="6633786"/>
              <a:ext cx="3457847" cy="1156624"/>
            </a:xfrm>
            <a:prstGeom prst="bentConnector3">
              <a:avLst>
                <a:gd name="adj1" fmla="val 50000"/>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Elbow Connector 58">
              <a:extLst>
                <a:ext uri="{FF2B5EF4-FFF2-40B4-BE49-F238E27FC236}">
                  <a16:creationId xmlns:a16="http://schemas.microsoft.com/office/drawing/2014/main" id="{4605065C-1519-7595-E60F-BB3A2FBA2554}"/>
                </a:ext>
              </a:extLst>
            </p:cNvPr>
            <p:cNvCxnSpPr/>
            <p:nvPr/>
          </p:nvCxnSpPr>
          <p:spPr bwMode="auto">
            <a:xfrm rot="10800000">
              <a:off x="24984564" y="7132573"/>
              <a:ext cx="1655606" cy="524103"/>
            </a:xfrm>
            <a:prstGeom prst="bentConnector3">
              <a:avLst>
                <a:gd name="adj1" fmla="val 33615"/>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Elbow Connector 135">
              <a:extLst>
                <a:ext uri="{FF2B5EF4-FFF2-40B4-BE49-F238E27FC236}">
                  <a16:creationId xmlns:a16="http://schemas.microsoft.com/office/drawing/2014/main" id="{36873E9E-EAE2-0704-1290-F648107949D0}"/>
                </a:ext>
              </a:extLst>
            </p:cNvPr>
            <p:cNvCxnSpPr/>
            <p:nvPr/>
          </p:nvCxnSpPr>
          <p:spPr bwMode="auto">
            <a:xfrm rot="10800000" flipV="1">
              <a:off x="22134524" y="9564760"/>
              <a:ext cx="4423347" cy="1615658"/>
            </a:xfrm>
            <a:prstGeom prst="bentConnector3">
              <a:avLst>
                <a:gd name="adj1" fmla="val 44288"/>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0" name="TextBox 139">
              <a:extLst>
                <a:ext uri="{FF2B5EF4-FFF2-40B4-BE49-F238E27FC236}">
                  <a16:creationId xmlns:a16="http://schemas.microsoft.com/office/drawing/2014/main" id="{C24A3250-628A-F485-1C04-4D4878F4AABC}"/>
                </a:ext>
              </a:extLst>
            </p:cNvPr>
            <p:cNvSpPr txBox="1"/>
            <p:nvPr/>
          </p:nvSpPr>
          <p:spPr>
            <a:xfrm>
              <a:off x="22400763" y="4858505"/>
              <a:ext cx="2539552" cy="461665"/>
            </a:xfrm>
            <a:prstGeom prst="rect">
              <a:avLst/>
            </a:prstGeom>
            <a:noFill/>
          </p:spPr>
          <p:txBody>
            <a:bodyPr wrap="square" rtlCol="0">
              <a:spAutoFit/>
            </a:bodyPr>
            <a:lstStyle/>
            <a:p>
              <a:r>
                <a:rPr lang="en-US" sz="2400">
                  <a:solidFill>
                    <a:schemeClr val="tx1"/>
                  </a:solidFill>
                  <a:latin typeface="Cambria" panose="02040503050406030204" pitchFamily="18" charset="0"/>
                </a:rPr>
                <a:t>Propeller Guard</a:t>
              </a:r>
            </a:p>
          </p:txBody>
        </p:sp>
        <p:sp>
          <p:nvSpPr>
            <p:cNvPr id="145" name="TextBox 144">
              <a:extLst>
                <a:ext uri="{FF2B5EF4-FFF2-40B4-BE49-F238E27FC236}">
                  <a16:creationId xmlns:a16="http://schemas.microsoft.com/office/drawing/2014/main" id="{85660B41-FFC2-F94E-5AA0-077BC96E8FB8}"/>
                </a:ext>
              </a:extLst>
            </p:cNvPr>
            <p:cNvSpPr txBox="1"/>
            <p:nvPr/>
          </p:nvSpPr>
          <p:spPr>
            <a:xfrm>
              <a:off x="28656464" y="4949838"/>
              <a:ext cx="2011824" cy="461665"/>
            </a:xfrm>
            <a:prstGeom prst="rect">
              <a:avLst/>
            </a:prstGeom>
            <a:noFill/>
          </p:spPr>
          <p:txBody>
            <a:bodyPr wrap="square" rtlCol="0">
              <a:spAutoFit/>
            </a:bodyPr>
            <a:lstStyle/>
            <a:p>
              <a:r>
                <a:rPr lang="en-US" sz="2400">
                  <a:solidFill>
                    <a:schemeClr val="tx1"/>
                  </a:solidFill>
                  <a:latin typeface="Cambria" panose="02040503050406030204" pitchFamily="18" charset="0"/>
                </a:rPr>
                <a:t>Bi-Propeller</a:t>
              </a:r>
            </a:p>
          </p:txBody>
        </p:sp>
        <p:sp>
          <p:nvSpPr>
            <p:cNvPr id="148" name="TextBox 147">
              <a:extLst>
                <a:ext uri="{FF2B5EF4-FFF2-40B4-BE49-F238E27FC236}">
                  <a16:creationId xmlns:a16="http://schemas.microsoft.com/office/drawing/2014/main" id="{4020A659-6445-1BD5-1DF4-390789132B8D}"/>
                </a:ext>
              </a:extLst>
            </p:cNvPr>
            <p:cNvSpPr txBox="1"/>
            <p:nvPr/>
          </p:nvSpPr>
          <p:spPr>
            <a:xfrm>
              <a:off x="24657807" y="6689232"/>
              <a:ext cx="1702327" cy="461665"/>
            </a:xfrm>
            <a:prstGeom prst="rect">
              <a:avLst/>
            </a:prstGeom>
            <a:noFill/>
          </p:spPr>
          <p:txBody>
            <a:bodyPr wrap="square" rtlCol="0">
              <a:spAutoFit/>
            </a:bodyPr>
            <a:lstStyle/>
            <a:p>
              <a:r>
                <a:rPr lang="en-US" sz="2400">
                  <a:solidFill>
                    <a:schemeClr val="tx1"/>
                  </a:solidFill>
                  <a:latin typeface="Cambria" panose="02040503050406030204" pitchFamily="18" charset="0"/>
                </a:rPr>
                <a:t>Pixhawk</a:t>
              </a:r>
            </a:p>
          </p:txBody>
        </p:sp>
        <p:sp>
          <p:nvSpPr>
            <p:cNvPr id="150" name="TextBox 149">
              <a:extLst>
                <a:ext uri="{FF2B5EF4-FFF2-40B4-BE49-F238E27FC236}">
                  <a16:creationId xmlns:a16="http://schemas.microsoft.com/office/drawing/2014/main" id="{4F61D3D5-A834-BD70-BFDA-C821C7C3D3BE}"/>
                </a:ext>
              </a:extLst>
            </p:cNvPr>
            <p:cNvSpPr txBox="1"/>
            <p:nvPr/>
          </p:nvSpPr>
          <p:spPr>
            <a:xfrm>
              <a:off x="22055734" y="10334137"/>
              <a:ext cx="2539552" cy="830010"/>
            </a:xfrm>
            <a:prstGeom prst="rect">
              <a:avLst/>
            </a:prstGeom>
            <a:noFill/>
          </p:spPr>
          <p:txBody>
            <a:bodyPr wrap="square" rtlCol="0">
              <a:spAutoFit/>
            </a:bodyPr>
            <a:lstStyle/>
            <a:p>
              <a:r>
                <a:rPr lang="en-US" sz="2400">
                  <a:solidFill>
                    <a:schemeClr val="tx1"/>
                  </a:solidFill>
                  <a:latin typeface="Cambria" panose="02040503050406030204" pitchFamily="18" charset="0"/>
                </a:rPr>
                <a:t>920 KV  DC Brushless Motor</a:t>
              </a:r>
            </a:p>
          </p:txBody>
        </p:sp>
        <p:sp>
          <p:nvSpPr>
            <p:cNvPr id="9" name="TextBox 8">
              <a:extLst>
                <a:ext uri="{FF2B5EF4-FFF2-40B4-BE49-F238E27FC236}">
                  <a16:creationId xmlns:a16="http://schemas.microsoft.com/office/drawing/2014/main" id="{7E930755-6456-F89A-ED67-EA5A0D989C5C}"/>
                </a:ext>
              </a:extLst>
            </p:cNvPr>
            <p:cNvSpPr txBox="1"/>
            <p:nvPr/>
          </p:nvSpPr>
          <p:spPr>
            <a:xfrm>
              <a:off x="22070774" y="5811833"/>
              <a:ext cx="2512858" cy="829026"/>
            </a:xfrm>
            <a:prstGeom prst="rect">
              <a:avLst/>
            </a:prstGeom>
            <a:noFill/>
          </p:spPr>
          <p:txBody>
            <a:bodyPr wrap="square" rtlCol="0">
              <a:spAutoFit/>
            </a:bodyPr>
            <a:lstStyle/>
            <a:p>
              <a:r>
                <a:rPr lang="en-US" sz="2400">
                  <a:solidFill>
                    <a:schemeClr val="tx1"/>
                  </a:solidFill>
                  <a:latin typeface="Cambria" panose="02040503050406030204" pitchFamily="18" charset="0"/>
                </a:rPr>
                <a:t>915 MHz Telemetry Radio</a:t>
              </a:r>
            </a:p>
          </p:txBody>
        </p:sp>
        <p:sp>
          <p:nvSpPr>
            <p:cNvPr id="55" name="TextBox 54">
              <a:extLst>
                <a:ext uri="{FF2B5EF4-FFF2-40B4-BE49-F238E27FC236}">
                  <a16:creationId xmlns:a16="http://schemas.microsoft.com/office/drawing/2014/main" id="{1F8D2415-7B78-8F90-217F-FC23F114B5EF}"/>
                </a:ext>
              </a:extLst>
            </p:cNvPr>
            <p:cNvSpPr txBox="1"/>
            <p:nvPr/>
          </p:nvSpPr>
          <p:spPr>
            <a:xfrm>
              <a:off x="28392942" y="9008934"/>
              <a:ext cx="2707703" cy="830997"/>
            </a:xfrm>
            <a:prstGeom prst="rect">
              <a:avLst/>
            </a:prstGeom>
            <a:noFill/>
          </p:spPr>
          <p:txBody>
            <a:bodyPr wrap="square" rtlCol="0">
              <a:spAutoFit/>
            </a:bodyPr>
            <a:lstStyle/>
            <a:p>
              <a:r>
                <a:rPr lang="en-US" sz="2400">
                  <a:solidFill>
                    <a:schemeClr val="tx1"/>
                  </a:solidFill>
                  <a:latin typeface="Cambria" panose="02040503050406030204" pitchFamily="18" charset="0"/>
                </a:rPr>
                <a:t>6000 </a:t>
              </a:r>
              <a:r>
                <a:rPr lang="en-US" sz="2400" err="1">
                  <a:solidFill>
                    <a:schemeClr val="tx1"/>
                  </a:solidFill>
                  <a:latin typeface="Cambria" panose="02040503050406030204" pitchFamily="18" charset="0"/>
                </a:rPr>
                <a:t>mAh</a:t>
              </a:r>
              <a:r>
                <a:rPr lang="en-US" sz="2400">
                  <a:solidFill>
                    <a:schemeClr val="tx1"/>
                  </a:solidFill>
                  <a:latin typeface="Cambria" panose="02040503050406030204" pitchFamily="18" charset="0"/>
                </a:rPr>
                <a:t> 11.1V Li-Poly Battery</a:t>
              </a:r>
            </a:p>
          </p:txBody>
        </p:sp>
        <p:cxnSp>
          <p:nvCxnSpPr>
            <p:cNvPr id="132" name="Elbow Connector 131">
              <a:extLst>
                <a:ext uri="{FF2B5EF4-FFF2-40B4-BE49-F238E27FC236}">
                  <a16:creationId xmlns:a16="http://schemas.microsoft.com/office/drawing/2014/main" id="{EB0C0F1B-36CB-C250-2D42-334B6897F619}"/>
                </a:ext>
              </a:extLst>
            </p:cNvPr>
            <p:cNvCxnSpPr/>
            <p:nvPr/>
          </p:nvCxnSpPr>
          <p:spPr bwMode="auto">
            <a:xfrm rot="10800000" flipV="1">
              <a:off x="21980582" y="8312692"/>
              <a:ext cx="4123058" cy="1081468"/>
            </a:xfrm>
            <a:prstGeom prst="bentConnector3">
              <a:avLst>
                <a:gd name="adj1" fmla="val 31922"/>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9" name="TextBox 138">
              <a:extLst>
                <a:ext uri="{FF2B5EF4-FFF2-40B4-BE49-F238E27FC236}">
                  <a16:creationId xmlns:a16="http://schemas.microsoft.com/office/drawing/2014/main" id="{D525E883-B088-A706-A47C-C32BE305E081}"/>
                </a:ext>
              </a:extLst>
            </p:cNvPr>
            <p:cNvSpPr txBox="1"/>
            <p:nvPr/>
          </p:nvSpPr>
          <p:spPr>
            <a:xfrm>
              <a:off x="21686077" y="8950953"/>
              <a:ext cx="3310242" cy="461665"/>
            </a:xfrm>
            <a:prstGeom prst="rect">
              <a:avLst/>
            </a:prstGeom>
            <a:noFill/>
          </p:spPr>
          <p:txBody>
            <a:bodyPr wrap="square" rtlCol="0">
              <a:spAutoFit/>
            </a:bodyPr>
            <a:lstStyle/>
            <a:p>
              <a:r>
                <a:rPr lang="en-US" sz="2400">
                  <a:solidFill>
                    <a:schemeClr val="tx1"/>
                  </a:solidFill>
                  <a:latin typeface="Cambria" panose="02040503050406030204" pitchFamily="18" charset="0"/>
                </a:rPr>
                <a:t> 2.4 GHz RC Receiver</a:t>
              </a:r>
            </a:p>
          </p:txBody>
        </p:sp>
      </p:grpSp>
      <p:sp>
        <p:nvSpPr>
          <p:cNvPr id="50" name="Subtitle 2">
            <a:extLst>
              <a:ext uri="{FF2B5EF4-FFF2-40B4-BE49-F238E27FC236}">
                <a16:creationId xmlns:a16="http://schemas.microsoft.com/office/drawing/2014/main" id="{66B5EEF4-94E4-926E-A4E6-7A497A5098C9}"/>
              </a:ext>
            </a:extLst>
          </p:cNvPr>
          <p:cNvSpPr txBox="1">
            <a:spLocks/>
          </p:cNvSpPr>
          <p:nvPr/>
        </p:nvSpPr>
        <p:spPr>
          <a:xfrm>
            <a:off x="0" y="-12039"/>
            <a:ext cx="43891200" cy="3339001"/>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5800">
              <a:solidFill>
                <a:schemeClr val="bg1"/>
              </a:solidFill>
              <a:latin typeface="Cambria" panose="02040503050406030204" pitchFamily="18" charset="0"/>
            </a:endParaRPr>
          </a:p>
        </p:txBody>
      </p:sp>
      <p:sp>
        <p:nvSpPr>
          <p:cNvPr id="8" name="Subtitle 2">
            <a:extLst>
              <a:ext uri="{FF2B5EF4-FFF2-40B4-BE49-F238E27FC236}">
                <a16:creationId xmlns:a16="http://schemas.microsoft.com/office/drawing/2014/main" id="{568822D5-897D-03F2-4EF8-E5282F8BAF6E}"/>
              </a:ext>
            </a:extLst>
          </p:cNvPr>
          <p:cNvSpPr txBox="1">
            <a:spLocks/>
          </p:cNvSpPr>
          <p:nvPr/>
        </p:nvSpPr>
        <p:spPr>
          <a:xfrm>
            <a:off x="430093" y="22952659"/>
            <a:ext cx="17600279"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a:ea typeface="Cambria"/>
              </a:rPr>
              <a:t>Weatherproofing</a:t>
            </a:r>
            <a:endParaRPr lang="en-US" dirty="0"/>
          </a:p>
        </p:txBody>
      </p:sp>
      <p:sp>
        <p:nvSpPr>
          <p:cNvPr id="18" name="Subtitle 2">
            <a:extLst>
              <a:ext uri="{FF2B5EF4-FFF2-40B4-BE49-F238E27FC236}">
                <a16:creationId xmlns:a16="http://schemas.microsoft.com/office/drawing/2014/main" id="{60817BE2-305A-C40A-6AE9-93826A358D21}"/>
              </a:ext>
            </a:extLst>
          </p:cNvPr>
          <p:cNvSpPr txBox="1">
            <a:spLocks/>
          </p:cNvSpPr>
          <p:nvPr/>
        </p:nvSpPr>
        <p:spPr>
          <a:xfrm>
            <a:off x="12354627" y="3602608"/>
            <a:ext cx="19367151"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Quadcopter Fleet</a:t>
            </a:r>
          </a:p>
        </p:txBody>
      </p:sp>
      <p:sp>
        <p:nvSpPr>
          <p:cNvPr id="6" name="TextBox 5">
            <a:extLst>
              <a:ext uri="{FF2B5EF4-FFF2-40B4-BE49-F238E27FC236}">
                <a16:creationId xmlns:a16="http://schemas.microsoft.com/office/drawing/2014/main" id="{28DAF051-B79A-0CD3-7A7D-C3D2CFD28ED8}"/>
              </a:ext>
            </a:extLst>
          </p:cNvPr>
          <p:cNvSpPr txBox="1"/>
          <p:nvPr/>
        </p:nvSpPr>
        <p:spPr>
          <a:xfrm>
            <a:off x="14102169" y="68980"/>
            <a:ext cx="15414174" cy="2246769"/>
          </a:xfrm>
          <a:prstGeom prst="rect">
            <a:avLst/>
          </a:prstGeom>
          <a:noFill/>
        </p:spPr>
        <p:txBody>
          <a:bodyPr wrap="square" rtlCol="0">
            <a:spAutoFit/>
          </a:bodyPr>
          <a:lstStyle/>
          <a:p>
            <a:r>
              <a:rPr lang="en-US" sz="14000" b="1">
                <a:solidFill>
                  <a:schemeClr val="bg1"/>
                </a:solidFill>
                <a:latin typeface="Biome" panose="020B0502040204020203" pitchFamily="34" charset="0"/>
                <a:cs typeface="Biome" panose="020B0502040204020203" pitchFamily="34" charset="0"/>
              </a:rPr>
              <a:t>Quad-X Swarm</a:t>
            </a:r>
          </a:p>
        </p:txBody>
      </p:sp>
      <p:sp>
        <p:nvSpPr>
          <p:cNvPr id="10" name="TextBox 9">
            <a:extLst>
              <a:ext uri="{FF2B5EF4-FFF2-40B4-BE49-F238E27FC236}">
                <a16:creationId xmlns:a16="http://schemas.microsoft.com/office/drawing/2014/main" id="{D91F65C0-D6C1-04C4-3EDD-0396A242D788}"/>
              </a:ext>
            </a:extLst>
          </p:cNvPr>
          <p:cNvSpPr txBox="1"/>
          <p:nvPr/>
        </p:nvSpPr>
        <p:spPr>
          <a:xfrm>
            <a:off x="15395280" y="1834542"/>
            <a:ext cx="13200281" cy="1677382"/>
          </a:xfrm>
          <a:prstGeom prst="rect">
            <a:avLst/>
          </a:prstGeom>
          <a:noFill/>
        </p:spPr>
        <p:txBody>
          <a:bodyPr wrap="square" rtlCol="0">
            <a:spAutoFit/>
          </a:bodyPr>
          <a:lstStyle/>
          <a:p>
            <a:pPr algn="r"/>
            <a:r>
              <a:rPr lang="en-US" sz="6000">
                <a:solidFill>
                  <a:schemeClr val="bg1">
                    <a:lumMod val="65000"/>
                  </a:schemeClr>
                </a:solidFill>
                <a:latin typeface="Bahnschrift Light" panose="020B0502040204020203" pitchFamily="34" charset="0"/>
              </a:rPr>
              <a:t>Autonomous Quadcopter Fleet</a:t>
            </a:r>
          </a:p>
          <a:p>
            <a:endParaRPr lang="en-US"/>
          </a:p>
        </p:txBody>
      </p:sp>
      <p:pic>
        <p:nvPicPr>
          <p:cNvPr id="21" name="Picture 20">
            <a:extLst>
              <a:ext uri="{FF2B5EF4-FFF2-40B4-BE49-F238E27FC236}">
                <a16:creationId xmlns:a16="http://schemas.microsoft.com/office/drawing/2014/main" id="{65C03156-288A-9D50-5E60-EF05AA209AB2}"/>
              </a:ext>
            </a:extLst>
          </p:cNvPr>
          <p:cNvPicPr>
            <a:picLocks noChangeAspect="1"/>
          </p:cNvPicPr>
          <p:nvPr/>
        </p:nvPicPr>
        <p:blipFill>
          <a:blip r:embed="rId7"/>
          <a:stretch>
            <a:fillRect/>
          </a:stretch>
        </p:blipFill>
        <p:spPr>
          <a:xfrm>
            <a:off x="316204" y="346844"/>
            <a:ext cx="2173694" cy="2871448"/>
          </a:xfrm>
          <a:prstGeom prst="rect">
            <a:avLst/>
          </a:prstGeom>
        </p:spPr>
      </p:pic>
      <p:sp>
        <p:nvSpPr>
          <p:cNvPr id="24" name="Subtitle 2">
            <a:extLst>
              <a:ext uri="{FF2B5EF4-FFF2-40B4-BE49-F238E27FC236}">
                <a16:creationId xmlns:a16="http://schemas.microsoft.com/office/drawing/2014/main" id="{7A904552-8AC8-1ACE-4306-4D44E16210FA}"/>
              </a:ext>
            </a:extLst>
          </p:cNvPr>
          <p:cNvSpPr txBox="1">
            <a:spLocks/>
          </p:cNvSpPr>
          <p:nvPr/>
        </p:nvSpPr>
        <p:spPr>
          <a:xfrm>
            <a:off x="436162" y="12994366"/>
            <a:ext cx="22450357"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Propeller Guards</a:t>
            </a:r>
            <a:endParaRPr lang="en-US">
              <a:solidFill>
                <a:schemeClr val="bg1"/>
              </a:solidFill>
            </a:endParaRPr>
          </a:p>
        </p:txBody>
      </p:sp>
      <p:sp>
        <p:nvSpPr>
          <p:cNvPr id="30" name="Subtitle 2">
            <a:extLst>
              <a:ext uri="{FF2B5EF4-FFF2-40B4-BE49-F238E27FC236}">
                <a16:creationId xmlns:a16="http://schemas.microsoft.com/office/drawing/2014/main" id="{8C486C7A-7066-62F5-E9D2-C35AFD91E00E}"/>
              </a:ext>
            </a:extLst>
          </p:cNvPr>
          <p:cNvSpPr txBox="1">
            <a:spLocks/>
          </p:cNvSpPr>
          <p:nvPr/>
        </p:nvSpPr>
        <p:spPr>
          <a:xfrm>
            <a:off x="25061702" y="22947016"/>
            <a:ext cx="10598074"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Obstacle Avoidance </a:t>
            </a:r>
          </a:p>
        </p:txBody>
      </p:sp>
      <p:sp>
        <p:nvSpPr>
          <p:cNvPr id="32" name="Subtitle 2">
            <a:extLst>
              <a:ext uri="{FF2B5EF4-FFF2-40B4-BE49-F238E27FC236}">
                <a16:creationId xmlns:a16="http://schemas.microsoft.com/office/drawing/2014/main" id="{AA02F8D6-15E5-2914-A37A-65284C6BC968}"/>
              </a:ext>
            </a:extLst>
          </p:cNvPr>
          <p:cNvSpPr txBox="1">
            <a:spLocks/>
          </p:cNvSpPr>
          <p:nvPr/>
        </p:nvSpPr>
        <p:spPr>
          <a:xfrm>
            <a:off x="18257582" y="24258176"/>
            <a:ext cx="6595268" cy="8283346"/>
          </a:xfrm>
          <a:prstGeom prst="roundRect">
            <a:avLst>
              <a:gd name="adj" fmla="val 2658"/>
            </a:avLst>
          </a:prstGeom>
          <a:noFill/>
          <a:ln w="31750">
            <a:solidFill>
              <a:srgbClr val="002060"/>
            </a:solidFill>
          </a:ln>
        </p:spPr>
        <p:txBody>
          <a:bodyPr vert="horz" lIns="274320" tIns="274320"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lnSpc>
                <a:spcPct val="100000"/>
              </a:lnSpc>
              <a:spcBef>
                <a:spcPts val="0"/>
              </a:spcBef>
              <a:buFont typeface="Arial" panose="020B0604020202020204" pitchFamily="34" charset="0"/>
              <a:buChar char="•"/>
            </a:pPr>
            <a:endParaRPr lang="en-US" sz="3700">
              <a:latin typeface="Cambria" panose="02040503050406030204" pitchFamily="18" charset="0"/>
              <a:ea typeface="Cambria"/>
            </a:endParaRPr>
          </a:p>
        </p:txBody>
      </p:sp>
      <p:sp>
        <p:nvSpPr>
          <p:cNvPr id="33" name="Subtitle 2">
            <a:extLst>
              <a:ext uri="{FF2B5EF4-FFF2-40B4-BE49-F238E27FC236}">
                <a16:creationId xmlns:a16="http://schemas.microsoft.com/office/drawing/2014/main" id="{CDE902C2-8C86-394C-DAEE-AC1FC1B54865}"/>
              </a:ext>
            </a:extLst>
          </p:cNvPr>
          <p:cNvSpPr txBox="1">
            <a:spLocks/>
          </p:cNvSpPr>
          <p:nvPr/>
        </p:nvSpPr>
        <p:spPr>
          <a:xfrm>
            <a:off x="18247606" y="22947016"/>
            <a:ext cx="6604303"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Diagnostics</a:t>
            </a:r>
          </a:p>
        </p:txBody>
      </p:sp>
      <p:sp>
        <p:nvSpPr>
          <p:cNvPr id="39" name="Subtitle 2">
            <a:extLst>
              <a:ext uri="{FF2B5EF4-FFF2-40B4-BE49-F238E27FC236}">
                <a16:creationId xmlns:a16="http://schemas.microsoft.com/office/drawing/2014/main" id="{E898A09F-EABE-2CFC-EE11-0D5235FD7770}"/>
              </a:ext>
            </a:extLst>
          </p:cNvPr>
          <p:cNvSpPr txBox="1">
            <a:spLocks/>
          </p:cNvSpPr>
          <p:nvPr/>
        </p:nvSpPr>
        <p:spPr>
          <a:xfrm>
            <a:off x="32067827" y="3595290"/>
            <a:ext cx="11400284"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Autonomous Flying</a:t>
            </a:r>
          </a:p>
        </p:txBody>
      </p:sp>
      <p:sp>
        <p:nvSpPr>
          <p:cNvPr id="43" name="Subtitle 2">
            <a:extLst>
              <a:ext uri="{FF2B5EF4-FFF2-40B4-BE49-F238E27FC236}">
                <a16:creationId xmlns:a16="http://schemas.microsoft.com/office/drawing/2014/main" id="{B10EE945-F0F9-ED3F-AFB7-5C520704D240}"/>
              </a:ext>
            </a:extLst>
          </p:cNvPr>
          <p:cNvSpPr txBox="1">
            <a:spLocks/>
          </p:cNvSpPr>
          <p:nvPr/>
        </p:nvSpPr>
        <p:spPr>
          <a:xfrm>
            <a:off x="496014" y="4675656"/>
            <a:ext cx="11474507" cy="7984926"/>
          </a:xfrm>
          <a:prstGeom prst="rect">
            <a:avLst/>
          </a:prstGeom>
          <a:noFill/>
          <a:ln>
            <a:noFill/>
          </a:ln>
        </p:spPr>
        <p:txBody>
          <a:bodyPr vert="horz" lIns="274320" tIns="274320" rIns="106674" bIns="53337" rtlCol="0" anchor="t">
            <a:normAutofit fontScale="9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defTabSz="914400">
              <a:lnSpc>
                <a:spcPct val="170000"/>
              </a:lnSpc>
              <a:spcBef>
                <a:spcPts val="0"/>
              </a:spcBef>
            </a:pPr>
            <a:r>
              <a:rPr lang="en-US" sz="3700" i="0">
                <a:effectLst/>
                <a:latin typeface="Cambria"/>
                <a:ea typeface="Cambria"/>
              </a:rPr>
              <a:t>Autonomy · Durability · Multi-Communication · Reliability · Safety · Versatility</a:t>
            </a:r>
            <a:endParaRPr lang="en-US" sz="3700">
              <a:latin typeface="Cambria"/>
              <a:ea typeface="Cambria"/>
            </a:endParaRPr>
          </a:p>
          <a:p>
            <a:pPr algn="just" defTabSz="914400">
              <a:lnSpc>
                <a:spcPct val="170000"/>
              </a:lnSpc>
              <a:spcBef>
                <a:spcPts val="0"/>
              </a:spcBef>
            </a:pPr>
            <a:r>
              <a:rPr lang="en-US" sz="2400" i="0" u="none" strike="noStrike">
                <a:solidFill>
                  <a:srgbClr val="000000"/>
                </a:solidFill>
                <a:effectLst/>
                <a:latin typeface="Cambria"/>
                <a:ea typeface="Cambria"/>
              </a:rPr>
              <a:t>The UNH Quad-X Swarm is an interdisciplinary group comprised of students from the </a:t>
            </a:r>
            <a:r>
              <a:rPr lang="en-US" sz="2400" u="none" strike="noStrike">
                <a:solidFill>
                  <a:srgbClr val="000000"/>
                </a:solidFill>
                <a:effectLst/>
                <a:latin typeface="Cambria"/>
                <a:ea typeface="Cambria"/>
              </a:rPr>
              <a:t>Advanced Controls Lab</a:t>
            </a:r>
            <a:r>
              <a:rPr lang="en-US" sz="2400" i="0" u="none" strike="noStrike">
                <a:solidFill>
                  <a:srgbClr val="000000"/>
                </a:solidFill>
                <a:effectLst/>
                <a:latin typeface="Cambria"/>
                <a:ea typeface="Cambria"/>
              </a:rPr>
              <a:t>, who specialize in the disciplines of Mechanical Engineering and Computer Science. The team is dedicated to the design and deployment of an </a:t>
            </a:r>
            <a:r>
              <a:rPr lang="en-US" sz="2400">
                <a:solidFill>
                  <a:srgbClr val="000000"/>
                </a:solidFill>
                <a:latin typeface="Cambria"/>
                <a:ea typeface="Cambria"/>
              </a:rPr>
              <a:t>autonomous f</a:t>
            </a:r>
            <a:r>
              <a:rPr lang="en-US" sz="2400" i="0" u="none" strike="noStrike">
                <a:solidFill>
                  <a:srgbClr val="000000"/>
                </a:solidFill>
                <a:effectLst/>
                <a:latin typeface="Cambria"/>
                <a:ea typeface="Cambria"/>
              </a:rPr>
              <a:t>leet of quadcopters equipped with real-time obstacle detection, path planning, and GPS communication. </a:t>
            </a:r>
            <a:r>
              <a:rPr lang="en-US" sz="2400" i="0">
                <a:solidFill>
                  <a:srgbClr val="000000"/>
                </a:solidFill>
                <a:effectLst/>
                <a:latin typeface="Cambria"/>
                <a:ea typeface="Cambria"/>
              </a:rPr>
              <a:t>​Quad-X aims to improve quadcopter robustness in turbulent weather conditions </a:t>
            </a:r>
            <a:r>
              <a:rPr lang="en-US" sz="2400">
                <a:solidFill>
                  <a:srgbClr val="000000"/>
                </a:solidFill>
                <a:latin typeface="Cambria"/>
                <a:ea typeface="Cambria"/>
              </a:rPr>
              <a:t>while carrying </a:t>
            </a:r>
            <a:r>
              <a:rPr lang="en-US" sz="2400" i="0">
                <a:solidFill>
                  <a:srgbClr val="000000"/>
                </a:solidFill>
                <a:effectLst/>
                <a:latin typeface="Cambria"/>
                <a:ea typeface="Cambria"/>
              </a:rPr>
              <a:t>out safe and efficient autonomous missions. With the inclusion of a diagnostic panel, obstacle detection, and SolidWorks simulations, the team seeks to implement seamless autonomous flights </a:t>
            </a:r>
            <a:r>
              <a:rPr lang="en-US" sz="2400">
                <a:solidFill>
                  <a:srgbClr val="000000"/>
                </a:solidFill>
                <a:latin typeface="Cambria"/>
                <a:ea typeface="Cambria"/>
              </a:rPr>
              <a:t>in a variety of SWARM applications</a:t>
            </a:r>
            <a:r>
              <a:rPr lang="en-US" sz="2400" i="0">
                <a:solidFill>
                  <a:srgbClr val="000000"/>
                </a:solidFill>
                <a:effectLst/>
                <a:latin typeface="Cambria"/>
                <a:ea typeface="Cambria"/>
              </a:rPr>
              <a:t>. </a:t>
            </a:r>
            <a:r>
              <a:rPr lang="en-US" sz="2400" i="0">
                <a:effectLst/>
                <a:latin typeface="Cambria"/>
                <a:ea typeface="Cambria"/>
              </a:rPr>
              <a:t>With a strong focus on innovation, creativity, and teamwork, the UNH Quad-X Swarm team is poised to make a significant impact in the field of autonomous robotics and quadcopter technology while revolutionizing how we explore, observe, and interact with our world.</a:t>
            </a:r>
            <a:r>
              <a:rPr lang="en-US" sz="2400">
                <a:latin typeface="Cambria"/>
                <a:ea typeface="Cambria"/>
              </a:rPr>
              <a:t> </a:t>
            </a:r>
            <a:endParaRPr lang="en-US" sz="2400" i="0">
              <a:effectLst/>
              <a:latin typeface="Cambria" panose="02040503050406030204" pitchFamily="18" charset="0"/>
              <a:ea typeface="Cambria"/>
            </a:endParaRPr>
          </a:p>
        </p:txBody>
      </p:sp>
      <p:sp>
        <p:nvSpPr>
          <p:cNvPr id="44" name="Subtitle 2">
            <a:extLst>
              <a:ext uri="{FF2B5EF4-FFF2-40B4-BE49-F238E27FC236}">
                <a16:creationId xmlns:a16="http://schemas.microsoft.com/office/drawing/2014/main" id="{77EB5C0D-9AD9-5301-3B1A-ECE850381892}"/>
              </a:ext>
            </a:extLst>
          </p:cNvPr>
          <p:cNvSpPr txBox="1">
            <a:spLocks/>
          </p:cNvSpPr>
          <p:nvPr/>
        </p:nvSpPr>
        <p:spPr>
          <a:xfrm>
            <a:off x="436162" y="3595290"/>
            <a:ext cx="11658498" cy="1097280"/>
          </a:xfrm>
          <a:prstGeom prst="roundRect">
            <a:avLst/>
          </a:prstGeom>
          <a:solidFill>
            <a:srgbClr val="002060"/>
          </a:solidFill>
          <a:ln>
            <a:solidFill>
              <a:srgbClr val="002060"/>
            </a:solidFill>
            <a:extLst>
              <a:ext uri="{C807C97D-BFC1-408E-A445-0C87EB9F89A2}">
                <ask:lineSketchStyleProps xmlns:ask="http://schemas.microsoft.com/office/drawing/2018/sketchyshapes" sd="1219033472">
                  <a:custGeom>
                    <a:avLst/>
                    <a:gdLst>
                      <a:gd name="connsiteX0" fmla="*/ 0 w 11705490"/>
                      <a:gd name="connsiteY0" fmla="*/ 0 h 1308345"/>
                      <a:gd name="connsiteX1" fmla="*/ 11705490 w 11705490"/>
                      <a:gd name="connsiteY1" fmla="*/ 0 h 1308345"/>
                      <a:gd name="connsiteX2" fmla="*/ 11705490 w 11705490"/>
                      <a:gd name="connsiteY2" fmla="*/ 1308345 h 1308345"/>
                      <a:gd name="connsiteX3" fmla="*/ 0 w 11705490"/>
                      <a:gd name="connsiteY3" fmla="*/ 1308345 h 1308345"/>
                      <a:gd name="connsiteX4" fmla="*/ 0 w 11705490"/>
                      <a:gd name="connsiteY4" fmla="*/ 0 h 13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5490" h="1308345" fill="none" extrusionOk="0">
                        <a:moveTo>
                          <a:pt x="0" y="0"/>
                        </a:moveTo>
                        <a:cubicBezTo>
                          <a:pt x="1264040" y="-49533"/>
                          <a:pt x="6379554" y="-14809"/>
                          <a:pt x="11705490" y="0"/>
                        </a:cubicBezTo>
                        <a:cubicBezTo>
                          <a:pt x="11749051" y="620454"/>
                          <a:pt x="11667900" y="1150792"/>
                          <a:pt x="11705490" y="1308345"/>
                        </a:cubicBezTo>
                        <a:cubicBezTo>
                          <a:pt x="8888557" y="1260114"/>
                          <a:pt x="5775802" y="1392800"/>
                          <a:pt x="0" y="1308345"/>
                        </a:cubicBezTo>
                        <a:cubicBezTo>
                          <a:pt x="-30471" y="1071545"/>
                          <a:pt x="-9190" y="256344"/>
                          <a:pt x="0" y="0"/>
                        </a:cubicBezTo>
                        <a:close/>
                      </a:path>
                      <a:path w="11705490" h="1308345" stroke="0" extrusionOk="0">
                        <a:moveTo>
                          <a:pt x="0" y="0"/>
                        </a:moveTo>
                        <a:cubicBezTo>
                          <a:pt x="4431443" y="118645"/>
                          <a:pt x="9829877" y="116012"/>
                          <a:pt x="11705490" y="0"/>
                        </a:cubicBezTo>
                        <a:cubicBezTo>
                          <a:pt x="11605383" y="592137"/>
                          <a:pt x="11618604" y="776392"/>
                          <a:pt x="11705490" y="1308345"/>
                        </a:cubicBezTo>
                        <a:cubicBezTo>
                          <a:pt x="10255236" y="1442945"/>
                          <a:pt x="5485149" y="1151149"/>
                          <a:pt x="0" y="1308345"/>
                        </a:cubicBezTo>
                        <a:cubicBezTo>
                          <a:pt x="-25533" y="1013387"/>
                          <a:pt x="-112839" y="233598"/>
                          <a:pt x="0" y="0"/>
                        </a:cubicBezTo>
                        <a:close/>
                      </a:path>
                    </a:pathLst>
                  </a:custGeom>
                  <ask:type>
                    <ask:lineSketchNone/>
                  </ask:type>
                </ask:lineSketchStyleProps>
              </a:ext>
            </a:extLst>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Introduction</a:t>
            </a:r>
          </a:p>
        </p:txBody>
      </p:sp>
      <p:grpSp>
        <p:nvGrpSpPr>
          <p:cNvPr id="125" name="Group 124">
            <a:extLst>
              <a:ext uri="{FF2B5EF4-FFF2-40B4-BE49-F238E27FC236}">
                <a16:creationId xmlns:a16="http://schemas.microsoft.com/office/drawing/2014/main" id="{9D7D131D-7447-867B-FD5B-DC8A1CE68C23}"/>
              </a:ext>
            </a:extLst>
          </p:cNvPr>
          <p:cNvGrpSpPr/>
          <p:nvPr/>
        </p:nvGrpSpPr>
        <p:grpSpPr>
          <a:xfrm>
            <a:off x="32088615" y="5416493"/>
            <a:ext cx="4432299" cy="2178758"/>
            <a:chOff x="4116340" y="1661710"/>
            <a:chExt cx="7070996" cy="3517750"/>
          </a:xfrm>
        </p:grpSpPr>
        <p:pic>
          <p:nvPicPr>
            <p:cNvPr id="126" name="Picture 125" descr="Map&#10;&#10;Description automatically generated">
              <a:extLst>
                <a:ext uri="{FF2B5EF4-FFF2-40B4-BE49-F238E27FC236}">
                  <a16:creationId xmlns:a16="http://schemas.microsoft.com/office/drawing/2014/main" id="{7224704B-A5B5-C647-AAEE-1B32F047839B}"/>
                </a:ext>
              </a:extLst>
            </p:cNvPr>
            <p:cNvPicPr>
              <a:picLocks noChangeAspect="1"/>
            </p:cNvPicPr>
            <p:nvPr/>
          </p:nvPicPr>
          <p:blipFill>
            <a:blip r:embed="rId8"/>
            <a:stretch>
              <a:fillRect/>
            </a:stretch>
          </p:blipFill>
          <p:spPr>
            <a:xfrm>
              <a:off x="5639092" y="1695174"/>
              <a:ext cx="5548244" cy="3467652"/>
            </a:xfrm>
            <a:prstGeom prst="rect">
              <a:avLst/>
            </a:prstGeom>
            <a:ln w="19050">
              <a:solidFill>
                <a:schemeClr val="tx2">
                  <a:lumMod val="60000"/>
                  <a:lumOff val="40000"/>
                </a:schemeClr>
              </a:solidFill>
            </a:ln>
          </p:spPr>
        </p:pic>
        <p:pic>
          <p:nvPicPr>
            <p:cNvPr id="127" name="Graphic 126" descr="Laptop outline">
              <a:extLst>
                <a:ext uri="{FF2B5EF4-FFF2-40B4-BE49-F238E27FC236}">
                  <a16:creationId xmlns:a16="http://schemas.microsoft.com/office/drawing/2014/main" id="{0A48F805-5A2B-42EF-9126-97FE69B976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16340" y="3703495"/>
              <a:ext cx="1040845" cy="1040844"/>
            </a:xfrm>
            <a:prstGeom prst="rect">
              <a:avLst/>
            </a:prstGeom>
          </p:spPr>
        </p:pic>
        <p:cxnSp>
          <p:nvCxnSpPr>
            <p:cNvPr id="128" name="Straight Connector 127">
              <a:extLst>
                <a:ext uri="{FF2B5EF4-FFF2-40B4-BE49-F238E27FC236}">
                  <a16:creationId xmlns:a16="http://schemas.microsoft.com/office/drawing/2014/main" id="{350E3129-BAA4-209C-15C7-5539BE5643E1}"/>
                </a:ext>
              </a:extLst>
            </p:cNvPr>
            <p:cNvCxnSpPr>
              <a:cxnSpLocks/>
            </p:cNvCxnSpPr>
            <p:nvPr/>
          </p:nvCxnSpPr>
          <p:spPr>
            <a:xfrm flipV="1">
              <a:off x="4630278" y="1661710"/>
              <a:ext cx="1008814" cy="2462655"/>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AF93266-5003-5E28-723C-42B38749B5D5}"/>
                </a:ext>
              </a:extLst>
            </p:cNvPr>
            <p:cNvCxnSpPr>
              <a:cxnSpLocks/>
            </p:cNvCxnSpPr>
            <p:nvPr/>
          </p:nvCxnSpPr>
          <p:spPr>
            <a:xfrm>
              <a:off x="4630278" y="4177146"/>
              <a:ext cx="973991" cy="1002314"/>
            </a:xfrm>
            <a:prstGeom prst="line">
              <a:avLst/>
            </a:prstGeom>
            <a:ln w="19050">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pic>
          <p:nvPicPr>
            <p:cNvPr id="130" name="Graphic 129" descr="Route (Two Pins With A Path) with solid fill">
              <a:extLst>
                <a:ext uri="{FF2B5EF4-FFF2-40B4-BE49-F238E27FC236}">
                  <a16:creationId xmlns:a16="http://schemas.microsoft.com/office/drawing/2014/main" id="{961901DE-75B3-6B58-4796-BE41AFEE65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10526" y="2772484"/>
              <a:ext cx="1399032" cy="1399032"/>
            </a:xfrm>
            <a:prstGeom prst="rect">
              <a:avLst/>
            </a:prstGeom>
          </p:spPr>
        </p:pic>
      </p:grpSp>
      <p:sp>
        <p:nvSpPr>
          <p:cNvPr id="131" name="TextBox 130">
            <a:extLst>
              <a:ext uri="{FF2B5EF4-FFF2-40B4-BE49-F238E27FC236}">
                <a16:creationId xmlns:a16="http://schemas.microsoft.com/office/drawing/2014/main" id="{69A22F4B-7D69-E116-E749-5EB73B7E214B}"/>
              </a:ext>
            </a:extLst>
          </p:cNvPr>
          <p:cNvSpPr txBox="1"/>
          <p:nvPr/>
        </p:nvSpPr>
        <p:spPr>
          <a:xfrm>
            <a:off x="36023870" y="-47432"/>
            <a:ext cx="7867330" cy="3431709"/>
          </a:xfrm>
          <a:prstGeom prst="rect">
            <a:avLst/>
          </a:prstGeom>
          <a:noFill/>
        </p:spPr>
        <p:txBody>
          <a:bodyPr wrap="square" rtlCol="0">
            <a:spAutoFit/>
          </a:bodyPr>
          <a:lstStyle/>
          <a:p>
            <a:pPr algn="l"/>
            <a:r>
              <a:rPr lang="en-US" sz="3700">
                <a:solidFill>
                  <a:schemeClr val="bg1"/>
                </a:solidFill>
                <a:latin typeface="Cambria" panose="02040503050406030204" pitchFamily="18" charset="0"/>
                <a:ea typeface="Cambria" panose="02040503050406030204" pitchFamily="18" charset="0"/>
              </a:rPr>
              <a:t>Grant Arnold</a:t>
            </a:r>
            <a:r>
              <a:rPr lang="en-US" sz="3700" baseline="30000">
                <a:solidFill>
                  <a:schemeClr val="bg1"/>
                </a:solidFill>
                <a:latin typeface="Cambria" panose="02040503050406030204" pitchFamily="18" charset="0"/>
                <a:ea typeface="Cambria" panose="02040503050406030204" pitchFamily="18" charset="0"/>
              </a:rPr>
              <a:t>1</a:t>
            </a:r>
            <a:r>
              <a:rPr lang="en-US" sz="3700">
                <a:solidFill>
                  <a:schemeClr val="bg1"/>
                </a:solidFill>
                <a:latin typeface="Cambria" panose="02040503050406030204" pitchFamily="18" charset="0"/>
                <a:ea typeface="Cambria" panose="02040503050406030204" pitchFamily="18" charset="0"/>
              </a:rPr>
              <a:t>, Jacob DeSousa</a:t>
            </a:r>
            <a:r>
              <a:rPr lang="en-US" sz="3700" baseline="30000">
                <a:solidFill>
                  <a:schemeClr val="bg1"/>
                </a:solidFill>
                <a:latin typeface="Cambria" panose="02040503050406030204" pitchFamily="18" charset="0"/>
                <a:ea typeface="Cambria" panose="02040503050406030204" pitchFamily="18" charset="0"/>
              </a:rPr>
              <a:t>2</a:t>
            </a:r>
            <a:r>
              <a:rPr lang="en-US" sz="3700">
                <a:solidFill>
                  <a:schemeClr val="bg1"/>
                </a:solidFill>
                <a:latin typeface="Cambria" panose="02040503050406030204" pitchFamily="18" charset="0"/>
                <a:ea typeface="Cambria" panose="02040503050406030204" pitchFamily="18" charset="0"/>
              </a:rPr>
              <a:t>, Alison Kim, Dan Maille</a:t>
            </a:r>
            <a:r>
              <a:rPr lang="en-US" sz="3700" baseline="30000">
                <a:solidFill>
                  <a:schemeClr val="bg1"/>
                </a:solidFill>
                <a:latin typeface="Cambria" panose="02040503050406030204" pitchFamily="18" charset="0"/>
                <a:ea typeface="Cambria" panose="02040503050406030204" pitchFamily="18" charset="0"/>
              </a:rPr>
              <a:t>2</a:t>
            </a:r>
          </a:p>
          <a:p>
            <a:pPr algn="l"/>
            <a:endParaRPr lang="en-US" sz="300" baseline="30000">
              <a:solidFill>
                <a:schemeClr val="bg1"/>
              </a:solidFill>
              <a:latin typeface="Cambria" panose="02040503050406030204" pitchFamily="18" charset="0"/>
              <a:ea typeface="Cambria" panose="02040503050406030204" pitchFamily="18" charset="0"/>
            </a:endParaRPr>
          </a:p>
          <a:p>
            <a:pPr algn="l"/>
            <a:r>
              <a:rPr lang="en-US" sz="3700">
                <a:solidFill>
                  <a:schemeClr val="bg1"/>
                </a:solidFill>
                <a:latin typeface="Cambria" panose="02040503050406030204" pitchFamily="18" charset="0"/>
                <a:ea typeface="Cambria" panose="02040503050406030204" pitchFamily="18" charset="0"/>
              </a:rPr>
              <a:t>Christian </a:t>
            </a:r>
            <a:r>
              <a:rPr lang="en-US" sz="3700" err="1">
                <a:solidFill>
                  <a:schemeClr val="bg1"/>
                </a:solidFill>
                <a:latin typeface="Cambria" panose="02040503050406030204" pitchFamily="18" charset="0"/>
                <a:ea typeface="Cambria" panose="02040503050406030204" pitchFamily="18" charset="0"/>
              </a:rPr>
              <a:t>Baduria</a:t>
            </a:r>
            <a:r>
              <a:rPr lang="en-US" sz="3700">
                <a:solidFill>
                  <a:schemeClr val="bg1"/>
                </a:solidFill>
                <a:latin typeface="Cambria" panose="02040503050406030204" pitchFamily="18" charset="0"/>
                <a:ea typeface="Cambria" panose="02040503050406030204" pitchFamily="18" charset="0"/>
              </a:rPr>
              <a:t>, Preston Collette, </a:t>
            </a:r>
            <a:r>
              <a:rPr lang="en-US" sz="3700" err="1">
                <a:solidFill>
                  <a:schemeClr val="bg1"/>
                </a:solidFill>
                <a:latin typeface="Cambria" panose="02040503050406030204" pitchFamily="18" charset="0"/>
                <a:ea typeface="Cambria" panose="02040503050406030204" pitchFamily="18" charset="0"/>
              </a:rPr>
              <a:t>Yicheng</a:t>
            </a:r>
            <a:r>
              <a:rPr lang="en-US" sz="3700">
                <a:solidFill>
                  <a:schemeClr val="bg1"/>
                </a:solidFill>
                <a:latin typeface="Cambria" panose="02040503050406030204" pitchFamily="18" charset="0"/>
                <a:ea typeface="Cambria" panose="02040503050406030204" pitchFamily="18" charset="0"/>
              </a:rPr>
              <a:t> </a:t>
            </a:r>
            <a:r>
              <a:rPr lang="en-US" sz="3700" err="1">
                <a:solidFill>
                  <a:schemeClr val="bg1"/>
                </a:solidFill>
                <a:latin typeface="Cambria" panose="02040503050406030204" pitchFamily="18" charset="0"/>
                <a:ea typeface="Cambria" panose="02040503050406030204" pitchFamily="18" charset="0"/>
              </a:rPr>
              <a:t>Su</a:t>
            </a:r>
            <a:endParaRPr lang="en-US" sz="3700">
              <a:solidFill>
                <a:schemeClr val="bg1"/>
              </a:solidFill>
              <a:latin typeface="Cambria" panose="02040503050406030204" pitchFamily="18" charset="0"/>
              <a:ea typeface="Cambria" panose="02040503050406030204" pitchFamily="18" charset="0"/>
            </a:endParaRPr>
          </a:p>
          <a:p>
            <a:pPr algn="l"/>
            <a:endParaRPr lang="en-US" sz="300">
              <a:solidFill>
                <a:schemeClr val="bg1"/>
              </a:solidFill>
              <a:latin typeface="Cambria" panose="02040503050406030204" pitchFamily="18" charset="0"/>
              <a:ea typeface="Cambria" panose="02040503050406030204" pitchFamily="18" charset="0"/>
            </a:endParaRPr>
          </a:p>
          <a:p>
            <a:pPr algn="l"/>
            <a:r>
              <a:rPr lang="en-US" sz="3700">
                <a:solidFill>
                  <a:schemeClr val="bg1"/>
                </a:solidFill>
                <a:latin typeface="Cambria" panose="02040503050406030204" pitchFamily="18" charset="0"/>
                <a:ea typeface="Cambria" panose="02040503050406030204" pitchFamily="18" charset="0"/>
              </a:rPr>
              <a:t>Dr. May-Win Thein, Ph.D.</a:t>
            </a:r>
          </a:p>
          <a:p>
            <a:pPr algn="l"/>
            <a:endParaRPr lang="en-US" sz="300">
              <a:solidFill>
                <a:schemeClr val="bg1"/>
              </a:solidFill>
              <a:latin typeface="Cambria" panose="02040503050406030204" pitchFamily="18" charset="0"/>
              <a:ea typeface="Cambria" panose="02040503050406030204" pitchFamily="18" charset="0"/>
            </a:endParaRPr>
          </a:p>
          <a:p>
            <a:pPr algn="l"/>
            <a:r>
              <a:rPr lang="en-US" sz="2400" baseline="30000">
                <a:solidFill>
                  <a:schemeClr val="bg1"/>
                </a:solidFill>
                <a:latin typeface="Cambria" panose="02040503050406030204" pitchFamily="18" charset="0"/>
                <a:ea typeface="Cambria" panose="02040503050406030204" pitchFamily="18" charset="0"/>
              </a:rPr>
              <a:t>1</a:t>
            </a:r>
            <a:r>
              <a:rPr lang="en-US" sz="2400">
                <a:solidFill>
                  <a:schemeClr val="bg1"/>
                </a:solidFill>
                <a:latin typeface="Cambria" panose="02040503050406030204" pitchFamily="18" charset="0"/>
                <a:ea typeface="Cambria" panose="02040503050406030204" pitchFamily="18" charset="0"/>
              </a:rPr>
              <a:t>Project Manager,  </a:t>
            </a:r>
            <a:r>
              <a:rPr lang="en-US" sz="2400" baseline="30000">
                <a:solidFill>
                  <a:schemeClr val="bg1"/>
                </a:solidFill>
                <a:latin typeface="Cambria" panose="02040503050406030204" pitchFamily="18" charset="0"/>
                <a:ea typeface="Cambria" panose="02040503050406030204" pitchFamily="18" charset="0"/>
              </a:rPr>
              <a:t>2</a:t>
            </a:r>
            <a:r>
              <a:rPr lang="en-US" sz="2400">
                <a:solidFill>
                  <a:schemeClr val="bg1"/>
                </a:solidFill>
                <a:latin typeface="Cambria" panose="02040503050406030204" pitchFamily="18" charset="0"/>
                <a:ea typeface="Cambria" panose="02040503050406030204" pitchFamily="18" charset="0"/>
              </a:rPr>
              <a:t>Financial Officer</a:t>
            </a:r>
          </a:p>
        </p:txBody>
      </p:sp>
      <p:pic>
        <p:nvPicPr>
          <p:cNvPr id="2" name="Picture 1">
            <a:extLst>
              <a:ext uri="{FF2B5EF4-FFF2-40B4-BE49-F238E27FC236}">
                <a16:creationId xmlns:a16="http://schemas.microsoft.com/office/drawing/2014/main" id="{D48C7DC7-AA81-2829-8C20-4D22B2334DE0}"/>
              </a:ext>
            </a:extLst>
          </p:cNvPr>
          <p:cNvPicPr>
            <a:picLocks noChangeAspect="1"/>
          </p:cNvPicPr>
          <p:nvPr/>
        </p:nvPicPr>
        <p:blipFill rotWithShape="1">
          <a:blip r:embed="rId13">
            <a:extLst>
              <a:ext uri="{28A0092B-C50C-407E-A947-70E740481C1C}">
                <a14:useLocalDpi xmlns:a14="http://schemas.microsoft.com/office/drawing/2010/main" val="0"/>
              </a:ext>
            </a:extLst>
          </a:blip>
          <a:srcRect t="742"/>
          <a:stretch/>
        </p:blipFill>
        <p:spPr bwMode="auto">
          <a:xfrm>
            <a:off x="11426962" y="24415504"/>
            <a:ext cx="6732330" cy="4693478"/>
          </a:xfrm>
          <a:prstGeom prst="rect">
            <a:avLst/>
          </a:prstGeom>
          <a:noFill/>
          <a:ln>
            <a:noFill/>
          </a:ln>
        </p:spPr>
      </p:pic>
      <p:pic>
        <p:nvPicPr>
          <p:cNvPr id="13" name="Picture 12" descr="A picture containing text, plant&#10;&#10;Description automatically generated">
            <a:extLst>
              <a:ext uri="{FF2B5EF4-FFF2-40B4-BE49-F238E27FC236}">
                <a16:creationId xmlns:a16="http://schemas.microsoft.com/office/drawing/2014/main" id="{5E138182-15AF-7357-03BB-0EA2CB23915C}"/>
              </a:ext>
            </a:extLst>
          </p:cNvPr>
          <p:cNvPicPr>
            <a:picLocks noChangeAspect="1"/>
          </p:cNvPicPr>
          <p:nvPr/>
        </p:nvPicPr>
        <p:blipFill rotWithShape="1">
          <a:blip r:embed="rId14">
            <a:extLst>
              <a:ext uri="{28A0092B-C50C-407E-A947-70E740481C1C}">
                <a14:useLocalDpi xmlns:a14="http://schemas.microsoft.com/office/drawing/2010/main" val="0"/>
              </a:ext>
            </a:extLst>
          </a:blip>
          <a:srcRect l="23511" t="15926" r="22744" b="32657"/>
          <a:stretch/>
        </p:blipFill>
        <p:spPr>
          <a:xfrm rot="16200000">
            <a:off x="35109655" y="17079167"/>
            <a:ext cx="3983700" cy="4469593"/>
          </a:xfrm>
          <a:prstGeom prst="rect">
            <a:avLst/>
          </a:prstGeom>
          <a:ln w="31750">
            <a:solidFill>
              <a:schemeClr val="tx1"/>
            </a:solidFill>
          </a:ln>
        </p:spPr>
      </p:pic>
      <p:pic>
        <p:nvPicPr>
          <p:cNvPr id="20" name="Picture 19" descr="A picture containing snow, tree, outdoor, covered&#10;&#10;Description automatically generated">
            <a:extLst>
              <a:ext uri="{FF2B5EF4-FFF2-40B4-BE49-F238E27FC236}">
                <a16:creationId xmlns:a16="http://schemas.microsoft.com/office/drawing/2014/main" id="{506CFDCC-8B44-7884-1B27-CD9277288E4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4244" r="14379" b="25629"/>
          <a:stretch/>
        </p:blipFill>
        <p:spPr>
          <a:xfrm>
            <a:off x="39440188" y="18953441"/>
            <a:ext cx="3830166" cy="2352762"/>
          </a:xfrm>
          <a:prstGeom prst="rect">
            <a:avLst/>
          </a:prstGeom>
          <a:ln w="31750">
            <a:solidFill>
              <a:schemeClr val="tx1"/>
            </a:solidFill>
          </a:ln>
        </p:spPr>
      </p:pic>
      <p:sp>
        <p:nvSpPr>
          <p:cNvPr id="53" name="TextBox 52">
            <a:extLst>
              <a:ext uri="{FF2B5EF4-FFF2-40B4-BE49-F238E27FC236}">
                <a16:creationId xmlns:a16="http://schemas.microsoft.com/office/drawing/2014/main" id="{F85EE958-10B6-6C74-14C0-04DCB8ADDC25}"/>
              </a:ext>
            </a:extLst>
          </p:cNvPr>
          <p:cNvSpPr txBox="1"/>
          <p:nvPr/>
        </p:nvSpPr>
        <p:spPr>
          <a:xfrm>
            <a:off x="2991905" y="451469"/>
            <a:ext cx="9700779" cy="2108269"/>
          </a:xfrm>
          <a:prstGeom prst="rect">
            <a:avLst/>
          </a:prstGeom>
          <a:noFill/>
        </p:spPr>
        <p:txBody>
          <a:bodyPr wrap="square" rtlCol="0">
            <a:spAutoFit/>
          </a:bodyPr>
          <a:lstStyle/>
          <a:p>
            <a:pPr algn="l"/>
            <a:r>
              <a:rPr lang="en-US" sz="5500">
                <a:solidFill>
                  <a:schemeClr val="bg1">
                    <a:lumMod val="95000"/>
                  </a:schemeClr>
                </a:solidFill>
                <a:latin typeface="Cambria" panose="02040503050406030204" pitchFamily="18" charset="0"/>
                <a:ea typeface="Cambria" panose="02040503050406030204" pitchFamily="18" charset="0"/>
              </a:rPr>
              <a:t>University of New Hampshire</a:t>
            </a:r>
          </a:p>
          <a:p>
            <a:pPr algn="l"/>
            <a:endParaRPr lang="en-US" sz="300">
              <a:solidFill>
                <a:schemeClr val="bg1">
                  <a:lumMod val="95000"/>
                </a:schemeClr>
              </a:solidFill>
              <a:latin typeface="Cambria" panose="02040503050406030204" pitchFamily="18" charset="0"/>
              <a:ea typeface="Cambria" panose="02040503050406030204" pitchFamily="18" charset="0"/>
            </a:endParaRPr>
          </a:p>
          <a:p>
            <a:pPr algn="l"/>
            <a:r>
              <a:rPr lang="en-US" sz="3600">
                <a:solidFill>
                  <a:schemeClr val="bg1">
                    <a:lumMod val="95000"/>
                  </a:schemeClr>
                </a:solidFill>
                <a:latin typeface="Cambria" panose="02040503050406030204" pitchFamily="18" charset="0"/>
                <a:ea typeface="Cambria" panose="02040503050406030204" pitchFamily="18" charset="0"/>
              </a:rPr>
              <a:t>Department of Mechanical Engineering &amp; Department of Computer Science</a:t>
            </a:r>
          </a:p>
        </p:txBody>
      </p:sp>
      <p:sp>
        <p:nvSpPr>
          <p:cNvPr id="34" name="Subtitle 2">
            <a:extLst>
              <a:ext uri="{FF2B5EF4-FFF2-40B4-BE49-F238E27FC236}">
                <a16:creationId xmlns:a16="http://schemas.microsoft.com/office/drawing/2014/main" id="{6ABF3429-C2FD-38A1-53AC-C076F8E89853}"/>
              </a:ext>
            </a:extLst>
          </p:cNvPr>
          <p:cNvSpPr txBox="1">
            <a:spLocks/>
          </p:cNvSpPr>
          <p:nvPr/>
        </p:nvSpPr>
        <p:spPr>
          <a:xfrm>
            <a:off x="23074314" y="12998246"/>
            <a:ext cx="11400284"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Electronics &amp; Software</a:t>
            </a:r>
            <a:endParaRPr lang="en-US">
              <a:solidFill>
                <a:schemeClr val="bg1"/>
              </a:solidFill>
            </a:endParaRPr>
          </a:p>
        </p:txBody>
      </p:sp>
      <p:sp>
        <p:nvSpPr>
          <p:cNvPr id="25" name="TextBox 24">
            <a:extLst>
              <a:ext uri="{FF2B5EF4-FFF2-40B4-BE49-F238E27FC236}">
                <a16:creationId xmlns:a16="http://schemas.microsoft.com/office/drawing/2014/main" id="{5E0CDAAE-6DD7-FF5B-41DB-315B757A6F74}"/>
              </a:ext>
            </a:extLst>
          </p:cNvPr>
          <p:cNvSpPr txBox="1"/>
          <p:nvPr/>
        </p:nvSpPr>
        <p:spPr>
          <a:xfrm>
            <a:off x="35335237" y="21373783"/>
            <a:ext cx="3506317" cy="1261884"/>
          </a:xfrm>
          <a:prstGeom prst="rect">
            <a:avLst/>
          </a:prstGeom>
          <a:noFill/>
        </p:spPr>
        <p:txBody>
          <a:bodyPr wrap="square" rtlCol="0">
            <a:spAutoFit/>
          </a:bodyPr>
          <a:lstStyle/>
          <a:p>
            <a:r>
              <a:rPr lang="en-US" sz="2400" b="0" i="1">
                <a:solidFill>
                  <a:schemeClr val="tx1"/>
                </a:solidFill>
                <a:latin typeface="Cambria" panose="02040503050406030204" pitchFamily="18" charset="0"/>
                <a:ea typeface="Cambria" panose="02040503050406030204" pitchFamily="18" charset="0"/>
              </a:rPr>
              <a:t>Multi-Quad Path-Planned Mission: Aerial View </a:t>
            </a:r>
          </a:p>
          <a:p>
            <a:r>
              <a:rPr lang="en-US" sz="1400" b="0">
                <a:solidFill>
                  <a:schemeClr val="tx1"/>
                </a:solidFill>
                <a:latin typeface="Cambria" panose="02040503050406030204" pitchFamily="18" charset="0"/>
                <a:ea typeface="Cambria" panose="02040503050406030204" pitchFamily="18" charset="0"/>
              </a:rPr>
              <a:t>Courtesy of Masters Student </a:t>
            </a:r>
          </a:p>
          <a:p>
            <a:r>
              <a:rPr lang="en-US" sz="1400" b="0" err="1">
                <a:solidFill>
                  <a:schemeClr val="tx1"/>
                </a:solidFill>
                <a:latin typeface="Cambria" panose="02040503050406030204" pitchFamily="18" charset="0"/>
                <a:ea typeface="Cambria" panose="02040503050406030204" pitchFamily="18" charset="0"/>
              </a:rPr>
              <a:t>Debarpan</a:t>
            </a:r>
            <a:r>
              <a:rPr lang="en-US" sz="1400" b="0">
                <a:solidFill>
                  <a:schemeClr val="tx1"/>
                </a:solidFill>
                <a:latin typeface="Cambria" panose="02040503050406030204" pitchFamily="18" charset="0"/>
                <a:ea typeface="Cambria" panose="02040503050406030204" pitchFamily="18" charset="0"/>
              </a:rPr>
              <a:t> </a:t>
            </a:r>
            <a:r>
              <a:rPr lang="en-US" sz="1400" b="0" err="1">
                <a:solidFill>
                  <a:schemeClr val="tx1"/>
                </a:solidFill>
                <a:latin typeface="Cambria" panose="02040503050406030204" pitchFamily="18" charset="0"/>
                <a:ea typeface="Cambria" panose="02040503050406030204" pitchFamily="18" charset="0"/>
              </a:rPr>
              <a:t>Bhowmick</a:t>
            </a:r>
            <a:endParaRPr lang="en-US" sz="1400" b="0">
              <a:solidFill>
                <a:schemeClr val="tx1"/>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57971450-514C-F109-F56E-89E161536E9B}"/>
              </a:ext>
            </a:extLst>
          </p:cNvPr>
          <p:cNvSpPr txBox="1"/>
          <p:nvPr/>
        </p:nvSpPr>
        <p:spPr>
          <a:xfrm>
            <a:off x="39393310" y="21424402"/>
            <a:ext cx="3707341" cy="830997"/>
          </a:xfrm>
          <a:prstGeom prst="rect">
            <a:avLst/>
          </a:prstGeom>
          <a:noFill/>
        </p:spPr>
        <p:txBody>
          <a:bodyPr wrap="square" rtlCol="0">
            <a:spAutoFit/>
          </a:bodyPr>
          <a:lstStyle/>
          <a:p>
            <a:r>
              <a:rPr lang="en-US" sz="2400" b="0" i="1">
                <a:solidFill>
                  <a:schemeClr val="tx1"/>
                </a:solidFill>
                <a:latin typeface="Cambria" panose="02040503050406030204" pitchFamily="18" charset="0"/>
                <a:ea typeface="Cambria" panose="02040503050406030204" pitchFamily="18" charset="0"/>
              </a:rPr>
              <a:t>Kingman Farm, </a:t>
            </a:r>
          </a:p>
          <a:p>
            <a:r>
              <a:rPr lang="en-US" sz="2400" b="0" i="1">
                <a:solidFill>
                  <a:schemeClr val="tx1"/>
                </a:solidFill>
                <a:latin typeface="Cambria" panose="02040503050406030204" pitchFamily="18" charset="0"/>
                <a:ea typeface="Cambria" panose="02040503050406030204" pitchFamily="18" charset="0"/>
              </a:rPr>
              <a:t>Durham New Hampshire</a:t>
            </a:r>
          </a:p>
        </p:txBody>
      </p:sp>
      <p:grpSp>
        <p:nvGrpSpPr>
          <p:cNvPr id="54" name="Group 53">
            <a:extLst>
              <a:ext uri="{FF2B5EF4-FFF2-40B4-BE49-F238E27FC236}">
                <a16:creationId xmlns:a16="http://schemas.microsoft.com/office/drawing/2014/main" id="{4247E97F-F031-C331-E0CC-1AA6FB716F64}"/>
              </a:ext>
            </a:extLst>
          </p:cNvPr>
          <p:cNvGrpSpPr/>
          <p:nvPr/>
        </p:nvGrpSpPr>
        <p:grpSpPr>
          <a:xfrm>
            <a:off x="12123593" y="5000315"/>
            <a:ext cx="9854026" cy="6910927"/>
            <a:chOff x="11810615" y="4715583"/>
            <a:chExt cx="10235769" cy="7184482"/>
          </a:xfrm>
        </p:grpSpPr>
        <p:grpSp>
          <p:nvGrpSpPr>
            <p:cNvPr id="36" name="Group 35">
              <a:extLst>
                <a:ext uri="{FF2B5EF4-FFF2-40B4-BE49-F238E27FC236}">
                  <a16:creationId xmlns:a16="http://schemas.microsoft.com/office/drawing/2014/main" id="{CC8F42E3-13E1-5D5F-BD07-BB9BB4D7C7BF}"/>
                </a:ext>
              </a:extLst>
            </p:cNvPr>
            <p:cNvGrpSpPr/>
            <p:nvPr/>
          </p:nvGrpSpPr>
          <p:grpSpPr>
            <a:xfrm>
              <a:off x="11810615" y="4715583"/>
              <a:ext cx="5463659" cy="6902651"/>
              <a:chOff x="11910105" y="4466528"/>
              <a:chExt cx="5463659" cy="6902651"/>
            </a:xfrm>
          </p:grpSpPr>
          <p:sp>
            <p:nvSpPr>
              <p:cNvPr id="152" name="TextBox 151">
                <a:extLst>
                  <a:ext uri="{FF2B5EF4-FFF2-40B4-BE49-F238E27FC236}">
                    <a16:creationId xmlns:a16="http://schemas.microsoft.com/office/drawing/2014/main" id="{4C8E159E-BC06-0F7B-09B4-72645C857156}"/>
                  </a:ext>
                </a:extLst>
              </p:cNvPr>
              <p:cNvSpPr txBox="1"/>
              <p:nvPr/>
            </p:nvSpPr>
            <p:spPr>
              <a:xfrm>
                <a:off x="11910105" y="5243907"/>
                <a:ext cx="2539551" cy="1247842"/>
              </a:xfrm>
              <a:prstGeom prst="rect">
                <a:avLst/>
              </a:prstGeom>
              <a:noFill/>
            </p:spPr>
            <p:txBody>
              <a:bodyPr wrap="square" rtlCol="0">
                <a:spAutoFit/>
              </a:bodyPr>
              <a:lstStyle/>
              <a:p>
                <a:r>
                  <a:rPr lang="en-US" sz="2400" dirty="0">
                    <a:solidFill>
                      <a:schemeClr val="tx1"/>
                    </a:solidFill>
                    <a:latin typeface="Cambria" panose="02040503050406030204" pitchFamily="18" charset="0"/>
                  </a:rPr>
                  <a:t>1720 KV DC Brushless Motor</a:t>
                </a:r>
              </a:p>
            </p:txBody>
          </p:sp>
          <p:cxnSp>
            <p:nvCxnSpPr>
              <p:cNvPr id="19" name="Elbow Connector 18">
                <a:extLst>
                  <a:ext uri="{FF2B5EF4-FFF2-40B4-BE49-F238E27FC236}">
                    <a16:creationId xmlns:a16="http://schemas.microsoft.com/office/drawing/2014/main" id="{7ABE1A9C-1189-46C1-9BC4-E5A889828DCB}"/>
                  </a:ext>
                </a:extLst>
              </p:cNvPr>
              <p:cNvCxnSpPr/>
              <p:nvPr/>
            </p:nvCxnSpPr>
            <p:spPr bwMode="auto">
              <a:xfrm rot="10800000">
                <a:off x="13166754" y="4920727"/>
                <a:ext cx="2260582" cy="1600474"/>
              </a:xfrm>
              <a:prstGeom prst="bentConnector3">
                <a:avLst>
                  <a:gd name="adj1" fmla="val 20238"/>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Elbow Connector 157">
                <a:extLst>
                  <a:ext uri="{FF2B5EF4-FFF2-40B4-BE49-F238E27FC236}">
                    <a16:creationId xmlns:a16="http://schemas.microsoft.com/office/drawing/2014/main" id="{5ED9E2CD-C8FF-625F-03AE-769A6426FF6F}"/>
                  </a:ext>
                </a:extLst>
              </p:cNvPr>
              <p:cNvCxnSpPr/>
              <p:nvPr/>
            </p:nvCxnSpPr>
            <p:spPr bwMode="auto">
              <a:xfrm flipV="1">
                <a:off x="16559089" y="5225803"/>
                <a:ext cx="792688" cy="464781"/>
              </a:xfrm>
              <a:prstGeom prst="bentConnector3">
                <a:avLst>
                  <a:gd name="adj1" fmla="val -756"/>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Elbow Connector 160">
                <a:extLst>
                  <a:ext uri="{FF2B5EF4-FFF2-40B4-BE49-F238E27FC236}">
                    <a16:creationId xmlns:a16="http://schemas.microsoft.com/office/drawing/2014/main" id="{342B5270-7DCC-D914-49F0-341E57B95655}"/>
                  </a:ext>
                </a:extLst>
              </p:cNvPr>
              <p:cNvCxnSpPr>
                <a:cxnSpLocks/>
              </p:cNvCxnSpPr>
              <p:nvPr/>
            </p:nvCxnSpPr>
            <p:spPr bwMode="auto">
              <a:xfrm rot="10800000">
                <a:off x="12688995" y="6478490"/>
                <a:ext cx="2760365" cy="366094"/>
              </a:xfrm>
              <a:prstGeom prst="bentConnector3">
                <a:avLst>
                  <a:gd name="adj1" fmla="val 64747"/>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2" name="TextBox 161">
                <a:extLst>
                  <a:ext uri="{FF2B5EF4-FFF2-40B4-BE49-F238E27FC236}">
                    <a16:creationId xmlns:a16="http://schemas.microsoft.com/office/drawing/2014/main" id="{37B73EE6-5E3E-8D23-290F-A34CD60B3670}"/>
                  </a:ext>
                </a:extLst>
              </p:cNvPr>
              <p:cNvSpPr txBox="1"/>
              <p:nvPr/>
            </p:nvSpPr>
            <p:spPr>
              <a:xfrm>
                <a:off x="12979662" y="4466528"/>
                <a:ext cx="2141469" cy="461665"/>
              </a:xfrm>
              <a:prstGeom prst="rect">
                <a:avLst/>
              </a:prstGeom>
              <a:noFill/>
            </p:spPr>
            <p:txBody>
              <a:bodyPr wrap="square" rtlCol="0">
                <a:spAutoFit/>
              </a:bodyPr>
              <a:lstStyle/>
              <a:p>
                <a:r>
                  <a:rPr lang="en-US" sz="2400">
                    <a:solidFill>
                      <a:schemeClr val="tx1"/>
                    </a:solidFill>
                    <a:latin typeface="Cambria" panose="02040503050406030204" pitchFamily="18" charset="0"/>
                  </a:rPr>
                  <a:t>Tri-Propeller</a:t>
                </a:r>
              </a:p>
            </p:txBody>
          </p:sp>
          <p:sp>
            <p:nvSpPr>
              <p:cNvPr id="163" name="TextBox 162">
                <a:extLst>
                  <a:ext uri="{FF2B5EF4-FFF2-40B4-BE49-F238E27FC236}">
                    <a16:creationId xmlns:a16="http://schemas.microsoft.com/office/drawing/2014/main" id="{DC50ADC1-E51C-CB41-25A1-B21326C4851E}"/>
                  </a:ext>
                </a:extLst>
              </p:cNvPr>
              <p:cNvSpPr txBox="1"/>
              <p:nvPr/>
            </p:nvSpPr>
            <p:spPr>
              <a:xfrm>
                <a:off x="16537102" y="4802640"/>
                <a:ext cx="836662" cy="461665"/>
              </a:xfrm>
              <a:prstGeom prst="rect">
                <a:avLst/>
              </a:prstGeom>
              <a:noFill/>
            </p:spPr>
            <p:txBody>
              <a:bodyPr wrap="square" rtlCol="0">
                <a:spAutoFit/>
              </a:bodyPr>
              <a:lstStyle/>
              <a:p>
                <a:r>
                  <a:rPr lang="en-US" sz="2400">
                    <a:solidFill>
                      <a:schemeClr val="tx1"/>
                    </a:solidFill>
                    <a:latin typeface="Cambria" panose="02040503050406030204" pitchFamily="18" charset="0"/>
                  </a:rPr>
                  <a:t>GPS</a:t>
                </a:r>
              </a:p>
            </p:txBody>
          </p:sp>
          <p:sp>
            <p:nvSpPr>
              <p:cNvPr id="164" name="TextBox 163">
                <a:extLst>
                  <a:ext uri="{FF2B5EF4-FFF2-40B4-BE49-F238E27FC236}">
                    <a16:creationId xmlns:a16="http://schemas.microsoft.com/office/drawing/2014/main" id="{580E7CE0-28BF-8E98-D5D8-3FFC4C7DDFFB}"/>
                  </a:ext>
                </a:extLst>
              </p:cNvPr>
              <p:cNvSpPr txBox="1"/>
              <p:nvPr/>
            </p:nvSpPr>
            <p:spPr>
              <a:xfrm>
                <a:off x="12527704" y="10538182"/>
                <a:ext cx="2964019" cy="830997"/>
              </a:xfrm>
              <a:prstGeom prst="rect">
                <a:avLst/>
              </a:prstGeom>
              <a:noFill/>
            </p:spPr>
            <p:txBody>
              <a:bodyPr wrap="square" rtlCol="0">
                <a:spAutoFit/>
              </a:bodyPr>
              <a:lstStyle/>
              <a:p>
                <a:r>
                  <a:rPr lang="en-US" sz="2400">
                    <a:solidFill>
                      <a:schemeClr val="tx1"/>
                    </a:solidFill>
                    <a:latin typeface="Cambria" panose="02040503050406030204" pitchFamily="18" charset="0"/>
                  </a:rPr>
                  <a:t>Occipital Structure Core Camera</a:t>
                </a:r>
              </a:p>
            </p:txBody>
          </p:sp>
        </p:grpSp>
        <p:sp>
          <p:nvSpPr>
            <p:cNvPr id="61" name="TextBox 60">
              <a:extLst>
                <a:ext uri="{FF2B5EF4-FFF2-40B4-BE49-F238E27FC236}">
                  <a16:creationId xmlns:a16="http://schemas.microsoft.com/office/drawing/2014/main" id="{89196C45-E675-BB1F-C2D0-F6B3C43B8EA8}"/>
                </a:ext>
              </a:extLst>
            </p:cNvPr>
            <p:cNvSpPr txBox="1"/>
            <p:nvPr/>
          </p:nvSpPr>
          <p:spPr>
            <a:xfrm>
              <a:off x="19082365" y="5385065"/>
              <a:ext cx="2964019" cy="830997"/>
            </a:xfrm>
            <a:prstGeom prst="rect">
              <a:avLst/>
            </a:prstGeom>
            <a:noFill/>
          </p:spPr>
          <p:txBody>
            <a:bodyPr wrap="square" rtlCol="0">
              <a:spAutoFit/>
            </a:bodyPr>
            <a:lstStyle/>
            <a:p>
              <a:r>
                <a:rPr lang="en-US" sz="2400">
                  <a:solidFill>
                    <a:schemeClr val="tx1"/>
                  </a:solidFill>
                  <a:latin typeface="Cambria" panose="02040503050406030204" pitchFamily="18" charset="0"/>
                </a:rPr>
                <a:t>UP Core Companion Computer</a:t>
              </a:r>
            </a:p>
          </p:txBody>
        </p:sp>
        <p:sp>
          <p:nvSpPr>
            <p:cNvPr id="117" name="TextBox 116">
              <a:extLst>
                <a:ext uri="{FF2B5EF4-FFF2-40B4-BE49-F238E27FC236}">
                  <a16:creationId xmlns:a16="http://schemas.microsoft.com/office/drawing/2014/main" id="{9CE1738B-553B-37C6-0E33-4CB8B90A556C}"/>
                </a:ext>
              </a:extLst>
            </p:cNvPr>
            <p:cNvSpPr txBox="1"/>
            <p:nvPr/>
          </p:nvSpPr>
          <p:spPr>
            <a:xfrm>
              <a:off x="16658724" y="5640590"/>
              <a:ext cx="2260581" cy="830997"/>
            </a:xfrm>
            <a:prstGeom prst="rect">
              <a:avLst/>
            </a:prstGeom>
            <a:noFill/>
          </p:spPr>
          <p:txBody>
            <a:bodyPr wrap="square" rtlCol="0">
              <a:spAutoFit/>
            </a:bodyPr>
            <a:lstStyle/>
            <a:p>
              <a:r>
                <a:rPr lang="en-US" sz="2400">
                  <a:solidFill>
                    <a:schemeClr val="tx1"/>
                  </a:solidFill>
                  <a:latin typeface="Cambria" panose="02040503050406030204" pitchFamily="18" charset="0"/>
                </a:rPr>
                <a:t>Carbon Fiber Frame</a:t>
              </a:r>
            </a:p>
          </p:txBody>
        </p:sp>
        <p:cxnSp>
          <p:nvCxnSpPr>
            <p:cNvPr id="123" name="Elbow Connector 122">
              <a:extLst>
                <a:ext uri="{FF2B5EF4-FFF2-40B4-BE49-F238E27FC236}">
                  <a16:creationId xmlns:a16="http://schemas.microsoft.com/office/drawing/2014/main" id="{2E221BBD-8C79-E187-0D14-6905C6F5CBEB}"/>
                </a:ext>
              </a:extLst>
            </p:cNvPr>
            <p:cNvCxnSpPr/>
            <p:nvPr/>
          </p:nvCxnSpPr>
          <p:spPr bwMode="auto">
            <a:xfrm flipV="1">
              <a:off x="17090326" y="6411511"/>
              <a:ext cx="1515389" cy="1095712"/>
            </a:xfrm>
            <a:prstGeom prst="bentConnector3">
              <a:avLst>
                <a:gd name="adj1" fmla="val -11950"/>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Elbow Connector 165">
              <a:extLst>
                <a:ext uri="{FF2B5EF4-FFF2-40B4-BE49-F238E27FC236}">
                  <a16:creationId xmlns:a16="http://schemas.microsoft.com/office/drawing/2014/main" id="{8C33725E-1209-1E24-1BC1-232F6B535908}"/>
                </a:ext>
              </a:extLst>
            </p:cNvPr>
            <p:cNvCxnSpPr/>
            <p:nvPr/>
          </p:nvCxnSpPr>
          <p:spPr bwMode="auto">
            <a:xfrm>
              <a:off x="18361592" y="8922106"/>
              <a:ext cx="3100329" cy="1641994"/>
            </a:xfrm>
            <a:prstGeom prst="bentConnector3">
              <a:avLst>
                <a:gd name="adj1" fmla="val 31024"/>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1" name="TextBox 170">
              <a:extLst>
                <a:ext uri="{FF2B5EF4-FFF2-40B4-BE49-F238E27FC236}">
                  <a16:creationId xmlns:a16="http://schemas.microsoft.com/office/drawing/2014/main" id="{49745AB7-D467-2C4C-3B73-572A7140D1C3}"/>
                </a:ext>
              </a:extLst>
            </p:cNvPr>
            <p:cNvSpPr txBox="1"/>
            <p:nvPr/>
          </p:nvSpPr>
          <p:spPr>
            <a:xfrm>
              <a:off x="18888352" y="11047880"/>
              <a:ext cx="2964019" cy="830997"/>
            </a:xfrm>
            <a:prstGeom prst="rect">
              <a:avLst/>
            </a:prstGeom>
            <a:noFill/>
          </p:spPr>
          <p:txBody>
            <a:bodyPr wrap="square" rtlCol="0">
              <a:spAutoFit/>
            </a:bodyPr>
            <a:lstStyle/>
            <a:p>
              <a:r>
                <a:rPr lang="en-US" sz="2400">
                  <a:solidFill>
                    <a:schemeClr val="tx1"/>
                  </a:solidFill>
                  <a:latin typeface="Cambria" panose="02040503050406030204" pitchFamily="18" charset="0"/>
                </a:rPr>
                <a:t>Optical Flow and Distance Sensor</a:t>
              </a:r>
            </a:p>
          </p:txBody>
        </p:sp>
        <p:sp>
          <p:nvSpPr>
            <p:cNvPr id="138" name="TextBox 137">
              <a:extLst>
                <a:ext uri="{FF2B5EF4-FFF2-40B4-BE49-F238E27FC236}">
                  <a16:creationId xmlns:a16="http://schemas.microsoft.com/office/drawing/2014/main" id="{0FE9CA13-17DC-B2C6-CC3A-8AB41CEBA2E6}"/>
                </a:ext>
              </a:extLst>
            </p:cNvPr>
            <p:cNvSpPr txBox="1"/>
            <p:nvPr/>
          </p:nvSpPr>
          <p:spPr>
            <a:xfrm>
              <a:off x="19186840" y="10153243"/>
              <a:ext cx="2539552" cy="479939"/>
            </a:xfrm>
            <a:prstGeom prst="rect">
              <a:avLst/>
            </a:prstGeom>
            <a:noFill/>
          </p:spPr>
          <p:txBody>
            <a:bodyPr wrap="square" rtlCol="0">
              <a:spAutoFit/>
            </a:bodyPr>
            <a:lstStyle/>
            <a:p>
              <a:r>
                <a:rPr lang="en-US" sz="2400" dirty="0">
                  <a:solidFill>
                    <a:schemeClr val="tx1"/>
                  </a:solidFill>
                  <a:latin typeface="Cambria" panose="02040503050406030204" pitchFamily="18" charset="0"/>
                </a:rPr>
                <a:t>Wi-Fi Module</a:t>
              </a:r>
            </a:p>
          </p:txBody>
        </p:sp>
        <p:cxnSp>
          <p:nvCxnSpPr>
            <p:cNvPr id="213" name="Elbow Connector 212">
              <a:extLst>
                <a:ext uri="{FF2B5EF4-FFF2-40B4-BE49-F238E27FC236}">
                  <a16:creationId xmlns:a16="http://schemas.microsoft.com/office/drawing/2014/main" id="{543F39B4-D679-D425-C317-A8C852A616E8}"/>
                </a:ext>
              </a:extLst>
            </p:cNvPr>
            <p:cNvCxnSpPr/>
            <p:nvPr/>
          </p:nvCxnSpPr>
          <p:spPr bwMode="auto">
            <a:xfrm flipV="1">
              <a:off x="18109682" y="6622320"/>
              <a:ext cx="3560199" cy="2066543"/>
            </a:xfrm>
            <a:prstGeom prst="bentConnector3">
              <a:avLst>
                <a:gd name="adj1" fmla="val 35490"/>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Elbow Connector 226">
              <a:extLst>
                <a:ext uri="{FF2B5EF4-FFF2-40B4-BE49-F238E27FC236}">
                  <a16:creationId xmlns:a16="http://schemas.microsoft.com/office/drawing/2014/main" id="{D1C114B1-5B16-95AC-830B-B2EB80EEA635}"/>
                </a:ext>
              </a:extLst>
            </p:cNvPr>
            <p:cNvCxnSpPr/>
            <p:nvPr/>
          </p:nvCxnSpPr>
          <p:spPr bwMode="auto">
            <a:xfrm>
              <a:off x="16658724" y="10170104"/>
              <a:ext cx="4848987" cy="1729961"/>
            </a:xfrm>
            <a:prstGeom prst="bentConnector3">
              <a:avLst>
                <a:gd name="adj1" fmla="val 24699"/>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2" name="Elbow Connector 231">
              <a:extLst>
                <a:ext uri="{FF2B5EF4-FFF2-40B4-BE49-F238E27FC236}">
                  <a16:creationId xmlns:a16="http://schemas.microsoft.com/office/drawing/2014/main" id="{627D7EE9-B9CF-2726-8A04-EEC0D20EC88C}"/>
                </a:ext>
              </a:extLst>
            </p:cNvPr>
            <p:cNvCxnSpPr/>
            <p:nvPr/>
          </p:nvCxnSpPr>
          <p:spPr bwMode="auto">
            <a:xfrm rot="10800000" flipV="1">
              <a:off x="12459765" y="9597165"/>
              <a:ext cx="2964020" cy="2037282"/>
            </a:xfrm>
            <a:prstGeom prst="bentConnector3">
              <a:avLst>
                <a:gd name="adj1" fmla="val -293"/>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7" name="Picture 123">
            <a:extLst>
              <a:ext uri="{FF2B5EF4-FFF2-40B4-BE49-F238E27FC236}">
                <a16:creationId xmlns:a16="http://schemas.microsoft.com/office/drawing/2014/main" id="{93D75356-02C4-FF3E-0FD2-76035719A042}"/>
              </a:ext>
            </a:extLst>
          </p:cNvPr>
          <p:cNvPicPr>
            <a:picLocks noChangeAspect="1"/>
          </p:cNvPicPr>
          <p:nvPr/>
        </p:nvPicPr>
        <p:blipFill rotWithShape="1">
          <a:blip r:embed="rId16"/>
          <a:srcRect l="42826" t="31247" r="15266" b="14721"/>
          <a:stretch/>
        </p:blipFill>
        <p:spPr>
          <a:xfrm>
            <a:off x="25728266" y="28636116"/>
            <a:ext cx="4606084" cy="3292165"/>
          </a:xfrm>
          <a:prstGeom prst="rect">
            <a:avLst/>
          </a:prstGeom>
          <a:ln w="31750">
            <a:solidFill>
              <a:schemeClr val="tx1"/>
            </a:solidFill>
          </a:ln>
        </p:spPr>
      </p:pic>
      <p:pic>
        <p:nvPicPr>
          <p:cNvPr id="124" name="Picture 132">
            <a:extLst>
              <a:ext uri="{FF2B5EF4-FFF2-40B4-BE49-F238E27FC236}">
                <a16:creationId xmlns:a16="http://schemas.microsoft.com/office/drawing/2014/main" id="{AD4155DF-A1E1-0827-6445-0332DC6AAD77}"/>
              </a:ext>
            </a:extLst>
          </p:cNvPr>
          <p:cNvPicPr>
            <a:picLocks noChangeAspect="1"/>
          </p:cNvPicPr>
          <p:nvPr/>
        </p:nvPicPr>
        <p:blipFill rotWithShape="1">
          <a:blip r:embed="rId17"/>
          <a:srcRect l="45511" t="30877" r="12354" b="11431"/>
          <a:stretch/>
        </p:blipFill>
        <p:spPr>
          <a:xfrm>
            <a:off x="30558036" y="28622581"/>
            <a:ext cx="4519481" cy="3292165"/>
          </a:xfrm>
          <a:prstGeom prst="rect">
            <a:avLst/>
          </a:prstGeom>
          <a:ln w="31750">
            <a:solidFill>
              <a:schemeClr val="tx1"/>
            </a:solidFill>
          </a:ln>
        </p:spPr>
      </p:pic>
      <p:sp>
        <p:nvSpPr>
          <p:cNvPr id="133" name="TextBox 132">
            <a:extLst>
              <a:ext uri="{FF2B5EF4-FFF2-40B4-BE49-F238E27FC236}">
                <a16:creationId xmlns:a16="http://schemas.microsoft.com/office/drawing/2014/main" id="{DD83A239-A7E6-E196-7D64-F68CEF6641FA}"/>
              </a:ext>
            </a:extLst>
          </p:cNvPr>
          <p:cNvSpPr txBox="1"/>
          <p:nvPr/>
        </p:nvSpPr>
        <p:spPr>
          <a:xfrm>
            <a:off x="27190198" y="31977072"/>
            <a:ext cx="6937316" cy="461665"/>
          </a:xfrm>
          <a:prstGeom prst="rect">
            <a:avLst/>
          </a:prstGeom>
          <a:noFill/>
        </p:spPr>
        <p:txBody>
          <a:bodyPr wrap="square" rtlCol="0">
            <a:spAutoFit/>
          </a:bodyPr>
          <a:lstStyle/>
          <a:p>
            <a:r>
              <a:rPr lang="en-US" sz="2400" b="0" i="1">
                <a:solidFill>
                  <a:schemeClr val="tx1"/>
                </a:solidFill>
                <a:latin typeface="Cambria" panose="02040503050406030204" pitchFamily="18" charset="0"/>
                <a:ea typeface="Cambria" panose="02040503050406030204" pitchFamily="18" charset="0"/>
              </a:rPr>
              <a:t>Gazebo Flight in a Simulated Forest</a:t>
            </a:r>
          </a:p>
        </p:txBody>
      </p:sp>
      <p:sp>
        <p:nvSpPr>
          <p:cNvPr id="17" name="TextBox 16">
            <a:extLst>
              <a:ext uri="{FF2B5EF4-FFF2-40B4-BE49-F238E27FC236}">
                <a16:creationId xmlns:a16="http://schemas.microsoft.com/office/drawing/2014/main" id="{C2B249F9-9E97-0EFF-B4D1-53986942A73E}"/>
              </a:ext>
            </a:extLst>
          </p:cNvPr>
          <p:cNvSpPr txBox="1"/>
          <p:nvPr/>
        </p:nvSpPr>
        <p:spPr>
          <a:xfrm>
            <a:off x="12232540" y="29108982"/>
            <a:ext cx="5421782" cy="830997"/>
          </a:xfrm>
          <a:prstGeom prst="rect">
            <a:avLst/>
          </a:prstGeom>
          <a:noFill/>
        </p:spPr>
        <p:txBody>
          <a:bodyPr wrap="square" rtlCol="0">
            <a:spAutoFit/>
          </a:bodyPr>
          <a:lstStyle/>
          <a:p>
            <a:r>
              <a:rPr lang="en-US" sz="2400" b="0" i="1" dirty="0">
                <a:solidFill>
                  <a:schemeClr val="tx1"/>
                </a:solidFill>
                <a:latin typeface="Cambria" panose="02040503050406030204" pitchFamily="18" charset="0"/>
                <a:ea typeface="Cambria" panose="02040503050406030204" pitchFamily="18" charset="0"/>
              </a:rPr>
              <a:t>Experimental Internal Temperature Response of Electronics</a:t>
            </a:r>
          </a:p>
        </p:txBody>
      </p:sp>
      <p:sp>
        <p:nvSpPr>
          <p:cNvPr id="190" name="TextBox 189">
            <a:extLst>
              <a:ext uri="{FF2B5EF4-FFF2-40B4-BE49-F238E27FC236}">
                <a16:creationId xmlns:a16="http://schemas.microsoft.com/office/drawing/2014/main" id="{995679C5-05B6-BE51-8C16-A873EF1297E9}"/>
              </a:ext>
            </a:extLst>
          </p:cNvPr>
          <p:cNvSpPr txBox="1"/>
          <p:nvPr/>
        </p:nvSpPr>
        <p:spPr>
          <a:xfrm>
            <a:off x="32504162" y="4987328"/>
            <a:ext cx="4353281" cy="461665"/>
          </a:xfrm>
          <a:prstGeom prst="rect">
            <a:avLst/>
          </a:prstGeom>
          <a:noFill/>
        </p:spPr>
        <p:txBody>
          <a:bodyPr wrap="square" rtlCol="0">
            <a:spAutoFit/>
          </a:bodyPr>
          <a:lstStyle/>
          <a:p>
            <a:r>
              <a:rPr lang="en-US" sz="2400" b="0" i="1" err="1">
                <a:solidFill>
                  <a:schemeClr val="tx1"/>
                </a:solidFill>
                <a:latin typeface="Cambria" panose="02040503050406030204" pitchFamily="18" charset="0"/>
                <a:ea typeface="Cambria" panose="02040503050406030204" pitchFamily="18" charset="0"/>
              </a:rPr>
              <a:t>QGroundControl</a:t>
            </a:r>
            <a:r>
              <a:rPr lang="en-US" sz="2400" b="0" i="1">
                <a:solidFill>
                  <a:schemeClr val="tx1"/>
                </a:solidFill>
                <a:latin typeface="Cambria" panose="02040503050406030204" pitchFamily="18" charset="0"/>
                <a:ea typeface="Cambria" panose="02040503050406030204" pitchFamily="18" charset="0"/>
              </a:rPr>
              <a:t> Mission Planner</a:t>
            </a:r>
          </a:p>
        </p:txBody>
      </p:sp>
      <p:sp>
        <p:nvSpPr>
          <p:cNvPr id="3" name="Subtitle 2">
            <a:extLst>
              <a:ext uri="{FF2B5EF4-FFF2-40B4-BE49-F238E27FC236}">
                <a16:creationId xmlns:a16="http://schemas.microsoft.com/office/drawing/2014/main" id="{8AF62755-1975-5563-EE10-51C6D9D86E91}"/>
              </a:ext>
            </a:extLst>
          </p:cNvPr>
          <p:cNvSpPr txBox="1">
            <a:spLocks/>
          </p:cNvSpPr>
          <p:nvPr/>
        </p:nvSpPr>
        <p:spPr>
          <a:xfrm>
            <a:off x="34723479" y="12997086"/>
            <a:ext cx="8728684"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Path-Planning</a:t>
            </a:r>
          </a:p>
        </p:txBody>
      </p:sp>
      <p:grpSp>
        <p:nvGrpSpPr>
          <p:cNvPr id="142" name="Group 141">
            <a:extLst>
              <a:ext uri="{FF2B5EF4-FFF2-40B4-BE49-F238E27FC236}">
                <a16:creationId xmlns:a16="http://schemas.microsoft.com/office/drawing/2014/main" id="{A75F4742-EF91-A3FB-E2AB-9573D4E562C4}"/>
              </a:ext>
            </a:extLst>
          </p:cNvPr>
          <p:cNvGrpSpPr/>
          <p:nvPr/>
        </p:nvGrpSpPr>
        <p:grpSpPr>
          <a:xfrm>
            <a:off x="-631627" y="24211357"/>
            <a:ext cx="10583443" cy="8243818"/>
            <a:chOff x="5846101" y="24124700"/>
            <a:chExt cx="10583443" cy="8243818"/>
          </a:xfrm>
        </p:grpSpPr>
        <p:pic>
          <p:nvPicPr>
            <p:cNvPr id="27" name="Picture 26" descr="A satellite in space&#10;&#10;Description automatically generated with medium confidence">
              <a:extLst>
                <a:ext uri="{FF2B5EF4-FFF2-40B4-BE49-F238E27FC236}">
                  <a16:creationId xmlns:a16="http://schemas.microsoft.com/office/drawing/2014/main" id="{4EDC63BD-BB55-A324-780E-1394AE7451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46101" y="24124700"/>
              <a:ext cx="7078931" cy="5470083"/>
            </a:xfrm>
            <a:prstGeom prst="rect">
              <a:avLst/>
            </a:prstGeom>
          </p:spPr>
        </p:pic>
        <p:cxnSp>
          <p:nvCxnSpPr>
            <p:cNvPr id="4" name="Elbow Connector 3">
              <a:extLst>
                <a:ext uri="{FF2B5EF4-FFF2-40B4-BE49-F238E27FC236}">
                  <a16:creationId xmlns:a16="http://schemas.microsoft.com/office/drawing/2014/main" id="{DBF09A61-8A27-B81E-96E8-042E8DE61938}"/>
                </a:ext>
              </a:extLst>
            </p:cNvPr>
            <p:cNvCxnSpPr/>
            <p:nvPr/>
          </p:nvCxnSpPr>
          <p:spPr bwMode="auto">
            <a:xfrm rot="10800000">
              <a:off x="7155637" y="25565438"/>
              <a:ext cx="2890380" cy="294650"/>
            </a:xfrm>
            <a:prstGeom prst="bentConnector3">
              <a:avLst>
                <a:gd name="adj1" fmla="val 37446"/>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rgbClr val="FFC000"/>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 name="TextBox 142">
              <a:extLst>
                <a:ext uri="{FF2B5EF4-FFF2-40B4-BE49-F238E27FC236}">
                  <a16:creationId xmlns:a16="http://schemas.microsoft.com/office/drawing/2014/main" id="{B003CB58-CEA4-E92B-64B5-EC77727E0F45}"/>
                </a:ext>
              </a:extLst>
            </p:cNvPr>
            <p:cNvSpPr txBox="1"/>
            <p:nvPr/>
          </p:nvSpPr>
          <p:spPr>
            <a:xfrm>
              <a:off x="6562967" y="24755993"/>
              <a:ext cx="2890381" cy="830997"/>
            </a:xfrm>
            <a:prstGeom prst="rect">
              <a:avLst/>
            </a:prstGeom>
            <a:noFill/>
          </p:spPr>
          <p:txBody>
            <a:bodyPr wrap="square" rtlCol="0">
              <a:spAutoFit/>
            </a:bodyPr>
            <a:lstStyle/>
            <a:p>
              <a:r>
                <a:rPr lang="en-US" sz="2400">
                  <a:solidFill>
                    <a:schemeClr val="tx1"/>
                  </a:solidFill>
                  <a:latin typeface="Cambria" panose="02040503050406030204" pitchFamily="18" charset="0"/>
                </a:rPr>
                <a:t>Weatherproof Housing</a:t>
              </a:r>
            </a:p>
          </p:txBody>
        </p:sp>
        <p:cxnSp>
          <p:nvCxnSpPr>
            <p:cNvPr id="167" name="Elbow Connector 166">
              <a:extLst>
                <a:ext uri="{FF2B5EF4-FFF2-40B4-BE49-F238E27FC236}">
                  <a16:creationId xmlns:a16="http://schemas.microsoft.com/office/drawing/2014/main" id="{AAED2C01-28FF-F2DB-2639-1B7CDB2B6D0C}"/>
                </a:ext>
              </a:extLst>
            </p:cNvPr>
            <p:cNvCxnSpPr/>
            <p:nvPr/>
          </p:nvCxnSpPr>
          <p:spPr bwMode="auto">
            <a:xfrm rot="10800000" flipV="1">
              <a:off x="7155638" y="26404160"/>
              <a:ext cx="2192637" cy="1684304"/>
            </a:xfrm>
            <a:prstGeom prst="bentConnector3">
              <a:avLst>
                <a:gd name="adj1" fmla="val 1015"/>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rgbClr val="FFC000"/>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3" name="TextBox 172">
              <a:extLst>
                <a:ext uri="{FF2B5EF4-FFF2-40B4-BE49-F238E27FC236}">
                  <a16:creationId xmlns:a16="http://schemas.microsoft.com/office/drawing/2014/main" id="{49C9BCE8-D98C-056E-E7F5-7C728A5E4F46}"/>
                </a:ext>
              </a:extLst>
            </p:cNvPr>
            <p:cNvSpPr txBox="1"/>
            <p:nvPr/>
          </p:nvSpPr>
          <p:spPr>
            <a:xfrm>
              <a:off x="7016312" y="27665179"/>
              <a:ext cx="2353321" cy="461665"/>
            </a:xfrm>
            <a:prstGeom prst="rect">
              <a:avLst/>
            </a:prstGeom>
            <a:noFill/>
          </p:spPr>
          <p:txBody>
            <a:bodyPr wrap="square" rtlCol="0">
              <a:spAutoFit/>
            </a:bodyPr>
            <a:lstStyle/>
            <a:p>
              <a:r>
                <a:rPr lang="en-US" sz="2400">
                  <a:solidFill>
                    <a:schemeClr val="tx1"/>
                  </a:solidFill>
                  <a:latin typeface="Cambria" panose="02040503050406030204" pitchFamily="18" charset="0"/>
                </a:rPr>
                <a:t>5V Cooling Fan </a:t>
              </a:r>
            </a:p>
          </p:txBody>
        </p:sp>
        <p:pic>
          <p:nvPicPr>
            <p:cNvPr id="141" name="Picture 140" descr="A picture containing electronics, projector&#10;&#10;Description automatically generated">
              <a:extLst>
                <a:ext uri="{FF2B5EF4-FFF2-40B4-BE49-F238E27FC236}">
                  <a16:creationId xmlns:a16="http://schemas.microsoft.com/office/drawing/2014/main" id="{233D1077-5268-EB11-20CC-B7E663F1CB7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1928" t="21359" r="8938" b="22663"/>
            <a:stretch/>
          </p:blipFill>
          <p:spPr>
            <a:xfrm>
              <a:off x="12124672" y="27663055"/>
              <a:ext cx="4304872" cy="3789815"/>
            </a:xfrm>
            <a:prstGeom prst="rect">
              <a:avLst/>
            </a:prstGeom>
          </p:spPr>
        </p:pic>
        <p:grpSp>
          <p:nvGrpSpPr>
            <p:cNvPr id="196" name="Group 195">
              <a:extLst>
                <a:ext uri="{FF2B5EF4-FFF2-40B4-BE49-F238E27FC236}">
                  <a16:creationId xmlns:a16="http://schemas.microsoft.com/office/drawing/2014/main" id="{7210CD0C-5810-E1E7-6C07-CDB437924492}"/>
                </a:ext>
              </a:extLst>
            </p:cNvPr>
            <p:cNvGrpSpPr/>
            <p:nvPr/>
          </p:nvGrpSpPr>
          <p:grpSpPr>
            <a:xfrm>
              <a:off x="9379428" y="29077577"/>
              <a:ext cx="2936556" cy="3290941"/>
              <a:chOff x="7596497" y="29002149"/>
              <a:chExt cx="2936556" cy="3290941"/>
            </a:xfrm>
          </p:grpSpPr>
          <p:pic>
            <p:nvPicPr>
              <p:cNvPr id="146" name="Picture 145" descr="A picture containing text&#10;&#10;Description automatically generated">
                <a:extLst>
                  <a:ext uri="{FF2B5EF4-FFF2-40B4-BE49-F238E27FC236}">
                    <a16:creationId xmlns:a16="http://schemas.microsoft.com/office/drawing/2014/main" id="{48DB090A-EAFB-DE2C-13B6-263E0B5FFC9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6751" t="16880"/>
              <a:stretch/>
            </p:blipFill>
            <p:spPr>
              <a:xfrm>
                <a:off x="7664814" y="29002149"/>
                <a:ext cx="2550404" cy="2589948"/>
              </a:xfrm>
              <a:prstGeom prst="rect">
                <a:avLst/>
              </a:prstGeom>
            </p:spPr>
          </p:pic>
          <p:sp>
            <p:nvSpPr>
              <p:cNvPr id="63" name="TextBox 62">
                <a:extLst>
                  <a:ext uri="{FF2B5EF4-FFF2-40B4-BE49-F238E27FC236}">
                    <a16:creationId xmlns:a16="http://schemas.microsoft.com/office/drawing/2014/main" id="{DEF0493C-59BC-B084-009B-4F71191923A1}"/>
                  </a:ext>
                </a:extLst>
              </p:cNvPr>
              <p:cNvSpPr txBox="1"/>
              <p:nvPr/>
            </p:nvSpPr>
            <p:spPr>
              <a:xfrm>
                <a:off x="7596497" y="31462093"/>
                <a:ext cx="2936556" cy="830997"/>
              </a:xfrm>
              <a:prstGeom prst="rect">
                <a:avLst/>
              </a:prstGeom>
              <a:noFill/>
            </p:spPr>
            <p:txBody>
              <a:bodyPr wrap="square" rtlCol="0">
                <a:spAutoFit/>
              </a:bodyPr>
              <a:lstStyle/>
              <a:p>
                <a:pPr defTabSz="3840480">
                  <a:spcBef>
                    <a:spcPts val="0"/>
                  </a:spcBef>
                </a:pPr>
                <a:r>
                  <a:rPr lang="en-US" sz="2400" i="1">
                    <a:solidFill>
                      <a:schemeClr val="tx1"/>
                    </a:solidFill>
                    <a:latin typeface="Cambria" panose="02040503050406030204" pitchFamily="18" charset="0"/>
                  </a:rPr>
                  <a:t>Ventilation Design V 1.2.0</a:t>
                </a:r>
              </a:p>
            </p:txBody>
          </p:sp>
        </p:grpSp>
        <p:grpSp>
          <p:nvGrpSpPr>
            <p:cNvPr id="197" name="Group 196">
              <a:extLst>
                <a:ext uri="{FF2B5EF4-FFF2-40B4-BE49-F238E27FC236}">
                  <a16:creationId xmlns:a16="http://schemas.microsoft.com/office/drawing/2014/main" id="{2BC7477E-1620-7B6F-E704-441F29E91D3E}"/>
                </a:ext>
              </a:extLst>
            </p:cNvPr>
            <p:cNvGrpSpPr/>
            <p:nvPr/>
          </p:nvGrpSpPr>
          <p:grpSpPr>
            <a:xfrm>
              <a:off x="6963435" y="29077577"/>
              <a:ext cx="2701426" cy="3290941"/>
              <a:chOff x="7624229" y="26073850"/>
              <a:chExt cx="2701426" cy="3290941"/>
            </a:xfrm>
          </p:grpSpPr>
          <p:pic>
            <p:nvPicPr>
              <p:cNvPr id="155" name="Picture 154" descr="A picture containing text&#10;&#10;Description automatically generated">
                <a:extLst>
                  <a:ext uri="{FF2B5EF4-FFF2-40B4-BE49-F238E27FC236}">
                    <a16:creationId xmlns:a16="http://schemas.microsoft.com/office/drawing/2014/main" id="{B7C09B03-F016-7AE3-A908-491F2934435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1148" t="11395"/>
              <a:stretch/>
            </p:blipFill>
            <p:spPr>
              <a:xfrm>
                <a:off x="7624229" y="26073850"/>
                <a:ext cx="2701426" cy="2686365"/>
              </a:xfrm>
              <a:prstGeom prst="rect">
                <a:avLst/>
              </a:prstGeom>
            </p:spPr>
          </p:pic>
          <p:sp>
            <p:nvSpPr>
              <p:cNvPr id="135" name="TextBox 134">
                <a:extLst>
                  <a:ext uri="{FF2B5EF4-FFF2-40B4-BE49-F238E27FC236}">
                    <a16:creationId xmlns:a16="http://schemas.microsoft.com/office/drawing/2014/main" id="{22541200-7A85-E9DD-0F7B-40DC9E0D9DD6}"/>
                  </a:ext>
                </a:extLst>
              </p:cNvPr>
              <p:cNvSpPr txBox="1"/>
              <p:nvPr/>
            </p:nvSpPr>
            <p:spPr>
              <a:xfrm>
                <a:off x="7829538" y="28533794"/>
                <a:ext cx="2284604" cy="830997"/>
              </a:xfrm>
              <a:prstGeom prst="rect">
                <a:avLst/>
              </a:prstGeom>
              <a:noFill/>
            </p:spPr>
            <p:txBody>
              <a:bodyPr wrap="square" rtlCol="0">
                <a:spAutoFit/>
              </a:bodyPr>
              <a:lstStyle/>
              <a:p>
                <a:pPr defTabSz="3840480">
                  <a:spcBef>
                    <a:spcPts val="0"/>
                  </a:spcBef>
                </a:pPr>
                <a:r>
                  <a:rPr lang="en-US" sz="2400" i="1">
                    <a:solidFill>
                      <a:schemeClr val="tx1"/>
                    </a:solidFill>
                    <a:latin typeface="Cambria" panose="02040503050406030204" pitchFamily="18" charset="0"/>
                  </a:rPr>
                  <a:t>Initial Design </a:t>
                </a:r>
              </a:p>
              <a:p>
                <a:pPr defTabSz="3840480">
                  <a:spcBef>
                    <a:spcPts val="0"/>
                  </a:spcBef>
                </a:pPr>
                <a:r>
                  <a:rPr lang="en-US" sz="2400" i="1">
                    <a:solidFill>
                      <a:schemeClr val="tx1"/>
                    </a:solidFill>
                    <a:latin typeface="Cambria" panose="02040503050406030204" pitchFamily="18" charset="0"/>
                  </a:rPr>
                  <a:t>V 1.1.0</a:t>
                </a:r>
              </a:p>
            </p:txBody>
          </p:sp>
        </p:grpSp>
        <p:sp>
          <p:nvSpPr>
            <p:cNvPr id="144" name="TextBox 143">
              <a:extLst>
                <a:ext uri="{FF2B5EF4-FFF2-40B4-BE49-F238E27FC236}">
                  <a16:creationId xmlns:a16="http://schemas.microsoft.com/office/drawing/2014/main" id="{FFC85DC9-D3CB-5098-D8BB-F8B3132F6434}"/>
                </a:ext>
              </a:extLst>
            </p:cNvPr>
            <p:cNvSpPr txBox="1"/>
            <p:nvPr/>
          </p:nvSpPr>
          <p:spPr>
            <a:xfrm>
              <a:off x="12673457" y="31537520"/>
              <a:ext cx="2995429" cy="830997"/>
            </a:xfrm>
            <a:prstGeom prst="rect">
              <a:avLst/>
            </a:prstGeom>
            <a:noFill/>
          </p:spPr>
          <p:txBody>
            <a:bodyPr wrap="square" rtlCol="0">
              <a:spAutoFit/>
            </a:bodyPr>
            <a:lstStyle/>
            <a:p>
              <a:pPr defTabSz="3840480">
                <a:spcBef>
                  <a:spcPts val="0"/>
                </a:spcBef>
              </a:pPr>
              <a:r>
                <a:rPr lang="en-US" sz="2400" i="1">
                  <a:solidFill>
                    <a:schemeClr val="tx1"/>
                  </a:solidFill>
                  <a:latin typeface="Cambria" panose="02040503050406030204" pitchFamily="18" charset="0"/>
                </a:rPr>
                <a:t>Internal Cooling Fan Design V 1.3.0</a:t>
              </a:r>
            </a:p>
          </p:txBody>
        </p:sp>
      </p:grpSp>
      <p:pic>
        <p:nvPicPr>
          <p:cNvPr id="42" name="Picture 41" descr="A picture containing sky, LEGO, toy&#10;&#10;Description automatically generated">
            <a:extLst>
              <a:ext uri="{FF2B5EF4-FFF2-40B4-BE49-F238E27FC236}">
                <a16:creationId xmlns:a16="http://schemas.microsoft.com/office/drawing/2014/main" id="{539B5FAE-570F-F858-CB68-2A208B741B40}"/>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7315" r="95278">
                        <a14:foregroundMark x1="90278" y1="42870" x2="92222" y2="36111"/>
                        <a14:foregroundMark x1="92222" y1="36111" x2="91667" y2="31667"/>
                        <a14:foregroundMark x1="93333" y1="40926" x2="95370" y2="46296"/>
                        <a14:foregroundMark x1="7315" y1="42963" x2="14907" y2="31574"/>
                        <a14:foregroundMark x1="53056" y1="19352" x2="53796" y2="19352"/>
                        <a14:foregroundMark x1="49074" y1="19444" x2="48704" y2="18889"/>
                        <a14:backgroundMark x1="59630" y1="51204" x2="59259" y2="50926"/>
                        <a14:backgroundMark x1="66481" y1="53056" x2="66204" y2="52500"/>
                        <a14:backgroundMark x1="57500" y1="47870" x2="57315" y2="47778"/>
                        <a14:backgroundMark x1="56944" y1="49444" x2="56759" y2="49537"/>
                        <a14:backgroundMark x1="62407" y1="50185" x2="62222" y2="50000"/>
                        <a14:backgroundMark x1="65093" y1="56296" x2="63981" y2="55463"/>
                        <a14:backgroundMark x1="60833" y1="53611" x2="60741" y2="53333"/>
                        <a14:backgroundMark x1="46944" y1="34907" x2="46944" y2="34722"/>
                        <a14:backgroundMark x1="47407" y1="17500" x2="48426" y2="18796"/>
                        <a14:backgroundMark x1="47593" y1="18056" x2="48704" y2="18889"/>
                        <a14:backgroundMark x1="49167" y1="18611" x2="49167" y2="18611"/>
                      </a14:backgroundRemoval>
                    </a14:imgEffect>
                  </a14:imgLayer>
                </a14:imgProps>
              </a:ext>
              <a:ext uri="{28A0092B-C50C-407E-A947-70E740481C1C}">
                <a14:useLocalDpi xmlns:a14="http://schemas.microsoft.com/office/drawing/2010/main" val="0"/>
              </a:ext>
            </a:extLst>
          </a:blip>
          <a:stretch>
            <a:fillRect/>
          </a:stretch>
        </p:blipFill>
        <p:spPr>
          <a:xfrm>
            <a:off x="32244502" y="7612346"/>
            <a:ext cx="1424689" cy="1424689"/>
          </a:xfrm>
          <a:prstGeom prst="rect">
            <a:avLst/>
          </a:prstGeom>
        </p:spPr>
      </p:pic>
      <p:cxnSp>
        <p:nvCxnSpPr>
          <p:cNvPr id="14" name="Straight Connector 13">
            <a:extLst>
              <a:ext uri="{FF2B5EF4-FFF2-40B4-BE49-F238E27FC236}">
                <a16:creationId xmlns:a16="http://schemas.microsoft.com/office/drawing/2014/main" id="{2F8E4EEB-499B-A5DB-E40F-767108C93BB8}"/>
              </a:ext>
            </a:extLst>
          </p:cNvPr>
          <p:cNvCxnSpPr/>
          <p:nvPr/>
        </p:nvCxnSpPr>
        <p:spPr bwMode="auto">
          <a:xfrm>
            <a:off x="33774441" y="8078021"/>
            <a:ext cx="3290607" cy="18639"/>
          </a:xfrm>
          <a:prstGeom prst="line">
            <a:avLst/>
          </a:prstGeom>
          <a:gradFill rotWithShape="1">
            <a:gsLst>
              <a:gs pos="0">
                <a:srgbClr val="800000"/>
              </a:gs>
              <a:gs pos="50000">
                <a:srgbClr val="800000">
                  <a:gamma/>
                  <a:tint val="73725"/>
                  <a:invGamma/>
                </a:srgbClr>
              </a:gs>
              <a:gs pos="100000">
                <a:srgbClr val="800000"/>
              </a:gs>
            </a:gsLst>
            <a:lin ang="5400000" scaled="1"/>
          </a:gradFill>
          <a:ln w="317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4" name="Picture 63" descr="A picture containing sky, LEGO, toy&#10;&#10;Description automatically generated">
            <a:extLst>
              <a:ext uri="{FF2B5EF4-FFF2-40B4-BE49-F238E27FC236}">
                <a16:creationId xmlns:a16="http://schemas.microsoft.com/office/drawing/2014/main" id="{89AE7C46-C79D-D99F-7D29-A15082C45EE3}"/>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7315" r="95278">
                        <a14:foregroundMark x1="90278" y1="42870" x2="92222" y2="36111"/>
                        <a14:foregroundMark x1="92222" y1="36111" x2="91667" y2="31667"/>
                        <a14:foregroundMark x1="93333" y1="40926" x2="95370" y2="46296"/>
                        <a14:foregroundMark x1="7315" y1="42963" x2="14907" y2="31574"/>
                        <a14:foregroundMark x1="53056" y1="19352" x2="53796" y2="19352"/>
                        <a14:foregroundMark x1="49074" y1="19444" x2="48704" y2="18889"/>
                        <a14:backgroundMark x1="59630" y1="51204" x2="59259" y2="50926"/>
                        <a14:backgroundMark x1="66481" y1="53056" x2="66204" y2="52500"/>
                        <a14:backgroundMark x1="57500" y1="47870" x2="57315" y2="47778"/>
                        <a14:backgroundMark x1="56944" y1="49444" x2="56759" y2="49537"/>
                        <a14:backgroundMark x1="62407" y1="50185" x2="62222" y2="50000"/>
                        <a14:backgroundMark x1="65093" y1="56296" x2="63981" y2="55463"/>
                        <a14:backgroundMark x1="60833" y1="53611" x2="60741" y2="53333"/>
                        <a14:backgroundMark x1="46944" y1="34907" x2="46944" y2="34722"/>
                        <a14:backgroundMark x1="47407" y1="17500" x2="48426" y2="18796"/>
                        <a14:backgroundMark x1="47593" y1="18056" x2="48704" y2="18889"/>
                        <a14:backgroundMark x1="49167" y1="18611" x2="49167" y2="18611"/>
                      </a14:backgroundRemoval>
                    </a14:imgEffect>
                  </a14:imgLayer>
                </a14:imgProps>
              </a:ext>
              <a:ext uri="{28A0092B-C50C-407E-A947-70E740481C1C}">
                <a14:useLocalDpi xmlns:a14="http://schemas.microsoft.com/office/drawing/2010/main" val="0"/>
              </a:ext>
            </a:extLst>
          </a:blip>
          <a:stretch>
            <a:fillRect/>
          </a:stretch>
        </p:blipFill>
        <p:spPr>
          <a:xfrm>
            <a:off x="37065048" y="7317189"/>
            <a:ext cx="2135232" cy="2135232"/>
          </a:xfrm>
          <a:prstGeom prst="rect">
            <a:avLst/>
          </a:prstGeom>
        </p:spPr>
      </p:pic>
      <p:pic>
        <p:nvPicPr>
          <p:cNvPr id="118" name="Picture 117" descr="A picture containing sky, LEGO, toy&#10;&#10;Description automatically generated">
            <a:extLst>
              <a:ext uri="{FF2B5EF4-FFF2-40B4-BE49-F238E27FC236}">
                <a16:creationId xmlns:a16="http://schemas.microsoft.com/office/drawing/2014/main" id="{DE66BCAF-FDC5-2590-B7F0-4920AEDB7142}"/>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7315" r="95278">
                        <a14:foregroundMark x1="90278" y1="42870" x2="92222" y2="36111"/>
                        <a14:foregroundMark x1="92222" y1="36111" x2="91667" y2="31667"/>
                        <a14:foregroundMark x1="93333" y1="40926" x2="95370" y2="46296"/>
                        <a14:foregroundMark x1="7315" y1="42963" x2="14907" y2="31574"/>
                        <a14:foregroundMark x1="53056" y1="19352" x2="53796" y2="19352"/>
                        <a14:foregroundMark x1="49074" y1="19444" x2="48704" y2="18889"/>
                        <a14:backgroundMark x1="59630" y1="51204" x2="59259" y2="50926"/>
                        <a14:backgroundMark x1="66481" y1="53056" x2="66204" y2="52500"/>
                        <a14:backgroundMark x1="57500" y1="47870" x2="57315" y2="47778"/>
                        <a14:backgroundMark x1="56944" y1="49444" x2="56759" y2="49537"/>
                        <a14:backgroundMark x1="62407" y1="50185" x2="62222" y2="50000"/>
                        <a14:backgroundMark x1="65093" y1="56296" x2="63981" y2="55463"/>
                        <a14:backgroundMark x1="60833" y1="53611" x2="60741" y2="53333"/>
                        <a14:backgroundMark x1="46944" y1="34907" x2="46944" y2="34722"/>
                        <a14:backgroundMark x1="47407" y1="17500" x2="48426" y2="18796"/>
                        <a14:backgroundMark x1="47593" y1="18056" x2="48704" y2="18889"/>
                        <a14:backgroundMark x1="49167" y1="18611" x2="49167" y2="18611"/>
                      </a14:backgroundRemoval>
                    </a14:imgEffect>
                  </a14:imgLayer>
                </a14:imgProps>
              </a:ext>
              <a:ext uri="{28A0092B-C50C-407E-A947-70E740481C1C}">
                <a14:useLocalDpi xmlns:a14="http://schemas.microsoft.com/office/drawing/2010/main" val="0"/>
              </a:ext>
            </a:extLst>
          </a:blip>
          <a:stretch>
            <a:fillRect/>
          </a:stretch>
        </p:blipFill>
        <p:spPr>
          <a:xfrm>
            <a:off x="33335450" y="8522036"/>
            <a:ext cx="3002361" cy="3002361"/>
          </a:xfrm>
          <a:prstGeom prst="rect">
            <a:avLst/>
          </a:prstGeom>
        </p:spPr>
      </p:pic>
      <p:cxnSp>
        <p:nvCxnSpPr>
          <p:cNvPr id="119" name="Straight Connector 118">
            <a:extLst>
              <a:ext uri="{FF2B5EF4-FFF2-40B4-BE49-F238E27FC236}">
                <a16:creationId xmlns:a16="http://schemas.microsoft.com/office/drawing/2014/main" id="{68FBFDEE-FDB8-4BF6-49DC-FC2181629CEB}"/>
              </a:ext>
            </a:extLst>
          </p:cNvPr>
          <p:cNvCxnSpPr>
            <a:cxnSpLocks/>
          </p:cNvCxnSpPr>
          <p:nvPr/>
        </p:nvCxnSpPr>
        <p:spPr bwMode="auto">
          <a:xfrm>
            <a:off x="33326120" y="8764745"/>
            <a:ext cx="896643" cy="499092"/>
          </a:xfrm>
          <a:prstGeom prst="line">
            <a:avLst/>
          </a:prstGeom>
          <a:gradFill rotWithShape="1">
            <a:gsLst>
              <a:gs pos="0">
                <a:srgbClr val="800000"/>
              </a:gs>
              <a:gs pos="50000">
                <a:srgbClr val="800000">
                  <a:gamma/>
                  <a:tint val="73725"/>
                  <a:invGamma/>
                </a:srgbClr>
              </a:gs>
              <a:gs pos="100000">
                <a:srgbClr val="800000"/>
              </a:gs>
            </a:gsLst>
            <a:lin ang="5400000" scaled="1"/>
          </a:gradFill>
          <a:ln w="317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Straight Connector 158">
            <a:extLst>
              <a:ext uri="{FF2B5EF4-FFF2-40B4-BE49-F238E27FC236}">
                <a16:creationId xmlns:a16="http://schemas.microsoft.com/office/drawing/2014/main" id="{49223A79-8793-80CE-1EEA-E017641A5C6D}"/>
              </a:ext>
            </a:extLst>
          </p:cNvPr>
          <p:cNvCxnSpPr/>
          <p:nvPr/>
        </p:nvCxnSpPr>
        <p:spPr bwMode="auto">
          <a:xfrm flipH="1">
            <a:off x="36229833" y="8556751"/>
            <a:ext cx="1142946" cy="854694"/>
          </a:xfrm>
          <a:prstGeom prst="line">
            <a:avLst/>
          </a:prstGeom>
          <a:gradFill rotWithShape="1">
            <a:gsLst>
              <a:gs pos="0">
                <a:srgbClr val="800000"/>
              </a:gs>
              <a:gs pos="50000">
                <a:srgbClr val="800000">
                  <a:gamma/>
                  <a:tint val="73725"/>
                  <a:invGamma/>
                </a:srgbClr>
              </a:gs>
              <a:gs pos="100000">
                <a:srgbClr val="800000"/>
              </a:gs>
            </a:gsLst>
            <a:lin ang="5400000" scaled="1"/>
          </a:gradFill>
          <a:ln w="317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9" name="Graphic 178" descr="Wireless with solid fill">
            <a:extLst>
              <a:ext uri="{FF2B5EF4-FFF2-40B4-BE49-F238E27FC236}">
                <a16:creationId xmlns:a16="http://schemas.microsoft.com/office/drawing/2014/main" id="{E1B86463-E8E0-5CF8-215B-592A3E4BA65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9554682">
            <a:off x="39099336" y="8102457"/>
            <a:ext cx="1890197" cy="1890197"/>
          </a:xfrm>
          <a:prstGeom prst="rect">
            <a:avLst/>
          </a:prstGeom>
        </p:spPr>
      </p:pic>
      <p:pic>
        <p:nvPicPr>
          <p:cNvPr id="181" name="Graphic 180" descr="Wireless with solid fill">
            <a:extLst>
              <a:ext uri="{FF2B5EF4-FFF2-40B4-BE49-F238E27FC236}">
                <a16:creationId xmlns:a16="http://schemas.microsoft.com/office/drawing/2014/main" id="{18B098E6-982D-9B6D-17BB-D89632995D9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rot="13416047">
            <a:off x="34776859" y="10647832"/>
            <a:ext cx="1334119" cy="1334119"/>
          </a:xfrm>
          <a:prstGeom prst="rect">
            <a:avLst/>
          </a:prstGeom>
        </p:spPr>
      </p:pic>
      <p:sp>
        <p:nvSpPr>
          <p:cNvPr id="165" name="TextBox 164">
            <a:extLst>
              <a:ext uri="{FF2B5EF4-FFF2-40B4-BE49-F238E27FC236}">
                <a16:creationId xmlns:a16="http://schemas.microsoft.com/office/drawing/2014/main" id="{ECC59766-7DBB-6D0B-9F46-EA5C587BFF6F}"/>
              </a:ext>
            </a:extLst>
          </p:cNvPr>
          <p:cNvSpPr txBox="1"/>
          <p:nvPr/>
        </p:nvSpPr>
        <p:spPr>
          <a:xfrm>
            <a:off x="35519955" y="10457888"/>
            <a:ext cx="2343168" cy="830997"/>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Lidar Ground Surveying </a:t>
            </a:r>
          </a:p>
        </p:txBody>
      </p:sp>
      <p:sp>
        <p:nvSpPr>
          <p:cNvPr id="169" name="TextBox 168">
            <a:extLst>
              <a:ext uri="{FF2B5EF4-FFF2-40B4-BE49-F238E27FC236}">
                <a16:creationId xmlns:a16="http://schemas.microsoft.com/office/drawing/2014/main" id="{92A2E205-5AAF-3D79-477B-00D301E49710}"/>
              </a:ext>
            </a:extLst>
          </p:cNvPr>
          <p:cNvSpPr txBox="1"/>
          <p:nvPr/>
        </p:nvSpPr>
        <p:spPr>
          <a:xfrm>
            <a:off x="37539203" y="9150701"/>
            <a:ext cx="2347872" cy="1200329"/>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Obstacle Detection &amp; Avoidance</a:t>
            </a:r>
          </a:p>
        </p:txBody>
      </p:sp>
      <p:sp>
        <p:nvSpPr>
          <p:cNvPr id="170" name="TextBox 169">
            <a:extLst>
              <a:ext uri="{FF2B5EF4-FFF2-40B4-BE49-F238E27FC236}">
                <a16:creationId xmlns:a16="http://schemas.microsoft.com/office/drawing/2014/main" id="{2371BBCA-5B3B-F0E0-B655-6DD5BA67D00B}"/>
              </a:ext>
            </a:extLst>
          </p:cNvPr>
          <p:cNvSpPr txBox="1"/>
          <p:nvPr/>
        </p:nvSpPr>
        <p:spPr>
          <a:xfrm>
            <a:off x="34943353" y="14424057"/>
            <a:ext cx="8260474" cy="2739211"/>
          </a:xfrm>
          <a:prstGeom prst="rect">
            <a:avLst/>
          </a:prstGeom>
          <a:noFill/>
        </p:spPr>
        <p:txBody>
          <a:bodyPr wrap="square" rtlCol="0">
            <a:spAutoFit/>
          </a:bodyPr>
          <a:lstStyle/>
          <a:p>
            <a:r>
              <a:rPr lang="en-US" sz="2800">
                <a:solidFill>
                  <a:schemeClr val="tx1"/>
                </a:solidFill>
                <a:latin typeface="Cambria" panose="02040503050406030204" pitchFamily="18" charset="0"/>
              </a:rPr>
              <a:t>Specifications:</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Map areas of land above the forest canopy to identify obstacles  </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Quadcopters navigate under the tree canopy equipped via pre-defined paths</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Software implemented using python code</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Connected via SSH and local network  </a:t>
            </a:r>
          </a:p>
        </p:txBody>
      </p:sp>
      <p:sp>
        <p:nvSpPr>
          <p:cNvPr id="172" name="TextBox 171">
            <a:extLst>
              <a:ext uri="{FF2B5EF4-FFF2-40B4-BE49-F238E27FC236}">
                <a16:creationId xmlns:a16="http://schemas.microsoft.com/office/drawing/2014/main" id="{84ABA1B3-9E99-A0E1-8399-19A3E75FE8D5}"/>
              </a:ext>
            </a:extLst>
          </p:cNvPr>
          <p:cNvSpPr txBox="1"/>
          <p:nvPr/>
        </p:nvSpPr>
        <p:spPr>
          <a:xfrm>
            <a:off x="39735973" y="5465116"/>
            <a:ext cx="3899570" cy="2308324"/>
          </a:xfrm>
          <a:prstGeom prst="rect">
            <a:avLst/>
          </a:prstGeom>
          <a:noFill/>
        </p:spPr>
        <p:txBody>
          <a:bodyPr wrap="square" rtlCol="0">
            <a:spAutoFit/>
          </a:bodyPr>
          <a:lstStyle/>
          <a:p>
            <a:pPr marL="342900" indent="-342900" algn="l">
              <a:buFont typeface="Wingdings" panose="05000000000000000000" pitchFamily="2" charset="2"/>
              <a:buChar char="§"/>
            </a:pPr>
            <a:r>
              <a:rPr lang="en-US" sz="2400" i="0" dirty="0">
                <a:solidFill>
                  <a:schemeClr val="tx1"/>
                </a:solidFill>
                <a:effectLst/>
                <a:latin typeface="Cambria" panose="02040503050406030204" pitchFamily="18" charset="0"/>
                <a:ea typeface="Cambria" panose="02040503050406030204" pitchFamily="18" charset="0"/>
              </a:rPr>
              <a:t>Security</a:t>
            </a:r>
          </a:p>
          <a:p>
            <a:pPr marL="342900" indent="-342900" algn="l">
              <a:buFont typeface="Wingdings" panose="05000000000000000000" pitchFamily="2" charset="2"/>
              <a:buChar char="§"/>
            </a:pPr>
            <a:r>
              <a:rPr lang="en-US" sz="2400" i="0" dirty="0">
                <a:solidFill>
                  <a:schemeClr val="tx1"/>
                </a:solidFill>
                <a:effectLst/>
                <a:latin typeface="Cambria" panose="02040503050406030204" pitchFamily="18" charset="0"/>
                <a:ea typeface="Cambria" panose="02040503050406030204" pitchFamily="18" charset="0"/>
              </a:rPr>
              <a:t>Snow Depth Detection</a:t>
            </a:r>
          </a:p>
          <a:p>
            <a:pPr marL="342900" indent="-342900" algn="l">
              <a:buFont typeface="Wingdings" panose="05000000000000000000" pitchFamily="2" charset="2"/>
              <a:buChar char="§"/>
            </a:pPr>
            <a:r>
              <a:rPr lang="en-US" sz="2400" dirty="0">
                <a:solidFill>
                  <a:schemeClr val="tx1"/>
                </a:solidFill>
                <a:latin typeface="Cambria" panose="02040503050406030204" pitchFamily="18" charset="0"/>
                <a:ea typeface="Cambria" panose="02040503050406030204" pitchFamily="18" charset="0"/>
              </a:rPr>
              <a:t>Space Exploration</a:t>
            </a:r>
            <a:endParaRPr lang="en-US" sz="2400" i="0" dirty="0">
              <a:solidFill>
                <a:schemeClr val="tx1"/>
              </a:solidFill>
              <a:effectLst/>
              <a:latin typeface="Cambria" panose="02040503050406030204" pitchFamily="18" charset="0"/>
              <a:ea typeface="Cambria" panose="02040503050406030204" pitchFamily="18" charset="0"/>
            </a:endParaRPr>
          </a:p>
          <a:p>
            <a:pPr marL="342900" indent="-342900" algn="l">
              <a:buFont typeface="Wingdings" panose="05000000000000000000" pitchFamily="2" charset="2"/>
              <a:buChar char="§"/>
            </a:pPr>
            <a:r>
              <a:rPr lang="en-US" sz="2400" i="0" dirty="0">
                <a:solidFill>
                  <a:schemeClr val="tx1"/>
                </a:solidFill>
                <a:effectLst/>
                <a:latin typeface="Cambria" panose="02040503050406030204" pitchFamily="18" charset="0"/>
                <a:ea typeface="Cambria" panose="02040503050406030204" pitchFamily="18" charset="0"/>
              </a:rPr>
              <a:t>Terrain Mapping</a:t>
            </a:r>
          </a:p>
          <a:p>
            <a:pPr marL="342900" indent="-342900" algn="l">
              <a:buFont typeface="Wingdings" panose="05000000000000000000" pitchFamily="2" charset="2"/>
              <a:buChar char="§"/>
            </a:pPr>
            <a:r>
              <a:rPr lang="en-US" sz="2400" i="0" dirty="0">
                <a:solidFill>
                  <a:schemeClr val="tx1"/>
                </a:solidFill>
                <a:effectLst/>
                <a:latin typeface="Cambria" panose="02040503050406030204" pitchFamily="18" charset="0"/>
                <a:ea typeface="Cambria" panose="02040503050406030204" pitchFamily="18" charset="0"/>
              </a:rPr>
              <a:t>Unexploded Ordinance Detection</a:t>
            </a:r>
          </a:p>
        </p:txBody>
      </p:sp>
      <p:sp>
        <p:nvSpPr>
          <p:cNvPr id="195" name="TextBox 194">
            <a:extLst>
              <a:ext uri="{FF2B5EF4-FFF2-40B4-BE49-F238E27FC236}">
                <a16:creationId xmlns:a16="http://schemas.microsoft.com/office/drawing/2014/main" id="{3849572E-8C2A-CB24-C87A-EE3A17F44254}"/>
              </a:ext>
            </a:extLst>
          </p:cNvPr>
          <p:cNvSpPr txBox="1"/>
          <p:nvPr/>
        </p:nvSpPr>
        <p:spPr>
          <a:xfrm>
            <a:off x="34018702" y="8203645"/>
            <a:ext cx="2343168" cy="830997"/>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Wireless Communication</a:t>
            </a:r>
          </a:p>
        </p:txBody>
      </p:sp>
      <p:sp>
        <p:nvSpPr>
          <p:cNvPr id="120" name="TextBox 119">
            <a:extLst>
              <a:ext uri="{FF2B5EF4-FFF2-40B4-BE49-F238E27FC236}">
                <a16:creationId xmlns:a16="http://schemas.microsoft.com/office/drawing/2014/main" id="{EF36C393-04FF-2889-9F99-02AD5C856D77}"/>
              </a:ext>
            </a:extLst>
          </p:cNvPr>
          <p:cNvSpPr txBox="1"/>
          <p:nvPr/>
        </p:nvSpPr>
        <p:spPr>
          <a:xfrm>
            <a:off x="36592248" y="5461542"/>
            <a:ext cx="3853658" cy="1938992"/>
          </a:xfrm>
          <a:prstGeom prst="rect">
            <a:avLst/>
          </a:prstGeom>
          <a:noFill/>
        </p:spPr>
        <p:txBody>
          <a:bodyPr wrap="square" rtlCol="0">
            <a:spAutoFit/>
          </a:bodyPr>
          <a:lstStyle/>
          <a:p>
            <a:pPr marL="342900" indent="-342900" algn="l">
              <a:buFont typeface="Wingdings" panose="05000000000000000000" pitchFamily="2" charset="2"/>
              <a:buChar char="§"/>
            </a:pPr>
            <a:r>
              <a:rPr lang="en-US" sz="2400" i="0" dirty="0">
                <a:solidFill>
                  <a:schemeClr val="tx1"/>
                </a:solidFill>
                <a:effectLst/>
                <a:latin typeface="Cambria" panose="02040503050406030204" pitchFamily="18" charset="0"/>
                <a:ea typeface="Cambria" panose="02040503050406030204" pitchFamily="18" charset="0"/>
              </a:rPr>
              <a:t>Infrastructure Inspection</a:t>
            </a:r>
          </a:p>
          <a:p>
            <a:pPr marL="342900" indent="-342900" algn="l">
              <a:buFont typeface="Wingdings" panose="05000000000000000000" pitchFamily="2" charset="2"/>
              <a:buChar char="§"/>
            </a:pPr>
            <a:r>
              <a:rPr lang="en-US" sz="2400" i="0">
                <a:solidFill>
                  <a:schemeClr val="tx1"/>
                </a:solidFill>
                <a:effectLst/>
                <a:latin typeface="Cambria" panose="02040503050406030204" pitchFamily="18" charset="0"/>
                <a:ea typeface="Cambria" panose="02040503050406030204" pitchFamily="18" charset="0"/>
              </a:rPr>
              <a:t>Real-Time</a:t>
            </a:r>
            <a:r>
              <a:rPr lang="en-US" sz="2400" i="0" dirty="0">
                <a:solidFill>
                  <a:schemeClr val="tx1"/>
                </a:solidFill>
                <a:effectLst/>
                <a:latin typeface="Cambria" panose="02040503050406030204" pitchFamily="18" charset="0"/>
                <a:ea typeface="Cambria" panose="02040503050406030204" pitchFamily="18" charset="0"/>
              </a:rPr>
              <a:t> Obstacle Detection</a:t>
            </a:r>
          </a:p>
          <a:p>
            <a:pPr marL="342900" indent="-342900" algn="l">
              <a:buFont typeface="Wingdings" panose="05000000000000000000" pitchFamily="2" charset="2"/>
              <a:buChar char="§"/>
            </a:pPr>
            <a:r>
              <a:rPr lang="en-US" sz="2400" i="0" dirty="0">
                <a:solidFill>
                  <a:schemeClr val="tx1"/>
                </a:solidFill>
                <a:effectLst/>
                <a:latin typeface="Cambria" panose="02040503050406030204" pitchFamily="18" charset="0"/>
                <a:ea typeface="Cambria" panose="02040503050406030204" pitchFamily="18" charset="0"/>
              </a:rPr>
              <a:t>Search and Rescue</a:t>
            </a:r>
          </a:p>
        </p:txBody>
      </p:sp>
      <p:sp>
        <p:nvSpPr>
          <p:cNvPr id="122" name="TextBox 121">
            <a:extLst>
              <a:ext uri="{FF2B5EF4-FFF2-40B4-BE49-F238E27FC236}">
                <a16:creationId xmlns:a16="http://schemas.microsoft.com/office/drawing/2014/main" id="{D4FEF83B-9FA2-56C5-984C-2F2A625493C3}"/>
              </a:ext>
            </a:extLst>
          </p:cNvPr>
          <p:cNvSpPr txBox="1"/>
          <p:nvPr/>
        </p:nvSpPr>
        <p:spPr>
          <a:xfrm>
            <a:off x="36105367" y="5024525"/>
            <a:ext cx="6932171" cy="553998"/>
          </a:xfrm>
          <a:prstGeom prst="rect">
            <a:avLst/>
          </a:prstGeom>
          <a:noFill/>
        </p:spPr>
        <p:txBody>
          <a:bodyPr wrap="square" rtlCol="0">
            <a:spAutoFit/>
          </a:bodyPr>
          <a:lstStyle/>
          <a:p>
            <a:r>
              <a:rPr lang="en-US" sz="3000">
                <a:solidFill>
                  <a:schemeClr val="tx1"/>
                </a:solidFill>
                <a:latin typeface="Cambria" panose="02040503050406030204" pitchFamily="18" charset="0"/>
                <a:ea typeface="Cambria" panose="02040503050406030204" pitchFamily="18" charset="0"/>
              </a:rPr>
              <a:t>SWARM Applications:</a:t>
            </a:r>
          </a:p>
        </p:txBody>
      </p:sp>
      <p:sp>
        <p:nvSpPr>
          <p:cNvPr id="206" name="TextBox 205">
            <a:extLst>
              <a:ext uri="{FF2B5EF4-FFF2-40B4-BE49-F238E27FC236}">
                <a16:creationId xmlns:a16="http://schemas.microsoft.com/office/drawing/2014/main" id="{B56B0D51-2478-4FF7-60DC-5FC377857537}"/>
              </a:ext>
            </a:extLst>
          </p:cNvPr>
          <p:cNvSpPr txBox="1"/>
          <p:nvPr/>
        </p:nvSpPr>
        <p:spPr>
          <a:xfrm>
            <a:off x="1092545" y="17345790"/>
            <a:ext cx="4131731" cy="461665"/>
          </a:xfrm>
          <a:prstGeom prst="rect">
            <a:avLst/>
          </a:prstGeom>
          <a:noFill/>
        </p:spPr>
        <p:txBody>
          <a:bodyPr wrap="square" rtlCol="0">
            <a:spAutoFit/>
          </a:bodyPr>
          <a:lstStyle/>
          <a:p>
            <a:r>
              <a:rPr lang="en-US" sz="2400" b="0">
                <a:solidFill>
                  <a:schemeClr val="tx1"/>
                </a:solidFill>
                <a:latin typeface="Cambria" panose="02040503050406030204" pitchFamily="18" charset="0"/>
              </a:rPr>
              <a:t>Initial Design Iterations</a:t>
            </a:r>
          </a:p>
        </p:txBody>
      </p:sp>
      <p:pic>
        <p:nvPicPr>
          <p:cNvPr id="207" name="Picture 206">
            <a:extLst>
              <a:ext uri="{FF2B5EF4-FFF2-40B4-BE49-F238E27FC236}">
                <a16:creationId xmlns:a16="http://schemas.microsoft.com/office/drawing/2014/main" id="{0693CF62-D78A-81BD-C72E-43FBFD9EA181}"/>
              </a:ext>
            </a:extLst>
          </p:cNvPr>
          <p:cNvPicPr>
            <a:picLocks noChangeAspect="1"/>
          </p:cNvPicPr>
          <p:nvPr/>
        </p:nvPicPr>
        <p:blipFill rotWithShape="1">
          <a:blip r:embed="rId30"/>
          <a:srcRect l="6190" r="8006"/>
          <a:stretch/>
        </p:blipFill>
        <p:spPr>
          <a:xfrm>
            <a:off x="648739" y="17832851"/>
            <a:ext cx="5007301" cy="4377062"/>
          </a:xfrm>
          <a:prstGeom prst="rect">
            <a:avLst/>
          </a:prstGeom>
        </p:spPr>
      </p:pic>
      <p:sp>
        <p:nvSpPr>
          <p:cNvPr id="208" name="TextBox 207">
            <a:extLst>
              <a:ext uri="{FF2B5EF4-FFF2-40B4-BE49-F238E27FC236}">
                <a16:creationId xmlns:a16="http://schemas.microsoft.com/office/drawing/2014/main" id="{153A882A-F0FE-0C3F-F1BE-5FD176FC491B}"/>
              </a:ext>
            </a:extLst>
          </p:cNvPr>
          <p:cNvSpPr txBox="1"/>
          <p:nvPr/>
        </p:nvSpPr>
        <p:spPr>
          <a:xfrm>
            <a:off x="5704739" y="14697884"/>
            <a:ext cx="5500987" cy="2369880"/>
          </a:xfrm>
          <a:prstGeom prst="rect">
            <a:avLst/>
          </a:prstGeom>
          <a:noFill/>
        </p:spPr>
        <p:txBody>
          <a:bodyPr wrap="square" rtlCol="0">
            <a:spAutoFit/>
          </a:bodyPr>
          <a:lstStyle/>
          <a:p>
            <a:r>
              <a:rPr lang="en-US" sz="2800">
                <a:solidFill>
                  <a:schemeClr val="tx1"/>
                </a:solidFill>
                <a:latin typeface="Cambria" panose="02040503050406030204" pitchFamily="18" charset="0"/>
              </a:rPr>
              <a:t>Design Criteria:</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Propeller Protection During Flight</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Sturdy and Lightweight Design Optimization in SolidWorks 2021</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Motor Mounting Integration</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Withstand an Impact ~30N</a:t>
            </a:r>
          </a:p>
        </p:txBody>
      </p:sp>
      <p:pic>
        <p:nvPicPr>
          <p:cNvPr id="209" name="Picture 208" descr="A picture containing connector, necklet&#10;&#10;Description automatically generated">
            <a:extLst>
              <a:ext uri="{FF2B5EF4-FFF2-40B4-BE49-F238E27FC236}">
                <a16:creationId xmlns:a16="http://schemas.microsoft.com/office/drawing/2014/main" id="{55C8A936-AA5D-9D62-5191-6E6DDD57D19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8299" t="16600"/>
          <a:stretch/>
        </p:blipFill>
        <p:spPr>
          <a:xfrm>
            <a:off x="11235612" y="15967616"/>
            <a:ext cx="3327752" cy="2624923"/>
          </a:xfrm>
          <a:prstGeom prst="rect">
            <a:avLst/>
          </a:prstGeom>
        </p:spPr>
      </p:pic>
      <p:pic>
        <p:nvPicPr>
          <p:cNvPr id="210" name="Picture 209" descr="A picture containing connector, accessory&#10;&#10;Description automatically generated">
            <a:extLst>
              <a:ext uri="{FF2B5EF4-FFF2-40B4-BE49-F238E27FC236}">
                <a16:creationId xmlns:a16="http://schemas.microsoft.com/office/drawing/2014/main" id="{48AD605B-9AF4-83A7-F898-B460E535F68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11376322" y="19121168"/>
            <a:ext cx="3359508" cy="2595983"/>
          </a:xfrm>
          <a:prstGeom prst="rect">
            <a:avLst/>
          </a:prstGeom>
        </p:spPr>
      </p:pic>
      <p:pic>
        <p:nvPicPr>
          <p:cNvPr id="211" name="Picture 210">
            <a:extLst>
              <a:ext uri="{FF2B5EF4-FFF2-40B4-BE49-F238E27FC236}">
                <a16:creationId xmlns:a16="http://schemas.microsoft.com/office/drawing/2014/main" id="{3A6B42EA-28CB-19C3-4EDC-CB7DAA94AA62}"/>
              </a:ext>
            </a:extLst>
          </p:cNvPr>
          <p:cNvPicPr>
            <a:picLocks noChangeAspect="1"/>
          </p:cNvPicPr>
          <p:nvPr/>
        </p:nvPicPr>
        <p:blipFill>
          <a:blip r:embed="rId33"/>
          <a:stretch>
            <a:fillRect/>
          </a:stretch>
        </p:blipFill>
        <p:spPr>
          <a:xfrm>
            <a:off x="14463851" y="15966483"/>
            <a:ext cx="3730209" cy="2159288"/>
          </a:xfrm>
          <a:prstGeom prst="rect">
            <a:avLst/>
          </a:prstGeom>
          <a:ln w="31750">
            <a:solidFill>
              <a:schemeClr val="tx1"/>
            </a:solidFill>
          </a:ln>
        </p:spPr>
      </p:pic>
      <p:pic>
        <p:nvPicPr>
          <p:cNvPr id="212" name="Picture 211">
            <a:extLst>
              <a:ext uri="{FF2B5EF4-FFF2-40B4-BE49-F238E27FC236}">
                <a16:creationId xmlns:a16="http://schemas.microsoft.com/office/drawing/2014/main" id="{C795F790-544A-8897-45CA-6172951E09E6}"/>
              </a:ext>
            </a:extLst>
          </p:cNvPr>
          <p:cNvPicPr>
            <a:picLocks noChangeAspect="1"/>
          </p:cNvPicPr>
          <p:nvPr/>
        </p:nvPicPr>
        <p:blipFill>
          <a:blip r:embed="rId34"/>
          <a:stretch>
            <a:fillRect/>
          </a:stretch>
        </p:blipFill>
        <p:spPr>
          <a:xfrm>
            <a:off x="14463965" y="19500069"/>
            <a:ext cx="3741593" cy="2073534"/>
          </a:xfrm>
          <a:prstGeom prst="rect">
            <a:avLst/>
          </a:prstGeom>
          <a:ln w="31750">
            <a:solidFill>
              <a:schemeClr val="tx1"/>
            </a:solidFill>
          </a:ln>
        </p:spPr>
      </p:pic>
      <p:pic>
        <p:nvPicPr>
          <p:cNvPr id="214" name="Picture 213">
            <a:extLst>
              <a:ext uri="{FF2B5EF4-FFF2-40B4-BE49-F238E27FC236}">
                <a16:creationId xmlns:a16="http://schemas.microsoft.com/office/drawing/2014/main" id="{5D48B29A-9390-B7D5-4291-93ED95E007BA}"/>
              </a:ext>
            </a:extLst>
          </p:cNvPr>
          <p:cNvPicPr>
            <a:picLocks noChangeAspect="1"/>
          </p:cNvPicPr>
          <p:nvPr/>
        </p:nvPicPr>
        <p:blipFill>
          <a:blip r:embed="rId35"/>
          <a:stretch>
            <a:fillRect/>
          </a:stretch>
        </p:blipFill>
        <p:spPr>
          <a:xfrm>
            <a:off x="18564167" y="19500193"/>
            <a:ext cx="3741593" cy="2073410"/>
          </a:xfrm>
          <a:prstGeom prst="rect">
            <a:avLst/>
          </a:prstGeom>
          <a:ln w="31750">
            <a:solidFill>
              <a:schemeClr val="tx1"/>
            </a:solidFill>
          </a:ln>
        </p:spPr>
      </p:pic>
      <p:pic>
        <p:nvPicPr>
          <p:cNvPr id="215" name="Picture 214">
            <a:extLst>
              <a:ext uri="{FF2B5EF4-FFF2-40B4-BE49-F238E27FC236}">
                <a16:creationId xmlns:a16="http://schemas.microsoft.com/office/drawing/2014/main" id="{077BD378-1610-7367-E214-EDAB4D18F377}"/>
              </a:ext>
            </a:extLst>
          </p:cNvPr>
          <p:cNvPicPr>
            <a:picLocks noChangeAspect="1"/>
          </p:cNvPicPr>
          <p:nvPr/>
        </p:nvPicPr>
        <p:blipFill>
          <a:blip r:embed="rId36"/>
          <a:stretch>
            <a:fillRect/>
          </a:stretch>
        </p:blipFill>
        <p:spPr>
          <a:xfrm>
            <a:off x="18548367" y="15948734"/>
            <a:ext cx="3707784" cy="2151110"/>
          </a:xfrm>
          <a:prstGeom prst="rect">
            <a:avLst/>
          </a:prstGeom>
          <a:ln w="31750">
            <a:solidFill>
              <a:schemeClr val="tx1"/>
            </a:solidFill>
          </a:ln>
        </p:spPr>
      </p:pic>
      <p:sp>
        <p:nvSpPr>
          <p:cNvPr id="216" name="TextBox 215">
            <a:extLst>
              <a:ext uri="{FF2B5EF4-FFF2-40B4-BE49-F238E27FC236}">
                <a16:creationId xmlns:a16="http://schemas.microsoft.com/office/drawing/2014/main" id="{C823FD6E-ADF6-A36F-C799-5C70CDCF1C35}"/>
              </a:ext>
            </a:extLst>
          </p:cNvPr>
          <p:cNvSpPr txBox="1"/>
          <p:nvPr/>
        </p:nvSpPr>
        <p:spPr>
          <a:xfrm>
            <a:off x="14255268" y="15412525"/>
            <a:ext cx="4063595" cy="461665"/>
          </a:xfrm>
          <a:prstGeom prst="rect">
            <a:avLst/>
          </a:prstGeom>
          <a:noFill/>
        </p:spPr>
        <p:txBody>
          <a:bodyPr wrap="square" rtlCol="0">
            <a:spAutoFit/>
          </a:bodyPr>
          <a:lstStyle/>
          <a:p>
            <a:r>
              <a:rPr lang="en-US" sz="2400" b="0">
                <a:solidFill>
                  <a:schemeClr val="tx1"/>
                </a:solidFill>
                <a:latin typeface="Cambria" panose="02040503050406030204" pitchFamily="18" charset="0"/>
              </a:rPr>
              <a:t>Von Mises Stress Result</a:t>
            </a:r>
          </a:p>
        </p:txBody>
      </p:sp>
      <p:sp>
        <p:nvSpPr>
          <p:cNvPr id="217" name="TextBox 216">
            <a:extLst>
              <a:ext uri="{FF2B5EF4-FFF2-40B4-BE49-F238E27FC236}">
                <a16:creationId xmlns:a16="http://schemas.microsoft.com/office/drawing/2014/main" id="{DC7D38AE-5672-200D-FF79-D4D58B1CD28E}"/>
              </a:ext>
            </a:extLst>
          </p:cNvPr>
          <p:cNvSpPr txBox="1"/>
          <p:nvPr/>
        </p:nvSpPr>
        <p:spPr>
          <a:xfrm>
            <a:off x="18235814" y="15390614"/>
            <a:ext cx="4063595" cy="461665"/>
          </a:xfrm>
          <a:prstGeom prst="rect">
            <a:avLst/>
          </a:prstGeom>
          <a:noFill/>
        </p:spPr>
        <p:txBody>
          <a:bodyPr wrap="square" rtlCol="0">
            <a:spAutoFit/>
          </a:bodyPr>
          <a:lstStyle/>
          <a:p>
            <a:r>
              <a:rPr lang="en-US" sz="2400" b="0">
                <a:solidFill>
                  <a:schemeClr val="tx1"/>
                </a:solidFill>
                <a:latin typeface="Cambria" panose="02040503050406030204" pitchFamily="18" charset="0"/>
              </a:rPr>
              <a:t>Displacement Result</a:t>
            </a:r>
          </a:p>
        </p:txBody>
      </p:sp>
      <p:sp>
        <p:nvSpPr>
          <p:cNvPr id="218" name="TextBox 217">
            <a:extLst>
              <a:ext uri="{FF2B5EF4-FFF2-40B4-BE49-F238E27FC236}">
                <a16:creationId xmlns:a16="http://schemas.microsoft.com/office/drawing/2014/main" id="{93A52237-AB0F-46EF-4699-FF68506C4ED1}"/>
              </a:ext>
            </a:extLst>
          </p:cNvPr>
          <p:cNvSpPr txBox="1"/>
          <p:nvPr/>
        </p:nvSpPr>
        <p:spPr>
          <a:xfrm>
            <a:off x="14515161" y="18163089"/>
            <a:ext cx="3646203" cy="461665"/>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Max: 58.7 MPa</a:t>
            </a:r>
          </a:p>
        </p:txBody>
      </p:sp>
      <p:sp>
        <p:nvSpPr>
          <p:cNvPr id="219" name="TextBox 218">
            <a:extLst>
              <a:ext uri="{FF2B5EF4-FFF2-40B4-BE49-F238E27FC236}">
                <a16:creationId xmlns:a16="http://schemas.microsoft.com/office/drawing/2014/main" id="{3F8F6B65-A4D1-89AF-F4D8-E0C64F1324C6}"/>
              </a:ext>
            </a:extLst>
          </p:cNvPr>
          <p:cNvSpPr txBox="1"/>
          <p:nvPr/>
        </p:nvSpPr>
        <p:spPr>
          <a:xfrm>
            <a:off x="14463965" y="21776145"/>
            <a:ext cx="3646203" cy="461665"/>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Max: 19.81 MPa</a:t>
            </a:r>
          </a:p>
        </p:txBody>
      </p:sp>
      <p:sp>
        <p:nvSpPr>
          <p:cNvPr id="220" name="TextBox 219">
            <a:extLst>
              <a:ext uri="{FF2B5EF4-FFF2-40B4-BE49-F238E27FC236}">
                <a16:creationId xmlns:a16="http://schemas.microsoft.com/office/drawing/2014/main" id="{0C83F448-FB24-F0CA-88B8-EB52DED918E0}"/>
              </a:ext>
            </a:extLst>
          </p:cNvPr>
          <p:cNvSpPr txBox="1"/>
          <p:nvPr/>
        </p:nvSpPr>
        <p:spPr>
          <a:xfrm>
            <a:off x="18759229" y="21708985"/>
            <a:ext cx="3646203" cy="461665"/>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Max: 6.5 mm</a:t>
            </a:r>
          </a:p>
        </p:txBody>
      </p:sp>
      <p:sp>
        <p:nvSpPr>
          <p:cNvPr id="221" name="TextBox 220">
            <a:extLst>
              <a:ext uri="{FF2B5EF4-FFF2-40B4-BE49-F238E27FC236}">
                <a16:creationId xmlns:a16="http://schemas.microsoft.com/office/drawing/2014/main" id="{281AC195-14CE-E945-E903-C2A713292FD5}"/>
              </a:ext>
            </a:extLst>
          </p:cNvPr>
          <p:cNvSpPr txBox="1"/>
          <p:nvPr/>
        </p:nvSpPr>
        <p:spPr>
          <a:xfrm>
            <a:off x="18653206" y="18203136"/>
            <a:ext cx="3646203" cy="461665"/>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Max: 68.5 mm</a:t>
            </a:r>
          </a:p>
        </p:txBody>
      </p:sp>
      <p:sp>
        <p:nvSpPr>
          <p:cNvPr id="222" name="TextBox 221">
            <a:extLst>
              <a:ext uri="{FF2B5EF4-FFF2-40B4-BE49-F238E27FC236}">
                <a16:creationId xmlns:a16="http://schemas.microsoft.com/office/drawing/2014/main" id="{FD41A5EE-3FBC-B731-C68F-2AD281B4D993}"/>
              </a:ext>
            </a:extLst>
          </p:cNvPr>
          <p:cNvSpPr txBox="1"/>
          <p:nvPr/>
        </p:nvSpPr>
        <p:spPr>
          <a:xfrm>
            <a:off x="12952997" y="14671048"/>
            <a:ext cx="7679345" cy="523220"/>
          </a:xfrm>
          <a:prstGeom prst="rect">
            <a:avLst/>
          </a:prstGeom>
          <a:noFill/>
        </p:spPr>
        <p:txBody>
          <a:bodyPr wrap="square" rtlCol="0">
            <a:spAutoFit/>
          </a:bodyPr>
          <a:lstStyle/>
          <a:p>
            <a:r>
              <a:rPr lang="en-US" sz="2800" i="1">
                <a:solidFill>
                  <a:schemeClr val="tx1"/>
                </a:solidFill>
                <a:latin typeface="Cambria" panose="02040503050406030204" pitchFamily="18" charset="0"/>
                <a:ea typeface="Cambria" panose="02040503050406030204" pitchFamily="18" charset="0"/>
              </a:rPr>
              <a:t>SolidWorks 2021 Optimized Simulations</a:t>
            </a:r>
          </a:p>
        </p:txBody>
      </p:sp>
      <p:sp>
        <p:nvSpPr>
          <p:cNvPr id="223" name="TextBox 222">
            <a:extLst>
              <a:ext uri="{FF2B5EF4-FFF2-40B4-BE49-F238E27FC236}">
                <a16:creationId xmlns:a16="http://schemas.microsoft.com/office/drawing/2014/main" id="{27AC2DCE-1151-75BE-ABB7-827776F14611}"/>
              </a:ext>
            </a:extLst>
          </p:cNvPr>
          <p:cNvSpPr txBox="1"/>
          <p:nvPr/>
        </p:nvSpPr>
        <p:spPr>
          <a:xfrm>
            <a:off x="11152491" y="18130904"/>
            <a:ext cx="3646203" cy="461665"/>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V1.0.0</a:t>
            </a:r>
          </a:p>
        </p:txBody>
      </p:sp>
      <p:sp>
        <p:nvSpPr>
          <p:cNvPr id="231" name="TextBox 230">
            <a:extLst>
              <a:ext uri="{FF2B5EF4-FFF2-40B4-BE49-F238E27FC236}">
                <a16:creationId xmlns:a16="http://schemas.microsoft.com/office/drawing/2014/main" id="{C6DD5653-2B48-4915-98F3-BA2C7EB2C810}"/>
              </a:ext>
            </a:extLst>
          </p:cNvPr>
          <p:cNvSpPr txBox="1"/>
          <p:nvPr/>
        </p:nvSpPr>
        <p:spPr>
          <a:xfrm>
            <a:off x="11304890" y="21784384"/>
            <a:ext cx="3646203" cy="461665"/>
          </a:xfrm>
          <a:prstGeom prst="rect">
            <a:avLst/>
          </a:prstGeom>
          <a:noFill/>
        </p:spPr>
        <p:txBody>
          <a:bodyPr wrap="square" rtlCol="0">
            <a:spAutoFit/>
          </a:bodyPr>
          <a:lstStyle/>
          <a:p>
            <a:r>
              <a:rPr lang="en-US" sz="2400" b="0">
                <a:solidFill>
                  <a:schemeClr val="tx1"/>
                </a:solidFill>
                <a:latin typeface="Cambria" panose="02040503050406030204" pitchFamily="18" charset="0"/>
                <a:ea typeface="Cambria" panose="02040503050406030204" pitchFamily="18" charset="0"/>
              </a:rPr>
              <a:t>V4.0.0</a:t>
            </a:r>
          </a:p>
        </p:txBody>
      </p:sp>
      <p:sp>
        <p:nvSpPr>
          <p:cNvPr id="233" name="TextBox 232">
            <a:extLst>
              <a:ext uri="{FF2B5EF4-FFF2-40B4-BE49-F238E27FC236}">
                <a16:creationId xmlns:a16="http://schemas.microsoft.com/office/drawing/2014/main" id="{048F4335-0EF7-006A-3D77-734BCBA0A6B9}"/>
              </a:ext>
            </a:extLst>
          </p:cNvPr>
          <p:cNvSpPr txBox="1"/>
          <p:nvPr/>
        </p:nvSpPr>
        <p:spPr>
          <a:xfrm>
            <a:off x="14255268" y="18966392"/>
            <a:ext cx="4063595" cy="461665"/>
          </a:xfrm>
          <a:prstGeom prst="rect">
            <a:avLst/>
          </a:prstGeom>
          <a:noFill/>
        </p:spPr>
        <p:txBody>
          <a:bodyPr wrap="square" rtlCol="0">
            <a:spAutoFit/>
          </a:bodyPr>
          <a:lstStyle/>
          <a:p>
            <a:r>
              <a:rPr lang="en-US" sz="2400" b="0">
                <a:solidFill>
                  <a:schemeClr val="tx1"/>
                </a:solidFill>
                <a:latin typeface="Cambria" panose="02040503050406030204" pitchFamily="18" charset="0"/>
              </a:rPr>
              <a:t>Von Mises Stress Result</a:t>
            </a:r>
          </a:p>
        </p:txBody>
      </p:sp>
      <p:sp>
        <p:nvSpPr>
          <p:cNvPr id="234" name="TextBox 233">
            <a:extLst>
              <a:ext uri="{FF2B5EF4-FFF2-40B4-BE49-F238E27FC236}">
                <a16:creationId xmlns:a16="http://schemas.microsoft.com/office/drawing/2014/main" id="{9AA41DE6-8445-827A-258A-967EBCF27ED6}"/>
              </a:ext>
            </a:extLst>
          </p:cNvPr>
          <p:cNvSpPr txBox="1"/>
          <p:nvPr/>
        </p:nvSpPr>
        <p:spPr>
          <a:xfrm>
            <a:off x="18341837" y="18958778"/>
            <a:ext cx="4063595" cy="461665"/>
          </a:xfrm>
          <a:prstGeom prst="rect">
            <a:avLst/>
          </a:prstGeom>
          <a:noFill/>
        </p:spPr>
        <p:txBody>
          <a:bodyPr wrap="square" rtlCol="0">
            <a:spAutoFit/>
          </a:bodyPr>
          <a:lstStyle/>
          <a:p>
            <a:r>
              <a:rPr lang="en-US" sz="2400" b="0">
                <a:solidFill>
                  <a:schemeClr val="tx1"/>
                </a:solidFill>
                <a:latin typeface="Cambria" panose="02040503050406030204" pitchFamily="18" charset="0"/>
              </a:rPr>
              <a:t>Displacement Result</a:t>
            </a:r>
          </a:p>
        </p:txBody>
      </p:sp>
      <p:cxnSp>
        <p:nvCxnSpPr>
          <p:cNvPr id="235" name="Straight Connector 234">
            <a:extLst>
              <a:ext uri="{FF2B5EF4-FFF2-40B4-BE49-F238E27FC236}">
                <a16:creationId xmlns:a16="http://schemas.microsoft.com/office/drawing/2014/main" id="{4E68251C-9BF8-1736-62FC-D250E6A2A1D6}"/>
              </a:ext>
            </a:extLst>
          </p:cNvPr>
          <p:cNvCxnSpPr/>
          <p:nvPr/>
        </p:nvCxnSpPr>
        <p:spPr bwMode="auto">
          <a:xfrm>
            <a:off x="11453056" y="18713244"/>
            <a:ext cx="10952376" cy="0"/>
          </a:xfrm>
          <a:prstGeom prst="line">
            <a:avLst/>
          </a:prstGeom>
          <a:gradFill rotWithShape="1">
            <a:gsLst>
              <a:gs pos="0">
                <a:srgbClr val="800000"/>
              </a:gs>
              <a:gs pos="50000">
                <a:srgbClr val="800000">
                  <a:gamma/>
                  <a:tint val="73725"/>
                  <a:invGamma/>
                </a:srgbClr>
              </a:gs>
              <a:gs pos="100000">
                <a:srgbClr val="800000"/>
              </a:gs>
            </a:gsLst>
            <a:lin ang="5400000" scaled="1"/>
          </a:gra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6" name="TextBox 235">
            <a:extLst>
              <a:ext uri="{FF2B5EF4-FFF2-40B4-BE49-F238E27FC236}">
                <a16:creationId xmlns:a16="http://schemas.microsoft.com/office/drawing/2014/main" id="{734586E3-36E1-95D0-B62E-370982A43F16}"/>
              </a:ext>
            </a:extLst>
          </p:cNvPr>
          <p:cNvSpPr txBox="1"/>
          <p:nvPr/>
        </p:nvSpPr>
        <p:spPr>
          <a:xfrm>
            <a:off x="651925" y="22075897"/>
            <a:ext cx="5421782" cy="461665"/>
          </a:xfrm>
          <a:prstGeom prst="rect">
            <a:avLst/>
          </a:prstGeom>
          <a:noFill/>
        </p:spPr>
        <p:txBody>
          <a:bodyPr wrap="square" rtlCol="0">
            <a:spAutoFit/>
          </a:bodyPr>
          <a:lstStyle/>
          <a:p>
            <a:r>
              <a:rPr lang="en-US" sz="2400" b="0" i="1">
                <a:solidFill>
                  <a:schemeClr val="tx1"/>
                </a:solidFill>
                <a:latin typeface="Cambria" panose="02040503050406030204" pitchFamily="18" charset="0"/>
                <a:ea typeface="Cambria" panose="02040503050406030204" pitchFamily="18" charset="0"/>
              </a:rPr>
              <a:t>Fatigue Failure Plot of PLA+</a:t>
            </a:r>
          </a:p>
        </p:txBody>
      </p:sp>
      <p:cxnSp>
        <p:nvCxnSpPr>
          <p:cNvPr id="239" name="Straight Connector 238">
            <a:extLst>
              <a:ext uri="{FF2B5EF4-FFF2-40B4-BE49-F238E27FC236}">
                <a16:creationId xmlns:a16="http://schemas.microsoft.com/office/drawing/2014/main" id="{5EFA0867-1644-5E58-F680-04900BF6EEF0}"/>
              </a:ext>
            </a:extLst>
          </p:cNvPr>
          <p:cNvCxnSpPr/>
          <p:nvPr/>
        </p:nvCxnSpPr>
        <p:spPr bwMode="auto">
          <a:xfrm>
            <a:off x="11376322" y="15251027"/>
            <a:ext cx="11029110" cy="0"/>
          </a:xfrm>
          <a:prstGeom prst="line">
            <a:avLst/>
          </a:prstGeom>
          <a:gradFill rotWithShape="1">
            <a:gsLst>
              <a:gs pos="0">
                <a:srgbClr val="800000"/>
              </a:gs>
              <a:gs pos="50000">
                <a:srgbClr val="800000">
                  <a:gamma/>
                  <a:tint val="73725"/>
                  <a:invGamma/>
                </a:srgbClr>
              </a:gs>
              <a:gs pos="100000">
                <a:srgbClr val="800000"/>
              </a:gs>
            </a:gsLst>
            <a:lin ang="5400000" scaled="1"/>
          </a:gra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40" name="Group 239">
            <a:extLst>
              <a:ext uri="{FF2B5EF4-FFF2-40B4-BE49-F238E27FC236}">
                <a16:creationId xmlns:a16="http://schemas.microsoft.com/office/drawing/2014/main" id="{03C6DD7D-4D03-D8EF-97B6-266A63CC9B4E}"/>
              </a:ext>
            </a:extLst>
          </p:cNvPr>
          <p:cNvGrpSpPr/>
          <p:nvPr/>
        </p:nvGrpSpPr>
        <p:grpSpPr>
          <a:xfrm>
            <a:off x="686617" y="14672197"/>
            <a:ext cx="4888022" cy="2644699"/>
            <a:chOff x="14582181" y="18689618"/>
            <a:chExt cx="5303319" cy="3053699"/>
          </a:xfrm>
        </p:grpSpPr>
        <p:pic>
          <p:nvPicPr>
            <p:cNvPr id="241" name="Picture 2">
              <a:extLst>
                <a:ext uri="{FF2B5EF4-FFF2-40B4-BE49-F238E27FC236}">
                  <a16:creationId xmlns:a16="http://schemas.microsoft.com/office/drawing/2014/main" id="{5DF6FB4D-6731-F220-3D1B-6DDA71758C72}"/>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9939" b="92813" l="6383" r="96099">
                          <a14:foregroundMark x1="9929" y1="27523" x2="6501" y2="29358"/>
                          <a14:foregroundMark x1="79669" y1="85627" x2="79669" y2="85627"/>
                          <a14:foregroundMark x1="96217" y1="64679" x2="90426" y2="40520"/>
                          <a14:foregroundMark x1="81442" y1="90979" x2="80024" y2="92813"/>
                        </a14:backgroundRemoval>
                      </a14:imgEffect>
                    </a14:imgLayer>
                  </a14:imgProps>
                </a:ext>
                <a:ext uri="{28A0092B-C50C-407E-A947-70E740481C1C}">
                  <a14:useLocalDpi xmlns:a14="http://schemas.microsoft.com/office/drawing/2010/main" val="0"/>
                </a:ext>
              </a:extLst>
            </a:blip>
            <a:stretch>
              <a:fillRect/>
            </a:stretch>
          </p:blipFill>
          <p:spPr bwMode="auto">
            <a:xfrm>
              <a:off x="17791661" y="18779220"/>
              <a:ext cx="1895609" cy="14643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 name="Picture 241">
              <a:extLst>
                <a:ext uri="{FF2B5EF4-FFF2-40B4-BE49-F238E27FC236}">
                  <a16:creationId xmlns:a16="http://schemas.microsoft.com/office/drawing/2014/main" id="{45427C36-2754-EDB7-99B4-B2817FBBEF11}"/>
                </a:ext>
              </a:extLst>
            </p:cNvPr>
            <p:cNvPicPr>
              <a:picLocks noChangeAspect="1"/>
            </p:cNvPicPr>
            <p:nvPr/>
          </p:nvPicPr>
          <p:blipFill>
            <a:blip r:embed="rId39">
              <a:extLst>
                <a:ext uri="{BEBA8EAE-BF5A-486C-A8C5-ECC9F3942E4B}">
                  <a14:imgProps xmlns:a14="http://schemas.microsoft.com/office/drawing/2010/main">
                    <a14:imgLayer r:embed="rId40">
                      <a14:imgEffect>
                        <a14:backgroundRemoval t="9657" b="91845" l="8969" r="95516">
                          <a14:foregroundMark x1="9118" y1="25536" x2="9118" y2="25536"/>
                          <a14:foregroundMark x1="89985" y1="73820" x2="89985" y2="73820"/>
                          <a14:foregroundMark x1="35575" y1="92060" x2="35575" y2="91416"/>
                          <a14:foregroundMark x1="95516" y1="56009" x2="95516" y2="56009"/>
                        </a14:backgroundRemoval>
                      </a14:imgEffect>
                    </a14:imgLayer>
                  </a14:imgProps>
                </a:ext>
              </a:extLst>
            </a:blip>
            <a:stretch>
              <a:fillRect/>
            </a:stretch>
          </p:blipFill>
          <p:spPr>
            <a:xfrm>
              <a:off x="17730736" y="20175264"/>
              <a:ext cx="2154764" cy="1502947"/>
            </a:xfrm>
            <a:prstGeom prst="rect">
              <a:avLst/>
            </a:prstGeom>
          </p:spPr>
        </p:pic>
        <p:pic>
          <p:nvPicPr>
            <p:cNvPr id="243" name="Picture 3">
              <a:extLst>
                <a:ext uri="{FF2B5EF4-FFF2-40B4-BE49-F238E27FC236}">
                  <a16:creationId xmlns:a16="http://schemas.microsoft.com/office/drawing/2014/main" id="{637107B7-FA7A-ED21-3B0D-663B33F85C81}"/>
                </a:ext>
              </a:extLst>
            </p:cNvPr>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9855" b="92730" l="5906" r="92126">
                          <a14:foregroundMark x1="7874" y1="23425" x2="7612" y2="24717"/>
                          <a14:foregroundMark x1="9974" y1="15347" x2="9974" y2="15347"/>
                          <a14:foregroundMark x1="5906" y1="27302" x2="5906" y2="27302"/>
                          <a14:foregroundMark x1="92257" y1="56704" x2="92257" y2="56704"/>
                          <a14:foregroundMark x1="80840" y1="92730" x2="80840" y2="92730"/>
                          <a14:foregroundMark x1="56955" y1="10339" x2="56955" y2="10339"/>
                        </a14:backgroundRemoval>
                      </a14:imgEffect>
                    </a14:imgLayer>
                  </a14:imgProps>
                </a:ext>
                <a:ext uri="{28A0092B-C50C-407E-A947-70E740481C1C}">
                  <a14:useLocalDpi xmlns:a14="http://schemas.microsoft.com/office/drawing/2010/main" val="0"/>
                </a:ext>
              </a:extLst>
            </a:blip>
            <a:stretch>
              <a:fillRect/>
            </a:stretch>
          </p:blipFill>
          <p:spPr bwMode="auto">
            <a:xfrm>
              <a:off x="15280833" y="18689618"/>
              <a:ext cx="1894397" cy="15391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43">
              <a:extLst>
                <a:ext uri="{FF2B5EF4-FFF2-40B4-BE49-F238E27FC236}">
                  <a16:creationId xmlns:a16="http://schemas.microsoft.com/office/drawing/2014/main" id="{25950566-2206-1D09-8B18-AE8CD943310E}"/>
                </a:ext>
              </a:extLst>
            </p:cNvPr>
            <p:cNvPicPr>
              <a:picLocks noChangeAspect="1"/>
            </p:cNvPicPr>
            <p:nvPr/>
          </p:nvPicPr>
          <p:blipFill>
            <a:blip r:embed="rId43">
              <a:extLst>
                <a:ext uri="{BEBA8EAE-BF5A-486C-A8C5-ECC9F3942E4B}">
                  <a14:imgProps xmlns:a14="http://schemas.microsoft.com/office/drawing/2010/main">
                    <a14:imgLayer r:embed="rId44">
                      <a14:imgEffect>
                        <a14:backgroundRemoval t="9896" b="89931" l="9987" r="92904">
                          <a14:foregroundMark x1="83968" y1="75868" x2="83968" y2="75868"/>
                          <a14:foregroundMark x1="92904" y1="60417" x2="92904" y2="60417"/>
                        </a14:backgroundRemoval>
                      </a14:imgEffect>
                    </a14:imgLayer>
                  </a14:imgProps>
                </a:ext>
              </a:extLst>
            </a:blip>
            <a:stretch>
              <a:fillRect/>
            </a:stretch>
          </p:blipFill>
          <p:spPr>
            <a:xfrm>
              <a:off x="15123151" y="20159093"/>
              <a:ext cx="2091386" cy="1584224"/>
            </a:xfrm>
            <a:prstGeom prst="rect">
              <a:avLst/>
            </a:prstGeom>
          </p:spPr>
        </p:pic>
        <p:sp>
          <p:nvSpPr>
            <p:cNvPr id="245" name="Right Arrow 187">
              <a:extLst>
                <a:ext uri="{FF2B5EF4-FFF2-40B4-BE49-F238E27FC236}">
                  <a16:creationId xmlns:a16="http://schemas.microsoft.com/office/drawing/2014/main" id="{1B3AF45D-2967-B4ED-5928-57995B744EA4}"/>
                </a:ext>
              </a:extLst>
            </p:cNvPr>
            <p:cNvSpPr/>
            <p:nvPr/>
          </p:nvSpPr>
          <p:spPr bwMode="auto">
            <a:xfrm rot="10800000">
              <a:off x="17283611" y="19390497"/>
              <a:ext cx="572055" cy="338582"/>
            </a:xfrm>
            <a:prstGeom prst="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46" name="Right Arrow 188">
              <a:extLst>
                <a:ext uri="{FF2B5EF4-FFF2-40B4-BE49-F238E27FC236}">
                  <a16:creationId xmlns:a16="http://schemas.microsoft.com/office/drawing/2014/main" id="{F5A462E3-3088-7D0E-CD35-F1A4F40E1338}"/>
                </a:ext>
              </a:extLst>
            </p:cNvPr>
            <p:cNvSpPr/>
            <p:nvPr/>
          </p:nvSpPr>
          <p:spPr bwMode="auto">
            <a:xfrm>
              <a:off x="17299900" y="20913807"/>
              <a:ext cx="572055" cy="338582"/>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47" name="Curved Right Arrow 225">
              <a:extLst>
                <a:ext uri="{FF2B5EF4-FFF2-40B4-BE49-F238E27FC236}">
                  <a16:creationId xmlns:a16="http://schemas.microsoft.com/office/drawing/2014/main" id="{6894E027-1580-7926-3B6D-C0F3C21DA785}"/>
                </a:ext>
              </a:extLst>
            </p:cNvPr>
            <p:cNvSpPr/>
            <p:nvPr/>
          </p:nvSpPr>
          <p:spPr bwMode="auto">
            <a:xfrm>
              <a:off x="14582181" y="19419354"/>
              <a:ext cx="691344" cy="2071448"/>
            </a:xfrm>
            <a:prstGeom prst="curvedRight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grpSp>
      <p:sp>
        <p:nvSpPr>
          <p:cNvPr id="249" name="TextBox 248">
            <a:extLst>
              <a:ext uri="{FF2B5EF4-FFF2-40B4-BE49-F238E27FC236}">
                <a16:creationId xmlns:a16="http://schemas.microsoft.com/office/drawing/2014/main" id="{9913D6A1-094D-57EF-A032-1A0FF6A46A49}"/>
              </a:ext>
            </a:extLst>
          </p:cNvPr>
          <p:cNvSpPr txBox="1"/>
          <p:nvPr/>
        </p:nvSpPr>
        <p:spPr>
          <a:xfrm>
            <a:off x="5745063" y="17768851"/>
            <a:ext cx="5663607" cy="523220"/>
          </a:xfrm>
          <a:prstGeom prst="rect">
            <a:avLst/>
          </a:prstGeom>
          <a:noFill/>
        </p:spPr>
        <p:txBody>
          <a:bodyPr wrap="square" rtlCol="0">
            <a:spAutoFit/>
          </a:bodyPr>
          <a:lstStyle/>
          <a:p>
            <a:r>
              <a:rPr lang="en-US" sz="2800">
                <a:solidFill>
                  <a:schemeClr val="tx1"/>
                </a:solidFill>
                <a:latin typeface="Cambria" panose="02040503050406030204" pitchFamily="18" charset="0"/>
              </a:rPr>
              <a:t>Collision Impact Equations:</a:t>
            </a:r>
          </a:p>
        </p:txBody>
      </p:sp>
      <p:sp>
        <p:nvSpPr>
          <p:cNvPr id="256" name="TextBox 255">
            <a:extLst>
              <a:ext uri="{FF2B5EF4-FFF2-40B4-BE49-F238E27FC236}">
                <a16:creationId xmlns:a16="http://schemas.microsoft.com/office/drawing/2014/main" id="{F1727967-A613-E459-2A36-C3037A485746}"/>
              </a:ext>
            </a:extLst>
          </p:cNvPr>
          <p:cNvSpPr txBox="1"/>
          <p:nvPr/>
        </p:nvSpPr>
        <p:spPr>
          <a:xfrm>
            <a:off x="18538766" y="24324262"/>
            <a:ext cx="6327755" cy="3847207"/>
          </a:xfrm>
          <a:prstGeom prst="rect">
            <a:avLst/>
          </a:prstGeom>
          <a:noFill/>
        </p:spPr>
        <p:txBody>
          <a:bodyPr wrap="square" lIns="91440" tIns="45720" rIns="91440" bIns="45720" rtlCol="0" anchor="t">
            <a:spAutoFit/>
          </a:bodyPr>
          <a:lstStyle/>
          <a:p>
            <a:pPr>
              <a:spcBef>
                <a:spcPts val="0"/>
              </a:spcBef>
            </a:pPr>
            <a:r>
              <a:rPr lang="en-US" sz="2800" dirty="0">
                <a:solidFill>
                  <a:schemeClr val="tx1"/>
                </a:solidFill>
                <a:latin typeface="Cambria"/>
                <a:ea typeface="Cambria"/>
              </a:rPr>
              <a:t>Functionality:</a:t>
            </a:r>
          </a:p>
          <a:p>
            <a:pPr marL="571500" indent="-571500" algn="l">
              <a:spcBef>
                <a:spcPts val="0"/>
              </a:spcBef>
              <a:buFont typeface="Wingdings" panose="05000000000000000000" pitchFamily="2" charset="2"/>
              <a:buChar char="§"/>
            </a:pPr>
            <a:r>
              <a:rPr lang="en-US" sz="2400" dirty="0">
                <a:solidFill>
                  <a:schemeClr val="tx1"/>
                </a:solidFill>
                <a:latin typeface="Cambria"/>
                <a:ea typeface="Cambria"/>
              </a:rPr>
              <a:t>M</a:t>
            </a:r>
            <a:r>
              <a:rPr lang="en-US" sz="2400" dirty="0">
                <a:solidFill>
                  <a:schemeClr val="tx1"/>
                </a:solidFill>
                <a:effectLst/>
                <a:latin typeface="Cambria"/>
                <a:ea typeface="Cambria"/>
              </a:rPr>
              <a:t>onitor </a:t>
            </a:r>
            <a:r>
              <a:rPr lang="en-US" sz="2400">
                <a:solidFill>
                  <a:schemeClr val="tx1"/>
                </a:solidFill>
                <a:latin typeface="Cambria"/>
                <a:ea typeface="Cambria"/>
              </a:rPr>
              <a:t>r</a:t>
            </a:r>
            <a:r>
              <a:rPr lang="en-US" sz="2400" dirty="0">
                <a:solidFill>
                  <a:schemeClr val="tx1"/>
                </a:solidFill>
                <a:effectLst/>
                <a:latin typeface="Cambria"/>
                <a:ea typeface="Cambria"/>
              </a:rPr>
              <a:t>eal-time flight information, </a:t>
            </a:r>
            <a:r>
              <a:rPr lang="en-US" sz="2400">
                <a:solidFill>
                  <a:schemeClr val="tx1"/>
                </a:solidFill>
                <a:latin typeface="Cambria"/>
                <a:ea typeface="Cambria"/>
              </a:rPr>
              <a:t>b</a:t>
            </a:r>
            <a:r>
              <a:rPr lang="en-US" sz="2400" dirty="0">
                <a:solidFill>
                  <a:schemeClr val="tx1"/>
                </a:solidFill>
                <a:effectLst/>
                <a:latin typeface="Cambria"/>
                <a:ea typeface="Cambria"/>
              </a:rPr>
              <a:t>attery health, and flight duration</a:t>
            </a:r>
            <a:r>
              <a:rPr lang="en-US" sz="2400" dirty="0">
                <a:solidFill>
                  <a:schemeClr val="tx1"/>
                </a:solidFill>
                <a:latin typeface="Cambria"/>
                <a:ea typeface="Cambria"/>
              </a:rPr>
              <a:t> </a:t>
            </a:r>
            <a:endParaRPr lang="en-US" dirty="0">
              <a:solidFill>
                <a:schemeClr val="tx1"/>
              </a:solidFill>
            </a:endParaRPr>
          </a:p>
          <a:p>
            <a:pPr marL="571500" indent="-571500" algn="l">
              <a:lnSpc>
                <a:spcPct val="100000"/>
              </a:lnSpc>
              <a:spcBef>
                <a:spcPts val="0"/>
              </a:spcBef>
              <a:buFont typeface="Wingdings" panose="05000000000000000000" pitchFamily="2" charset="2"/>
              <a:buChar char="§"/>
            </a:pPr>
            <a:r>
              <a:rPr lang="en-US" sz="2400" dirty="0">
                <a:solidFill>
                  <a:schemeClr val="tx1"/>
                </a:solidFill>
                <a:latin typeface="Cambria"/>
                <a:ea typeface="Cambria"/>
              </a:rPr>
              <a:t>Improved existing GUI using HTML &amp; JavaScript framework with Python code</a:t>
            </a:r>
          </a:p>
          <a:p>
            <a:pPr marL="571500" indent="-571500" algn="l">
              <a:lnSpc>
                <a:spcPct val="100000"/>
              </a:lnSpc>
              <a:spcBef>
                <a:spcPts val="0"/>
              </a:spcBef>
              <a:buFont typeface="Wingdings" panose="05000000000000000000" pitchFamily="2" charset="2"/>
              <a:buChar char="§"/>
            </a:pPr>
            <a:r>
              <a:rPr lang="en-US" sz="2400" dirty="0">
                <a:solidFill>
                  <a:schemeClr val="tx1"/>
                </a:solidFill>
                <a:latin typeface="Cambria"/>
                <a:ea typeface="Cambria"/>
              </a:rPr>
              <a:t>Real-time updates give simultaneous access to important diagnostic information for each quadcopter</a:t>
            </a:r>
          </a:p>
          <a:p>
            <a:pPr marL="571500" indent="-571500" algn="l">
              <a:spcBef>
                <a:spcPts val="0"/>
              </a:spcBef>
              <a:buFont typeface="Wingdings" panose="05000000000000000000" pitchFamily="2" charset="2"/>
              <a:buChar char="§"/>
            </a:pPr>
            <a:r>
              <a:rPr lang="en-US" sz="2400" dirty="0">
                <a:solidFill>
                  <a:schemeClr val="tx1"/>
                </a:solidFill>
                <a:latin typeface="Cambria"/>
                <a:ea typeface="Cambria"/>
              </a:rPr>
              <a:t>SSH into quads to arm and launch missions with a single button</a:t>
            </a:r>
            <a:endParaRPr lang="en-US" sz="2400" dirty="0">
              <a:solidFill>
                <a:schemeClr val="tx1"/>
              </a:solidFill>
              <a:latin typeface="Cambria" panose="02040503050406030204" pitchFamily="18" charset="0"/>
              <a:ea typeface="Cambria"/>
            </a:endParaRPr>
          </a:p>
        </p:txBody>
      </p:sp>
      <p:sp>
        <p:nvSpPr>
          <p:cNvPr id="271" name="Rectangle: Rounded Corners 128">
            <a:extLst>
              <a:ext uri="{FF2B5EF4-FFF2-40B4-BE49-F238E27FC236}">
                <a16:creationId xmlns:a16="http://schemas.microsoft.com/office/drawing/2014/main" id="{2AC12B64-DFDA-0C94-1205-CF2556E45C13}"/>
              </a:ext>
            </a:extLst>
          </p:cNvPr>
          <p:cNvSpPr/>
          <p:nvPr/>
        </p:nvSpPr>
        <p:spPr bwMode="auto">
          <a:xfrm>
            <a:off x="31551244" y="18811952"/>
            <a:ext cx="912875" cy="1416475"/>
          </a:xfrm>
          <a:prstGeom prst="roundRect">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72" name="TextBox 271">
            <a:extLst>
              <a:ext uri="{FF2B5EF4-FFF2-40B4-BE49-F238E27FC236}">
                <a16:creationId xmlns:a16="http://schemas.microsoft.com/office/drawing/2014/main" id="{2D2B5527-04A2-09E7-7052-E00115EC7911}"/>
              </a:ext>
            </a:extLst>
          </p:cNvPr>
          <p:cNvSpPr txBox="1"/>
          <p:nvPr/>
        </p:nvSpPr>
        <p:spPr>
          <a:xfrm>
            <a:off x="31264859" y="19312852"/>
            <a:ext cx="1467239"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ESC</a:t>
            </a:r>
          </a:p>
        </p:txBody>
      </p:sp>
      <p:sp>
        <p:nvSpPr>
          <p:cNvPr id="274" name="TextBox 273">
            <a:extLst>
              <a:ext uri="{FF2B5EF4-FFF2-40B4-BE49-F238E27FC236}">
                <a16:creationId xmlns:a16="http://schemas.microsoft.com/office/drawing/2014/main" id="{C41E9958-86AA-22FB-FB18-9FDF88014599}"/>
              </a:ext>
            </a:extLst>
          </p:cNvPr>
          <p:cNvSpPr txBox="1"/>
          <p:nvPr/>
        </p:nvSpPr>
        <p:spPr>
          <a:xfrm>
            <a:off x="32655573" y="19390154"/>
            <a:ext cx="1467239"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Motor</a:t>
            </a:r>
          </a:p>
        </p:txBody>
      </p:sp>
      <p:grpSp>
        <p:nvGrpSpPr>
          <p:cNvPr id="327" name="Group 326">
            <a:extLst>
              <a:ext uri="{FF2B5EF4-FFF2-40B4-BE49-F238E27FC236}">
                <a16:creationId xmlns:a16="http://schemas.microsoft.com/office/drawing/2014/main" id="{7B066E3B-18B5-3FF8-FE71-D14471F830C4}"/>
              </a:ext>
            </a:extLst>
          </p:cNvPr>
          <p:cNvGrpSpPr/>
          <p:nvPr/>
        </p:nvGrpSpPr>
        <p:grpSpPr>
          <a:xfrm>
            <a:off x="27141348" y="19546880"/>
            <a:ext cx="3390425" cy="760857"/>
            <a:chOff x="23636609" y="20589162"/>
            <a:chExt cx="3390425" cy="760857"/>
          </a:xfrm>
        </p:grpSpPr>
        <p:sp>
          <p:nvSpPr>
            <p:cNvPr id="280" name="Rectangle: Rounded Corners 139">
              <a:extLst>
                <a:ext uri="{FF2B5EF4-FFF2-40B4-BE49-F238E27FC236}">
                  <a16:creationId xmlns:a16="http://schemas.microsoft.com/office/drawing/2014/main" id="{560BFE62-4EDD-6FFE-CCB1-67587A1EDA43}"/>
                </a:ext>
              </a:extLst>
            </p:cNvPr>
            <p:cNvSpPr/>
            <p:nvPr/>
          </p:nvSpPr>
          <p:spPr bwMode="auto">
            <a:xfrm>
              <a:off x="23636609" y="20589162"/>
              <a:ext cx="3390425" cy="760857"/>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81" name="TextBox 280">
              <a:extLst>
                <a:ext uri="{FF2B5EF4-FFF2-40B4-BE49-F238E27FC236}">
                  <a16:creationId xmlns:a16="http://schemas.microsoft.com/office/drawing/2014/main" id="{0B474E83-FC10-DED0-345C-3BCB015D37F9}"/>
                </a:ext>
              </a:extLst>
            </p:cNvPr>
            <p:cNvSpPr txBox="1"/>
            <p:nvPr/>
          </p:nvSpPr>
          <p:spPr>
            <a:xfrm>
              <a:off x="23984511" y="20793815"/>
              <a:ext cx="2660561" cy="400110"/>
            </a:xfrm>
            <a:prstGeom prst="rect">
              <a:avLst/>
            </a:prstGeom>
            <a:noFill/>
          </p:spPr>
          <p:txBody>
            <a:bodyPr wrap="square" rtlCol="0">
              <a:spAutoFit/>
            </a:bodyPr>
            <a:lstStyle/>
            <a:p>
              <a:r>
                <a:rPr lang="en-US" sz="2000">
                  <a:solidFill>
                    <a:schemeClr val="bg1"/>
                  </a:solidFill>
                  <a:latin typeface="Cambria" panose="02040503050406030204" pitchFamily="18" charset="0"/>
                  <a:ea typeface="Cambria" panose="02040503050406030204" pitchFamily="18" charset="0"/>
                </a:rPr>
                <a:t>Internal CPU</a:t>
              </a:r>
            </a:p>
          </p:txBody>
        </p:sp>
      </p:grpSp>
      <p:sp>
        <p:nvSpPr>
          <p:cNvPr id="255" name="TextBox 254">
            <a:extLst>
              <a:ext uri="{FF2B5EF4-FFF2-40B4-BE49-F238E27FC236}">
                <a16:creationId xmlns:a16="http://schemas.microsoft.com/office/drawing/2014/main" id="{BF7BB77F-E841-25E6-B444-BEB42629B0C3}"/>
              </a:ext>
            </a:extLst>
          </p:cNvPr>
          <p:cNvSpPr txBox="1"/>
          <p:nvPr/>
        </p:nvSpPr>
        <p:spPr>
          <a:xfrm>
            <a:off x="14694830" y="11754938"/>
            <a:ext cx="3947130" cy="892552"/>
          </a:xfrm>
          <a:prstGeom prst="rect">
            <a:avLst/>
          </a:prstGeom>
          <a:noFill/>
        </p:spPr>
        <p:txBody>
          <a:bodyPr wrap="square" lIns="91440" tIns="45720" rIns="91440" bIns="45720" rtlCol="0" anchor="t">
            <a:spAutoFit/>
          </a:bodyPr>
          <a:lstStyle/>
          <a:p>
            <a:r>
              <a:rPr lang="en-US" sz="5200">
                <a:solidFill>
                  <a:schemeClr val="tx1"/>
                </a:solidFill>
                <a:latin typeface="Cambria"/>
                <a:ea typeface="Cambria"/>
              </a:rPr>
              <a:t>PX4 Vision</a:t>
            </a:r>
          </a:p>
        </p:txBody>
      </p:sp>
      <p:sp>
        <p:nvSpPr>
          <p:cNvPr id="284" name="TextBox 283">
            <a:extLst>
              <a:ext uri="{FF2B5EF4-FFF2-40B4-BE49-F238E27FC236}">
                <a16:creationId xmlns:a16="http://schemas.microsoft.com/office/drawing/2014/main" id="{7441AD15-DB99-A437-26EE-0DFA2E728C39}"/>
              </a:ext>
            </a:extLst>
          </p:cNvPr>
          <p:cNvSpPr txBox="1"/>
          <p:nvPr/>
        </p:nvSpPr>
        <p:spPr>
          <a:xfrm>
            <a:off x="24576738" y="11754938"/>
            <a:ext cx="5637550" cy="892552"/>
          </a:xfrm>
          <a:prstGeom prst="rect">
            <a:avLst/>
          </a:prstGeom>
          <a:noFill/>
        </p:spPr>
        <p:txBody>
          <a:bodyPr wrap="square" rtlCol="0">
            <a:spAutoFit/>
          </a:bodyPr>
          <a:lstStyle/>
          <a:p>
            <a:r>
              <a:rPr lang="en-US" sz="5200">
                <a:solidFill>
                  <a:schemeClr val="tx1"/>
                </a:solidFill>
                <a:latin typeface="Cambria" panose="02040503050406030204" pitchFamily="18" charset="0"/>
                <a:ea typeface="Cambria" panose="02040503050406030204" pitchFamily="18" charset="0"/>
              </a:rPr>
              <a:t>X500 Quadcopter</a:t>
            </a:r>
          </a:p>
        </p:txBody>
      </p:sp>
      <p:sp>
        <p:nvSpPr>
          <p:cNvPr id="67" name="Subtitle 2">
            <a:extLst>
              <a:ext uri="{FF2B5EF4-FFF2-40B4-BE49-F238E27FC236}">
                <a16:creationId xmlns:a16="http://schemas.microsoft.com/office/drawing/2014/main" id="{3FC0F424-EEB1-CFAF-56A3-F42AB72AFBCC}"/>
              </a:ext>
            </a:extLst>
          </p:cNvPr>
          <p:cNvSpPr txBox="1">
            <a:spLocks/>
          </p:cNvSpPr>
          <p:nvPr/>
        </p:nvSpPr>
        <p:spPr>
          <a:xfrm>
            <a:off x="35908565" y="22951730"/>
            <a:ext cx="7552542"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References</a:t>
            </a:r>
          </a:p>
        </p:txBody>
      </p:sp>
      <p:sp>
        <p:nvSpPr>
          <p:cNvPr id="69" name="Subtitle 2">
            <a:extLst>
              <a:ext uri="{FF2B5EF4-FFF2-40B4-BE49-F238E27FC236}">
                <a16:creationId xmlns:a16="http://schemas.microsoft.com/office/drawing/2014/main" id="{41A80622-EFF6-C28E-58F4-4F1249058AF9}"/>
              </a:ext>
            </a:extLst>
          </p:cNvPr>
          <p:cNvSpPr txBox="1">
            <a:spLocks/>
          </p:cNvSpPr>
          <p:nvPr/>
        </p:nvSpPr>
        <p:spPr>
          <a:xfrm>
            <a:off x="35904704" y="24254007"/>
            <a:ext cx="7547459" cy="2997917"/>
          </a:xfrm>
          <a:prstGeom prst="roundRect">
            <a:avLst>
              <a:gd name="adj" fmla="val 4656"/>
            </a:avLst>
          </a:prstGeom>
          <a:noFill/>
          <a:ln w="31750">
            <a:solidFill>
              <a:srgbClr val="002060"/>
            </a:solidFill>
          </a:ln>
        </p:spPr>
        <p:txBody>
          <a:bodyPr vert="horz" lIns="274320" tIns="274320"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defTabSz="457200">
              <a:lnSpc>
                <a:spcPct val="100000"/>
              </a:lnSpc>
              <a:spcBef>
                <a:spcPts val="0"/>
              </a:spcBef>
            </a:pPr>
            <a:r>
              <a:rPr lang="en-US" sz="2200" b="0">
                <a:latin typeface="Cambria"/>
                <a:ea typeface="Cambria"/>
                <a:cs typeface="Arial"/>
              </a:rPr>
              <a:t>[1] Obstacle Avoidance for Drones by  3DVFH* Algorithm 			by 	Tanja Baumann</a:t>
            </a:r>
          </a:p>
          <a:p>
            <a:pPr algn="l" defTabSz="914400">
              <a:lnSpc>
                <a:spcPct val="100000"/>
              </a:lnSpc>
              <a:spcBef>
                <a:spcPts val="0"/>
              </a:spcBef>
            </a:pPr>
            <a:r>
              <a:rPr lang="en-US" sz="2200" b="0">
                <a:latin typeface="Cambria"/>
                <a:ea typeface="Cambria"/>
                <a:cs typeface="Arial"/>
              </a:rPr>
              <a:t>[2] </a:t>
            </a:r>
            <a:r>
              <a:rPr lang="en-US" sz="2200" b="0" i="1" err="1">
                <a:effectLst/>
                <a:latin typeface="Cambria" panose="02040503050406030204" pitchFamily="18" charset="0"/>
              </a:rPr>
              <a:t>Multicopter</a:t>
            </a:r>
            <a:r>
              <a:rPr lang="en-US" sz="2200" b="0" i="1">
                <a:effectLst/>
                <a:latin typeface="Cambria" panose="02040503050406030204" pitchFamily="18" charset="0"/>
              </a:rPr>
              <a:t> PID Tuning Guide</a:t>
            </a:r>
            <a:r>
              <a:rPr lang="en-US" sz="2200" b="0">
                <a:effectLst/>
                <a:latin typeface="Cambria" panose="02040503050406030204" pitchFamily="18" charset="0"/>
              </a:rPr>
              <a:t>. </a:t>
            </a:r>
            <a:r>
              <a:rPr lang="en-US" sz="2200" b="0" err="1">
                <a:effectLst/>
                <a:latin typeface="Cambria" panose="02040503050406030204" pitchFamily="18" charset="0"/>
              </a:rPr>
              <a:t>Multicopter</a:t>
            </a:r>
            <a:r>
              <a:rPr lang="en-US" sz="2200" b="0">
                <a:effectLst/>
                <a:latin typeface="Cambria" panose="02040503050406030204" pitchFamily="18" charset="0"/>
              </a:rPr>
              <a:t> PID 	Tuning Guide | PX4 User Guide. (2021, June 3). 	Retrieved February 6, 2023</a:t>
            </a:r>
          </a:p>
          <a:p>
            <a:pPr algn="l" defTabSz="914400">
              <a:lnSpc>
                <a:spcPct val="100000"/>
              </a:lnSpc>
              <a:spcBef>
                <a:spcPts val="0"/>
              </a:spcBef>
            </a:pPr>
            <a:r>
              <a:rPr lang="en-US" sz="2200" b="0">
                <a:latin typeface="Cambria" panose="02040503050406030204" pitchFamily="18" charset="0"/>
                <a:ea typeface="Cambria"/>
                <a:cs typeface="Arial"/>
              </a:rPr>
              <a:t>[3]</a:t>
            </a:r>
            <a:r>
              <a:rPr lang="en-US" sz="2200" b="0" i="1">
                <a:effectLst/>
              </a:rPr>
              <a:t>  </a:t>
            </a:r>
            <a:r>
              <a:rPr lang="en-US" sz="2200" b="0" i="1" err="1">
                <a:effectLst/>
                <a:latin typeface="Cambria" panose="02040503050406030204" pitchFamily="18" charset="0"/>
              </a:rPr>
              <a:t>Holybro</a:t>
            </a:r>
            <a:r>
              <a:rPr lang="en-US" sz="2200" b="0" i="1">
                <a:effectLst/>
                <a:latin typeface="Cambria" panose="02040503050406030204" pitchFamily="18" charset="0"/>
              </a:rPr>
              <a:t> Pixhawk 6C</a:t>
            </a:r>
            <a:r>
              <a:rPr lang="en-US" sz="2200" b="0">
                <a:effectLst/>
                <a:latin typeface="Cambria" panose="02040503050406030204" pitchFamily="18" charset="0"/>
              </a:rPr>
              <a:t>. </a:t>
            </a:r>
            <a:r>
              <a:rPr lang="en-US" sz="2200" b="0" err="1">
                <a:effectLst/>
                <a:latin typeface="Cambria" panose="02040503050406030204" pitchFamily="18" charset="0"/>
              </a:rPr>
              <a:t>Holybro</a:t>
            </a:r>
            <a:r>
              <a:rPr lang="en-US" sz="2200" b="0">
                <a:effectLst/>
                <a:latin typeface="Cambria" panose="02040503050406030204" pitchFamily="18" charset="0"/>
              </a:rPr>
              <a:t> Pixhawk 6C | PX4 User 	Guide. (2023, March 23)</a:t>
            </a:r>
            <a:endParaRPr lang="en-US" sz="2200" b="0">
              <a:latin typeface="Cambria"/>
              <a:ea typeface="Cambria"/>
              <a:cs typeface="Arial"/>
            </a:endParaRPr>
          </a:p>
        </p:txBody>
      </p:sp>
      <p:sp>
        <p:nvSpPr>
          <p:cNvPr id="70" name="Subtitle 2">
            <a:extLst>
              <a:ext uri="{FF2B5EF4-FFF2-40B4-BE49-F238E27FC236}">
                <a16:creationId xmlns:a16="http://schemas.microsoft.com/office/drawing/2014/main" id="{0529195F-3C69-479C-AD26-C7E04F0BF27E}"/>
              </a:ext>
            </a:extLst>
          </p:cNvPr>
          <p:cNvSpPr txBox="1">
            <a:spLocks/>
          </p:cNvSpPr>
          <p:nvPr/>
        </p:nvSpPr>
        <p:spPr>
          <a:xfrm>
            <a:off x="35908565" y="27451428"/>
            <a:ext cx="7559546" cy="1097280"/>
          </a:xfrm>
          <a:prstGeom prst="round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Acknowledgments</a:t>
            </a:r>
          </a:p>
        </p:txBody>
      </p:sp>
      <p:sp>
        <p:nvSpPr>
          <p:cNvPr id="71" name="Subtitle 2">
            <a:extLst>
              <a:ext uri="{FF2B5EF4-FFF2-40B4-BE49-F238E27FC236}">
                <a16:creationId xmlns:a16="http://schemas.microsoft.com/office/drawing/2014/main" id="{3B045591-5FE1-BF05-D06E-21E93777E798}"/>
              </a:ext>
            </a:extLst>
          </p:cNvPr>
          <p:cNvSpPr txBox="1">
            <a:spLocks/>
          </p:cNvSpPr>
          <p:nvPr/>
        </p:nvSpPr>
        <p:spPr>
          <a:xfrm>
            <a:off x="35904704" y="28748212"/>
            <a:ext cx="7559546" cy="3789188"/>
          </a:xfrm>
          <a:prstGeom prst="roundRect">
            <a:avLst>
              <a:gd name="adj" fmla="val 4837"/>
            </a:avLst>
          </a:prstGeom>
          <a:noFill/>
          <a:ln w="31750">
            <a:solidFill>
              <a:srgbClr val="002060"/>
            </a:solidFill>
          </a:ln>
        </p:spPr>
        <p:txBody>
          <a:bodyPr vert="horz" lIns="274320" tIns="0" rIns="106674" bIns="0"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50000"/>
              </a:lnSpc>
              <a:spcBef>
                <a:spcPts val="0"/>
              </a:spcBef>
            </a:pPr>
            <a:r>
              <a:rPr lang="en-US" sz="1750">
                <a:latin typeface="Cambria"/>
                <a:ea typeface="Cambria"/>
              </a:rPr>
              <a:t>With utmost gratitude, we thank the generous assistance of the UNH Parents Council Committee towards our pursuits. We extend our sincere appreciation to our </a:t>
            </a:r>
            <a:r>
              <a:rPr lang="en-US" sz="1750">
                <a:latin typeface="Cambria" panose="02040503050406030204" pitchFamily="18" charset="0"/>
                <a:ea typeface="Cambria" panose="02040503050406030204" pitchFamily="18" charset="0"/>
              </a:rPr>
              <a:t>graduate students: </a:t>
            </a:r>
            <a:r>
              <a:rPr lang="en-US" sz="1750" i="0" err="1">
                <a:effectLst/>
                <a:latin typeface="Cambria" panose="02040503050406030204" pitchFamily="18" charset="0"/>
                <a:ea typeface="Cambria" panose="02040503050406030204" pitchFamily="18" charset="0"/>
              </a:rPr>
              <a:t>ChanLing</a:t>
            </a:r>
            <a:r>
              <a:rPr lang="en-US" sz="1750" i="0">
                <a:effectLst/>
                <a:latin typeface="Cambria" panose="02040503050406030204" pitchFamily="18" charset="0"/>
                <a:ea typeface="Cambria" panose="02040503050406030204" pitchFamily="18" charset="0"/>
              </a:rPr>
              <a:t> Beswick, </a:t>
            </a:r>
            <a:r>
              <a:rPr lang="en-US" sz="1750" i="0" err="1">
                <a:effectLst/>
                <a:latin typeface="Cambria" panose="02040503050406030204" pitchFamily="18" charset="0"/>
                <a:ea typeface="Cambria" panose="02040503050406030204" pitchFamily="18" charset="0"/>
              </a:rPr>
              <a:t>Debarpan</a:t>
            </a:r>
            <a:r>
              <a:rPr lang="en-US" sz="1750" i="0">
                <a:effectLst/>
                <a:latin typeface="Cambria" panose="02040503050406030204" pitchFamily="18" charset="0"/>
                <a:ea typeface="Cambria" panose="02040503050406030204" pitchFamily="18" charset="0"/>
              </a:rPr>
              <a:t> </a:t>
            </a:r>
            <a:r>
              <a:rPr lang="en-US" sz="1750" i="0" err="1">
                <a:effectLst/>
                <a:latin typeface="Cambria" panose="02040503050406030204" pitchFamily="18" charset="0"/>
                <a:ea typeface="Cambria" panose="02040503050406030204" pitchFamily="18" charset="0"/>
              </a:rPr>
              <a:t>Bhowmick</a:t>
            </a:r>
            <a:r>
              <a:rPr lang="en-US" sz="1750" i="0">
                <a:effectLst/>
                <a:latin typeface="Cambria" panose="02040503050406030204" pitchFamily="18" charset="0"/>
                <a:ea typeface="Cambria" panose="02040503050406030204" pitchFamily="18" charset="0"/>
              </a:rPr>
              <a:t>, Patrick Close, Tom Fuller, Chris Hashem, Jacob Shaker, and Andrew Weeks, </a:t>
            </a:r>
            <a:r>
              <a:rPr lang="en-US" sz="1750">
                <a:latin typeface="Cambria" panose="02040503050406030204" pitchFamily="18" charset="0"/>
                <a:ea typeface="Cambria" panose="02040503050406030204" pitchFamily="18" charset="0"/>
              </a:rPr>
              <a:t>for their invaluable expertise and knowledge throughout the year. A heartfelt thank you goes to Dr. May-Win </a:t>
            </a:r>
            <a:r>
              <a:rPr lang="en-US" sz="1750">
                <a:latin typeface="Cambria"/>
                <a:ea typeface="Cambria" panose="02040503050406030204" pitchFamily="18" charset="0"/>
              </a:rPr>
              <a:t>Thein, our project mentor and advisor, for your dedication to our education and your willingness to go above and beyond to ensure our success in the field of engineering and professional lives.</a:t>
            </a:r>
            <a:endParaRPr lang="en-US" sz="1750">
              <a:latin typeface="Cambria" panose="02040503050406030204" pitchFamily="18" charset="0"/>
              <a:ea typeface="Cambria" panose="02040503050406030204" pitchFamily="18" charset="0"/>
            </a:endParaRPr>
          </a:p>
        </p:txBody>
      </p:sp>
      <p:pic>
        <p:nvPicPr>
          <p:cNvPr id="40" name="Picture 39" descr="A close-up of a car&#10;&#10;Description automatically generated with medium confidence">
            <a:extLst>
              <a:ext uri="{FF2B5EF4-FFF2-40B4-BE49-F238E27FC236}">
                <a16:creationId xmlns:a16="http://schemas.microsoft.com/office/drawing/2014/main" id="{113E43EA-32FD-0FEF-847A-47CED8AC7D63}"/>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2756863" y="24418738"/>
            <a:ext cx="2623173" cy="929042"/>
          </a:xfrm>
          <a:prstGeom prst="rect">
            <a:avLst/>
          </a:prstGeom>
        </p:spPr>
      </p:pic>
      <p:pic>
        <p:nvPicPr>
          <p:cNvPr id="58" name="Picture 57" descr="A close-up of a computer&#10;&#10;Description automatically generated with low confidence">
            <a:extLst>
              <a:ext uri="{FF2B5EF4-FFF2-40B4-BE49-F238E27FC236}">
                <a16:creationId xmlns:a16="http://schemas.microsoft.com/office/drawing/2014/main" id="{6E9829B3-9E9E-0DD9-7C4A-80169F42FAEC}"/>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3060647" y="26103207"/>
            <a:ext cx="2394495" cy="1813829"/>
          </a:xfrm>
          <a:prstGeom prst="rect">
            <a:avLst/>
          </a:prstGeom>
        </p:spPr>
      </p:pic>
      <p:sp>
        <p:nvSpPr>
          <p:cNvPr id="72" name="TextBox 71">
            <a:extLst>
              <a:ext uri="{FF2B5EF4-FFF2-40B4-BE49-F238E27FC236}">
                <a16:creationId xmlns:a16="http://schemas.microsoft.com/office/drawing/2014/main" id="{83999197-B5A0-DE78-9F30-3A24F18018A6}"/>
              </a:ext>
            </a:extLst>
          </p:cNvPr>
          <p:cNvSpPr txBox="1"/>
          <p:nvPr/>
        </p:nvSpPr>
        <p:spPr>
          <a:xfrm>
            <a:off x="32449575" y="25227431"/>
            <a:ext cx="3487381" cy="830997"/>
          </a:xfrm>
          <a:prstGeom prst="rect">
            <a:avLst/>
          </a:prstGeom>
          <a:noFill/>
        </p:spPr>
        <p:txBody>
          <a:bodyPr wrap="square" rtlCol="0">
            <a:spAutoFit/>
          </a:bodyPr>
          <a:lstStyle/>
          <a:p>
            <a:r>
              <a:rPr lang="en-US" sz="2400" b="0" i="1" dirty="0">
                <a:solidFill>
                  <a:schemeClr val="tx1"/>
                </a:solidFill>
                <a:latin typeface="Cambria" panose="02040503050406030204" pitchFamily="18" charset="0"/>
                <a:ea typeface="Cambria" panose="02040503050406030204" pitchFamily="18" charset="0"/>
              </a:rPr>
              <a:t>Intel RealSense Depth Camera &amp; Sensor</a:t>
            </a:r>
          </a:p>
        </p:txBody>
      </p:sp>
      <p:sp>
        <p:nvSpPr>
          <p:cNvPr id="73" name="TextBox 72">
            <a:extLst>
              <a:ext uri="{FF2B5EF4-FFF2-40B4-BE49-F238E27FC236}">
                <a16:creationId xmlns:a16="http://schemas.microsoft.com/office/drawing/2014/main" id="{A33E47FF-B9FA-1169-99DC-13FF4046B22D}"/>
              </a:ext>
            </a:extLst>
          </p:cNvPr>
          <p:cNvSpPr txBox="1"/>
          <p:nvPr/>
        </p:nvSpPr>
        <p:spPr>
          <a:xfrm>
            <a:off x="32504162" y="27887539"/>
            <a:ext cx="3487381" cy="461665"/>
          </a:xfrm>
          <a:prstGeom prst="rect">
            <a:avLst/>
          </a:prstGeom>
          <a:noFill/>
        </p:spPr>
        <p:txBody>
          <a:bodyPr wrap="square" rtlCol="0">
            <a:spAutoFit/>
          </a:bodyPr>
          <a:lstStyle/>
          <a:p>
            <a:r>
              <a:rPr lang="en-US" sz="2400" b="0" i="1">
                <a:solidFill>
                  <a:schemeClr val="tx1"/>
                </a:solidFill>
                <a:latin typeface="Cambria" panose="02040503050406030204" pitchFamily="18" charset="0"/>
                <a:ea typeface="Cambria" panose="02040503050406030204" pitchFamily="18" charset="0"/>
              </a:rPr>
              <a:t>NVIDIA Jetson Nano</a:t>
            </a:r>
          </a:p>
        </p:txBody>
      </p:sp>
      <p:pic>
        <p:nvPicPr>
          <p:cNvPr id="75" name="Picture 74" descr="The inside of a car&#10;&#10;Description automatically generated with low confidence">
            <a:extLst>
              <a:ext uri="{FF2B5EF4-FFF2-40B4-BE49-F238E27FC236}">
                <a16:creationId xmlns:a16="http://schemas.microsoft.com/office/drawing/2014/main" id="{36A0BBA9-383E-08D3-9B0C-73F74E4BACE7}"/>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5815931" y="20872476"/>
            <a:ext cx="1331288" cy="1418780"/>
          </a:xfrm>
          <a:prstGeom prst="rect">
            <a:avLst/>
          </a:prstGeom>
        </p:spPr>
      </p:pic>
      <p:pic>
        <p:nvPicPr>
          <p:cNvPr id="79" name="Picture 78" descr="A helicopter flying over trees&#10;&#10;Description automatically generated with low confidence">
            <a:extLst>
              <a:ext uri="{FF2B5EF4-FFF2-40B4-BE49-F238E27FC236}">
                <a16:creationId xmlns:a16="http://schemas.microsoft.com/office/drawing/2014/main" id="{B7B4B7A1-64C1-5BAC-0DAC-CFF9C9AD185C}"/>
              </a:ext>
            </a:extLst>
          </p:cNvPr>
          <p:cNvPicPr>
            <a:picLocks noChangeAspect="1"/>
          </p:cNvPicPr>
          <p:nvPr/>
        </p:nvPicPr>
        <p:blipFill rotWithShape="1">
          <a:blip r:embed="rId48" cstate="print">
            <a:extLst>
              <a:ext uri="{28A0092B-C50C-407E-A947-70E740481C1C}">
                <a14:useLocalDpi xmlns:a14="http://schemas.microsoft.com/office/drawing/2010/main" val="0"/>
              </a:ext>
            </a:extLst>
          </a:blip>
          <a:srcRect l="15828" t="20069" r="15628" b="20401"/>
          <a:stretch/>
        </p:blipFill>
        <p:spPr>
          <a:xfrm>
            <a:off x="39436123" y="17323576"/>
            <a:ext cx="3830166" cy="1537096"/>
          </a:xfrm>
          <a:prstGeom prst="rect">
            <a:avLst/>
          </a:prstGeom>
          <a:ln w="31750">
            <a:solidFill>
              <a:schemeClr val="tx1"/>
            </a:solidFill>
          </a:ln>
        </p:spPr>
      </p:pic>
      <p:sp>
        <p:nvSpPr>
          <p:cNvPr id="80" name="TextBox 79">
            <a:extLst>
              <a:ext uri="{FF2B5EF4-FFF2-40B4-BE49-F238E27FC236}">
                <a16:creationId xmlns:a16="http://schemas.microsoft.com/office/drawing/2014/main" id="{5C822ED9-9300-90BB-1AC5-B21EF3461042}"/>
              </a:ext>
            </a:extLst>
          </p:cNvPr>
          <p:cNvSpPr txBox="1"/>
          <p:nvPr/>
        </p:nvSpPr>
        <p:spPr>
          <a:xfrm>
            <a:off x="23618313" y="16925821"/>
            <a:ext cx="2060401" cy="461665"/>
          </a:xfrm>
          <a:prstGeom prst="rect">
            <a:avLst/>
          </a:prstGeom>
          <a:noFill/>
        </p:spPr>
        <p:txBody>
          <a:bodyPr wrap="square" rtlCol="0">
            <a:spAutoFit/>
          </a:bodyPr>
          <a:lstStyle/>
          <a:p>
            <a:r>
              <a:rPr lang="en-US" sz="2400" err="1">
                <a:solidFill>
                  <a:schemeClr val="bg1"/>
                </a:solidFill>
                <a:latin typeface="Cambria" panose="02040503050406030204" pitchFamily="18" charset="0"/>
                <a:ea typeface="Cambria" panose="02040503050406030204" pitchFamily="18" charset="0"/>
              </a:rPr>
              <a:t>MavLink</a:t>
            </a:r>
            <a:endParaRPr lang="en-US" sz="2400">
              <a:solidFill>
                <a:schemeClr val="bg1"/>
              </a:solidFill>
              <a:latin typeface="Cambria" panose="02040503050406030204" pitchFamily="18" charset="0"/>
              <a:ea typeface="Cambria" panose="02040503050406030204" pitchFamily="18" charset="0"/>
            </a:endParaRPr>
          </a:p>
        </p:txBody>
      </p:sp>
      <p:grpSp>
        <p:nvGrpSpPr>
          <p:cNvPr id="93" name="Group 92">
            <a:extLst>
              <a:ext uri="{FF2B5EF4-FFF2-40B4-BE49-F238E27FC236}">
                <a16:creationId xmlns:a16="http://schemas.microsoft.com/office/drawing/2014/main" id="{02765C38-67A3-0603-4FF3-CC890E268005}"/>
              </a:ext>
            </a:extLst>
          </p:cNvPr>
          <p:cNvGrpSpPr/>
          <p:nvPr/>
        </p:nvGrpSpPr>
        <p:grpSpPr>
          <a:xfrm>
            <a:off x="27779862" y="15177140"/>
            <a:ext cx="1874428" cy="2854001"/>
            <a:chOff x="27060664" y="15854686"/>
            <a:chExt cx="1874428" cy="2854001"/>
          </a:xfrm>
        </p:grpSpPr>
        <p:sp>
          <p:nvSpPr>
            <p:cNvPr id="15" name="Rounded Rectangle 4">
              <a:extLst>
                <a:ext uri="{FF2B5EF4-FFF2-40B4-BE49-F238E27FC236}">
                  <a16:creationId xmlns:a16="http://schemas.microsoft.com/office/drawing/2014/main" id="{B1EFC6FE-974A-8F17-9366-49971F583BED}"/>
                </a:ext>
              </a:extLst>
            </p:cNvPr>
            <p:cNvSpPr/>
            <p:nvPr/>
          </p:nvSpPr>
          <p:spPr>
            <a:xfrm>
              <a:off x="27120435" y="15854686"/>
              <a:ext cx="1760305" cy="2854001"/>
            </a:xfrm>
            <a:prstGeom prst="roundRect">
              <a:avLst/>
            </a:prstGeom>
            <a:solidFill>
              <a:schemeClr val="tx1">
                <a:lumMod val="75000"/>
                <a:lumOff val="2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F64B2658-D084-4E44-D0CA-A2B5441D41FA}"/>
                </a:ext>
              </a:extLst>
            </p:cNvPr>
            <p:cNvSpPr/>
            <p:nvPr/>
          </p:nvSpPr>
          <p:spPr>
            <a:xfrm>
              <a:off x="27267770" y="17941651"/>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0" name="Rectangle 159">
              <a:extLst>
                <a:ext uri="{FF2B5EF4-FFF2-40B4-BE49-F238E27FC236}">
                  <a16:creationId xmlns:a16="http://schemas.microsoft.com/office/drawing/2014/main" id="{55CD98E8-126C-9738-3E13-8D8A25F41D41}"/>
                </a:ext>
              </a:extLst>
            </p:cNvPr>
            <p:cNvSpPr/>
            <p:nvPr/>
          </p:nvSpPr>
          <p:spPr>
            <a:xfrm>
              <a:off x="27808403" y="17941186"/>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8" name="Rectangle 167">
              <a:extLst>
                <a:ext uri="{FF2B5EF4-FFF2-40B4-BE49-F238E27FC236}">
                  <a16:creationId xmlns:a16="http://schemas.microsoft.com/office/drawing/2014/main" id="{805E7D20-5763-9071-6309-8B791DC67B8A}"/>
                </a:ext>
              </a:extLst>
            </p:cNvPr>
            <p:cNvSpPr/>
            <p:nvPr/>
          </p:nvSpPr>
          <p:spPr>
            <a:xfrm>
              <a:off x="28342083" y="17941186"/>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4" name="Triangle 19">
              <a:extLst>
                <a:ext uri="{FF2B5EF4-FFF2-40B4-BE49-F238E27FC236}">
                  <a16:creationId xmlns:a16="http://schemas.microsoft.com/office/drawing/2014/main" id="{504D8B17-741D-FE3E-C3AB-81F29777BC0E}"/>
                </a:ext>
              </a:extLst>
            </p:cNvPr>
            <p:cNvSpPr/>
            <p:nvPr/>
          </p:nvSpPr>
          <p:spPr>
            <a:xfrm>
              <a:off x="27779394" y="16082806"/>
              <a:ext cx="445807" cy="607678"/>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5" name="Rectangle 174">
              <a:extLst>
                <a:ext uri="{FF2B5EF4-FFF2-40B4-BE49-F238E27FC236}">
                  <a16:creationId xmlns:a16="http://schemas.microsoft.com/office/drawing/2014/main" id="{D1525A52-92CD-6DEE-2882-4AC770F64663}"/>
                </a:ext>
              </a:extLst>
            </p:cNvPr>
            <p:cNvSpPr/>
            <p:nvPr/>
          </p:nvSpPr>
          <p:spPr>
            <a:xfrm>
              <a:off x="27258590" y="18325892"/>
              <a:ext cx="701490" cy="19414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6" name="Rectangle 175">
              <a:extLst>
                <a:ext uri="{FF2B5EF4-FFF2-40B4-BE49-F238E27FC236}">
                  <a16:creationId xmlns:a16="http://schemas.microsoft.com/office/drawing/2014/main" id="{AB681AB2-4D65-20E6-4781-3C6253FB9FD8}"/>
                </a:ext>
              </a:extLst>
            </p:cNvPr>
            <p:cNvSpPr/>
            <p:nvPr/>
          </p:nvSpPr>
          <p:spPr>
            <a:xfrm>
              <a:off x="28111010" y="18325892"/>
              <a:ext cx="640614" cy="19414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TextBox 263">
              <a:extLst>
                <a:ext uri="{FF2B5EF4-FFF2-40B4-BE49-F238E27FC236}">
                  <a16:creationId xmlns:a16="http://schemas.microsoft.com/office/drawing/2014/main" id="{5642C517-E5CB-0234-DEF4-9FEE0DC3982B}"/>
                </a:ext>
              </a:extLst>
            </p:cNvPr>
            <p:cNvSpPr txBox="1"/>
            <p:nvPr/>
          </p:nvSpPr>
          <p:spPr>
            <a:xfrm>
              <a:off x="27060664" y="16768196"/>
              <a:ext cx="1874428"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Pixhawk</a:t>
              </a:r>
            </a:p>
          </p:txBody>
        </p:sp>
        <p:sp>
          <p:nvSpPr>
            <p:cNvPr id="87" name="Rectangle 86">
              <a:extLst>
                <a:ext uri="{FF2B5EF4-FFF2-40B4-BE49-F238E27FC236}">
                  <a16:creationId xmlns:a16="http://schemas.microsoft.com/office/drawing/2014/main" id="{23C55D93-0C3F-7087-FBA2-350ECACBDDE1}"/>
                </a:ext>
              </a:extLst>
            </p:cNvPr>
            <p:cNvSpPr/>
            <p:nvPr/>
          </p:nvSpPr>
          <p:spPr>
            <a:xfrm>
              <a:off x="27267757" y="17621026"/>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EADFC6C9-3947-3E36-7DE5-BB3A779EC00F}"/>
                </a:ext>
              </a:extLst>
            </p:cNvPr>
            <p:cNvSpPr/>
            <p:nvPr/>
          </p:nvSpPr>
          <p:spPr>
            <a:xfrm>
              <a:off x="27808390" y="17620561"/>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Rectangle 88">
              <a:extLst>
                <a:ext uri="{FF2B5EF4-FFF2-40B4-BE49-F238E27FC236}">
                  <a16:creationId xmlns:a16="http://schemas.microsoft.com/office/drawing/2014/main" id="{8229E83E-DDAE-3516-3F4D-03D42627D72F}"/>
                </a:ext>
              </a:extLst>
            </p:cNvPr>
            <p:cNvSpPr/>
            <p:nvPr/>
          </p:nvSpPr>
          <p:spPr>
            <a:xfrm>
              <a:off x="28342070" y="17620561"/>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0" name="Rectangle 89">
              <a:extLst>
                <a:ext uri="{FF2B5EF4-FFF2-40B4-BE49-F238E27FC236}">
                  <a16:creationId xmlns:a16="http://schemas.microsoft.com/office/drawing/2014/main" id="{7FC78B6F-F3BE-679F-3459-91A96DD20357}"/>
                </a:ext>
              </a:extLst>
            </p:cNvPr>
            <p:cNvSpPr/>
            <p:nvPr/>
          </p:nvSpPr>
          <p:spPr>
            <a:xfrm>
              <a:off x="27266912" y="17300401"/>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Rectangle 90">
              <a:extLst>
                <a:ext uri="{FF2B5EF4-FFF2-40B4-BE49-F238E27FC236}">
                  <a16:creationId xmlns:a16="http://schemas.microsoft.com/office/drawing/2014/main" id="{F1BBB555-82FF-74CD-58BF-38E13CE51259}"/>
                </a:ext>
              </a:extLst>
            </p:cNvPr>
            <p:cNvSpPr/>
            <p:nvPr/>
          </p:nvSpPr>
          <p:spPr>
            <a:xfrm>
              <a:off x="27807545" y="17299936"/>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2" name="Rectangle 91">
              <a:extLst>
                <a:ext uri="{FF2B5EF4-FFF2-40B4-BE49-F238E27FC236}">
                  <a16:creationId xmlns:a16="http://schemas.microsoft.com/office/drawing/2014/main" id="{F1AF2465-169A-83A3-A134-EE598B718815}"/>
                </a:ext>
              </a:extLst>
            </p:cNvPr>
            <p:cNvSpPr/>
            <p:nvPr/>
          </p:nvSpPr>
          <p:spPr>
            <a:xfrm>
              <a:off x="28341225" y="17299936"/>
              <a:ext cx="445807" cy="1905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2BB1F752-8D01-C673-4A79-DBD857B4D09C}"/>
              </a:ext>
            </a:extLst>
          </p:cNvPr>
          <p:cNvGrpSpPr/>
          <p:nvPr/>
        </p:nvGrpSpPr>
        <p:grpSpPr>
          <a:xfrm>
            <a:off x="28132078" y="21531247"/>
            <a:ext cx="3311856" cy="691969"/>
            <a:chOff x="25836675" y="20874429"/>
            <a:chExt cx="3311856" cy="691969"/>
          </a:xfrm>
        </p:grpSpPr>
        <p:sp>
          <p:nvSpPr>
            <p:cNvPr id="277" name="Rounded Rectangle 22">
              <a:extLst>
                <a:ext uri="{FF2B5EF4-FFF2-40B4-BE49-F238E27FC236}">
                  <a16:creationId xmlns:a16="http://schemas.microsoft.com/office/drawing/2014/main" id="{AB026A1B-185F-854B-885E-32D41329E012}"/>
                </a:ext>
              </a:extLst>
            </p:cNvPr>
            <p:cNvSpPr/>
            <p:nvPr/>
          </p:nvSpPr>
          <p:spPr>
            <a:xfrm>
              <a:off x="25836675" y="20874429"/>
              <a:ext cx="3311856" cy="691969"/>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278" name="TextBox 277">
              <a:extLst>
                <a:ext uri="{FF2B5EF4-FFF2-40B4-BE49-F238E27FC236}">
                  <a16:creationId xmlns:a16="http://schemas.microsoft.com/office/drawing/2014/main" id="{5136E02A-5E85-6DC1-A6A6-E51AF4DB704E}"/>
                </a:ext>
              </a:extLst>
            </p:cNvPr>
            <p:cNvSpPr txBox="1"/>
            <p:nvPr/>
          </p:nvSpPr>
          <p:spPr>
            <a:xfrm>
              <a:off x="26702187" y="20966838"/>
              <a:ext cx="2157583"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Camera</a:t>
              </a:r>
            </a:p>
          </p:txBody>
        </p:sp>
        <p:sp>
          <p:nvSpPr>
            <p:cNvPr id="282" name="Circle: Hollow 142">
              <a:extLst>
                <a:ext uri="{FF2B5EF4-FFF2-40B4-BE49-F238E27FC236}">
                  <a16:creationId xmlns:a16="http://schemas.microsoft.com/office/drawing/2014/main" id="{EAD4B68C-50C0-27BC-9CE3-8E6CEF3BD1A0}"/>
                </a:ext>
              </a:extLst>
            </p:cNvPr>
            <p:cNvSpPr/>
            <p:nvPr/>
          </p:nvSpPr>
          <p:spPr bwMode="auto">
            <a:xfrm>
              <a:off x="26031445" y="20975502"/>
              <a:ext cx="489379" cy="481687"/>
            </a:xfrm>
            <a:prstGeom prst="donut">
              <a:avLst>
                <a:gd name="adj" fmla="val 14460"/>
              </a:avLst>
            </a:prstGeom>
            <a:solidFill>
              <a:srgbClr val="FF0000"/>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83" name="Circle: Hollow 143">
              <a:extLst>
                <a:ext uri="{FF2B5EF4-FFF2-40B4-BE49-F238E27FC236}">
                  <a16:creationId xmlns:a16="http://schemas.microsoft.com/office/drawing/2014/main" id="{53EB7E0D-765D-0B8A-A9EB-CA3A747E46F1}"/>
                </a:ext>
              </a:extLst>
            </p:cNvPr>
            <p:cNvSpPr/>
            <p:nvPr/>
          </p:nvSpPr>
          <p:spPr bwMode="auto">
            <a:xfrm>
              <a:off x="26604765" y="20968165"/>
              <a:ext cx="489379" cy="481687"/>
            </a:xfrm>
            <a:prstGeom prst="donut">
              <a:avLst>
                <a:gd name="adj" fmla="val 14460"/>
              </a:avLst>
            </a:prstGeom>
            <a:solidFill>
              <a:srgbClr val="FF0000"/>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105" name="Circle: Hollow 143">
              <a:extLst>
                <a:ext uri="{FF2B5EF4-FFF2-40B4-BE49-F238E27FC236}">
                  <a16:creationId xmlns:a16="http://schemas.microsoft.com/office/drawing/2014/main" id="{4881E87F-4A1E-DDC9-996A-3BD3BBF19BD0}"/>
                </a:ext>
              </a:extLst>
            </p:cNvPr>
            <p:cNvSpPr/>
            <p:nvPr/>
          </p:nvSpPr>
          <p:spPr bwMode="auto">
            <a:xfrm>
              <a:off x="28458320" y="20976442"/>
              <a:ext cx="489379" cy="481687"/>
            </a:xfrm>
            <a:prstGeom prst="donut">
              <a:avLst>
                <a:gd name="adj" fmla="val 14460"/>
              </a:avLst>
            </a:prstGeom>
            <a:solidFill>
              <a:srgbClr val="FF0000"/>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grpSp>
      <p:sp>
        <p:nvSpPr>
          <p:cNvPr id="107" name="Cloud 106">
            <a:extLst>
              <a:ext uri="{FF2B5EF4-FFF2-40B4-BE49-F238E27FC236}">
                <a16:creationId xmlns:a16="http://schemas.microsoft.com/office/drawing/2014/main" id="{C92661A1-103E-3F90-445C-F2B61598E6FC}"/>
              </a:ext>
            </a:extLst>
          </p:cNvPr>
          <p:cNvSpPr/>
          <p:nvPr/>
        </p:nvSpPr>
        <p:spPr bwMode="auto">
          <a:xfrm>
            <a:off x="23626125" y="18099372"/>
            <a:ext cx="1923975" cy="1092104"/>
          </a:xfrm>
          <a:prstGeom prst="cloud">
            <a:avLst/>
          </a:pr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81" name="TextBox 80">
            <a:extLst>
              <a:ext uri="{FF2B5EF4-FFF2-40B4-BE49-F238E27FC236}">
                <a16:creationId xmlns:a16="http://schemas.microsoft.com/office/drawing/2014/main" id="{B574A4D9-30FD-0FA0-A765-1FC6F994B8D9}"/>
              </a:ext>
            </a:extLst>
          </p:cNvPr>
          <p:cNvSpPr txBox="1"/>
          <p:nvPr/>
        </p:nvSpPr>
        <p:spPr>
          <a:xfrm>
            <a:off x="23284513" y="18406018"/>
            <a:ext cx="2623101"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ROS</a:t>
            </a:r>
          </a:p>
        </p:txBody>
      </p:sp>
      <p:sp>
        <p:nvSpPr>
          <p:cNvPr id="66" name="TextBox 65">
            <a:extLst>
              <a:ext uri="{FF2B5EF4-FFF2-40B4-BE49-F238E27FC236}">
                <a16:creationId xmlns:a16="http://schemas.microsoft.com/office/drawing/2014/main" id="{3F2F3959-DE72-6EB6-D788-AF8AB83DF9E8}"/>
              </a:ext>
            </a:extLst>
          </p:cNvPr>
          <p:cNvSpPr txBox="1"/>
          <p:nvPr/>
        </p:nvSpPr>
        <p:spPr>
          <a:xfrm>
            <a:off x="25230749" y="22131366"/>
            <a:ext cx="2623101"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Transmitter</a:t>
            </a:r>
          </a:p>
        </p:txBody>
      </p:sp>
      <p:grpSp>
        <p:nvGrpSpPr>
          <p:cNvPr id="31" name="Group 30">
            <a:extLst>
              <a:ext uri="{FF2B5EF4-FFF2-40B4-BE49-F238E27FC236}">
                <a16:creationId xmlns:a16="http://schemas.microsoft.com/office/drawing/2014/main" id="{D8DF9B00-7D2E-8F2B-540D-5197E2810CC8}"/>
              </a:ext>
            </a:extLst>
          </p:cNvPr>
          <p:cNvGrpSpPr/>
          <p:nvPr/>
        </p:nvGrpSpPr>
        <p:grpSpPr>
          <a:xfrm>
            <a:off x="23491668" y="20874575"/>
            <a:ext cx="1677207" cy="1311017"/>
            <a:chOff x="31145214" y="20118097"/>
            <a:chExt cx="2342184" cy="1830807"/>
          </a:xfrm>
        </p:grpSpPr>
        <p:pic>
          <p:nvPicPr>
            <p:cNvPr id="22" name="Picture 21">
              <a:extLst>
                <a:ext uri="{FF2B5EF4-FFF2-40B4-BE49-F238E27FC236}">
                  <a16:creationId xmlns:a16="http://schemas.microsoft.com/office/drawing/2014/main" id="{95506984-2C87-A7C8-9496-85C4A7E4A32D}"/>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31145214" y="20118097"/>
              <a:ext cx="2342184" cy="1830807"/>
            </a:xfrm>
            <a:prstGeom prst="rect">
              <a:avLst/>
            </a:prstGeom>
          </p:spPr>
        </p:pic>
        <p:pic>
          <p:nvPicPr>
            <p:cNvPr id="23" name="Picture 22" descr="Map&#10;&#10;Description automatically generated">
              <a:extLst>
                <a:ext uri="{FF2B5EF4-FFF2-40B4-BE49-F238E27FC236}">
                  <a16:creationId xmlns:a16="http://schemas.microsoft.com/office/drawing/2014/main" id="{0FDD5B0C-1651-12E6-BE4F-FE0194E54C3B}"/>
                </a:ext>
              </a:extLst>
            </p:cNvPr>
            <p:cNvPicPr>
              <a:picLocks noChangeAspect="1"/>
            </p:cNvPicPr>
            <p:nvPr/>
          </p:nvPicPr>
          <p:blipFill rotWithShape="1">
            <a:blip r:embed="rId8"/>
            <a:srcRect l="10862"/>
            <a:stretch/>
          </p:blipFill>
          <p:spPr>
            <a:xfrm>
              <a:off x="31608931" y="20300866"/>
              <a:ext cx="1416770" cy="981547"/>
            </a:xfrm>
            <a:prstGeom prst="roundRect">
              <a:avLst>
                <a:gd name="adj" fmla="val 7568"/>
              </a:avLst>
            </a:prstGeom>
            <a:ln w="44450">
              <a:noFill/>
            </a:ln>
          </p:spPr>
        </p:pic>
      </p:grpSp>
      <p:cxnSp>
        <p:nvCxnSpPr>
          <p:cNvPr id="101" name="Elbow Connector 45">
            <a:extLst>
              <a:ext uri="{FF2B5EF4-FFF2-40B4-BE49-F238E27FC236}">
                <a16:creationId xmlns:a16="http://schemas.microsoft.com/office/drawing/2014/main" id="{57A3DCC0-EAF2-FE68-9D1B-D69B5AF52DC2}"/>
              </a:ext>
            </a:extLst>
          </p:cNvPr>
          <p:cNvCxnSpPr/>
          <p:nvPr/>
        </p:nvCxnSpPr>
        <p:spPr bwMode="auto">
          <a:xfrm flipV="1">
            <a:off x="27402360" y="7150437"/>
            <a:ext cx="2931990" cy="873281"/>
          </a:xfrm>
          <a:prstGeom prst="bentConnector3">
            <a:avLst>
              <a:gd name="adj1" fmla="val 50000"/>
            </a:avLst>
          </a:prstGeom>
          <a:gradFill rotWithShape="1">
            <a:gsLst>
              <a:gs pos="0">
                <a:srgbClr val="800000"/>
              </a:gs>
              <a:gs pos="50000">
                <a:srgbClr val="800000">
                  <a:gamma/>
                  <a:tint val="73725"/>
                  <a:invGamma/>
                </a:srgbClr>
              </a:gs>
              <a:gs pos="100000">
                <a:srgbClr val="800000"/>
              </a:gs>
            </a:gsLst>
            <a:lin ang="5400000" scaled="1"/>
          </a:gradFill>
          <a:ln w="25400" cap="flat" cmpd="sng" algn="ctr">
            <a:solidFill>
              <a:schemeClr val="tx2">
                <a:lumMod val="60000"/>
                <a:lumOff val="4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TextBox 101">
            <a:extLst>
              <a:ext uri="{FF2B5EF4-FFF2-40B4-BE49-F238E27FC236}">
                <a16:creationId xmlns:a16="http://schemas.microsoft.com/office/drawing/2014/main" id="{2E90B767-7E18-3AD5-62BE-CDBAF23D6B26}"/>
              </a:ext>
            </a:extLst>
          </p:cNvPr>
          <p:cNvSpPr txBox="1"/>
          <p:nvPr/>
        </p:nvSpPr>
        <p:spPr>
          <a:xfrm>
            <a:off x="28607679" y="6726323"/>
            <a:ext cx="2022482" cy="462214"/>
          </a:xfrm>
          <a:prstGeom prst="rect">
            <a:avLst/>
          </a:prstGeom>
          <a:noFill/>
        </p:spPr>
        <p:txBody>
          <a:bodyPr wrap="square" rtlCol="0">
            <a:spAutoFit/>
          </a:bodyPr>
          <a:lstStyle/>
          <a:p>
            <a:r>
              <a:rPr lang="en-US" sz="2400">
                <a:solidFill>
                  <a:schemeClr val="tx1"/>
                </a:solidFill>
                <a:latin typeface="Cambria" panose="02040503050406030204" pitchFamily="18" charset="0"/>
              </a:rPr>
              <a:t>Motor I/O</a:t>
            </a:r>
          </a:p>
        </p:txBody>
      </p:sp>
      <p:pic>
        <p:nvPicPr>
          <p:cNvPr id="108" name="Graphic 107" descr="Satellite outline">
            <a:extLst>
              <a:ext uri="{FF2B5EF4-FFF2-40B4-BE49-F238E27FC236}">
                <a16:creationId xmlns:a16="http://schemas.microsoft.com/office/drawing/2014/main" id="{73D19A9E-7E1C-7667-BAFE-90545FF0170D}"/>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4061623" y="15022972"/>
            <a:ext cx="1117164" cy="1117164"/>
          </a:xfrm>
          <a:prstGeom prst="rect">
            <a:avLst/>
          </a:prstGeom>
        </p:spPr>
      </p:pic>
      <p:sp>
        <p:nvSpPr>
          <p:cNvPr id="41" name="Rectangle 40">
            <a:extLst>
              <a:ext uri="{FF2B5EF4-FFF2-40B4-BE49-F238E27FC236}">
                <a16:creationId xmlns:a16="http://schemas.microsoft.com/office/drawing/2014/main" id="{1BAA0D52-E0F0-35A5-A3CB-83A0FDD010A0}"/>
              </a:ext>
            </a:extLst>
          </p:cNvPr>
          <p:cNvSpPr/>
          <p:nvPr/>
        </p:nvSpPr>
        <p:spPr>
          <a:xfrm>
            <a:off x="23239752" y="14944710"/>
            <a:ext cx="2785923" cy="5656209"/>
          </a:xfrm>
          <a:prstGeom prst="rect">
            <a:avLst/>
          </a:prstGeom>
          <a:no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A27695-B98F-2022-9170-98D85FDD4645}"/>
              </a:ext>
            </a:extLst>
          </p:cNvPr>
          <p:cNvSpPr txBox="1"/>
          <p:nvPr/>
        </p:nvSpPr>
        <p:spPr>
          <a:xfrm>
            <a:off x="23012440" y="22130632"/>
            <a:ext cx="2623101" cy="461665"/>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Ground Station</a:t>
            </a:r>
          </a:p>
        </p:txBody>
      </p:sp>
      <p:sp>
        <p:nvSpPr>
          <p:cNvPr id="153" name="Rectangle: Rounded Corners 139">
            <a:extLst>
              <a:ext uri="{FF2B5EF4-FFF2-40B4-BE49-F238E27FC236}">
                <a16:creationId xmlns:a16="http://schemas.microsoft.com/office/drawing/2014/main" id="{6CDD0C5B-E3B6-990D-74E4-04FC0E9E82F7}"/>
              </a:ext>
            </a:extLst>
          </p:cNvPr>
          <p:cNvSpPr/>
          <p:nvPr/>
        </p:nvSpPr>
        <p:spPr bwMode="auto">
          <a:xfrm>
            <a:off x="23563504" y="19582692"/>
            <a:ext cx="2091579" cy="696269"/>
          </a:xfrm>
          <a:prstGeom prst="roundRect">
            <a:avLst/>
          </a:prstGeom>
          <a:solidFill>
            <a:srgbClr val="7030A0"/>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185" name="TextBox 184">
            <a:extLst>
              <a:ext uri="{FF2B5EF4-FFF2-40B4-BE49-F238E27FC236}">
                <a16:creationId xmlns:a16="http://schemas.microsoft.com/office/drawing/2014/main" id="{59B8D4A3-2546-5EA1-0553-4ACCE38D4A0B}"/>
              </a:ext>
            </a:extLst>
          </p:cNvPr>
          <p:cNvSpPr txBox="1"/>
          <p:nvPr/>
        </p:nvSpPr>
        <p:spPr>
          <a:xfrm>
            <a:off x="23279012" y="19745151"/>
            <a:ext cx="2660561" cy="400110"/>
          </a:xfrm>
          <a:prstGeom prst="rect">
            <a:avLst/>
          </a:prstGeom>
          <a:noFill/>
        </p:spPr>
        <p:txBody>
          <a:bodyPr wrap="square" rtlCol="0">
            <a:spAutoFit/>
          </a:bodyPr>
          <a:lstStyle/>
          <a:p>
            <a:r>
              <a:rPr lang="en-US" sz="2000">
                <a:solidFill>
                  <a:schemeClr val="bg1"/>
                </a:solidFill>
                <a:latin typeface="Cambria" panose="02040503050406030204" pitchFamily="18" charset="0"/>
                <a:ea typeface="Cambria" panose="02040503050406030204" pitchFamily="18" charset="0"/>
              </a:rPr>
              <a:t>PID Control</a:t>
            </a:r>
          </a:p>
        </p:txBody>
      </p:sp>
      <p:sp>
        <p:nvSpPr>
          <p:cNvPr id="78" name="L-Shape 77">
            <a:extLst>
              <a:ext uri="{FF2B5EF4-FFF2-40B4-BE49-F238E27FC236}">
                <a16:creationId xmlns:a16="http://schemas.microsoft.com/office/drawing/2014/main" id="{26493D02-D765-486F-43FB-2970BF48748B}"/>
              </a:ext>
            </a:extLst>
          </p:cNvPr>
          <p:cNvSpPr/>
          <p:nvPr/>
        </p:nvSpPr>
        <p:spPr>
          <a:xfrm rot="10800000">
            <a:off x="30230484" y="14938560"/>
            <a:ext cx="4112071" cy="5673931"/>
          </a:xfrm>
          <a:prstGeom prst="corner">
            <a:avLst>
              <a:gd name="adj1" fmla="val 86753"/>
              <a:gd name="adj2" fmla="val 76870"/>
            </a:avLst>
          </a:prstGeom>
          <a:noFill/>
          <a:ln w="571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extBox 329">
            <a:extLst>
              <a:ext uri="{FF2B5EF4-FFF2-40B4-BE49-F238E27FC236}">
                <a16:creationId xmlns:a16="http://schemas.microsoft.com/office/drawing/2014/main" id="{17ABE511-64FB-3D39-B3BF-3064EE6A081C}"/>
              </a:ext>
            </a:extLst>
          </p:cNvPr>
          <p:cNvSpPr txBox="1"/>
          <p:nvPr/>
        </p:nvSpPr>
        <p:spPr>
          <a:xfrm>
            <a:off x="23700735" y="14385928"/>
            <a:ext cx="1895555" cy="523220"/>
          </a:xfrm>
          <a:prstGeom prst="rect">
            <a:avLst/>
          </a:prstGeom>
          <a:noFill/>
        </p:spPr>
        <p:txBody>
          <a:bodyPr wrap="square" rtlCol="0">
            <a:spAutoFit/>
          </a:bodyPr>
          <a:lstStyle/>
          <a:p>
            <a:r>
              <a:rPr lang="en-US" sz="2800">
                <a:solidFill>
                  <a:schemeClr val="tx1"/>
                </a:solidFill>
                <a:latin typeface="Cambria" panose="02040503050406030204" pitchFamily="18" charset="0"/>
                <a:ea typeface="Cambria" panose="02040503050406030204" pitchFamily="18" charset="0"/>
              </a:rPr>
              <a:t>Software</a:t>
            </a:r>
          </a:p>
        </p:txBody>
      </p:sp>
      <p:sp>
        <p:nvSpPr>
          <p:cNvPr id="331" name="TextBox 330">
            <a:extLst>
              <a:ext uri="{FF2B5EF4-FFF2-40B4-BE49-F238E27FC236}">
                <a16:creationId xmlns:a16="http://schemas.microsoft.com/office/drawing/2014/main" id="{4B76EA41-4494-9237-43B2-C172F0477140}"/>
              </a:ext>
            </a:extLst>
          </p:cNvPr>
          <p:cNvSpPr txBox="1"/>
          <p:nvPr/>
        </p:nvSpPr>
        <p:spPr>
          <a:xfrm>
            <a:off x="26343745" y="14374556"/>
            <a:ext cx="3667629" cy="523220"/>
          </a:xfrm>
          <a:prstGeom prst="rect">
            <a:avLst/>
          </a:prstGeom>
          <a:noFill/>
        </p:spPr>
        <p:txBody>
          <a:bodyPr wrap="square" rtlCol="0">
            <a:spAutoFit/>
          </a:bodyPr>
          <a:lstStyle/>
          <a:p>
            <a:r>
              <a:rPr lang="en-US" sz="2800">
                <a:solidFill>
                  <a:schemeClr val="tx1"/>
                </a:solidFill>
                <a:latin typeface="Cambria" panose="02040503050406030204" pitchFamily="18" charset="0"/>
                <a:ea typeface="Cambria" panose="02040503050406030204" pitchFamily="18" charset="0"/>
              </a:rPr>
              <a:t>Internal Electronics</a:t>
            </a:r>
          </a:p>
        </p:txBody>
      </p:sp>
      <p:sp>
        <p:nvSpPr>
          <p:cNvPr id="332" name="TextBox 331">
            <a:extLst>
              <a:ext uri="{FF2B5EF4-FFF2-40B4-BE49-F238E27FC236}">
                <a16:creationId xmlns:a16="http://schemas.microsoft.com/office/drawing/2014/main" id="{655306F7-2671-1ACF-8BE6-E5042B4646D8}"/>
              </a:ext>
            </a:extLst>
          </p:cNvPr>
          <p:cNvSpPr txBox="1"/>
          <p:nvPr/>
        </p:nvSpPr>
        <p:spPr>
          <a:xfrm>
            <a:off x="30492989" y="14424031"/>
            <a:ext cx="3667629" cy="523220"/>
          </a:xfrm>
          <a:prstGeom prst="rect">
            <a:avLst/>
          </a:prstGeom>
          <a:noFill/>
        </p:spPr>
        <p:txBody>
          <a:bodyPr wrap="square" rtlCol="0">
            <a:spAutoFit/>
          </a:bodyPr>
          <a:lstStyle/>
          <a:p>
            <a:r>
              <a:rPr lang="en-US" sz="2800">
                <a:solidFill>
                  <a:schemeClr val="tx1"/>
                </a:solidFill>
                <a:latin typeface="Cambria" panose="02040503050406030204" pitchFamily="18" charset="0"/>
                <a:ea typeface="Cambria" panose="02040503050406030204" pitchFamily="18" charset="0"/>
              </a:rPr>
              <a:t>Power</a:t>
            </a:r>
          </a:p>
        </p:txBody>
      </p:sp>
      <p:sp>
        <p:nvSpPr>
          <p:cNvPr id="333" name="TextBox 332">
            <a:extLst>
              <a:ext uri="{FF2B5EF4-FFF2-40B4-BE49-F238E27FC236}">
                <a16:creationId xmlns:a16="http://schemas.microsoft.com/office/drawing/2014/main" id="{9DA49C1B-ED3B-CE63-9AE0-4B1FEBF8599A}"/>
              </a:ext>
            </a:extLst>
          </p:cNvPr>
          <p:cNvSpPr txBox="1"/>
          <p:nvPr/>
        </p:nvSpPr>
        <p:spPr>
          <a:xfrm>
            <a:off x="29144376" y="20609390"/>
            <a:ext cx="3667629" cy="523220"/>
          </a:xfrm>
          <a:prstGeom prst="rect">
            <a:avLst/>
          </a:prstGeom>
          <a:noFill/>
        </p:spPr>
        <p:txBody>
          <a:bodyPr wrap="square" rtlCol="0">
            <a:spAutoFit/>
          </a:bodyPr>
          <a:lstStyle/>
          <a:p>
            <a:r>
              <a:rPr lang="en-US" sz="2800">
                <a:solidFill>
                  <a:schemeClr val="tx1"/>
                </a:solidFill>
                <a:latin typeface="Cambria" panose="02040503050406030204" pitchFamily="18" charset="0"/>
                <a:ea typeface="Cambria" panose="02040503050406030204" pitchFamily="18" charset="0"/>
              </a:rPr>
              <a:t>Sensors </a:t>
            </a:r>
          </a:p>
        </p:txBody>
      </p:sp>
      <p:grpSp>
        <p:nvGrpSpPr>
          <p:cNvPr id="334" name="Group 333">
            <a:extLst>
              <a:ext uri="{FF2B5EF4-FFF2-40B4-BE49-F238E27FC236}">
                <a16:creationId xmlns:a16="http://schemas.microsoft.com/office/drawing/2014/main" id="{02233E61-3832-D8D8-3021-683B6D7066D0}"/>
              </a:ext>
            </a:extLst>
          </p:cNvPr>
          <p:cNvGrpSpPr/>
          <p:nvPr/>
        </p:nvGrpSpPr>
        <p:grpSpPr>
          <a:xfrm>
            <a:off x="31649743" y="21523810"/>
            <a:ext cx="2019730" cy="691969"/>
            <a:chOff x="25836675" y="20874429"/>
            <a:chExt cx="3311856" cy="691969"/>
          </a:xfrm>
        </p:grpSpPr>
        <p:sp>
          <p:nvSpPr>
            <p:cNvPr id="335" name="Rounded Rectangle 22">
              <a:extLst>
                <a:ext uri="{FF2B5EF4-FFF2-40B4-BE49-F238E27FC236}">
                  <a16:creationId xmlns:a16="http://schemas.microsoft.com/office/drawing/2014/main" id="{2A51B074-BCB6-EB61-3C01-13E82FDB872D}"/>
                </a:ext>
              </a:extLst>
            </p:cNvPr>
            <p:cNvSpPr/>
            <p:nvPr/>
          </p:nvSpPr>
          <p:spPr>
            <a:xfrm>
              <a:off x="25836675" y="20874429"/>
              <a:ext cx="3311856" cy="691969"/>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36" name="TextBox 335">
              <a:extLst>
                <a:ext uri="{FF2B5EF4-FFF2-40B4-BE49-F238E27FC236}">
                  <a16:creationId xmlns:a16="http://schemas.microsoft.com/office/drawing/2014/main" id="{5089B877-E759-C4DD-8388-AB115F2DCDA0}"/>
                </a:ext>
              </a:extLst>
            </p:cNvPr>
            <p:cNvSpPr txBox="1"/>
            <p:nvPr/>
          </p:nvSpPr>
          <p:spPr>
            <a:xfrm>
              <a:off x="25868096" y="20998153"/>
              <a:ext cx="2157582"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Lidar</a:t>
              </a:r>
            </a:p>
          </p:txBody>
        </p:sp>
      </p:grpSp>
      <p:sp>
        <p:nvSpPr>
          <p:cNvPr id="340" name="Circle: Hollow 143">
            <a:extLst>
              <a:ext uri="{FF2B5EF4-FFF2-40B4-BE49-F238E27FC236}">
                <a16:creationId xmlns:a16="http://schemas.microsoft.com/office/drawing/2014/main" id="{0D15FA36-9539-6945-D769-9EF0E4B5A359}"/>
              </a:ext>
            </a:extLst>
          </p:cNvPr>
          <p:cNvSpPr/>
          <p:nvPr/>
        </p:nvSpPr>
        <p:spPr bwMode="auto">
          <a:xfrm>
            <a:off x="32923537" y="21595847"/>
            <a:ext cx="489379" cy="481687"/>
          </a:xfrm>
          <a:prstGeom prst="donut">
            <a:avLst>
              <a:gd name="adj" fmla="val 14460"/>
            </a:avLst>
          </a:prstGeom>
          <a:solidFill>
            <a:srgbClr val="00B050"/>
          </a:solid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341" name="Rectangle 340">
            <a:extLst>
              <a:ext uri="{FF2B5EF4-FFF2-40B4-BE49-F238E27FC236}">
                <a16:creationId xmlns:a16="http://schemas.microsoft.com/office/drawing/2014/main" id="{51F44B33-C145-4C46-D843-32470C7F573B}"/>
              </a:ext>
            </a:extLst>
          </p:cNvPr>
          <p:cNvSpPr/>
          <p:nvPr/>
        </p:nvSpPr>
        <p:spPr>
          <a:xfrm flipH="1" flipV="1">
            <a:off x="27840055" y="21165300"/>
            <a:ext cx="6119933" cy="1283450"/>
          </a:xfrm>
          <a:prstGeom prst="rect">
            <a:avLst/>
          </a:prstGeom>
          <a:no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93D901C-F3F7-3C2E-2EEC-6551EF0F4183}"/>
                  </a:ext>
                </a:extLst>
              </p:cNvPr>
              <p:cNvSpPr txBox="1"/>
              <p:nvPr/>
            </p:nvSpPr>
            <p:spPr>
              <a:xfrm>
                <a:off x="6004226" y="18323993"/>
                <a:ext cx="5348114" cy="1736822"/>
              </a:xfrm>
              <a:prstGeom prst="rect">
                <a:avLst/>
              </a:prstGeom>
              <a:noFill/>
            </p:spPr>
            <p:txBody>
              <a:bodyPr wrap="square" rtlCol="0">
                <a:spAutoFit/>
              </a:bodyPr>
              <a:lstStyle/>
              <a:p>
                <a:pPr marL="800100" indent="-342900" algn="l">
                  <a:buAutoNum type="arabicParenBoth"/>
                </a:pPr>
                <a:r>
                  <a:rPr lang="en-US" sz="1800">
                    <a:solidFill>
                      <a:schemeClr val="tx1"/>
                    </a:solidFill>
                    <a:effectLst/>
                    <a:latin typeface="Times New Roman" panose="02020603050405020304" pitchFamily="18" charset="0"/>
                    <a:ea typeface="Calibri" panose="020F0502020204030204" pitchFamily="34" charset="0"/>
                  </a:rPr>
                  <a:t>Momentum equation: </a:t>
                </a:r>
                <a14:m>
                  <m:oMath xmlns:m="http://schemas.openxmlformats.org/officeDocument/2006/math">
                    <m:r>
                      <a:rPr lang="en-US" sz="1800" i="1">
                        <a:solidFill>
                          <a:schemeClr val="tx1"/>
                        </a:solidFill>
                        <a:effectLst/>
                        <a:latin typeface="Cambria Math" panose="02040503050406030204" pitchFamily="18" charset="0"/>
                        <a:ea typeface="Calibri" panose="020F0502020204030204" pitchFamily="34" charset="0"/>
                      </a:rPr>
                      <m:t>𝑝</m:t>
                    </m:r>
                    <m:r>
                      <a:rPr lang="en-US" sz="1800" i="1">
                        <a:solidFill>
                          <a:schemeClr val="tx1"/>
                        </a:solidFill>
                        <a:effectLst/>
                        <a:latin typeface="Cambria Math" panose="02040503050406030204" pitchFamily="18" charset="0"/>
                        <a:ea typeface="Calibri" panose="020F0502020204030204" pitchFamily="34" charset="0"/>
                      </a:rPr>
                      <m:t>=</m:t>
                    </m:r>
                    <m:r>
                      <a:rPr lang="en-US" sz="1800" i="1">
                        <a:solidFill>
                          <a:schemeClr val="tx1"/>
                        </a:solidFill>
                        <a:effectLst/>
                        <a:latin typeface="Cambria Math" panose="02040503050406030204" pitchFamily="18" charset="0"/>
                        <a:ea typeface="Calibri" panose="020F0502020204030204" pitchFamily="34" charset="0"/>
                      </a:rPr>
                      <m:t>𝑚𝑣</m:t>
                    </m:r>
                  </m:oMath>
                </a14:m>
                <a:r>
                  <a:rPr lang="en-US" sz="1800">
                    <a:solidFill>
                      <a:schemeClr val="tx1"/>
                    </a:solidFill>
                    <a:effectLst/>
                    <a:latin typeface="Times New Roman" panose="02020603050405020304" pitchFamily="18" charset="0"/>
                    <a:ea typeface="Calibri" panose="020F0502020204030204" pitchFamily="34" charset="0"/>
                  </a:rPr>
                  <a:t> </a:t>
                </a:r>
                <a:endParaRPr lang="en-US">
                  <a:solidFill>
                    <a:schemeClr val="tx1"/>
                  </a:solidFill>
                  <a:latin typeface="Times New Roman" panose="02020603050405020304" pitchFamily="18" charset="0"/>
                  <a:ea typeface="Calibri" panose="020F0502020204030204" pitchFamily="34" charset="0"/>
                </a:endParaRPr>
              </a:p>
              <a:p>
                <a:pPr marL="800100" indent="-342900" algn="l">
                  <a:buAutoNum type="arabicParenBoth"/>
                </a:pPr>
                <a:r>
                  <a:rPr lang="en-US" sz="1800">
                    <a:solidFill>
                      <a:schemeClr val="tx1"/>
                    </a:solidFill>
                    <a:effectLst/>
                    <a:latin typeface="Times New Roman" panose="02020603050405020304" pitchFamily="18" charset="0"/>
                    <a:ea typeface="Calibri" panose="020F0502020204030204" pitchFamily="34" charset="0"/>
                  </a:rPr>
                  <a:t>Newton’s Second Law: </a:t>
                </a:r>
                <a14:m>
                  <m:oMath xmlns:m="http://schemas.openxmlformats.org/officeDocument/2006/math">
                    <m:r>
                      <a:rPr lang="en-US" sz="1800" i="1">
                        <a:solidFill>
                          <a:schemeClr val="tx1"/>
                        </a:solidFill>
                        <a:effectLst/>
                        <a:latin typeface="Cambria Math" panose="02040503050406030204" pitchFamily="18" charset="0"/>
                        <a:ea typeface="Calibri" panose="020F0502020204030204" pitchFamily="34" charset="0"/>
                      </a:rPr>
                      <m:t>𝐹</m:t>
                    </m:r>
                    <m:r>
                      <a:rPr lang="en-US" sz="1800" i="1">
                        <a:solidFill>
                          <a:schemeClr val="tx1"/>
                        </a:solidFill>
                        <a:effectLst/>
                        <a:latin typeface="Cambria Math" panose="02040503050406030204" pitchFamily="18" charset="0"/>
                        <a:ea typeface="Calibri" panose="020F0502020204030204" pitchFamily="34" charset="0"/>
                      </a:rPr>
                      <m:t>=</m:t>
                    </m:r>
                    <m:r>
                      <a:rPr lang="en-US" sz="1800" i="1">
                        <a:solidFill>
                          <a:schemeClr val="tx1"/>
                        </a:solidFill>
                        <a:effectLst/>
                        <a:latin typeface="Cambria Math" panose="02040503050406030204" pitchFamily="18" charset="0"/>
                        <a:ea typeface="Calibri" panose="020F0502020204030204" pitchFamily="34" charset="0"/>
                      </a:rPr>
                      <m:t>𝑚𝑎</m:t>
                    </m:r>
                  </m:oMath>
                </a14:m>
                <a:endParaRPr lang="en-US" sz="1800">
                  <a:solidFill>
                    <a:schemeClr val="tx1"/>
                  </a:solidFill>
                  <a:effectLst/>
                  <a:latin typeface="Times New Roman" panose="02020603050405020304" pitchFamily="18" charset="0"/>
                  <a:ea typeface="Calibri" panose="020F0502020204030204" pitchFamily="34" charset="0"/>
                </a:endParaRPr>
              </a:p>
              <a:p>
                <a:pPr marL="800100" indent="-342900" algn="l">
                  <a:buAutoNum type="arabicParenBoth"/>
                </a:pPr>
                <a:r>
                  <a:rPr lang="en-US" sz="1800">
                    <a:solidFill>
                      <a:schemeClr val="tx1"/>
                    </a:solidFill>
                    <a:effectLst/>
                    <a:latin typeface="Times New Roman" panose="02020603050405020304" pitchFamily="18" charset="0"/>
                    <a:ea typeface="Calibri" panose="020F0502020204030204" pitchFamily="34" charset="0"/>
                  </a:rPr>
                  <a:t>Acceleration= </a:t>
                </a:r>
                <a14:m>
                  <m:oMath xmlns:m="http://schemas.openxmlformats.org/officeDocument/2006/math">
                    <m:r>
                      <a:rPr lang="en-US" sz="1800" i="1">
                        <a:solidFill>
                          <a:schemeClr val="tx1"/>
                        </a:solidFill>
                        <a:effectLst/>
                        <a:latin typeface="Cambria Math" panose="02040503050406030204" pitchFamily="18" charset="0"/>
                        <a:ea typeface="Calibri" panose="020F0502020204030204" pitchFamily="34" charset="0"/>
                      </a:rPr>
                      <m:t>𝑎</m:t>
                    </m:r>
                    <m:r>
                      <a:rPr lang="en-US" sz="1800" i="1">
                        <a:solidFill>
                          <a:schemeClr val="tx1"/>
                        </a:solidFill>
                        <a:effectLst/>
                        <a:latin typeface="Cambria Math" panose="02040503050406030204" pitchFamily="18" charset="0"/>
                        <a:ea typeface="Calibri" panose="020F0502020204030204" pitchFamily="34" charset="0"/>
                      </a:rPr>
                      <m:t>=</m:t>
                    </m:r>
                    <m:f>
                      <m:fPr>
                        <m:ctrlPr>
                          <a:rPr lang="en-US" sz="1800" i="1">
                            <a:solidFill>
                              <a:schemeClr val="tx1"/>
                            </a:solidFill>
                            <a:effectLst/>
                            <a:latin typeface="Cambria Math" panose="02040503050406030204" pitchFamily="18" charset="0"/>
                            <a:ea typeface="Calibri" panose="020F0502020204030204" pitchFamily="34" charset="0"/>
                          </a:rPr>
                        </m:ctrlPr>
                      </m:fPr>
                      <m:num>
                        <m:sSub>
                          <m:sSubPr>
                            <m:ctrlPr>
                              <a:rPr lang="en-US" sz="1800" i="1">
                                <a:solidFill>
                                  <a:schemeClr val="tx1"/>
                                </a:solidFill>
                                <a:effectLst/>
                                <a:latin typeface="Cambria Math" panose="02040503050406030204" pitchFamily="18" charset="0"/>
                                <a:ea typeface="Calibri" panose="020F0502020204030204" pitchFamily="34" charset="0"/>
                              </a:rPr>
                            </m:ctrlPr>
                          </m:sSubPr>
                          <m:e>
                            <m:r>
                              <a:rPr lang="en-US" sz="1800" i="1">
                                <a:solidFill>
                                  <a:schemeClr val="tx1"/>
                                </a:solidFill>
                                <a:effectLst/>
                                <a:latin typeface="Cambria Math" panose="02040503050406030204" pitchFamily="18" charset="0"/>
                                <a:ea typeface="Calibri" panose="020F0502020204030204" pitchFamily="34" charset="0"/>
                              </a:rPr>
                              <m:t>𝑣</m:t>
                            </m:r>
                          </m:e>
                          <m:sub>
                            <m:r>
                              <a:rPr lang="en-US" sz="1800" i="1">
                                <a:solidFill>
                                  <a:schemeClr val="tx1"/>
                                </a:solidFill>
                                <a:effectLst/>
                                <a:latin typeface="Cambria Math" panose="02040503050406030204" pitchFamily="18" charset="0"/>
                                <a:ea typeface="Calibri" panose="020F0502020204030204" pitchFamily="34" charset="0"/>
                              </a:rPr>
                              <m:t>𝑓</m:t>
                            </m:r>
                          </m:sub>
                        </m:sSub>
                        <m:r>
                          <a:rPr lang="en-US" sz="1800" i="1">
                            <a:solidFill>
                              <a:schemeClr val="tx1"/>
                            </a:solidFill>
                            <a:effectLst/>
                            <a:latin typeface="Cambria Math" panose="02040503050406030204" pitchFamily="18" charset="0"/>
                            <a:ea typeface="Calibri" panose="020F0502020204030204" pitchFamily="34" charset="0"/>
                          </a:rPr>
                          <m:t>−</m:t>
                        </m:r>
                        <m:sSub>
                          <m:sSubPr>
                            <m:ctrlPr>
                              <a:rPr lang="en-US" sz="1800" i="1">
                                <a:solidFill>
                                  <a:schemeClr val="tx1"/>
                                </a:solidFill>
                                <a:effectLst/>
                                <a:latin typeface="Cambria Math" panose="02040503050406030204" pitchFamily="18" charset="0"/>
                                <a:ea typeface="Calibri" panose="020F0502020204030204" pitchFamily="34" charset="0"/>
                              </a:rPr>
                            </m:ctrlPr>
                          </m:sSubPr>
                          <m:e>
                            <m:r>
                              <a:rPr lang="en-US" sz="1800" i="1">
                                <a:solidFill>
                                  <a:schemeClr val="tx1"/>
                                </a:solidFill>
                                <a:effectLst/>
                                <a:latin typeface="Cambria Math" panose="02040503050406030204" pitchFamily="18" charset="0"/>
                                <a:ea typeface="Calibri" panose="020F0502020204030204" pitchFamily="34" charset="0"/>
                              </a:rPr>
                              <m:t>𝑣</m:t>
                            </m:r>
                          </m:e>
                          <m:sub>
                            <m:r>
                              <a:rPr lang="en-US" sz="1800" i="1">
                                <a:solidFill>
                                  <a:schemeClr val="tx1"/>
                                </a:solidFill>
                                <a:effectLst/>
                                <a:latin typeface="Cambria Math" panose="02040503050406030204" pitchFamily="18" charset="0"/>
                                <a:ea typeface="Calibri" panose="020F0502020204030204" pitchFamily="34" charset="0"/>
                              </a:rPr>
                              <m:t>𝑖</m:t>
                            </m:r>
                          </m:sub>
                        </m:sSub>
                      </m:num>
                      <m:den>
                        <m:r>
                          <a:rPr lang="en-US" sz="1800" i="1">
                            <a:solidFill>
                              <a:schemeClr val="tx1"/>
                            </a:solidFill>
                            <a:effectLst/>
                            <a:latin typeface="Cambria Math" panose="02040503050406030204" pitchFamily="18" charset="0"/>
                            <a:ea typeface="Calibri" panose="020F0502020204030204" pitchFamily="34" charset="0"/>
                          </a:rPr>
                          <m:t>𝑡</m:t>
                        </m:r>
                      </m:den>
                    </m:f>
                  </m:oMath>
                </a14:m>
                <a:r>
                  <a:rPr lang="en-US" sz="1800">
                    <a:solidFill>
                      <a:schemeClr val="tx1"/>
                    </a:solidFill>
                    <a:effectLst/>
                    <a:latin typeface="Times New Roman" panose="02020603050405020304" pitchFamily="18" charset="0"/>
                    <a:ea typeface="Calibri" panose="020F0502020204030204" pitchFamily="34" charset="0"/>
                  </a:rPr>
                  <a:t> </a:t>
                </a:r>
                <a:endParaRPr lang="en-US" sz="1800">
                  <a:solidFill>
                    <a:schemeClr val="tx1"/>
                  </a:solidFill>
                  <a:latin typeface="Times New Roman" panose="02020603050405020304" pitchFamily="18" charset="0"/>
                  <a:ea typeface="Calibri" panose="020F0502020204030204" pitchFamily="34" charset="0"/>
                </a:endParaRPr>
              </a:p>
              <a:p>
                <a:pPr marL="457200" algn="l"/>
                <a:endParaRPr lang="en-US" sz="500">
                  <a:solidFill>
                    <a:schemeClr val="tx1"/>
                  </a:solidFill>
                  <a:effectLst/>
                  <a:latin typeface="Times New Roman" panose="02020603050405020304" pitchFamily="18" charset="0"/>
                  <a:ea typeface="Calibri" panose="020F0502020204030204" pitchFamily="34" charset="0"/>
                </a:endParaRPr>
              </a:p>
              <a:p>
                <a:pPr marL="45720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a:solidFill>
                                <a:schemeClr val="tx1"/>
                              </a:solidFill>
                              <a:effectLst/>
                              <a:latin typeface="Cambria Math" panose="02040503050406030204" pitchFamily="18" charset="0"/>
                              <a:ea typeface="Calibri" panose="020F0502020204030204" pitchFamily="34" charset="0"/>
                            </a:rPr>
                          </m:ctrlPr>
                        </m:sSubPr>
                        <m:e>
                          <m:r>
                            <a:rPr lang="en-US" sz="1800" i="1">
                              <a:solidFill>
                                <a:schemeClr val="tx1"/>
                              </a:solidFill>
                              <a:effectLst/>
                              <a:latin typeface="Cambria Math" panose="02040503050406030204" pitchFamily="18" charset="0"/>
                              <a:ea typeface="Calibri" panose="020F0502020204030204" pitchFamily="34" charset="0"/>
                            </a:rPr>
                            <m:t>𝐹</m:t>
                          </m:r>
                        </m:e>
                        <m:sub>
                          <m:r>
                            <a:rPr lang="en-US" sz="1800" i="1">
                              <a:solidFill>
                                <a:schemeClr val="tx1"/>
                              </a:solidFill>
                              <a:effectLst/>
                              <a:latin typeface="Cambria Math" panose="02040503050406030204" pitchFamily="18" charset="0"/>
                              <a:ea typeface="Calibri" panose="020F0502020204030204" pitchFamily="34" charset="0"/>
                            </a:rPr>
                            <m:t>𝑖𝑚𝑝𝑎𝑐𝑡</m:t>
                          </m:r>
                        </m:sub>
                      </m:sSub>
                      <m:r>
                        <a:rPr lang="en-US" sz="1800" i="1">
                          <a:solidFill>
                            <a:schemeClr val="tx1"/>
                          </a:solidFill>
                          <a:effectLst/>
                          <a:latin typeface="Cambria Math" panose="02040503050406030204" pitchFamily="18" charset="0"/>
                          <a:ea typeface="Calibri" panose="020F0502020204030204" pitchFamily="34" charset="0"/>
                        </a:rPr>
                        <m:t>=</m:t>
                      </m:r>
                      <m:d>
                        <m:dPr>
                          <m:begChr m:val="|"/>
                          <m:endChr m:val="|"/>
                          <m:ctrlPr>
                            <a:rPr lang="en-US" sz="1800" i="1">
                              <a:solidFill>
                                <a:schemeClr val="tx1"/>
                              </a:solidFill>
                              <a:effectLst/>
                              <a:latin typeface="Cambria Math" panose="02040503050406030204" pitchFamily="18" charset="0"/>
                              <a:ea typeface="Calibri" panose="020F0502020204030204" pitchFamily="34" charset="0"/>
                            </a:rPr>
                          </m:ctrlPr>
                        </m:dPr>
                        <m:e>
                          <m:f>
                            <m:fPr>
                              <m:ctrlPr>
                                <a:rPr lang="en-US" sz="1800" i="1">
                                  <a:solidFill>
                                    <a:schemeClr val="tx1"/>
                                  </a:solidFill>
                                  <a:effectLst/>
                                  <a:latin typeface="Cambria Math" panose="02040503050406030204" pitchFamily="18" charset="0"/>
                                  <a:ea typeface="Calibri" panose="020F0502020204030204" pitchFamily="34" charset="0"/>
                                </a:rPr>
                              </m:ctrlPr>
                            </m:fPr>
                            <m:num>
                              <m:r>
                                <a:rPr lang="en-US" sz="1800" i="1">
                                  <a:solidFill>
                                    <a:schemeClr val="tx1"/>
                                  </a:solidFill>
                                  <a:effectLst/>
                                  <a:latin typeface="Cambria Math" panose="02040503050406030204" pitchFamily="18" charset="0"/>
                                  <a:ea typeface="Calibri" panose="020F0502020204030204" pitchFamily="34" charset="0"/>
                                </a:rPr>
                                <m:t>𝑚</m:t>
                              </m:r>
                              <m:sSub>
                                <m:sSubPr>
                                  <m:ctrlPr>
                                    <a:rPr lang="en-US" sz="1800" i="1">
                                      <a:solidFill>
                                        <a:schemeClr val="tx1"/>
                                      </a:solidFill>
                                      <a:effectLst/>
                                      <a:latin typeface="Cambria Math" panose="02040503050406030204" pitchFamily="18" charset="0"/>
                                      <a:ea typeface="Calibri" panose="020F0502020204030204" pitchFamily="34" charset="0"/>
                                    </a:rPr>
                                  </m:ctrlPr>
                                </m:sSubPr>
                                <m:e>
                                  <m:r>
                                    <a:rPr lang="en-US" sz="1800" i="1">
                                      <a:solidFill>
                                        <a:schemeClr val="tx1"/>
                                      </a:solidFill>
                                      <a:effectLst/>
                                      <a:latin typeface="Cambria Math" panose="02040503050406030204" pitchFamily="18" charset="0"/>
                                      <a:ea typeface="Calibri" panose="020F0502020204030204" pitchFamily="34" charset="0"/>
                                    </a:rPr>
                                    <m:t>𝑣</m:t>
                                  </m:r>
                                </m:e>
                                <m:sub>
                                  <m:r>
                                    <a:rPr lang="en-US" sz="1800" i="1">
                                      <a:solidFill>
                                        <a:schemeClr val="tx1"/>
                                      </a:solidFill>
                                      <a:effectLst/>
                                      <a:latin typeface="Cambria Math" panose="02040503050406030204" pitchFamily="18" charset="0"/>
                                      <a:ea typeface="Calibri" panose="020F0502020204030204" pitchFamily="34" charset="0"/>
                                    </a:rPr>
                                    <m:t>𝑓𝑖𝑛𝑎𝑙</m:t>
                                  </m:r>
                                </m:sub>
                              </m:sSub>
                              <m:r>
                                <a:rPr lang="en-US" sz="1800" i="1">
                                  <a:solidFill>
                                    <a:schemeClr val="tx1"/>
                                  </a:solidFill>
                                  <a:effectLst/>
                                  <a:latin typeface="Cambria Math" panose="02040503050406030204" pitchFamily="18" charset="0"/>
                                  <a:ea typeface="Calibri" panose="020F0502020204030204" pitchFamily="34" charset="0"/>
                                </a:rPr>
                                <m:t>−</m:t>
                              </m:r>
                              <m:r>
                                <a:rPr lang="en-US" sz="1800" i="1">
                                  <a:solidFill>
                                    <a:schemeClr val="tx1"/>
                                  </a:solidFill>
                                  <a:effectLst/>
                                  <a:latin typeface="Cambria Math" panose="02040503050406030204" pitchFamily="18" charset="0"/>
                                  <a:ea typeface="Calibri" panose="020F0502020204030204" pitchFamily="34" charset="0"/>
                                </a:rPr>
                                <m:t>𝑚</m:t>
                              </m:r>
                              <m:sSub>
                                <m:sSubPr>
                                  <m:ctrlPr>
                                    <a:rPr lang="en-US" sz="1800" i="1">
                                      <a:solidFill>
                                        <a:schemeClr val="tx1"/>
                                      </a:solidFill>
                                      <a:effectLst/>
                                      <a:latin typeface="Cambria Math" panose="02040503050406030204" pitchFamily="18" charset="0"/>
                                      <a:ea typeface="Calibri" panose="020F0502020204030204" pitchFamily="34" charset="0"/>
                                    </a:rPr>
                                  </m:ctrlPr>
                                </m:sSubPr>
                                <m:e>
                                  <m:r>
                                    <a:rPr lang="en-US" sz="1800" i="1">
                                      <a:solidFill>
                                        <a:schemeClr val="tx1"/>
                                      </a:solidFill>
                                      <a:effectLst/>
                                      <a:latin typeface="Cambria Math" panose="02040503050406030204" pitchFamily="18" charset="0"/>
                                      <a:ea typeface="Calibri" panose="020F0502020204030204" pitchFamily="34" charset="0"/>
                                    </a:rPr>
                                    <m:t>𝑣</m:t>
                                  </m:r>
                                </m:e>
                                <m:sub>
                                  <m:r>
                                    <a:rPr lang="en-US" sz="1800" i="1">
                                      <a:solidFill>
                                        <a:schemeClr val="tx1"/>
                                      </a:solidFill>
                                      <a:effectLst/>
                                      <a:latin typeface="Cambria Math" panose="02040503050406030204" pitchFamily="18" charset="0"/>
                                      <a:ea typeface="Calibri" panose="020F0502020204030204" pitchFamily="34" charset="0"/>
                                    </a:rPr>
                                    <m:t>𝑖𝑛𝑖𝑡𝑖𝑎𝑙</m:t>
                                  </m:r>
                                </m:sub>
                              </m:sSub>
                            </m:num>
                            <m:den>
                              <m:sSub>
                                <m:sSubPr>
                                  <m:ctrlPr>
                                    <a:rPr lang="en-US" sz="1800" i="1">
                                      <a:solidFill>
                                        <a:schemeClr val="tx1"/>
                                      </a:solidFill>
                                      <a:effectLst/>
                                      <a:latin typeface="Cambria Math" panose="02040503050406030204" pitchFamily="18" charset="0"/>
                                      <a:ea typeface="Calibri" panose="020F0502020204030204" pitchFamily="34" charset="0"/>
                                    </a:rPr>
                                  </m:ctrlPr>
                                </m:sSubPr>
                                <m:e>
                                  <m:r>
                                    <a:rPr lang="en-US" sz="1800" i="1">
                                      <a:solidFill>
                                        <a:schemeClr val="tx1"/>
                                      </a:solidFill>
                                      <a:effectLst/>
                                      <a:latin typeface="Cambria Math" panose="02040503050406030204" pitchFamily="18" charset="0"/>
                                      <a:ea typeface="Calibri" panose="020F0502020204030204" pitchFamily="34" charset="0"/>
                                    </a:rPr>
                                    <m:t>∆</m:t>
                                  </m:r>
                                  <m:r>
                                    <a:rPr lang="en-US" sz="1800" i="1">
                                      <a:solidFill>
                                        <a:schemeClr val="tx1"/>
                                      </a:solidFill>
                                      <a:effectLst/>
                                      <a:latin typeface="Cambria Math" panose="02040503050406030204" pitchFamily="18" charset="0"/>
                                      <a:ea typeface="Calibri" panose="020F0502020204030204" pitchFamily="34" charset="0"/>
                                    </a:rPr>
                                    <m:t>𝑡</m:t>
                                  </m:r>
                                </m:e>
                                <m:sub>
                                  <m:r>
                                    <a:rPr lang="en-US" sz="1800" i="1">
                                      <a:solidFill>
                                        <a:schemeClr val="tx1"/>
                                      </a:solidFill>
                                      <a:effectLst/>
                                      <a:latin typeface="Cambria Math" panose="02040503050406030204" pitchFamily="18" charset="0"/>
                                      <a:ea typeface="Calibri" panose="020F0502020204030204" pitchFamily="34" charset="0"/>
                                    </a:rPr>
                                    <m:t>𝑖𝑚𝑝𝑎𝑐𝑡</m:t>
                                  </m:r>
                                </m:sub>
                              </m:sSub>
                            </m:den>
                          </m:f>
                        </m:e>
                      </m:d>
                      <m:r>
                        <a:rPr lang="en-US" sz="1800" i="1">
                          <a:solidFill>
                            <a:schemeClr val="tx1"/>
                          </a:solidFill>
                          <a:effectLst/>
                          <a:latin typeface="Cambria Math" panose="02040503050406030204" pitchFamily="18" charset="0"/>
                          <a:ea typeface="Calibri" panose="020F0502020204030204" pitchFamily="34" charset="0"/>
                        </a:rPr>
                        <m:t>=</m:t>
                      </m:r>
                      <m:r>
                        <a:rPr lang="en-US" sz="1800" b="1" i="1" smtClean="0">
                          <a:solidFill>
                            <a:schemeClr val="tx1"/>
                          </a:solidFill>
                          <a:effectLst/>
                          <a:latin typeface="Cambria Math" panose="02040503050406030204" pitchFamily="18" charset="0"/>
                          <a:ea typeface="Calibri" panose="020F0502020204030204" pitchFamily="34" charset="0"/>
                        </a:rPr>
                        <m:t>𝟐𝟕</m:t>
                      </m:r>
                      <m:r>
                        <a:rPr lang="en-US" sz="1800" b="1" i="1" smtClean="0">
                          <a:solidFill>
                            <a:schemeClr val="tx1"/>
                          </a:solidFill>
                          <a:effectLst/>
                          <a:latin typeface="Cambria Math" panose="02040503050406030204" pitchFamily="18" charset="0"/>
                          <a:ea typeface="Calibri" panose="020F0502020204030204" pitchFamily="34" charset="0"/>
                        </a:rPr>
                        <m:t>.</m:t>
                      </m:r>
                      <m:r>
                        <a:rPr lang="en-US" sz="1800" b="1" i="1" smtClean="0">
                          <a:solidFill>
                            <a:schemeClr val="tx1"/>
                          </a:solidFill>
                          <a:effectLst/>
                          <a:latin typeface="Cambria Math" panose="02040503050406030204" pitchFamily="18" charset="0"/>
                          <a:ea typeface="Calibri" panose="020F0502020204030204" pitchFamily="34" charset="0"/>
                        </a:rPr>
                        <m:t>𝟏𝟏</m:t>
                      </m:r>
                      <m:r>
                        <a:rPr lang="en-US" sz="1800" b="1" i="1">
                          <a:solidFill>
                            <a:schemeClr val="tx1"/>
                          </a:solidFill>
                          <a:effectLst/>
                          <a:latin typeface="Cambria Math" panose="02040503050406030204" pitchFamily="18" charset="0"/>
                          <a:ea typeface="Calibri" panose="020F0502020204030204" pitchFamily="34" charset="0"/>
                        </a:rPr>
                        <m:t> </m:t>
                      </m:r>
                      <m:r>
                        <a:rPr lang="en-US" sz="1800" b="1" i="1">
                          <a:solidFill>
                            <a:schemeClr val="tx1"/>
                          </a:solidFill>
                          <a:effectLst/>
                          <a:latin typeface="Cambria Math" panose="02040503050406030204" pitchFamily="18" charset="0"/>
                          <a:ea typeface="Calibri" panose="020F0502020204030204" pitchFamily="34" charset="0"/>
                        </a:rPr>
                        <m:t>𝑵</m:t>
                      </m:r>
                      <m:r>
                        <a:rPr lang="en-US" sz="1800" i="1">
                          <a:solidFill>
                            <a:schemeClr val="tx1"/>
                          </a:solidFill>
                          <a:effectLst/>
                          <a:latin typeface="Cambria Math" panose="02040503050406030204" pitchFamily="18" charset="0"/>
                          <a:ea typeface="Calibri" panose="020F0502020204030204" pitchFamily="34" charset="0"/>
                        </a:rPr>
                        <m:t> </m:t>
                      </m:r>
                    </m:oMath>
                  </m:oMathPara>
                </a14:m>
                <a:endParaRPr lang="en-US" sz="1800">
                  <a:solidFill>
                    <a:schemeClr val="tx1"/>
                  </a:solidFill>
                  <a:effectLst/>
                  <a:ea typeface="Calibri" panose="020F0502020204030204" pitchFamily="34" charset="0"/>
                </a:endParaRPr>
              </a:p>
            </p:txBody>
          </p:sp>
        </mc:Choice>
        <mc:Fallback>
          <p:sp>
            <p:nvSpPr>
              <p:cNvPr id="7" name="TextBox 6">
                <a:extLst>
                  <a:ext uri="{FF2B5EF4-FFF2-40B4-BE49-F238E27FC236}">
                    <a16:creationId xmlns:a16="http://schemas.microsoft.com/office/drawing/2014/main" id="{693D901C-F3F7-3C2E-2EEC-6551EF0F4183}"/>
                  </a:ext>
                </a:extLst>
              </p:cNvPr>
              <p:cNvSpPr txBox="1">
                <a:spLocks noRot="1" noChangeAspect="1" noMove="1" noResize="1" noEditPoints="1" noAdjustHandles="1" noChangeArrowheads="1" noChangeShapeType="1" noTextEdit="1"/>
              </p:cNvSpPr>
              <p:nvPr/>
            </p:nvSpPr>
            <p:spPr>
              <a:xfrm>
                <a:off x="6004226" y="18323993"/>
                <a:ext cx="5348114" cy="1736822"/>
              </a:xfrm>
              <a:prstGeom prst="rect">
                <a:avLst/>
              </a:prstGeom>
              <a:blipFill>
                <a:blip r:embed="rId52"/>
                <a:stretch>
                  <a:fillRect t="-2105"/>
                </a:stretch>
              </a:blipFill>
            </p:spPr>
            <p:txBody>
              <a:bodyPr/>
              <a:lstStyle/>
              <a:p>
                <a:r>
                  <a:rPr lang="en-US">
                    <a:noFill/>
                  </a:rPr>
                  <a:t> </a:t>
                </a:r>
              </a:p>
            </p:txBody>
          </p:sp>
        </mc:Fallback>
      </mc:AlternateContent>
      <p:graphicFrame>
        <p:nvGraphicFramePr>
          <p:cNvPr id="224" name="Table 227">
            <a:extLst>
              <a:ext uri="{FF2B5EF4-FFF2-40B4-BE49-F238E27FC236}">
                <a16:creationId xmlns:a16="http://schemas.microsoft.com/office/drawing/2014/main" id="{F73FB16D-B376-D5A6-67EB-EA2DAECB64FD}"/>
              </a:ext>
            </a:extLst>
          </p:cNvPr>
          <p:cNvGraphicFramePr>
            <a:graphicFrameLocks noGrp="1"/>
          </p:cNvGraphicFramePr>
          <p:nvPr>
            <p:extLst>
              <p:ext uri="{D42A27DB-BD31-4B8C-83A1-F6EECF244321}">
                <p14:modId xmlns:p14="http://schemas.microsoft.com/office/powerpoint/2010/main" val="3217099897"/>
              </p:ext>
            </p:extLst>
          </p:nvPr>
        </p:nvGraphicFramePr>
        <p:xfrm>
          <a:off x="6239145" y="20387507"/>
          <a:ext cx="4538596" cy="1831455"/>
        </p:xfrm>
        <a:graphic>
          <a:graphicData uri="http://schemas.openxmlformats.org/drawingml/2006/table">
            <a:tbl>
              <a:tblPr firstRow="1" bandRow="1">
                <a:tableStyleId>{073A0DAA-6AF3-43AB-8588-CEC1D06C72B9}</a:tableStyleId>
              </a:tblPr>
              <a:tblGrid>
                <a:gridCol w="2120075">
                  <a:extLst>
                    <a:ext uri="{9D8B030D-6E8A-4147-A177-3AD203B41FA5}">
                      <a16:colId xmlns:a16="http://schemas.microsoft.com/office/drawing/2014/main" val="3736717657"/>
                    </a:ext>
                  </a:extLst>
                </a:gridCol>
                <a:gridCol w="2418521">
                  <a:extLst>
                    <a:ext uri="{9D8B030D-6E8A-4147-A177-3AD203B41FA5}">
                      <a16:colId xmlns:a16="http://schemas.microsoft.com/office/drawing/2014/main" val="1733146169"/>
                    </a:ext>
                  </a:extLst>
                </a:gridCol>
              </a:tblGrid>
              <a:tr h="366291">
                <a:tc gridSpan="2">
                  <a:txBody>
                    <a:bodyPr/>
                    <a:lstStyle/>
                    <a:p>
                      <a:pPr algn="ctr"/>
                      <a:r>
                        <a:rPr lang="en-US">
                          <a:latin typeface="Times New Roman" panose="02020603050405020304" pitchFamily="18" charset="0"/>
                          <a:cs typeface="Times New Roman" panose="02020603050405020304" pitchFamily="18" charset="0"/>
                        </a:rPr>
                        <a:t>Table of Assumptions</a:t>
                      </a:r>
                    </a:p>
                  </a:txBody>
                  <a:tcPr>
                    <a:solidFill>
                      <a:srgbClr val="002060"/>
                    </a:solidFill>
                  </a:tcPr>
                </a:tc>
                <a:tc hMerge="1">
                  <a:txBody>
                    <a:bodyPr/>
                    <a:lstStyle/>
                    <a:p>
                      <a:endParaRPr lang="en-US"/>
                    </a:p>
                  </a:txBody>
                  <a:tcPr/>
                </a:tc>
                <a:extLst>
                  <a:ext uri="{0D108BD9-81ED-4DB2-BD59-A6C34878D82A}">
                    <a16:rowId xmlns:a16="http://schemas.microsoft.com/office/drawing/2014/main" val="3455255219"/>
                  </a:ext>
                </a:extLst>
              </a:tr>
              <a:tr h="366291">
                <a:tc>
                  <a:txBody>
                    <a:bodyPr/>
                    <a:lstStyle/>
                    <a:p>
                      <a:pPr algn="ctr"/>
                      <a:r>
                        <a:rPr lang="en-US">
                          <a:latin typeface="Times New Roman" panose="02020603050405020304" pitchFamily="18" charset="0"/>
                          <a:cs typeface="Times New Roman" panose="02020603050405020304" pitchFamily="18" charset="0"/>
                        </a:rPr>
                        <a:t>UAV Initial Velocity</a:t>
                      </a:r>
                    </a:p>
                  </a:txBody>
                  <a:tcPr/>
                </a:tc>
                <a:tc>
                  <a:txBody>
                    <a:bodyPr/>
                    <a:lstStyle/>
                    <a:p>
                      <a:pPr algn="ctr"/>
                      <a:r>
                        <a:rPr lang="en-US">
                          <a:latin typeface="Times New Roman" panose="02020603050405020304" pitchFamily="18" charset="0"/>
                          <a:cs typeface="Times New Roman" panose="02020603050405020304" pitchFamily="18" charset="0"/>
                        </a:rPr>
                        <a:t>6.5 m/s</a:t>
                      </a:r>
                    </a:p>
                  </a:txBody>
                  <a:tcPr/>
                </a:tc>
                <a:extLst>
                  <a:ext uri="{0D108BD9-81ED-4DB2-BD59-A6C34878D82A}">
                    <a16:rowId xmlns:a16="http://schemas.microsoft.com/office/drawing/2014/main" val="3225421879"/>
                  </a:ext>
                </a:extLst>
              </a:tr>
              <a:tr h="366291">
                <a:tc>
                  <a:txBody>
                    <a:bodyPr/>
                    <a:lstStyle/>
                    <a:p>
                      <a:pPr algn="ctr"/>
                      <a:r>
                        <a:rPr lang="en-US">
                          <a:latin typeface="Times New Roman" panose="02020603050405020304" pitchFamily="18" charset="0"/>
                          <a:cs typeface="Times New Roman" panose="02020603050405020304" pitchFamily="18" charset="0"/>
                        </a:rPr>
                        <a:t>UAV Final Velocity</a:t>
                      </a:r>
                    </a:p>
                  </a:txBody>
                  <a:tcPr/>
                </a:tc>
                <a:tc>
                  <a:txBody>
                    <a:bodyPr/>
                    <a:lstStyle/>
                    <a:p>
                      <a:pPr algn="ctr"/>
                      <a:r>
                        <a:rPr lang="en-US">
                          <a:latin typeface="Times New Roman" panose="02020603050405020304" pitchFamily="18" charset="0"/>
                          <a:cs typeface="Times New Roman" panose="02020603050405020304" pitchFamily="18" charset="0"/>
                        </a:rPr>
                        <a:t>0 m/s</a:t>
                      </a:r>
                    </a:p>
                  </a:txBody>
                  <a:tcPr/>
                </a:tc>
                <a:extLst>
                  <a:ext uri="{0D108BD9-81ED-4DB2-BD59-A6C34878D82A}">
                    <a16:rowId xmlns:a16="http://schemas.microsoft.com/office/drawing/2014/main" val="4256998698"/>
                  </a:ext>
                </a:extLst>
              </a:tr>
              <a:tr h="366291">
                <a:tc>
                  <a:txBody>
                    <a:bodyPr/>
                    <a:lstStyle/>
                    <a:p>
                      <a:pPr algn="ctr"/>
                      <a:r>
                        <a:rPr lang="en-US">
                          <a:latin typeface="Times New Roman" panose="02020603050405020304" pitchFamily="18" charset="0"/>
                          <a:cs typeface="Times New Roman" panose="02020603050405020304" pitchFamily="18" charset="0"/>
                        </a:rPr>
                        <a:t>UAV Mass</a:t>
                      </a:r>
                    </a:p>
                  </a:txBody>
                  <a:tcPr/>
                </a:tc>
                <a:tc>
                  <a:txBody>
                    <a:bodyPr/>
                    <a:lstStyle/>
                    <a:p>
                      <a:pPr algn="ctr"/>
                      <a:r>
                        <a:rPr lang="en-US">
                          <a:latin typeface="Times New Roman" panose="02020603050405020304" pitchFamily="18" charset="0"/>
                          <a:cs typeface="Times New Roman" panose="02020603050405020304" pitchFamily="18" charset="0"/>
                        </a:rPr>
                        <a:t>2.086 kg</a:t>
                      </a:r>
                    </a:p>
                  </a:txBody>
                  <a:tcPr/>
                </a:tc>
                <a:extLst>
                  <a:ext uri="{0D108BD9-81ED-4DB2-BD59-A6C34878D82A}">
                    <a16:rowId xmlns:a16="http://schemas.microsoft.com/office/drawing/2014/main" val="1335306166"/>
                  </a:ext>
                </a:extLst>
              </a:tr>
              <a:tr h="366291">
                <a:tc>
                  <a:txBody>
                    <a:bodyPr/>
                    <a:lstStyle/>
                    <a:p>
                      <a:pPr algn="ctr"/>
                      <a:r>
                        <a:rPr lang="en-US">
                          <a:latin typeface="Times New Roman" panose="02020603050405020304" pitchFamily="18" charset="0"/>
                          <a:cs typeface="Times New Roman" panose="02020603050405020304" pitchFamily="18" charset="0"/>
                        </a:rPr>
                        <a:t>Time of impact</a:t>
                      </a:r>
                    </a:p>
                  </a:txBody>
                  <a:tcPr/>
                </a:tc>
                <a:tc>
                  <a:txBody>
                    <a:bodyPr/>
                    <a:lstStyle/>
                    <a:p>
                      <a:pPr algn="ctr"/>
                      <a:r>
                        <a:rPr lang="en-US">
                          <a:latin typeface="Times New Roman" panose="02020603050405020304" pitchFamily="18" charset="0"/>
                          <a:cs typeface="Times New Roman" panose="02020603050405020304" pitchFamily="18" charset="0"/>
                        </a:rPr>
                        <a:t>0.5 sec</a:t>
                      </a:r>
                    </a:p>
                  </a:txBody>
                  <a:tcPr/>
                </a:tc>
                <a:extLst>
                  <a:ext uri="{0D108BD9-81ED-4DB2-BD59-A6C34878D82A}">
                    <a16:rowId xmlns:a16="http://schemas.microsoft.com/office/drawing/2014/main" val="1436557231"/>
                  </a:ext>
                </a:extLst>
              </a:tr>
            </a:tbl>
          </a:graphicData>
        </a:graphic>
      </p:graphicFrame>
      <p:sp>
        <p:nvSpPr>
          <p:cNvPr id="343" name="TextBox 342">
            <a:extLst>
              <a:ext uri="{FF2B5EF4-FFF2-40B4-BE49-F238E27FC236}">
                <a16:creationId xmlns:a16="http://schemas.microsoft.com/office/drawing/2014/main" id="{0CEF093F-CC6F-1A37-2CFC-C8FD52D25932}"/>
              </a:ext>
            </a:extLst>
          </p:cNvPr>
          <p:cNvSpPr txBox="1"/>
          <p:nvPr/>
        </p:nvSpPr>
        <p:spPr>
          <a:xfrm>
            <a:off x="23655290" y="16067225"/>
            <a:ext cx="2060401" cy="461665"/>
          </a:xfrm>
          <a:prstGeom prst="rect">
            <a:avLst/>
          </a:prstGeom>
          <a:noFill/>
        </p:spPr>
        <p:txBody>
          <a:bodyPr wrap="square" rtlCol="0">
            <a:spAutoFit/>
          </a:bodyPr>
          <a:lstStyle/>
          <a:p>
            <a:r>
              <a:rPr lang="en-US" sz="2400">
                <a:solidFill>
                  <a:schemeClr val="bg1"/>
                </a:solidFill>
                <a:latin typeface="Cambria" panose="02040503050406030204" pitchFamily="18" charset="0"/>
                <a:ea typeface="Cambria" panose="02040503050406030204" pitchFamily="18" charset="0"/>
              </a:rPr>
              <a:t>Satellite</a:t>
            </a:r>
          </a:p>
        </p:txBody>
      </p:sp>
      <p:pic>
        <p:nvPicPr>
          <p:cNvPr id="49" name="Picture 67" descr="Table&#10;&#10;Description automatically generated">
            <a:extLst>
              <a:ext uri="{FF2B5EF4-FFF2-40B4-BE49-F238E27FC236}">
                <a16:creationId xmlns:a16="http://schemas.microsoft.com/office/drawing/2014/main" id="{8C21B961-5B17-0848-1E07-1378122B3990}"/>
              </a:ext>
            </a:extLst>
          </p:cNvPr>
          <p:cNvPicPr>
            <a:picLocks noChangeAspect="1"/>
          </p:cNvPicPr>
          <p:nvPr/>
        </p:nvPicPr>
        <p:blipFill rotWithShape="1">
          <a:blip r:embed="rId53"/>
          <a:srcRect l="9434" t="6915" r="8895" b="339"/>
          <a:stretch/>
        </p:blipFill>
        <p:spPr>
          <a:xfrm>
            <a:off x="18595831" y="28330256"/>
            <a:ext cx="6060809" cy="3483572"/>
          </a:xfrm>
          <a:prstGeom prst="rect">
            <a:avLst/>
          </a:prstGeom>
          <a:ln w="28575">
            <a:solidFill>
              <a:schemeClr val="tx1"/>
            </a:solidFill>
          </a:ln>
        </p:spPr>
      </p:pic>
      <p:sp>
        <p:nvSpPr>
          <p:cNvPr id="347" name="TextBox 346">
            <a:extLst>
              <a:ext uri="{FF2B5EF4-FFF2-40B4-BE49-F238E27FC236}">
                <a16:creationId xmlns:a16="http://schemas.microsoft.com/office/drawing/2014/main" id="{8E6D65BE-40BF-97B6-26D9-6D20639A4DB2}"/>
              </a:ext>
            </a:extLst>
          </p:cNvPr>
          <p:cNvSpPr txBox="1"/>
          <p:nvPr/>
        </p:nvSpPr>
        <p:spPr>
          <a:xfrm>
            <a:off x="18812948" y="31852765"/>
            <a:ext cx="5421782" cy="461665"/>
          </a:xfrm>
          <a:prstGeom prst="rect">
            <a:avLst/>
          </a:prstGeom>
          <a:noFill/>
        </p:spPr>
        <p:txBody>
          <a:bodyPr wrap="square" rtlCol="0">
            <a:spAutoFit/>
          </a:bodyPr>
          <a:lstStyle/>
          <a:p>
            <a:r>
              <a:rPr lang="en-US" sz="2400" b="0" i="1">
                <a:solidFill>
                  <a:schemeClr val="tx1"/>
                </a:solidFill>
                <a:latin typeface="Cambria" panose="02040503050406030204" pitchFamily="18" charset="0"/>
                <a:ea typeface="Cambria" panose="02040503050406030204" pitchFamily="18" charset="0"/>
              </a:rPr>
              <a:t>Real-Time Diagnostic Panel</a:t>
            </a:r>
          </a:p>
        </p:txBody>
      </p:sp>
      <p:sp>
        <p:nvSpPr>
          <p:cNvPr id="228" name="TextBox 227">
            <a:extLst>
              <a:ext uri="{FF2B5EF4-FFF2-40B4-BE49-F238E27FC236}">
                <a16:creationId xmlns:a16="http://schemas.microsoft.com/office/drawing/2014/main" id="{44DEF122-289E-9D37-B5B0-239AACB5908F}"/>
              </a:ext>
            </a:extLst>
          </p:cNvPr>
          <p:cNvSpPr txBox="1"/>
          <p:nvPr/>
        </p:nvSpPr>
        <p:spPr>
          <a:xfrm>
            <a:off x="6348017" y="24415504"/>
            <a:ext cx="5686281" cy="3323987"/>
          </a:xfrm>
          <a:prstGeom prst="rect">
            <a:avLst/>
          </a:prstGeom>
          <a:noFill/>
        </p:spPr>
        <p:txBody>
          <a:bodyPr wrap="square" rtlCol="0">
            <a:spAutoFit/>
          </a:bodyPr>
          <a:lstStyle/>
          <a:p>
            <a:r>
              <a:rPr lang="en-US" sz="2800">
                <a:solidFill>
                  <a:schemeClr val="tx1"/>
                </a:solidFill>
                <a:latin typeface="Cambria" panose="02040503050406030204" pitchFamily="18" charset="0"/>
              </a:rPr>
              <a:t>Design Criteria: </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All-Weather Electronics Protection</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Efficient Component Layout and Compact Design</a:t>
            </a:r>
          </a:p>
          <a:p>
            <a:pPr marL="457200" indent="-457200" algn="l">
              <a:buFont typeface="Wingdings" panose="05000000000000000000" pitchFamily="2" charset="2"/>
              <a:buChar char="§"/>
            </a:pPr>
            <a:r>
              <a:rPr lang="en-US" sz="2400">
                <a:solidFill>
                  <a:schemeClr val="tx1"/>
                </a:solidFill>
                <a:latin typeface="Cambria" panose="02040503050406030204" pitchFamily="18" charset="0"/>
              </a:rPr>
              <a:t>Internal Fan for Temperature Regulation</a:t>
            </a:r>
          </a:p>
          <a:p>
            <a:pPr algn="l"/>
            <a:endParaRPr lang="en-US" sz="1000">
              <a:solidFill>
                <a:schemeClr val="tx1"/>
              </a:solidFill>
              <a:latin typeface="Cambria" panose="02040503050406030204" pitchFamily="18" charset="0"/>
            </a:endParaRPr>
          </a:p>
          <a:p>
            <a:r>
              <a:rPr lang="en-US" sz="2800">
                <a:solidFill>
                  <a:schemeClr val="tx1"/>
                </a:solidFill>
                <a:latin typeface="Cambria" panose="02040503050406030204" pitchFamily="18" charset="0"/>
              </a:rPr>
              <a:t>Future Considerations: </a:t>
            </a:r>
          </a:p>
          <a:p>
            <a:pPr marL="342900" indent="-342900" algn="l">
              <a:buFont typeface="Wingdings" panose="05000000000000000000" pitchFamily="2" charset="2"/>
              <a:buChar char="§"/>
            </a:pPr>
            <a:r>
              <a:rPr lang="en-US" sz="2400">
                <a:solidFill>
                  <a:schemeClr val="tx1"/>
                </a:solidFill>
                <a:latin typeface="Cambria" panose="02040503050406030204" pitchFamily="18" charset="0"/>
              </a:rPr>
              <a:t>External USB-C Accessibility</a:t>
            </a:r>
          </a:p>
        </p:txBody>
      </p:sp>
      <mc:AlternateContent xmlns:mc="http://schemas.openxmlformats.org/markup-compatibility/2006">
        <mc:Choice xmlns:a14="http://schemas.microsoft.com/office/drawing/2010/main" Requires="a14">
          <p:graphicFrame>
            <p:nvGraphicFramePr>
              <p:cNvPr id="230" name="Table 229">
                <a:extLst>
                  <a:ext uri="{FF2B5EF4-FFF2-40B4-BE49-F238E27FC236}">
                    <a16:creationId xmlns:a16="http://schemas.microsoft.com/office/drawing/2014/main" id="{D93EF8B5-7065-46CD-F002-3987E87D7214}"/>
                  </a:ext>
                </a:extLst>
              </p:cNvPr>
              <p:cNvGraphicFramePr>
                <a:graphicFrameLocks noGrp="1"/>
              </p:cNvGraphicFramePr>
              <p:nvPr>
                <p:extLst>
                  <p:ext uri="{D42A27DB-BD31-4B8C-83A1-F6EECF244321}">
                    <p14:modId xmlns:p14="http://schemas.microsoft.com/office/powerpoint/2010/main" val="2628292503"/>
                  </p:ext>
                </p:extLst>
              </p:nvPr>
            </p:nvGraphicFramePr>
            <p:xfrm>
              <a:off x="10000751" y="30183814"/>
              <a:ext cx="7478069" cy="2231524"/>
            </p:xfrm>
            <a:graphic>
              <a:graphicData uri="http://schemas.openxmlformats.org/drawingml/2006/table">
                <a:tbl>
                  <a:tblPr firstRow="1" firstCol="1" bandRow="1">
                    <a:tableStyleId>{793D81CF-94F2-401A-BA57-92F5A7B2D0C5}</a:tableStyleId>
                  </a:tblPr>
                  <a:tblGrid>
                    <a:gridCol w="2352056">
                      <a:extLst>
                        <a:ext uri="{9D8B030D-6E8A-4147-A177-3AD203B41FA5}">
                          <a16:colId xmlns:a16="http://schemas.microsoft.com/office/drawing/2014/main" val="3023396373"/>
                        </a:ext>
                      </a:extLst>
                    </a:gridCol>
                    <a:gridCol w="2157626">
                      <a:extLst>
                        <a:ext uri="{9D8B030D-6E8A-4147-A177-3AD203B41FA5}">
                          <a16:colId xmlns:a16="http://schemas.microsoft.com/office/drawing/2014/main" val="302525908"/>
                        </a:ext>
                      </a:extLst>
                    </a:gridCol>
                    <a:gridCol w="2968387">
                      <a:extLst>
                        <a:ext uri="{9D8B030D-6E8A-4147-A177-3AD203B41FA5}">
                          <a16:colId xmlns:a16="http://schemas.microsoft.com/office/drawing/2014/main" val="943704810"/>
                        </a:ext>
                      </a:extLst>
                    </a:gridCol>
                  </a:tblGrid>
                  <a:tr h="0">
                    <a:tc>
                      <a:txBody>
                        <a:bodyPr/>
                        <a:lstStyle/>
                        <a:p>
                          <a:pPr marL="0" marR="0" algn="ctr">
                            <a:lnSpc>
                              <a:spcPct val="107000"/>
                            </a:lnSpc>
                            <a:spcBef>
                              <a:spcPts val="0"/>
                            </a:spcBef>
                            <a:spcAft>
                              <a:spcPts val="0"/>
                            </a:spcAft>
                          </a:pPr>
                          <a:r>
                            <a:rPr lang="en-US" sz="1600" kern="100">
                              <a:effectLst/>
                            </a:rPr>
                            <a:t>Housing Model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marL="0" marR="0" algn="ctr">
                            <a:lnSpc>
                              <a:spcPct val="107000"/>
                            </a:lnSpc>
                            <a:spcBef>
                              <a:spcPts val="0"/>
                            </a:spcBef>
                            <a:spcAft>
                              <a:spcPts val="0"/>
                            </a:spcAft>
                          </a:pPr>
                          <a14:m>
                            <m:oMath xmlns:m="http://schemas.openxmlformats.org/officeDocument/2006/math">
                              <m:r>
                                <a:rPr lang="en-US" sz="1600" kern="100" smtClean="0">
                                  <a:effectLst/>
                                  <a:latin typeface="Cambria Math" panose="02040503050406030204" pitchFamily="18" charset="0"/>
                                </a:rPr>
                                <m:t>𝝉</m:t>
                              </m:r>
                            </m:oMath>
                          </a14:m>
                          <a:r>
                            <a:rPr lang="en-US" sz="1600" kern="100">
                              <a:effectLst/>
                            </a:rPr>
                            <a:t>, 63.2% Method</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marL="0" marR="0" algn="ctr">
                            <a:lnSpc>
                              <a:spcPct val="107000"/>
                            </a:lnSpc>
                            <a:spcBef>
                              <a:spcPts val="0"/>
                            </a:spcBef>
                            <a:spcAft>
                              <a:spcPts val="0"/>
                            </a:spcAft>
                          </a:pPr>
                          <a:r>
                            <a:rPr lang="en-US" sz="1600" kern="100" dirty="0">
                              <a:effectLst/>
                            </a:rPr>
                            <a:t>Resulting 1</a:t>
                          </a:r>
                          <a:r>
                            <a:rPr lang="en-US" sz="1600" kern="100" baseline="30000" dirty="0">
                              <a:effectLst/>
                            </a:rPr>
                            <a:t>st</a:t>
                          </a:r>
                          <a:r>
                            <a:rPr lang="en-US" sz="1600" kern="100" baseline="0" dirty="0">
                              <a:effectLst/>
                            </a:rPr>
                            <a:t> </a:t>
                          </a:r>
                          <a:r>
                            <a:rPr lang="en-US" sz="1600" kern="100" dirty="0">
                              <a:effectLst/>
                            </a:rPr>
                            <a:t>Order Transfer Function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extLst>
                      <a:ext uri="{0D108BD9-81ED-4DB2-BD59-A6C34878D82A}">
                        <a16:rowId xmlns:a16="http://schemas.microsoft.com/office/drawing/2014/main" val="3468100666"/>
                      </a:ext>
                    </a:extLst>
                  </a:tr>
                  <a:tr h="624191">
                    <a:tc>
                      <a:txBody>
                        <a:bodyPr/>
                        <a:lstStyle/>
                        <a:p>
                          <a:pPr marL="0" marR="0" algn="ctr">
                            <a:lnSpc>
                              <a:spcPct val="107000"/>
                            </a:lnSpc>
                            <a:spcBef>
                              <a:spcPts val="0"/>
                            </a:spcBef>
                            <a:spcAft>
                              <a:spcPts val="0"/>
                            </a:spcAft>
                          </a:pPr>
                          <a:r>
                            <a:rPr lang="en-US" sz="1600" kern="100">
                              <a:effectLst/>
                            </a:rPr>
                            <a:t>Fully Enclosed Model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a:effectLst/>
                            </a:rPr>
                            <a:t>1124 sec</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kern="100" smtClean="0">
                                    <a:effectLst/>
                                    <a:latin typeface="Cambria Math" panose="02040503050406030204" pitchFamily="18" charset="0"/>
                                  </a:rPr>
                                  <m:t>𝐺</m:t>
                                </m:r>
                                <m:sSub>
                                  <m:sSubPr>
                                    <m:ctrlPr>
                                      <a:rPr lang="en-US" sz="1600" i="1" kern="100">
                                        <a:effectLst/>
                                        <a:latin typeface="Cambria Math" panose="02040503050406030204" pitchFamily="18" charset="0"/>
                                      </a:rPr>
                                    </m:ctrlPr>
                                  </m:sSubPr>
                                  <m:e>
                                    <m:d>
                                      <m:dPr>
                                        <m:ctrlPr>
                                          <a:rPr lang="en-US" sz="1600" i="1" kern="100">
                                            <a:effectLst/>
                                            <a:latin typeface="Cambria Math" panose="02040503050406030204" pitchFamily="18" charset="0"/>
                                          </a:rPr>
                                        </m:ctrlPr>
                                      </m:dPr>
                                      <m:e>
                                        <m:r>
                                          <a:rPr lang="en-US" sz="1600" kern="100">
                                            <a:effectLst/>
                                            <a:latin typeface="Cambria Math" panose="02040503050406030204" pitchFamily="18" charset="0"/>
                                          </a:rPr>
                                          <m:t>𝑠</m:t>
                                        </m:r>
                                      </m:e>
                                    </m:d>
                                  </m:e>
                                  <m:sub>
                                    <m:r>
                                      <a:rPr lang="en-US" sz="1600" kern="100">
                                        <a:effectLst/>
                                        <a:latin typeface="Cambria Math" panose="02040503050406030204" pitchFamily="18" charset="0"/>
                                      </a:rPr>
                                      <m:t>h𝑜𝑢𝑠𝑖𝑛𝑔</m:t>
                                    </m:r>
                                    <m:r>
                                      <a:rPr lang="en-US" sz="1600" kern="100">
                                        <a:effectLst/>
                                        <a:latin typeface="Cambria Math" panose="02040503050406030204" pitchFamily="18" charset="0"/>
                                      </a:rPr>
                                      <m:t>1</m:t>
                                    </m:r>
                                  </m:sub>
                                </m:sSub>
                                <m:r>
                                  <a:rPr lang="en-US" sz="1600" kern="100">
                                    <a:effectLst/>
                                    <a:latin typeface="Cambria Math" panose="02040503050406030204" pitchFamily="18" charset="0"/>
                                  </a:rPr>
                                  <m:t>=</m:t>
                                </m:r>
                                <m:f>
                                  <m:fPr>
                                    <m:ctrlPr>
                                      <a:rPr lang="en-US" sz="1600" i="1" kern="100">
                                        <a:effectLst/>
                                        <a:latin typeface="Cambria Math" panose="02040503050406030204" pitchFamily="18" charset="0"/>
                                      </a:rPr>
                                    </m:ctrlPr>
                                  </m:fPr>
                                  <m:num>
                                    <m:r>
                                      <a:rPr lang="en-US" sz="1600" kern="100">
                                        <a:effectLst/>
                                        <a:latin typeface="Cambria Math" panose="02040503050406030204" pitchFamily="18" charset="0"/>
                                      </a:rPr>
                                      <m:t>41</m:t>
                                    </m:r>
                                    <m:r>
                                      <a:rPr lang="en-US" sz="1600" b="0" i="0" kern="100" smtClean="0">
                                        <a:effectLst/>
                                        <a:latin typeface="Cambria Math" panose="02040503050406030204" pitchFamily="18" charset="0"/>
                                      </a:rPr>
                                      <m:t>.0</m:t>
                                    </m:r>
                                  </m:num>
                                  <m:den>
                                    <m:r>
                                      <a:rPr lang="en-US" sz="1600" kern="100">
                                        <a:effectLst/>
                                        <a:latin typeface="Cambria Math" panose="02040503050406030204" pitchFamily="18" charset="0"/>
                                      </a:rPr>
                                      <m:t>1124</m:t>
                                    </m:r>
                                    <m:r>
                                      <a:rPr lang="en-US" sz="1600" kern="100">
                                        <a:effectLst/>
                                        <a:latin typeface="Cambria Math" panose="02040503050406030204" pitchFamily="18" charset="0"/>
                                      </a:rPr>
                                      <m:t>𝑠</m:t>
                                    </m:r>
                                    <m:r>
                                      <a:rPr lang="en-US" sz="1600" kern="100">
                                        <a:effectLst/>
                                        <a:latin typeface="Cambria Math" panose="02040503050406030204" pitchFamily="18" charset="0"/>
                                      </a:rPr>
                                      <m:t>+1</m:t>
                                    </m:r>
                                  </m:den>
                                </m:f>
                              </m:oMath>
                            </m:oMathPara>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8225454"/>
                      </a:ext>
                    </a:extLst>
                  </a:tr>
                  <a:tr h="568031">
                    <a:tc>
                      <a:txBody>
                        <a:bodyPr/>
                        <a:lstStyle/>
                        <a:p>
                          <a:pPr marL="0" marR="0" algn="ctr">
                            <a:lnSpc>
                              <a:spcPct val="107000"/>
                            </a:lnSpc>
                            <a:spcBef>
                              <a:spcPts val="0"/>
                            </a:spcBef>
                            <a:spcAft>
                              <a:spcPts val="0"/>
                            </a:spcAft>
                          </a:pPr>
                          <a:r>
                            <a:rPr lang="en-US" sz="1600" kern="100">
                              <a:effectLst/>
                            </a:rPr>
                            <a:t>Ventilation Design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1217 sec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kern="100" smtClean="0">
                                    <a:effectLst/>
                                    <a:latin typeface="Cambria Math" panose="02040503050406030204" pitchFamily="18" charset="0"/>
                                  </a:rPr>
                                  <m:t>𝐺</m:t>
                                </m:r>
                                <m:sSub>
                                  <m:sSubPr>
                                    <m:ctrlPr>
                                      <a:rPr lang="en-US" sz="1600" i="1" kern="100">
                                        <a:effectLst/>
                                        <a:latin typeface="Cambria Math" panose="02040503050406030204" pitchFamily="18" charset="0"/>
                                      </a:rPr>
                                    </m:ctrlPr>
                                  </m:sSubPr>
                                  <m:e>
                                    <m:d>
                                      <m:dPr>
                                        <m:ctrlPr>
                                          <a:rPr lang="en-US" sz="1600" i="1" kern="100">
                                            <a:effectLst/>
                                            <a:latin typeface="Cambria Math" panose="02040503050406030204" pitchFamily="18" charset="0"/>
                                          </a:rPr>
                                        </m:ctrlPr>
                                      </m:dPr>
                                      <m:e>
                                        <m:r>
                                          <a:rPr lang="en-US" sz="1600" kern="100">
                                            <a:effectLst/>
                                            <a:latin typeface="Cambria Math" panose="02040503050406030204" pitchFamily="18" charset="0"/>
                                          </a:rPr>
                                          <m:t>𝑠</m:t>
                                        </m:r>
                                      </m:e>
                                    </m:d>
                                  </m:e>
                                  <m:sub>
                                    <m:r>
                                      <a:rPr lang="en-US" sz="1600" kern="100">
                                        <a:effectLst/>
                                        <a:latin typeface="Cambria Math" panose="02040503050406030204" pitchFamily="18" charset="0"/>
                                      </a:rPr>
                                      <m:t>h𝑜𝑢𝑠𝑖𝑛𝑔</m:t>
                                    </m:r>
                                    <m:r>
                                      <a:rPr lang="en-US" sz="1600" b="0" i="1" kern="100" smtClean="0">
                                        <a:effectLst/>
                                        <a:latin typeface="Cambria Math" panose="02040503050406030204" pitchFamily="18" charset="0"/>
                                      </a:rPr>
                                      <m:t>2</m:t>
                                    </m:r>
                                  </m:sub>
                                </m:sSub>
                                <m:r>
                                  <a:rPr lang="en-US" sz="1600" kern="100">
                                    <a:effectLst/>
                                    <a:latin typeface="Cambria Math" panose="02040503050406030204" pitchFamily="18" charset="0"/>
                                  </a:rPr>
                                  <m:t>=</m:t>
                                </m:r>
                                <m:f>
                                  <m:fPr>
                                    <m:ctrlPr>
                                      <a:rPr lang="en-US" sz="1600" i="1" kern="100">
                                        <a:effectLst/>
                                        <a:latin typeface="Cambria Math" panose="02040503050406030204" pitchFamily="18" charset="0"/>
                                      </a:rPr>
                                    </m:ctrlPr>
                                  </m:fPr>
                                  <m:num>
                                    <m:r>
                                      <a:rPr lang="en-US" sz="1600" b="0" i="0" kern="100" smtClean="0">
                                        <a:effectLst/>
                                        <a:latin typeface="Cambria Math" panose="02040503050406030204" pitchFamily="18" charset="0"/>
                                      </a:rPr>
                                      <m:t>39.2</m:t>
                                    </m:r>
                                  </m:num>
                                  <m:den>
                                    <m:r>
                                      <a:rPr lang="en-US" sz="1600" kern="100">
                                        <a:effectLst/>
                                        <a:latin typeface="Cambria Math" panose="02040503050406030204" pitchFamily="18" charset="0"/>
                                      </a:rPr>
                                      <m:t>1</m:t>
                                    </m:r>
                                    <m:r>
                                      <a:rPr lang="en-US" sz="1600" b="0" i="0" kern="100" smtClean="0">
                                        <a:effectLst/>
                                        <a:latin typeface="Cambria Math" panose="02040503050406030204" pitchFamily="18" charset="0"/>
                                      </a:rPr>
                                      <m:t>217</m:t>
                                    </m:r>
                                    <m:r>
                                      <a:rPr lang="en-US" sz="1600" kern="100">
                                        <a:effectLst/>
                                        <a:latin typeface="Cambria Math" panose="02040503050406030204" pitchFamily="18" charset="0"/>
                                      </a:rPr>
                                      <m:t>𝑠</m:t>
                                    </m:r>
                                    <m:r>
                                      <a:rPr lang="en-US" sz="1600" kern="100">
                                        <a:effectLst/>
                                        <a:latin typeface="Cambria Math" panose="02040503050406030204" pitchFamily="18" charset="0"/>
                                      </a:rPr>
                                      <m:t>+1</m:t>
                                    </m:r>
                                  </m:den>
                                </m:f>
                              </m:oMath>
                            </m:oMathPara>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7064205"/>
                      </a:ext>
                    </a:extLst>
                  </a:tr>
                  <a:tr h="530667">
                    <a:tc>
                      <a:txBody>
                        <a:bodyPr/>
                        <a:lstStyle/>
                        <a:p>
                          <a:pPr marL="0" marR="0" algn="ctr">
                            <a:lnSpc>
                              <a:spcPct val="107000"/>
                            </a:lnSpc>
                            <a:spcBef>
                              <a:spcPts val="0"/>
                            </a:spcBef>
                            <a:spcAft>
                              <a:spcPts val="0"/>
                            </a:spcAft>
                          </a:pPr>
                          <a:r>
                            <a:rPr lang="en-US" sz="1600" kern="100">
                              <a:effectLst/>
                            </a:rPr>
                            <a:t>Internal Cooling Fan Model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a:effectLst/>
                            </a:rPr>
                            <a:t>687 sec</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kern="100" smtClean="0">
                                    <a:effectLst/>
                                    <a:latin typeface="Cambria Math" panose="02040503050406030204" pitchFamily="18" charset="0"/>
                                  </a:rPr>
                                  <m:t>𝐺</m:t>
                                </m:r>
                                <m:sSub>
                                  <m:sSubPr>
                                    <m:ctrlPr>
                                      <a:rPr lang="en-US" sz="1600" i="1" kern="100">
                                        <a:effectLst/>
                                        <a:latin typeface="Cambria Math" panose="02040503050406030204" pitchFamily="18" charset="0"/>
                                      </a:rPr>
                                    </m:ctrlPr>
                                  </m:sSubPr>
                                  <m:e>
                                    <m:d>
                                      <m:dPr>
                                        <m:ctrlPr>
                                          <a:rPr lang="en-US" sz="1600" i="1" kern="100">
                                            <a:effectLst/>
                                            <a:latin typeface="Cambria Math" panose="02040503050406030204" pitchFamily="18" charset="0"/>
                                          </a:rPr>
                                        </m:ctrlPr>
                                      </m:dPr>
                                      <m:e>
                                        <m:r>
                                          <a:rPr lang="en-US" sz="1600" kern="100">
                                            <a:effectLst/>
                                            <a:latin typeface="Cambria Math" panose="02040503050406030204" pitchFamily="18" charset="0"/>
                                          </a:rPr>
                                          <m:t>𝑠</m:t>
                                        </m:r>
                                      </m:e>
                                    </m:d>
                                  </m:e>
                                  <m:sub>
                                    <m:r>
                                      <a:rPr lang="en-US" sz="1600" kern="100">
                                        <a:effectLst/>
                                        <a:latin typeface="Cambria Math" panose="02040503050406030204" pitchFamily="18" charset="0"/>
                                      </a:rPr>
                                      <m:t>h𝑜𝑢𝑠𝑖𝑛𝑔</m:t>
                                    </m:r>
                                    <m:r>
                                      <a:rPr lang="en-US" sz="1600" kern="100">
                                        <a:effectLst/>
                                        <a:latin typeface="Cambria Math" panose="02040503050406030204" pitchFamily="18" charset="0"/>
                                      </a:rPr>
                                      <m:t>3</m:t>
                                    </m:r>
                                  </m:sub>
                                </m:sSub>
                                <m:r>
                                  <a:rPr lang="en-US" sz="1600" kern="100">
                                    <a:effectLst/>
                                    <a:latin typeface="Cambria Math" panose="02040503050406030204" pitchFamily="18" charset="0"/>
                                  </a:rPr>
                                  <m:t>=</m:t>
                                </m:r>
                                <m:f>
                                  <m:fPr>
                                    <m:ctrlPr>
                                      <a:rPr lang="en-US" sz="1600" i="1" kern="100">
                                        <a:effectLst/>
                                        <a:latin typeface="Cambria Math" panose="02040503050406030204" pitchFamily="18" charset="0"/>
                                      </a:rPr>
                                    </m:ctrlPr>
                                  </m:fPr>
                                  <m:num>
                                    <m:r>
                                      <a:rPr lang="en-US" sz="1600" kern="100">
                                        <a:effectLst/>
                                        <a:latin typeface="Cambria Math" panose="02040503050406030204" pitchFamily="18" charset="0"/>
                                      </a:rPr>
                                      <m:t>30.6</m:t>
                                    </m:r>
                                  </m:num>
                                  <m:den>
                                    <m:r>
                                      <a:rPr lang="en-US" sz="1600" kern="100">
                                        <a:effectLst/>
                                        <a:latin typeface="Cambria Math" panose="02040503050406030204" pitchFamily="18" charset="0"/>
                                      </a:rPr>
                                      <m:t>687</m:t>
                                    </m:r>
                                    <m:r>
                                      <a:rPr lang="en-US" sz="1600" kern="100">
                                        <a:effectLst/>
                                        <a:latin typeface="Cambria Math" panose="02040503050406030204" pitchFamily="18" charset="0"/>
                                      </a:rPr>
                                      <m:t>𝑠</m:t>
                                    </m:r>
                                    <m:r>
                                      <a:rPr lang="en-US" sz="1600" kern="100">
                                        <a:effectLst/>
                                        <a:latin typeface="Cambria Math" panose="02040503050406030204" pitchFamily="18" charset="0"/>
                                      </a:rPr>
                                      <m:t>+1 </m:t>
                                    </m:r>
                                  </m:den>
                                </m:f>
                              </m:oMath>
                            </m:oMathPara>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16267"/>
                      </a:ext>
                    </a:extLst>
                  </a:tr>
                </a:tbl>
              </a:graphicData>
            </a:graphic>
          </p:graphicFrame>
        </mc:Choice>
        <mc:Fallback>
          <p:graphicFrame>
            <p:nvGraphicFramePr>
              <p:cNvPr id="230" name="Table 229">
                <a:extLst>
                  <a:ext uri="{FF2B5EF4-FFF2-40B4-BE49-F238E27FC236}">
                    <a16:creationId xmlns:a16="http://schemas.microsoft.com/office/drawing/2014/main" id="{D93EF8B5-7065-46CD-F002-3987E87D7214}"/>
                  </a:ext>
                </a:extLst>
              </p:cNvPr>
              <p:cNvGraphicFramePr>
                <a:graphicFrameLocks noGrp="1"/>
              </p:cNvGraphicFramePr>
              <p:nvPr>
                <p:extLst>
                  <p:ext uri="{D42A27DB-BD31-4B8C-83A1-F6EECF244321}">
                    <p14:modId xmlns:p14="http://schemas.microsoft.com/office/powerpoint/2010/main" val="2628292503"/>
                  </p:ext>
                </p:extLst>
              </p:nvPr>
            </p:nvGraphicFramePr>
            <p:xfrm>
              <a:off x="10000751" y="30183814"/>
              <a:ext cx="7478069" cy="2231524"/>
            </p:xfrm>
            <a:graphic>
              <a:graphicData uri="http://schemas.openxmlformats.org/drawingml/2006/table">
                <a:tbl>
                  <a:tblPr firstRow="1" firstCol="1" bandRow="1">
                    <a:tableStyleId>{793D81CF-94F2-401A-BA57-92F5A7B2D0C5}</a:tableStyleId>
                  </a:tblPr>
                  <a:tblGrid>
                    <a:gridCol w="2352056">
                      <a:extLst>
                        <a:ext uri="{9D8B030D-6E8A-4147-A177-3AD203B41FA5}">
                          <a16:colId xmlns:a16="http://schemas.microsoft.com/office/drawing/2014/main" val="3023396373"/>
                        </a:ext>
                      </a:extLst>
                    </a:gridCol>
                    <a:gridCol w="2157626">
                      <a:extLst>
                        <a:ext uri="{9D8B030D-6E8A-4147-A177-3AD203B41FA5}">
                          <a16:colId xmlns:a16="http://schemas.microsoft.com/office/drawing/2014/main" val="302525908"/>
                        </a:ext>
                      </a:extLst>
                    </a:gridCol>
                    <a:gridCol w="2968387">
                      <a:extLst>
                        <a:ext uri="{9D8B030D-6E8A-4147-A177-3AD203B41FA5}">
                          <a16:colId xmlns:a16="http://schemas.microsoft.com/office/drawing/2014/main" val="943704810"/>
                        </a:ext>
                      </a:extLst>
                    </a:gridCol>
                  </a:tblGrid>
                  <a:tr h="508635">
                    <a:tc>
                      <a:txBody>
                        <a:bodyPr/>
                        <a:lstStyle/>
                        <a:p>
                          <a:pPr marL="0" marR="0" algn="ctr">
                            <a:lnSpc>
                              <a:spcPct val="107000"/>
                            </a:lnSpc>
                            <a:spcBef>
                              <a:spcPts val="0"/>
                            </a:spcBef>
                            <a:spcAft>
                              <a:spcPts val="0"/>
                            </a:spcAft>
                          </a:pPr>
                          <a:r>
                            <a:rPr lang="en-US" sz="1600" kern="100">
                              <a:effectLst/>
                            </a:rPr>
                            <a:t>Housing Model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endParaRPr lang="en-US"/>
                        </a:p>
                      </a:txBody>
                      <a:tcPr marL="68580" marR="68580" marT="0" marB="0" anchor="ctr">
                        <a:blipFill>
                          <a:blip r:embed="rId54"/>
                          <a:stretch>
                            <a:fillRect l="-109014" t="-11905" r="-137746" b="-355952"/>
                          </a:stretch>
                        </a:blipFill>
                      </a:tcPr>
                    </a:tc>
                    <a:tc>
                      <a:txBody>
                        <a:bodyPr/>
                        <a:lstStyle/>
                        <a:p>
                          <a:pPr marL="0" marR="0" algn="ctr">
                            <a:lnSpc>
                              <a:spcPct val="107000"/>
                            </a:lnSpc>
                            <a:spcBef>
                              <a:spcPts val="0"/>
                            </a:spcBef>
                            <a:spcAft>
                              <a:spcPts val="0"/>
                            </a:spcAft>
                          </a:pPr>
                          <a:r>
                            <a:rPr lang="en-US" sz="1600" kern="100" dirty="0">
                              <a:effectLst/>
                            </a:rPr>
                            <a:t>Resulting 1</a:t>
                          </a:r>
                          <a:r>
                            <a:rPr lang="en-US" sz="1600" kern="100" baseline="30000" dirty="0">
                              <a:effectLst/>
                            </a:rPr>
                            <a:t>st</a:t>
                          </a:r>
                          <a:r>
                            <a:rPr lang="en-US" sz="1600" kern="100" baseline="0" dirty="0">
                              <a:effectLst/>
                            </a:rPr>
                            <a:t> </a:t>
                          </a:r>
                          <a:r>
                            <a:rPr lang="en-US" sz="1600" kern="100" dirty="0">
                              <a:effectLst/>
                            </a:rPr>
                            <a:t>Order Transfer Function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extLst>
                      <a:ext uri="{0D108BD9-81ED-4DB2-BD59-A6C34878D82A}">
                        <a16:rowId xmlns:a16="http://schemas.microsoft.com/office/drawing/2014/main" val="3468100666"/>
                      </a:ext>
                    </a:extLst>
                  </a:tr>
                  <a:tr h="624191">
                    <a:tc>
                      <a:txBody>
                        <a:bodyPr/>
                        <a:lstStyle/>
                        <a:p>
                          <a:pPr marL="0" marR="0" algn="ctr">
                            <a:lnSpc>
                              <a:spcPct val="107000"/>
                            </a:lnSpc>
                            <a:spcBef>
                              <a:spcPts val="0"/>
                            </a:spcBef>
                            <a:spcAft>
                              <a:spcPts val="0"/>
                            </a:spcAft>
                          </a:pPr>
                          <a:r>
                            <a:rPr lang="en-US" sz="1600" kern="100">
                              <a:effectLst/>
                            </a:rPr>
                            <a:t>Fully Enclosed Model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a:effectLst/>
                            </a:rPr>
                            <a:t>1124 sec</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blipFill>
                          <a:blip r:embed="rId54"/>
                          <a:stretch>
                            <a:fillRect l="-152361" t="-92157" r="-411" b="-193137"/>
                          </a:stretch>
                        </a:blipFill>
                      </a:tcPr>
                    </a:tc>
                    <a:extLst>
                      <a:ext uri="{0D108BD9-81ED-4DB2-BD59-A6C34878D82A}">
                        <a16:rowId xmlns:a16="http://schemas.microsoft.com/office/drawing/2014/main" val="3108225454"/>
                      </a:ext>
                    </a:extLst>
                  </a:tr>
                  <a:tr h="568031">
                    <a:tc>
                      <a:txBody>
                        <a:bodyPr/>
                        <a:lstStyle/>
                        <a:p>
                          <a:pPr marL="0" marR="0" algn="ctr">
                            <a:lnSpc>
                              <a:spcPct val="107000"/>
                            </a:lnSpc>
                            <a:spcBef>
                              <a:spcPts val="0"/>
                            </a:spcBef>
                            <a:spcAft>
                              <a:spcPts val="0"/>
                            </a:spcAft>
                          </a:pPr>
                          <a:r>
                            <a:rPr lang="en-US" sz="1600" kern="100">
                              <a:effectLst/>
                            </a:rPr>
                            <a:t>Ventilation Design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1217 sec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blipFill>
                          <a:blip r:embed="rId54"/>
                          <a:stretch>
                            <a:fillRect l="-152361" t="-208511" r="-411" b="-109574"/>
                          </a:stretch>
                        </a:blipFill>
                      </a:tcPr>
                    </a:tc>
                    <a:extLst>
                      <a:ext uri="{0D108BD9-81ED-4DB2-BD59-A6C34878D82A}">
                        <a16:rowId xmlns:a16="http://schemas.microsoft.com/office/drawing/2014/main" val="2417064205"/>
                      </a:ext>
                    </a:extLst>
                  </a:tr>
                  <a:tr h="530667">
                    <a:tc>
                      <a:txBody>
                        <a:bodyPr/>
                        <a:lstStyle/>
                        <a:p>
                          <a:pPr marL="0" marR="0" algn="ctr">
                            <a:lnSpc>
                              <a:spcPct val="107000"/>
                            </a:lnSpc>
                            <a:spcBef>
                              <a:spcPts val="0"/>
                            </a:spcBef>
                            <a:spcAft>
                              <a:spcPts val="0"/>
                            </a:spcAft>
                          </a:pPr>
                          <a:r>
                            <a:rPr lang="en-US" sz="1600" kern="100">
                              <a:effectLst/>
                            </a:rPr>
                            <a:t>Internal Cooling Fan Model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a:effectLst/>
                            </a:rPr>
                            <a:t>687 sec</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blipFill>
                          <a:blip r:embed="rId54"/>
                          <a:stretch>
                            <a:fillRect l="-152361" t="-333333" r="-411" b="-18391"/>
                          </a:stretch>
                        </a:blipFill>
                      </a:tcPr>
                    </a:tc>
                    <a:extLst>
                      <a:ext uri="{0D108BD9-81ED-4DB2-BD59-A6C34878D82A}">
                        <a16:rowId xmlns:a16="http://schemas.microsoft.com/office/drawing/2014/main" val="376516267"/>
                      </a:ext>
                    </a:extLst>
                  </a:tr>
                </a:tbl>
              </a:graphicData>
            </a:graphic>
          </p:graphicFrame>
        </mc:Fallback>
      </mc:AlternateContent>
      <p:pic>
        <p:nvPicPr>
          <p:cNvPr id="37" name="Picture 36" descr="A picture containing sky, LEGO, toy&#10;&#10;Description automatically generated">
            <a:extLst>
              <a:ext uri="{FF2B5EF4-FFF2-40B4-BE49-F238E27FC236}">
                <a16:creationId xmlns:a16="http://schemas.microsoft.com/office/drawing/2014/main" id="{00FE2B19-7AC8-ABDC-4D10-FCA615EB90BA}"/>
              </a:ext>
            </a:extLst>
          </p:cNvPr>
          <p:cNvPicPr>
            <a:picLocks noChangeAspect="1"/>
          </p:cNvPicPr>
          <p:nvPr/>
        </p:nvPicPr>
        <p:blipFill>
          <a:blip r:embed="rId55" cstate="print">
            <a:extLst>
              <a:ext uri="{BEBA8EAE-BF5A-486C-A8C5-ECC9F3942E4B}">
                <a14:imgProps xmlns:a14="http://schemas.microsoft.com/office/drawing/2010/main">
                  <a14:imgLayer r:embed="rId56">
                    <a14:imgEffect>
                      <a14:backgroundRemoval t="10000" b="90000" l="7315" r="95278">
                        <a14:foregroundMark x1="90278" y1="42870" x2="92222" y2="36111"/>
                        <a14:foregroundMark x1="92222" y1="36111" x2="91667" y2="31667"/>
                        <a14:foregroundMark x1="93333" y1="40926" x2="95370" y2="46296"/>
                        <a14:foregroundMark x1="7315" y1="42963" x2="14907" y2="31574"/>
                        <a14:foregroundMark x1="53056" y1="19352" x2="53796" y2="19352"/>
                        <a14:foregroundMark x1="49074" y1="19444" x2="48704" y2="18889"/>
                        <a14:backgroundMark x1="59630" y1="51204" x2="59259" y2="50926"/>
                        <a14:backgroundMark x1="66481" y1="53056" x2="66204" y2="52500"/>
                        <a14:backgroundMark x1="57500" y1="47870" x2="57315" y2="47778"/>
                        <a14:backgroundMark x1="56944" y1="49444" x2="56759" y2="49537"/>
                        <a14:backgroundMark x1="62407" y1="50185" x2="62222" y2="50000"/>
                        <a14:backgroundMark x1="65093" y1="56296" x2="63981" y2="55463"/>
                        <a14:backgroundMark x1="60833" y1="53611" x2="60741" y2="53333"/>
                        <a14:backgroundMark x1="46944" y1="34907" x2="46944" y2="34722"/>
                        <a14:backgroundMark x1="47407" y1="17500" x2="48426" y2="18796"/>
                        <a14:backgroundMark x1="47593" y1="18056" x2="48704" y2="18889"/>
                        <a14:backgroundMark x1="49167" y1="18611" x2="49167" y2="18611"/>
                      </a14:backgroundRemoval>
                    </a14:imgEffect>
                  </a14:imgLayer>
                </a14:imgProps>
              </a:ext>
              <a:ext uri="{28A0092B-C50C-407E-A947-70E740481C1C}">
                <a14:useLocalDpi xmlns:a14="http://schemas.microsoft.com/office/drawing/2010/main" val="0"/>
              </a:ext>
            </a:extLst>
          </a:blip>
          <a:stretch>
            <a:fillRect/>
          </a:stretch>
        </p:blipFill>
        <p:spPr>
          <a:xfrm>
            <a:off x="32241105" y="10036158"/>
            <a:ext cx="971674" cy="971674"/>
          </a:xfrm>
          <a:prstGeom prst="rect">
            <a:avLst/>
          </a:prstGeom>
        </p:spPr>
      </p:pic>
      <p:cxnSp>
        <p:nvCxnSpPr>
          <p:cNvPr id="45" name="Straight Connector 44">
            <a:extLst>
              <a:ext uri="{FF2B5EF4-FFF2-40B4-BE49-F238E27FC236}">
                <a16:creationId xmlns:a16="http://schemas.microsoft.com/office/drawing/2014/main" id="{893E547E-F71C-62E2-CC13-C9C250080E55}"/>
              </a:ext>
            </a:extLst>
          </p:cNvPr>
          <p:cNvCxnSpPr>
            <a:cxnSpLocks/>
          </p:cNvCxnSpPr>
          <p:nvPr/>
        </p:nvCxnSpPr>
        <p:spPr bwMode="auto">
          <a:xfrm flipV="1">
            <a:off x="33334821" y="10173527"/>
            <a:ext cx="739453" cy="320544"/>
          </a:xfrm>
          <a:prstGeom prst="line">
            <a:avLst/>
          </a:prstGeom>
          <a:gradFill rotWithShape="1">
            <a:gsLst>
              <a:gs pos="0">
                <a:srgbClr val="800000"/>
              </a:gs>
              <a:gs pos="50000">
                <a:srgbClr val="800000">
                  <a:gamma/>
                  <a:tint val="73725"/>
                  <a:invGamma/>
                </a:srgbClr>
              </a:gs>
              <a:gs pos="100000">
                <a:srgbClr val="800000"/>
              </a:gs>
            </a:gsLst>
            <a:lin ang="5400000" scaled="1"/>
          </a:gradFill>
          <a:ln w="317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a:extLst>
              <a:ext uri="{FF2B5EF4-FFF2-40B4-BE49-F238E27FC236}">
                <a16:creationId xmlns:a16="http://schemas.microsoft.com/office/drawing/2014/main" id="{A0BF7719-0DA3-2381-B679-EE0BD95F4608}"/>
              </a:ext>
            </a:extLst>
          </p:cNvPr>
          <p:cNvCxnSpPr>
            <a:cxnSpLocks/>
          </p:cNvCxnSpPr>
          <p:nvPr/>
        </p:nvCxnSpPr>
        <p:spPr bwMode="auto">
          <a:xfrm flipV="1">
            <a:off x="32709303" y="8911261"/>
            <a:ext cx="87916" cy="1047239"/>
          </a:xfrm>
          <a:prstGeom prst="line">
            <a:avLst/>
          </a:prstGeom>
          <a:gradFill rotWithShape="1">
            <a:gsLst>
              <a:gs pos="0">
                <a:srgbClr val="800000"/>
              </a:gs>
              <a:gs pos="50000">
                <a:srgbClr val="800000">
                  <a:gamma/>
                  <a:tint val="73725"/>
                  <a:invGamma/>
                </a:srgbClr>
              </a:gs>
              <a:gs pos="100000">
                <a:srgbClr val="800000"/>
              </a:gs>
            </a:gsLst>
            <a:lin ang="5400000" scaled="1"/>
          </a:gradFill>
          <a:ln w="317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Box 67">
            <a:extLst>
              <a:ext uri="{FF2B5EF4-FFF2-40B4-BE49-F238E27FC236}">
                <a16:creationId xmlns:a16="http://schemas.microsoft.com/office/drawing/2014/main" id="{369BC93A-A3F7-21FC-2A0E-6A464658A6A1}"/>
              </a:ext>
            </a:extLst>
          </p:cNvPr>
          <p:cNvSpPr txBox="1"/>
          <p:nvPr/>
        </p:nvSpPr>
        <p:spPr>
          <a:xfrm>
            <a:off x="30111379" y="-56284"/>
            <a:ext cx="5927004" cy="3626634"/>
          </a:xfrm>
          <a:prstGeom prst="rect">
            <a:avLst/>
          </a:prstGeom>
          <a:noFill/>
        </p:spPr>
        <p:txBody>
          <a:bodyPr wrap="square" rtlCol="0">
            <a:spAutoFit/>
          </a:bodyPr>
          <a:lstStyle/>
          <a:p>
            <a:pPr algn="r"/>
            <a:r>
              <a:rPr lang="en-US" sz="3700" dirty="0">
                <a:solidFill>
                  <a:schemeClr val="bg1">
                    <a:lumMod val="65000"/>
                  </a:schemeClr>
                </a:solidFill>
                <a:latin typeface="Cambria" panose="02040503050406030204" pitchFamily="18" charset="0"/>
                <a:ea typeface="Cambria" panose="02040503050406030204" pitchFamily="18" charset="0"/>
              </a:rPr>
              <a:t>Mechanical Engineering:</a:t>
            </a:r>
          </a:p>
          <a:p>
            <a:pPr algn="r"/>
            <a:endParaRPr lang="en-US" sz="300" baseline="30000" dirty="0">
              <a:solidFill>
                <a:schemeClr val="bg1">
                  <a:lumMod val="85000"/>
                </a:schemeClr>
              </a:solidFill>
              <a:latin typeface="Cambria" panose="02040503050406030204" pitchFamily="18" charset="0"/>
              <a:ea typeface="Cambria" panose="02040503050406030204" pitchFamily="18" charset="0"/>
            </a:endParaRPr>
          </a:p>
          <a:p>
            <a:pPr algn="r"/>
            <a:endParaRPr lang="en-US" sz="300" baseline="30000" dirty="0">
              <a:solidFill>
                <a:schemeClr val="bg1">
                  <a:lumMod val="85000"/>
                </a:schemeClr>
              </a:solidFill>
              <a:latin typeface="Cambria" panose="02040503050406030204" pitchFamily="18" charset="0"/>
              <a:ea typeface="Cambria" panose="02040503050406030204" pitchFamily="18" charset="0"/>
            </a:endParaRPr>
          </a:p>
          <a:p>
            <a:pPr algn="r"/>
            <a:endParaRPr lang="en-US" sz="300" baseline="30000" dirty="0">
              <a:solidFill>
                <a:schemeClr val="bg1">
                  <a:lumMod val="85000"/>
                </a:schemeClr>
              </a:solidFill>
              <a:latin typeface="Cambria" panose="02040503050406030204" pitchFamily="18" charset="0"/>
              <a:ea typeface="Cambria" panose="02040503050406030204" pitchFamily="18" charset="0"/>
            </a:endParaRPr>
          </a:p>
          <a:p>
            <a:pPr algn="r"/>
            <a:endParaRPr lang="en-US" sz="300" baseline="30000" dirty="0">
              <a:solidFill>
                <a:schemeClr val="bg1">
                  <a:lumMod val="85000"/>
                </a:schemeClr>
              </a:solidFill>
              <a:latin typeface="Cambria" panose="02040503050406030204" pitchFamily="18" charset="0"/>
              <a:ea typeface="Cambria" panose="02040503050406030204" pitchFamily="18" charset="0"/>
            </a:endParaRPr>
          </a:p>
          <a:p>
            <a:pPr algn="r"/>
            <a:endParaRPr lang="en-US" sz="300" baseline="30000" dirty="0">
              <a:solidFill>
                <a:schemeClr val="bg1">
                  <a:lumMod val="85000"/>
                </a:schemeClr>
              </a:solidFill>
              <a:latin typeface="Cambria" panose="02040503050406030204" pitchFamily="18" charset="0"/>
              <a:ea typeface="Cambria" panose="02040503050406030204" pitchFamily="18" charset="0"/>
            </a:endParaRPr>
          </a:p>
          <a:p>
            <a:pPr algn="r"/>
            <a:endParaRPr lang="en-US" sz="300" baseline="30000" dirty="0">
              <a:solidFill>
                <a:schemeClr val="bg1">
                  <a:lumMod val="85000"/>
                </a:schemeClr>
              </a:solidFill>
              <a:latin typeface="Cambria" panose="02040503050406030204" pitchFamily="18" charset="0"/>
              <a:ea typeface="Cambria" panose="02040503050406030204" pitchFamily="18" charset="0"/>
            </a:endParaRPr>
          </a:p>
          <a:p>
            <a:pPr algn="r"/>
            <a:endParaRPr lang="en-US" sz="300" baseline="30000" dirty="0">
              <a:solidFill>
                <a:schemeClr val="bg1">
                  <a:lumMod val="85000"/>
                </a:schemeClr>
              </a:solidFill>
              <a:latin typeface="Cambria" panose="02040503050406030204" pitchFamily="18" charset="0"/>
              <a:ea typeface="Cambria" panose="02040503050406030204" pitchFamily="18" charset="0"/>
            </a:endParaRPr>
          </a:p>
          <a:p>
            <a:pPr algn="r"/>
            <a:endParaRPr lang="en-US" sz="3700" baseline="30000" dirty="0">
              <a:solidFill>
                <a:schemeClr val="bg1">
                  <a:lumMod val="85000"/>
                </a:schemeClr>
              </a:solidFill>
              <a:latin typeface="Cambria" panose="02040503050406030204" pitchFamily="18" charset="0"/>
              <a:ea typeface="Cambria" panose="02040503050406030204" pitchFamily="18" charset="0"/>
            </a:endParaRPr>
          </a:p>
          <a:p>
            <a:pPr algn="r"/>
            <a:r>
              <a:rPr lang="en-US" sz="3700" dirty="0">
                <a:solidFill>
                  <a:schemeClr val="bg1">
                    <a:lumMod val="65000"/>
                  </a:schemeClr>
                </a:solidFill>
                <a:latin typeface="Cambria" panose="02040503050406030204" pitchFamily="18" charset="0"/>
                <a:ea typeface="Cambria" panose="02040503050406030204" pitchFamily="18" charset="0"/>
              </a:rPr>
              <a:t>Computer Science:</a:t>
            </a:r>
            <a:endParaRPr lang="en-US" sz="3700" dirty="0">
              <a:solidFill>
                <a:schemeClr val="bg1">
                  <a:lumMod val="85000"/>
                </a:schemeClr>
              </a:solidFill>
              <a:latin typeface="Cambria" panose="02040503050406030204" pitchFamily="18" charset="0"/>
              <a:ea typeface="Cambria" panose="02040503050406030204" pitchFamily="18" charset="0"/>
            </a:endParaRPr>
          </a:p>
          <a:p>
            <a:pPr algn="r"/>
            <a:endParaRPr lang="en-US" sz="300" dirty="0">
              <a:solidFill>
                <a:schemeClr val="bg1">
                  <a:lumMod val="85000"/>
                </a:schemeClr>
              </a:solidFill>
              <a:latin typeface="Cambria" panose="02040503050406030204" pitchFamily="18" charset="0"/>
              <a:ea typeface="Cambria" panose="02040503050406030204" pitchFamily="18" charset="0"/>
            </a:endParaRPr>
          </a:p>
          <a:p>
            <a:pPr algn="r"/>
            <a:endParaRPr lang="en-US" sz="3700" dirty="0">
              <a:solidFill>
                <a:schemeClr val="bg1">
                  <a:lumMod val="85000"/>
                </a:schemeClr>
              </a:solidFill>
              <a:latin typeface="Cambria" panose="02040503050406030204" pitchFamily="18" charset="0"/>
              <a:ea typeface="Cambria" panose="02040503050406030204" pitchFamily="18" charset="0"/>
            </a:endParaRPr>
          </a:p>
          <a:p>
            <a:pPr algn="r"/>
            <a:r>
              <a:rPr lang="en-US" sz="3700" dirty="0">
                <a:solidFill>
                  <a:schemeClr val="bg1">
                    <a:lumMod val="65000"/>
                  </a:schemeClr>
                </a:solidFill>
                <a:latin typeface="Cambria" panose="02040503050406030204" pitchFamily="18" charset="0"/>
                <a:ea typeface="Cambria" panose="02040503050406030204" pitchFamily="18" charset="0"/>
              </a:rPr>
              <a:t>Faculty Advisor:</a:t>
            </a:r>
            <a:endParaRPr lang="en-US" sz="300" dirty="0">
              <a:solidFill>
                <a:schemeClr val="bg1">
                  <a:lumMod val="85000"/>
                </a:schemeClr>
              </a:solidFill>
              <a:latin typeface="Cambria" panose="02040503050406030204" pitchFamily="18" charset="0"/>
              <a:ea typeface="Cambria" panose="02040503050406030204" pitchFamily="18" charset="0"/>
            </a:endParaRPr>
          </a:p>
          <a:p>
            <a:pPr algn="r"/>
            <a:r>
              <a:rPr lang="en-US" sz="2400" baseline="30000" dirty="0">
                <a:solidFill>
                  <a:schemeClr val="bg1">
                    <a:lumMod val="85000"/>
                  </a:schemeClr>
                </a:solidFill>
                <a:latin typeface="Cambria" panose="02040503050406030204" pitchFamily="18" charset="0"/>
                <a:ea typeface="Cambria" panose="02040503050406030204" pitchFamily="18" charset="0"/>
              </a:rPr>
              <a:t>			 	</a:t>
            </a:r>
          </a:p>
          <a:p>
            <a:pPr algn="r"/>
            <a:r>
              <a:rPr lang="en-US" sz="2400" baseline="30000" dirty="0">
                <a:solidFill>
                  <a:schemeClr val="bg1">
                    <a:lumMod val="85000"/>
                  </a:schemeClr>
                </a:solidFill>
                <a:latin typeface="Cambria" panose="02040503050406030204" pitchFamily="18" charset="0"/>
                <a:ea typeface="Cambria" panose="02040503050406030204" pitchFamily="18" charset="0"/>
              </a:rPr>
              <a:t>   				</a:t>
            </a:r>
            <a:endParaRPr lang="en-US" sz="2400" dirty="0">
              <a:solidFill>
                <a:schemeClr val="bg1">
                  <a:lumMod val="85000"/>
                </a:schemeClr>
              </a:solidFill>
              <a:latin typeface="Cambria" panose="02040503050406030204" pitchFamily="18" charset="0"/>
              <a:ea typeface="Cambria" panose="02040503050406030204" pitchFamily="18" charset="0"/>
            </a:endParaRPr>
          </a:p>
        </p:txBody>
      </p:sp>
    </p:spTree>
  </p:cSld>
  <p:clrMapOvr>
    <a:masterClrMapping/>
  </p:clrMapOvr>
</p:sld>
</file>

<file path=ppt/theme/theme1.xml><?xml version="1.0" encoding="utf-8"?>
<a:theme xmlns:a="http://schemas.openxmlformats.org/drawingml/2006/main" name="Default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spDef>
    <a:ln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923</Words>
  <Application>Microsoft Office PowerPoint</Application>
  <PresentationFormat>Custom</PresentationFormat>
  <Paragraphs>188</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Bahnschrift Light</vt:lpstr>
      <vt:lpstr>Biome</vt:lpstr>
      <vt:lpstr>Calibri</vt:lpstr>
      <vt:lpstr>Cambria</vt:lpstr>
      <vt:lpstr>Cambria Math</vt:lpstr>
      <vt:lpstr>Times New Roman</vt:lpstr>
      <vt:lpstr>Wingdings</vt: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lastModifiedBy>Grant Arnold</cp:lastModifiedBy>
  <cp:revision>2</cp:revision>
  <cp:lastPrinted>2023-04-17T14:51:23Z</cp:lastPrinted>
  <dcterms:created xsi:type="dcterms:W3CDTF">2004-07-26T21:45:23Z</dcterms:created>
  <dcterms:modified xsi:type="dcterms:W3CDTF">2023-04-17T15:00:06Z</dcterms:modified>
  <cp:category>science research poster</cp:category>
</cp:coreProperties>
</file>