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7315200" cy="96012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BAB55-D169-4CDB-9245-F0B9E7252E35}" v="9" dt="2023-04-17T14:58:40.102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32" autoAdjust="0"/>
  </p:normalViewPr>
  <p:slideViewPr>
    <p:cSldViewPr snapToGrid="0">
      <p:cViewPr varScale="1">
        <p:scale>
          <a:sx n="17" d="100"/>
          <a:sy n="17" d="100"/>
        </p:scale>
        <p:origin x="1442" y="113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-357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1C0B079-A316-4C9B-B165-DF9EA8325D2C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8F28AB8-57D1-494F-9851-055AD867E790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F044-5458-4B2E-BFA0-52AAA1C529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6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990600"/>
            <a:ext cx="31089600" cy="2514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6400800" y="3588603"/>
            <a:ext cx="31089600" cy="830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852160"/>
            <a:ext cx="12801600" cy="1219200"/>
          </a:xfrm>
          <a:prstGeom prst="round1Rect">
            <a:avLst/>
          </a:prstGeom>
          <a:solidFill>
            <a:schemeClr val="accent2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143000" y="7071360"/>
            <a:ext cx="12801600" cy="6858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5032736"/>
            <a:ext cx="12801600" cy="1219200"/>
          </a:xfrm>
          <a:prstGeom prst="round1Rect">
            <a:avLst/>
          </a:prstGeom>
          <a:solidFill>
            <a:schemeClr val="accent3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251936"/>
            <a:ext cx="12801600" cy="9088165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5831800"/>
            <a:ext cx="12801600" cy="1219200"/>
          </a:xfrm>
          <a:prstGeom prst="round1Rect">
            <a:avLst/>
          </a:prstGeom>
          <a:solidFill>
            <a:schemeClr val="accent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852160"/>
            <a:ext cx="12801600" cy="1219200"/>
          </a:xfrm>
          <a:prstGeom prst="round1Rect">
            <a:avLst/>
          </a:prstGeom>
          <a:solidFill>
            <a:schemeClr val="accent5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071360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1948160"/>
            <a:ext cx="12801600" cy="6172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5544800" y="23469600"/>
            <a:ext cx="12801600" cy="1752600"/>
          </a:xfrm>
        </p:spPr>
        <p:txBody>
          <a:bodyPr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583180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852160"/>
            <a:ext cx="128016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071360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5837408"/>
            <a:ext cx="128016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831800"/>
            <a:ext cx="12801600" cy="1219200"/>
          </a:xfrm>
          <a:prstGeom prst="round1Rect">
            <a:avLst/>
          </a:prstGeom>
          <a:solidFill>
            <a:schemeClr val="accent1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057096"/>
            <a:ext cx="128016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0"/>
            <a:ext cx="43891200" cy="502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0" y="990600"/>
            <a:ext cx="31089600" cy="251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6019800"/>
            <a:ext cx="31089600" cy="2362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8520" y="32114698"/>
            <a:ext cx="218541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87268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16379" y="357808"/>
            <a:ext cx="31089600" cy="2514540"/>
          </a:xfrm>
        </p:spPr>
        <p:txBody>
          <a:bodyPr>
            <a:normAutofit/>
          </a:bodyPr>
          <a:lstStyle/>
          <a:p>
            <a:pPr algn="ctr"/>
            <a:r>
              <a:rPr lang="en-US" sz="9600"/>
              <a:t>Ski Bicycle</a:t>
            </a:r>
            <a:endParaRPr lang="en-US" sz="9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188720" y="5852160"/>
            <a:ext cx="12801600" cy="12192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6"/>
          </p:nvPr>
        </p:nvSpPr>
        <p:spPr>
          <a:xfrm>
            <a:off x="5354099" y="31980456"/>
            <a:ext cx="8635797" cy="379859"/>
          </a:xfrm>
        </p:spPr>
        <p:txBody>
          <a:bodyPr vert="horz" lIns="365760" tIns="18288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endParaRPr lang="en-US" sz="4800" dirty="0">
              <a:cs typeface="Calibri"/>
            </a:endParaRP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4829892" y="5852160"/>
            <a:ext cx="12801600" cy="12192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7"/>
          </p:nvPr>
        </p:nvSpPr>
        <p:spPr>
          <a:xfrm>
            <a:off x="14822455" y="7092847"/>
            <a:ext cx="12801600" cy="11368094"/>
          </a:xfrm>
        </p:spPr>
        <p:txBody>
          <a:bodyPr vert="horz" lIns="365760" tIns="182880" rIns="91440" bIns="45720" rtlCol="0" anchor="t">
            <a:normAutofit lnSpcReduction="10000"/>
          </a:bodyPr>
          <a:lstStyle/>
          <a:p>
            <a:pPr algn="just"/>
            <a:r>
              <a:rPr lang="en-US" sz="4800" dirty="0">
                <a:cs typeface="Calibri"/>
              </a:rPr>
              <a:t>Our Bicycle frame was sources locally for free from a friend of our project advisor. </a:t>
            </a:r>
            <a:endParaRPr lang="en-US" sz="4800">
              <a:cs typeface="Calibri"/>
            </a:endParaRPr>
          </a:p>
          <a:p>
            <a:pPr algn="just"/>
            <a:r>
              <a:rPr lang="en-US" sz="4800" dirty="0">
                <a:ea typeface="Calibri"/>
                <a:cs typeface="Calibri"/>
              </a:rPr>
              <a:t>The skis were sourced from a trash pile.</a:t>
            </a:r>
          </a:p>
          <a:p>
            <a:pPr algn="just"/>
            <a:r>
              <a:rPr lang="en-US" sz="4800" dirty="0">
                <a:ea typeface="Calibri"/>
                <a:cs typeface="Calibri"/>
              </a:rPr>
              <a:t>Everything else we found around the shop that we were working in.</a:t>
            </a:r>
          </a:p>
          <a:p>
            <a:pPr algn="just"/>
            <a:r>
              <a:rPr lang="en-US" sz="4800" dirty="0">
                <a:cs typeface="Calibri"/>
              </a:rPr>
              <a:t>Avoiding the fracturing of the mounting components was crucial, and while we had stress-test failures in prototyping those problems were remedied in our current version.</a:t>
            </a:r>
          </a:p>
          <a:p>
            <a:pPr algn="just"/>
            <a:r>
              <a:rPr lang="en-US" sz="4800" dirty="0">
                <a:ea typeface="Calibri" panose="020F0502020204030204"/>
                <a:cs typeface="Calibri" panose="020F0502020204030204"/>
              </a:rPr>
              <a:t>Dual (Full) suspension, a wide foot peg, and  pivoting front and back brackets for a smooth ride over difficult terrain.</a:t>
            </a:r>
          </a:p>
          <a:p>
            <a:pPr algn="just"/>
            <a:r>
              <a:rPr lang="en-US" sz="4800" dirty="0">
                <a:ea typeface="Calibri" panose="020F0502020204030204"/>
                <a:cs typeface="Calibri" panose="020F0502020204030204"/>
              </a:rPr>
              <a:t>Quick release hub for compact storage and ease of use.</a:t>
            </a: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30"/>
          </p:nvPr>
        </p:nvSpPr>
        <p:spPr>
          <a:xfrm>
            <a:off x="15610557" y="17432819"/>
            <a:ext cx="12801600" cy="9650838"/>
          </a:xfrm>
        </p:spPr>
        <p:txBody>
          <a:bodyPr vert="horz" lIns="365760" tIns="182880" rIns="91440" bIns="45720" rtlCol="0" anchor="t">
            <a:normAutofit/>
          </a:bodyPr>
          <a:lstStyle/>
          <a:p>
            <a:endParaRPr lang="en-US" sz="40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4"/>
          </p:nvPr>
        </p:nvSpPr>
        <p:spPr>
          <a:xfrm>
            <a:off x="30382143" y="21535662"/>
            <a:ext cx="12801600" cy="12192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35"/>
          </p:nvPr>
        </p:nvSpPr>
        <p:spPr>
          <a:xfrm>
            <a:off x="30406990" y="23037103"/>
            <a:ext cx="12896808" cy="7858562"/>
          </a:xfrm>
        </p:spPr>
        <p:txBody>
          <a:bodyPr vert="horz" lIns="365760" tIns="182880" rIns="91440" bIns="45720" rtlCol="0" anchor="t">
            <a:normAutofit/>
          </a:bodyPr>
          <a:lstStyle/>
          <a:p>
            <a:pPr marL="685800" indent="-685800" algn="just"/>
            <a:r>
              <a:rPr lang="en-US" sz="4800" dirty="0">
                <a:cs typeface="Calibri"/>
              </a:rPr>
              <a:t>In the end, we proved to ourselves and hopefully others that DIY is absolutely the way to go in terms of creating something for cheap to get into a sport without the barrier to entry.</a:t>
            </a:r>
            <a:endParaRPr lang="en-US">
              <a:cs typeface="Calibri" panose="020F0502020204030204"/>
            </a:endParaRPr>
          </a:p>
          <a:p>
            <a:pPr marL="685800" indent="-685800" algn="just"/>
            <a:endParaRPr lang="en-US" sz="4800" dirty="0">
              <a:cs typeface="Calibri"/>
            </a:endParaRPr>
          </a:p>
          <a:p>
            <a:pPr marL="685800" indent="-685800" algn="just"/>
            <a:r>
              <a:rPr lang="en-US" sz="4800" dirty="0">
                <a:cs typeface="Calibri"/>
              </a:rPr>
              <a:t>In the future, we would love to produce a more permanent attachment system, using CNC. This would make the product viable for longer term use.</a:t>
            </a:r>
          </a:p>
        </p:txBody>
      </p:sp>
      <p:sp>
        <p:nvSpPr>
          <p:cNvPr id="30" name="Text Placeholder 1"/>
          <p:cNvSpPr>
            <a:spLocks noGrp="1"/>
          </p:cNvSpPr>
          <p:nvPr>
            <p:ph sz="quarter" idx="25"/>
          </p:nvPr>
        </p:nvSpPr>
        <p:spPr>
          <a:xfrm>
            <a:off x="1212840" y="7091372"/>
            <a:ext cx="12777798" cy="23289049"/>
          </a:xfrm>
        </p:spPr>
        <p:txBody>
          <a:bodyPr vert="horz" lIns="365760" tIns="182880" rIns="91440" bIns="45720" rtlCol="0" anchor="t">
            <a:normAutofit/>
          </a:bodyPr>
          <a:lstStyle/>
          <a:p>
            <a:pPr algn="just"/>
            <a:r>
              <a:rPr lang="en-US" sz="4800" dirty="0">
                <a:cs typeface="Calibri"/>
              </a:rPr>
              <a:t>Ski Bicycles are a new emerging variant of the already huge ski and snowboard industry. </a:t>
            </a:r>
            <a:endParaRPr lang="en-US"/>
          </a:p>
          <a:p>
            <a:pPr marL="0" indent="0" algn="just">
              <a:buNone/>
            </a:pPr>
            <a:endParaRPr lang="en-US" dirty="0">
              <a:cs typeface="Calibri" panose="020F0502020204030204"/>
            </a:endParaRPr>
          </a:p>
          <a:p>
            <a:pPr algn="just"/>
            <a:endParaRPr lang="en-US" dirty="0">
              <a:cs typeface="Calibri" panose="020F0502020204030204"/>
            </a:endParaRPr>
          </a:p>
          <a:p>
            <a:pPr algn="just"/>
            <a:endParaRPr lang="en-US" dirty="0">
              <a:cs typeface="Calibri" panose="020F0502020204030204"/>
            </a:endParaRPr>
          </a:p>
          <a:p>
            <a:pPr algn="just"/>
            <a:endParaRPr lang="en-US" dirty="0">
              <a:cs typeface="Calibri" panose="020F0502020204030204"/>
            </a:endParaRPr>
          </a:p>
          <a:p>
            <a:pPr algn="just"/>
            <a:endParaRPr lang="en-US" dirty="0">
              <a:cs typeface="Calibri" panose="020F0502020204030204"/>
            </a:endParaRPr>
          </a:p>
          <a:p>
            <a:pPr algn="just"/>
            <a:endParaRPr lang="en-US" dirty="0">
              <a:cs typeface="Calibri" panose="020F0502020204030204"/>
            </a:endParaRPr>
          </a:p>
          <a:p>
            <a:pPr algn="just"/>
            <a:endParaRPr lang="en-US" dirty="0">
              <a:cs typeface="Calibri" panose="020F0502020204030204"/>
            </a:endParaRPr>
          </a:p>
          <a:p>
            <a:pPr algn="just"/>
            <a:endParaRPr lang="en-US" dirty="0">
              <a:cs typeface="Calibri" panose="020F0502020204030204"/>
            </a:endParaRPr>
          </a:p>
          <a:p>
            <a:pPr algn="just"/>
            <a:endParaRPr lang="en-US" dirty="0">
              <a:cs typeface="Calibri" panose="020F0502020204030204"/>
            </a:endParaRPr>
          </a:p>
          <a:p>
            <a:pPr algn="just"/>
            <a:endParaRPr lang="en-US" sz="4800" dirty="0">
              <a:cs typeface="Calibri"/>
            </a:endParaRPr>
          </a:p>
          <a:p>
            <a:pPr algn="just"/>
            <a:r>
              <a:rPr lang="en-US" sz="4800" dirty="0">
                <a:cs typeface="Calibri"/>
              </a:rPr>
              <a:t>Price point is a major factor holding this product type back from reaching a broader audience within skiing and snowboarding communities. Accessibility is already an issue in the ski and board industry.</a:t>
            </a:r>
          </a:p>
          <a:p>
            <a:pPr algn="just"/>
            <a:endParaRPr lang="en-US" sz="4800" dirty="0">
              <a:cs typeface="Calibri"/>
            </a:endParaRPr>
          </a:p>
          <a:p>
            <a:pPr algn="just"/>
            <a:r>
              <a:rPr lang="en-US" sz="4800" dirty="0">
                <a:cs typeface="Calibri"/>
              </a:rPr>
              <a:t>Current market leaders price their products upwards of $2,500,  with some reaching even as high as $8,000. This simply isn't affordable for most and is disheartening for others who would want to try, such as ourselves.</a:t>
            </a:r>
          </a:p>
          <a:p>
            <a:pPr marL="0" indent="0" algn="just">
              <a:buNone/>
            </a:pPr>
            <a:endParaRPr lang="en-US" sz="4800" dirty="0">
              <a:cs typeface="Calibri"/>
            </a:endParaRPr>
          </a:p>
          <a:p>
            <a:pPr algn="just"/>
            <a:r>
              <a:rPr lang="en-US" sz="4800" dirty="0">
                <a:cs typeface="Calibri"/>
              </a:rPr>
              <a:t>Our goal was to construct one of these with as low a budget as possible, and originally wanted to investigate leaf spring material testing, but time ran out and we pivoted to a "proof-of-concept" on DIY production using materials most people can find for cheap, or even free.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14822455" y="19312576"/>
            <a:ext cx="12801600" cy="12192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900880" y="7071360"/>
            <a:ext cx="1280160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4800" dirty="0"/>
          </a:p>
          <a:p>
            <a:endParaRPr lang="en-US" sz="48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16379" y="3112980"/>
            <a:ext cx="310896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Wyatt Mclaughlin</a:t>
            </a:r>
            <a:r>
              <a:rPr lang="en-US" sz="6000" dirty="0">
                <a:solidFill>
                  <a:schemeClr val="bg1"/>
                </a:solidFill>
              </a:rPr>
              <a:t>, </a:t>
            </a:r>
            <a:r>
              <a:rPr lang="en-US" sz="6000">
                <a:solidFill>
                  <a:schemeClr val="bg1"/>
                </a:solidFill>
              </a:rPr>
              <a:t>Willy Warr, </a:t>
            </a:r>
            <a:r>
              <a:rPr lang="en-US" sz="6000" dirty="0">
                <a:solidFill>
                  <a:schemeClr val="bg1"/>
                </a:solidFill>
              </a:rPr>
              <a:t>Mechanical Engineering, University of New Hampshire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97" y="1144645"/>
            <a:ext cx="2478029" cy="2983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451" y="1048392"/>
            <a:ext cx="2478029" cy="298399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04F3CF2-6A2F-39CF-841B-DDF549874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501" y="9556108"/>
            <a:ext cx="5713449" cy="4975583"/>
          </a:xfrm>
          <a:prstGeom prst="rect">
            <a:avLst/>
          </a:prstGeom>
        </p:spPr>
      </p:pic>
      <p:pic>
        <p:nvPicPr>
          <p:cNvPr id="3" name="Picture 5" descr="A picture containing ground, parked, curb&#10;&#10;Description automatically generated">
            <a:extLst>
              <a:ext uri="{FF2B5EF4-FFF2-40B4-BE49-F238E27FC236}">
                <a16:creationId xmlns:a16="http://schemas.microsoft.com/office/drawing/2014/main" id="{C7ED96C5-C2DD-F34C-806E-3809EBBF5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8873" y="21310819"/>
            <a:ext cx="6868997" cy="5238870"/>
          </a:xfrm>
          <a:prstGeom prst="rect">
            <a:avLst/>
          </a:prstGeom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32F6E1A7-9837-FB8B-019E-A7210B2F81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27202" y="26806753"/>
            <a:ext cx="6906410" cy="5163584"/>
          </a:xfrm>
          <a:prstGeom prst="rect">
            <a:avLst/>
          </a:prstGeom>
        </p:spPr>
      </p:pic>
      <p:pic>
        <p:nvPicPr>
          <p:cNvPr id="23" name="Picture 24" descr="A picture containing ground, outdoor, tripod, curb&#10;&#10;Description automatically generated">
            <a:extLst>
              <a:ext uri="{FF2B5EF4-FFF2-40B4-BE49-F238E27FC236}">
                <a16:creationId xmlns:a16="http://schemas.microsoft.com/office/drawing/2014/main" id="{C6800DAB-4F7D-EE41-71FB-8487BB83A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82212" y="8659014"/>
            <a:ext cx="8017418" cy="10659580"/>
          </a:xfrm>
          <a:prstGeom prst="rect">
            <a:avLst/>
          </a:prstGeom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4F05DC7D-F97E-6B0E-8E99-D29F367A47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05722" y="8671013"/>
            <a:ext cx="7017135" cy="5391676"/>
          </a:xfrm>
          <a:prstGeom prst="rect">
            <a:avLst/>
          </a:prstGeom>
        </p:spPr>
      </p:pic>
      <p:pic>
        <p:nvPicPr>
          <p:cNvPr id="26" name="Picture 26" descr="A picture containing outdoor&#10;&#10;Description automatically generated">
            <a:extLst>
              <a:ext uri="{FF2B5EF4-FFF2-40B4-BE49-F238E27FC236}">
                <a16:creationId xmlns:a16="http://schemas.microsoft.com/office/drawing/2014/main" id="{46030904-7DCB-5E33-01D8-8278A65B78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05722" y="14096789"/>
            <a:ext cx="7017135" cy="52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Post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5A68E73-61CB-4542-8C48-DCBB2482A3D5}" vid="{6A3CA63D-1E3C-4681-8668-89277FEB3FEB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D19F4D38E6564F84D95A7E1171F7EA" ma:contentTypeVersion="10" ma:contentTypeDescription="Create a new document." ma:contentTypeScope="" ma:versionID="bd6c99a61090e234e5e8a249580e8066">
  <xsd:schema xmlns:xsd="http://www.w3.org/2001/XMLSchema" xmlns:xs="http://www.w3.org/2001/XMLSchema" xmlns:p="http://schemas.microsoft.com/office/2006/metadata/properties" xmlns:ns2="0ce35e8b-30dd-4653-a367-262f5f42594e" xmlns:ns3="5167c130-bfcf-4861-b1b0-0b0cab068bd3" targetNamespace="http://schemas.microsoft.com/office/2006/metadata/properties" ma:root="true" ma:fieldsID="981b413cebaa441141378a0d7d7b0e7e" ns2:_="" ns3:_="">
    <xsd:import namespace="0ce35e8b-30dd-4653-a367-262f5f42594e"/>
    <xsd:import namespace="5167c130-bfcf-4861-b1b0-0b0cab068b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35e8b-30dd-4653-a367-262f5f4259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27d39b2-06bc-4e5c-935b-4f9c38530d7f}" ma:internalName="TaxCatchAll" ma:showField="CatchAllData" ma:web="0ce35e8b-30dd-4653-a367-262f5f4259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7c130-bfcf-4861-b1b0-0b0cab068b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67c130-bfcf-4861-b1b0-0b0cab068bd3">
      <Terms xmlns="http://schemas.microsoft.com/office/infopath/2007/PartnerControls"/>
    </lcf76f155ced4ddcb4097134ff3c332f>
    <TaxCatchAll xmlns="0ce35e8b-30dd-4653-a367-262f5f42594e" xsi:nil="true"/>
    <SharedWithUsers xmlns="0ce35e8b-30dd-4653-a367-262f5f42594e">
      <UserInfo>
        <DisplayName>Stacey Hughes</DisplayName>
        <AccountId>48</AccountId>
        <AccountType/>
      </UserInfo>
      <UserInfo>
        <DisplayName>Wyatt McLaughlin</DisplayName>
        <AccountId>27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743677-6674-4AE7-B915-4984469746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35e8b-30dd-4653-a367-262f5f42594e"/>
    <ds:schemaRef ds:uri="5167c130-bfcf-4861-b1b0-0b0cab068b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479DFD-98AE-4B4B-9E2A-ECB02FDCF550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0ce35e8b-30dd-4653-a367-262f5f42594e"/>
    <ds:schemaRef ds:uri="http://www.w3.org/XML/1998/namespace"/>
    <ds:schemaRef ds:uri="http://schemas.microsoft.com/office/infopath/2007/PartnerControls"/>
    <ds:schemaRef ds:uri="http://purl.org/dc/elements/1.1/"/>
    <ds:schemaRef ds:uri="5167c130-bfcf-4861-b1b0-0b0cab068bd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6437CAA-3E58-4723-B167-726C5E80E6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(blue and brown design)</Template>
  <TotalTime>0</TotalTime>
  <Words>334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Medical Poster</vt:lpstr>
      <vt:lpstr>Ski Bicycle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Poster Goes Here</dc:title>
  <dc:creator/>
  <cp:lastModifiedBy/>
  <cp:revision>569</cp:revision>
  <dcterms:created xsi:type="dcterms:W3CDTF">2015-04-29T17:08:18Z</dcterms:created>
  <dcterms:modified xsi:type="dcterms:W3CDTF">2023-04-17T14:58:40Z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TC040015519991</vt:lpwstr>
  </property>
  <property fmtid="{D5CDD505-2E9C-101B-9397-08002B2CF9AE}" pid="3" name="ContentTypeId">
    <vt:lpwstr>0x01010066D19F4D38E6564F84D95A7E1171F7EA</vt:lpwstr>
  </property>
  <property fmtid="{D5CDD505-2E9C-101B-9397-08002B2CF9AE}" pid="4" name="MediaServiceImageTags">
    <vt:lpwstr/>
  </property>
</Properties>
</file>