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"/>
  </p:notes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013D6E-3BE1-FEE5-C5AD-F537EE4A3CDB}" name="Katie Austin" initials="KA" userId="3b75fdee130127b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50021"/>
    <a:srgbClr val="CC3300"/>
    <a:srgbClr val="9D2F23"/>
    <a:srgbClr val="DB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B9D48-77F0-433B-BD3B-1B96EC727C58}" v="91" dt="2022-11-08T18:5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08" autoAdjust="0"/>
    <p:restoredTop sz="94660"/>
  </p:normalViewPr>
  <p:slideViewPr>
    <p:cSldViewPr snapToGrid="0">
      <p:cViewPr>
        <p:scale>
          <a:sx n="50" d="100"/>
          <a:sy n="50" d="100"/>
        </p:scale>
        <p:origin x="774" y="-3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3272-1A3F-4C2F-95E9-6F009F3E59E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A0F-F8A8-4359-A54F-6D18DA74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6B484-79E2-4CC2-9D20-553691A4459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C685-EAD5-4FEE-A799-A7D9A591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tmp"/><Relationship Id="rId18" Type="http://schemas.openxmlformats.org/officeDocument/2006/relationships/image" Target="../media/image17.tm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tmp"/><Relationship Id="rId2" Type="http://schemas.openxmlformats.org/officeDocument/2006/relationships/image" Target="../media/image1.png"/><Relationship Id="rId16" Type="http://schemas.openxmlformats.org/officeDocument/2006/relationships/image" Target="../media/image15.tmp"/><Relationship Id="rId20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image" Target="../media/image10.jpeg"/><Relationship Id="rId5" Type="http://schemas.openxmlformats.org/officeDocument/2006/relationships/image" Target="../media/image4.tmp"/><Relationship Id="rId15" Type="http://schemas.openxmlformats.org/officeDocument/2006/relationships/image" Target="../media/image14.tmp"/><Relationship Id="rId10" Type="http://schemas.openxmlformats.org/officeDocument/2006/relationships/image" Target="../media/image9.tmp"/><Relationship Id="rId19" Type="http://schemas.openxmlformats.org/officeDocument/2006/relationships/image" Target="../media/image18.tmp"/><Relationship Id="rId4" Type="http://schemas.openxmlformats.org/officeDocument/2006/relationships/image" Target="../media/image3.tmp"/><Relationship Id="rId9" Type="http://schemas.openxmlformats.org/officeDocument/2006/relationships/image" Target="../media/image8.tmp"/><Relationship Id="rId14" Type="http://schemas.openxmlformats.org/officeDocument/2006/relationships/image" Target="../media/image13.tmp"/><Relationship Id="rId22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4A0772-902C-4635-8AEF-456E1A6FA1B6}"/>
              </a:ext>
            </a:extLst>
          </p:cNvPr>
          <p:cNvSpPr/>
          <p:nvPr/>
        </p:nvSpPr>
        <p:spPr>
          <a:xfrm>
            <a:off x="458530" y="267755"/>
            <a:ext cx="39461306" cy="357662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7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4097-E855-4605-8482-26986260B635}"/>
              </a:ext>
            </a:extLst>
          </p:cNvPr>
          <p:cNvSpPr/>
          <p:nvPr/>
        </p:nvSpPr>
        <p:spPr>
          <a:xfrm>
            <a:off x="445553" y="4246388"/>
            <a:ext cx="19425207" cy="934198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56" dirty="0">
              <a:solidFill>
                <a:schemeClr val="tx1"/>
              </a:solidFill>
            </a:endParaRPr>
          </a:p>
          <a:p>
            <a:pPr algn="ctr"/>
            <a:endParaRPr lang="en-US" sz="2456" dirty="0">
              <a:solidFill>
                <a:schemeClr val="tx1"/>
              </a:solidFill>
            </a:endParaRPr>
          </a:p>
          <a:p>
            <a:pPr marL="701792" lvl="1" indent="-233931">
              <a:buAutoNum type="arabicParenR"/>
            </a:pPr>
            <a:endParaRPr lang="en-US" altLang="en-US" sz="1023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701792" lvl="1" indent="-233931">
              <a:buAutoNum type="arabicParenR"/>
            </a:pPr>
            <a:endParaRPr lang="en-US" altLang="en-US" sz="1023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701792" lvl="1" indent="-233931">
              <a:buAutoNum type="arabicParenR"/>
            </a:pPr>
            <a:endParaRPr lang="en-US" altLang="en-US" sz="1023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43618-619F-4F8D-B3CF-D96D8CC7221A}"/>
              </a:ext>
            </a:extLst>
          </p:cNvPr>
          <p:cNvSpPr/>
          <p:nvPr/>
        </p:nvSpPr>
        <p:spPr>
          <a:xfrm>
            <a:off x="458530" y="13832780"/>
            <a:ext cx="19425209" cy="1505268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FAA6E2-4316-4B9A-847A-3ADEFA227BD8}"/>
              </a:ext>
            </a:extLst>
          </p:cNvPr>
          <p:cNvSpPr/>
          <p:nvPr/>
        </p:nvSpPr>
        <p:spPr>
          <a:xfrm>
            <a:off x="20289655" y="13832780"/>
            <a:ext cx="19515302" cy="1505268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2456" dirty="0">
              <a:solidFill>
                <a:schemeClr val="tx1"/>
              </a:solidFill>
            </a:endParaRPr>
          </a:p>
          <a:p>
            <a:pPr algn="ctr"/>
            <a:endParaRPr lang="en-US" sz="2456" dirty="0">
              <a:solidFill>
                <a:schemeClr val="tx1"/>
              </a:solidFill>
            </a:endParaRPr>
          </a:p>
          <a:p>
            <a:r>
              <a:rPr lang="en-US" sz="4503" dirty="0">
                <a:solidFill>
                  <a:schemeClr val="tx1"/>
                </a:solidFill>
              </a:rPr>
              <a:t>											</a:t>
            </a: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r>
              <a:rPr lang="en-US" sz="4503" dirty="0">
                <a:solidFill>
                  <a:schemeClr val="tx1"/>
                </a:solidFill>
              </a:rPr>
              <a:t>												</a:t>
            </a:r>
          </a:p>
          <a:p>
            <a:endParaRPr lang="en-US" sz="4503" dirty="0">
              <a:solidFill>
                <a:schemeClr val="tx1"/>
              </a:solidFill>
            </a:endParaRPr>
          </a:p>
          <a:p>
            <a:r>
              <a:rPr lang="en-US" sz="4503" dirty="0">
                <a:solidFill>
                  <a:schemeClr val="tx1"/>
                </a:solidFill>
              </a:rPr>
              <a:t>											</a:t>
            </a:r>
          </a:p>
          <a:p>
            <a:r>
              <a:rPr lang="en-US" sz="4503" dirty="0">
                <a:solidFill>
                  <a:schemeClr val="tx1"/>
                </a:solidFill>
              </a:rPr>
              <a:t>			</a:t>
            </a: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r>
              <a:rPr lang="en-US" sz="3684" dirty="0">
                <a:solidFill>
                  <a:schemeClr val="tx1"/>
                </a:solidFill>
              </a:rPr>
              <a:t>	</a:t>
            </a:r>
            <a:endParaRPr lang="en-US" sz="3069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19E3B3-3599-45D0-A09A-51FD5910EC91}"/>
              </a:ext>
            </a:extLst>
          </p:cNvPr>
          <p:cNvSpPr/>
          <p:nvPr/>
        </p:nvSpPr>
        <p:spPr>
          <a:xfrm>
            <a:off x="20289653" y="29359932"/>
            <a:ext cx="19515305" cy="3241213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6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DF56D2-5558-469C-98C2-74EB678D2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297" y="438666"/>
            <a:ext cx="1919033" cy="2535049"/>
          </a:xfrm>
          <a:prstGeom prst="rect">
            <a:avLst/>
          </a:prstGeom>
        </p:spPr>
      </p:pic>
      <p:sp>
        <p:nvSpPr>
          <p:cNvPr id="21" name="AutoShape 6" descr="data:image/png;base64,%20iVBORw0KGgoAAAANSUhEUgAAAOIAAACBCAYAAAGqd1a1AAAAAXNSR0IArs4c6QAAAARnQU1BAACxjwv8YQUAAAAJcEhZcwAADsMAAA7DAcdvqGQAAB+5SURBVHhe7Z0JfBTl3cdnZnNwtSiCZ7X11dZ6UDxba7EYk0Ag2dlEiba1Cl5Qq0gpKFfIzCxEQLStWg+s1FZrVbBCQghkj4RI1dZij/dta/v2svawtvUV8AZ25/3/dp9Jl2TvmdmZ3X2+n8//M89MCNndZ//P8X/+h+AWRpBI8WZmvGroNdYsDM3adh+uLUqwIfagmMArHhtv2k8Vu5YHp5GcEm8mR1aCV7FmWpr9wTmsaQ5Z67uPNbNCVgIPsOYwRHZNxiXsKng8VVIksj/KbgHa2ejy+yTV8WaMp9k1KyrZ1RI87GpwN8mbJK/E7v5D4rssMRqV4H+xpiVMW7b9GNYcBj7ur5JkPeA7zQx25aSlvAZ/WxnDrmmRlZCfNQfxKWGVNa3Fp6X+j2nWuZk1M/IUu9qOMbo8z662Y/xBS6emdBgTdAvJ5ngzxuDkzDhAku5FDZ2wDyf5N4kxLX6C5Lskf4rdETew6zBk/86zWDMdh7GrAVb/9CUKNMbu0nAUu8aQtVAva+aNtz34OGumZ4rSH3uVVtBwV0/iuqewJK51PkeCQftVEnwBdBLLSbeMzMRkkk+R/ITkIpJhwx2nLJDVUGze8GmhztiDUqJB6fkgax4CaaMZ3XEPLeuePZI1k+Jt2346a9pCBcnF8WaMeSRYYNXH7kwiq+Efs2ZWeNVQN2taThtJyrk5H1qWDaTcxWVDk9I/njUtoZbE0l2GvHbLB1jTFKcpGy19XZle1FCLRVLs+qrJajCnr7wtNC7tPYM1bYU2WTDz5U3McFwMzFm/O6+dy9A56mgS6MK02B19C9n1EOgr9ChrZgKj9IR4MyVPsGsqNrLrID41hB2NgUZyY7xpAbI/nJXVt1A0K71TWZMzlHZ2/Ri7YltpPHM1zSvDJ7FmDKfWiteQYLrC3/8GyRUk40jeI4ERPZNucjjlxufZFcu4D8Wb1qIoiq2nK5n+c8OoFiHBQGA5v/716a7ZHFu6xZm5svdE1hS8SuB81nQUy94gLfu+zpqDeLXQ91jTMSx5g9720ABrDoPeeA9rOoLpN0iroi+xZkpatHAra9oKzByw6VwXu4tzBLvmRYvSm9ZAlciUKf3425YDA9Wn401hEQlcdhJtOZYOMk4AE99d8WZS8n6DDUt7Mu0Ph/FFJb1JMh/OJEm3iczrDdIUsIw1c4ZG1q+wpiWcRzIz3kxKzm9Q1oJh1swbWQ2FWNM055IcH28mJac32KSF17CmaXxq30rWNMVHSL4Qbw6CN22Q9Ru8ZGX4w6xpGU1K/8dZ0xTXs6tCgnNWYzePNSuMU0UN3hDOL1KRVQ9aba1OpEnpGsWaeXMTuyYj4xtsXhnEsbGtNKthYwuXFYlbFbwBnGlvi90NB/aUPfHmcC6e9/CivnuuvoPdJqOOJN2ICDVI58g46C3SuGzb/G23NQ6ds42f4z39AA+Ggu3LyHgzKSl7kEa5pP+hneSz+8DAcmq8mZSkq5EmLTSdNTN5Y2fSzUzrz2EffrMy8EnWBDhtTjfNHdJDq0jwghL/02HOXg3zDvFoWcuuqcAxXjouYNdUpPv6g5x6FPoCj6d7Y3dxshpFi5lD3qC3LWzr+Xsu+PyBiaxpisE3KCvhh1jTNfj84XtYM29ib9CnhPtidy7Ep4a2s2ZejKf/YC5ru5ZmJfRF1kyLYeQdfEPHnnRh2iG4mIAVGyeocJA0XDuxOnCNgTYXCv2iv0byC5JjSbBfhLMtbEFYYn2T5B0SS7H1XCAJAZK3SYyB6iAJPDe2kmAlk5UrC4fDKSvg8OucmzwnhtnJ4iWSZHuLothgGYd2shp6IfaAcwiu7kRve3Bd/cLe0ew2BtyRfUoQJg0Ow5WdCN82rz88NJDtEGQ1vEBWAlg3lz1u60TRq4Zzcj2XlfAO1ixbXNOJpFkPs2bOIE6S5s117LbscLwTcfzlU8KWpCxo9ocvm+bfnjbFSTGxgl2xrcCx95Uks/CAYax2MafY4uSTCbhtkvbAZGI5pNUFi723AiPqZhK75oojmkhbhR8oim6rjU3XBZE681vs1tXgmBT+Szhgy4eCdqJP66ulhchn2W1BkLW+T8mrAolOOK4Deyi4H8EtMfEcOVsK1omyFnI02sSnhR/NN4zOTnCmgeEiZaqvLLC9E2PWFl13zaGR0y7bqbiaZAlJPjn9bOvEGUrgkiYldDa7dRXT/YGJXi3omkBcLGwWk9xGkuifC7PUcSTwtsEKFSkKjCDaREy5uqdC9gczee24Aq/at8EKF0MzYHX3a5JkAREItEUGRkRAwtl0PUmyBYWlmkirTpymFh0+1b3uK9lgSSfK7YHrG1eFoPlFi+zffgqtnOG6WnAQBI15B84S+WBqOD3s2JO9l9z2Q2SzzBeziV+t8J84JMlL86pdd9MqNpch1nQmHbgOySS3x+5yJ29NvKRjFwzVZhcuOXmDJ8GKTkwa0ERTQ7YhNqa95s1aPXLuRFkLL5k1y7rEfG5mJk0RstprXZaSFGABg80+kkoOJdHpPZkh4BaSrLM4e5X+k71KIDHWA+E/WDCZ2QNiQWHmCwGb8CFpJnME/nwZA9K8amBxw7xhad8+SgIb7aUk+KwTk5aZAhYJHOlg2wEMvxpEMgwFbwCGgoza7FNDyXKrwonxMZKsUtgmAZ2PUMp0ISSZQL6f2fFmXsBYMixnUCpkrS8xD+lnSP6HBO69CERwbKuSdjiVldDdMxc8aeZDLjl8Sv9hstqXTCkcI2knym3hU3xKyMw3vOSR/aHPzVjU74qAz2GdKKvmA5/LCVkNO27gGOxEWQk+4mgK52IGB9xaIKcaJVYyHkbqRqU3XRoDTpb4VoS8zf6+c9itaYzs3tAsRIg0kww7S5uxtNN01neOfWC5i44zhkcsUlx3IMqA6a+GZAoJQvLTkZhsKBGYH/kq2mGMpGJPkuBs1MiQcQIJhnpjI91EguxRhnEDRnfDKcyaAlwc20m1oS4LMyCHw+FwOJz4sj3r2nMc+zBz+ItqIkgLkQj2VDgbLAozm08Jr2pSgl9mt0WLmU6EpR0lZBNdGd4lQcei1K+r8WrbfREp2ilUVv2oWemxPYFgsZEx97PTkPad4FWDg6kxfWp4XrF71VmNqztxitJfIavBYYGnshJ8yO5qBsWEqztR1pK6hMTw2RTXWIy4thNlLdzPminxKcGcSvW7gbIZPprU4D3V1VGcwKRlj1BxmVcNrWa3ZYvrNLFRDV7RqGRf27Cpo//jXn9/Vlko3UDJa6J35cCJoii8t02b9kv2KCPdy2t+I0Xejzb7d6ZLLF3SuEYTT2vdWEXbhzvZbc40q+F7nQ5RcwrXdCKtRFMl2M8aWQ0H3BSRXChc0YlWhl/LSmgna7qSXOdExCig1CaAzTFZ2RSdXR3DqwY27NUrENVlCXsFTx3tIY3KgkUNVncI9ngmdicIXSQPkiTaThEGDnOWY85TPiV0XfOSpy0PN4epjjoyXRUbx0imifAQgwMRqlYkTupY3TWSfIdkPgmK/71OgpqXBvtJUDAFUnBkJXAuvaPfbllzCV6XpXRr9a8IkviXFi2IsmCux0jAj/z0h+QEzRJH5sSGjmcmyO1hhNXZis8fWt26OJhPRpGCkmitOItdc8GRTkxm1LYLrxrKKe2mE2A5jRN7+GLmE/Zc8E6kbUDBc5N61fBPWNO1wAiME/oGklzLyRW0E70OrRrPmbO+UtYKX9MsGam2GAg3xqIGYd9YrLgSnxrW9ukVyHxVcF58cO4BT1ScL2tBeJY7SrJOxLOPkaDqnlHp0nXI/tBMQfI8NaDV2FINPhs2azV/jR7Un5dX9hY0w+NQknUiCj8jXhyOUG/hgduIGbWj4sjO9osQ2+4o3SunDoiRiklJEig4ynISo/RjPsZfW+dE5OWmYfR+dusaZC30fdZ0Ddgjwrx2eewuN2zsRF2k5b1rYx+trMNtBRtIsOlHlsVEEl0U0dFI1DcU2zqRvu3ujvvXdZFGiYK7d6RanaJuHOLzXiQxthiwUqATYTMFcBT+drx5CLYYwGUl9J3q6NFGJV93Iop6lf76Vd72gCVF482CTPpI4m6Y4ABKCuDUwkj/CC/vK+LNQWD4xv7Sitxog/iUwHXTVm9HIfyioLFt60ebVoaxPSsIyTQRwyGS4uBD+yseMH5Lci0JcpIhowPKMmMlm3hgCsM3PMATjeKmaPSHJ0U9nn29S6e/zB65nm2rvL+j8Wh8oxLEyOUYiHOHDTXZnJcJy+bE1jW7x3pNuFc4jU8LfW0WrabZbVFhWSfSQqbos3DQl9BRP1YkFEKCglyxpBNlLYxFVUkga32mfX3yAfZIGHfzSRdpNtvElEvX/ujbJmpNmElxabCQXfNlWEoV36qBXKaFnKK0Unlx3UqChQs+kFfxIAewt8QxTT4eYpGzZy6f/dpLuzb/7VfP5Gvyw1bo3yRmXES8JGZyq8ErIkgyuHAcf8LEccefM73mZ5tvz+bkA7sAmBSN94CFYme8mT1YdS4lOSSPdZbkPZw2a8FPn1p/DSrfmyFtms4suZ5d8+Vz7HoIXi1UP0MJX8Bu02GJCwi2EIl7xFzIqxOnKP1jvGoQX5ySpkkJtjWu3pVvDa6sMZsGK69OlNXQFtYseRB5ZXcs5CdIkAIa7hn51EA0UkxnDWlgYhGQfEeARGDXNQPOUs2Q0bok+1May43PHObOrOb1ZN8GWGbeJMELGaqVJ5MYJjUMCUP9Oy8j+QBJ1oekshJ6ap9eYZio8KLx+2aSISCpnpkq3fgSwnacL3BpweeaNhinq72uLsXoYygBrlnlOk3WibDSwOyGwiboTAN8u7FvNDy98E15KN4cBPZWlChK5hk+DG97cEX1SP3aAa3GyMIBsx2+KJtjd/kB06CZoQpfqA+T5Gtp+V8SfJkz+t5W7T14jawGO9itgfH5/p4kY1BsLqCsOSrGJBrA8SaHFhFBQQ8sjTPOq/KKUI1X6cHQnQi08EckZmtGmHErgeN0stOZbIGnPH4/K0MJimn6tL7EommbSLDXRmEZTGuWA3sqOvIeEqShxMHx0P1gxoWNb+XA8V5/H09ByfApgUUtSo8VawHLSNuJrRs3euT2wL3slsPwaeHvtSq/zNU91DbSdqJXDeVseSgXaKHzHGs6TspOlNWw4RXASQF9RkbUmaMk7cRmfxhVSPOxp5YVPmXzYbI/bKS9zgpbrQYGqErz9vtvoX6U4wGobqdTa9njieiPtmg7W9mjjNjeiS1K6Gxdiv4r2OH7E3vEycBmre6nB/UDoy5X+h3zKxocTusX9o6W1YCrilgVE9724P3wtWW3BWWwE+X2oBnLC4fwqkFEZBecWCfKCk92ZxW09bDU1+gGkmPjzdjVKDuUyNxmbecTrM2xgHqlN2l94nyALXAiiaHecN84Pd78D+e2tvXO+vqfzB4FcWwAhmpY91F1G6HVODJaR4KyPDBaGxir3YJsXTj5YVRpg6Ufw+mFJG4FHmNI55L4JUsGVn+pQvguYldXU+oWFFQfx/kmDrJRYQ5eY0gyjwBaHFzjzBSFv+AXOpcE4N/8jgSjCaYPWJpcTakPezjzRC4eaCMSNPyFBFMAjtRQOQCdi47C+ScOY98hQee+QoIpxLFQ8lywNHrJhcDMt5cEp+zQQFzhk3oXCToLi7TX2DN4F6Bj/0YC7wbDQ8EVBmlOZlI5hJVlrlMOh8PhcDgcDodTxji11Yf1FR4kyCD3RxLuecMpa5yyfsNgi6gXmEmQ8zmZgRIJYHD2BaMmLNLGa0W0yvZ4k2MGlN7xCCM/GRHefaFbk2E05jiEUycYURIYmqGIqV4DZkr4qcKJFpmPHyOB0ZoroQXI7aEbJXH0IzTCHZTEUb1NSihjSUKOfTg1I55GAi8PnPzg2A7ZUtLFY8J5DinJcVrEMYGs9J+rixFVFIUNXUrdoDeprPW2CLpnvi6JN25tr/0Ve8wpEMXimMEV0SQNSs8HK4Wqb0hi9LUz9WeXa5qGVckhYKkqCSPaRF06Sn93xFe61k1ODPTn2AhXxDLA1x6ep0vR6Xv1iqsGtJqMn2HD8vBJlRXRdYJH2LG1vR4l+Tg2wxWxhEEJQlGU7o9E9C93r6zPuaaVTwtequvCXPGgvrBz1VTHa4+UMlwRSxBvR+go6YD+zYggPPfqMYd/88W552bMh5QOZL+O6sLYEbSH3KTVuLJYUbHDFbGEmDNnd+U/jnljoSCJEz1Rz2KUIWM/Mk3D0p4JVdWVGyTRs3OLcrEt+a3KGa6IJUKzEpysi5Jf1KPtW7T6H7LHltO0om+KxxNtE8Tomk5lqrtrPRURXBGLnLrFwbGjR0qPC7oe6NTqkCTRfhRFkoXJt+q6OPE9MbIgqE37J/sJJ0+4IhYvoqz0aaIUPbkqumv2Jk0reLln79LOozzVY+6NCuKuvbp4b0K+YU6OcEUsQhq13haP7vmSRxJv3dxe+wv22DFalPDFEVFvF3SxvUur5WG4eWCnIiLRzaUkqCoNVzV40BggNzISicPpGwmyXyJJB1dEoknp/7hHjN6mC5HtXepUZM13lbN8k9p7oyR4vFX6qC88pV3wf+wxJwvsUkSkdESKESjPL0kwStaTINkBslPgZ8+SwJ8UCQ2SLavg9I2s9MiD/RmS/yaB6Rx1OsrK33TmgidH7j/siKXUWSdUjhl1w1MLL4CfritpXRMc+/77+loh6nmLZsdF7DHHIY4jWUNyLgnqRUNxkEIGkRRnkSCDGNK9YVZcQJIpyRNmRCuKrxUdzVpouk8NPd/YFvgoe1QUwKdVVkPbvVqfjz3ipCGbGREKhAJ4+LdGuSm0kbLnEZLX8SAJUDpkfMPyySj/+CkSzI5Hk+BnSCANj49Mm/yyW5pC8TyS9EC0QtzQ3V77ffa46JCV4M2iKFzoOSAterqj9s/sMWcI2SgilobLSTCroWgTgHKuJPkOSSE89ctGERvu6qmueqP6bhq/9kX1d5RSiBNENdOx4kHUofrn3/5+eNuLD5rz9ClFslFEcD4Jqp4h6yA24Y0k2N8h03AhPPTLQhFp9rhGFwWvKElLutprsRcuKbzKjpNFseLhqCTc2d1eVzZVaq0GdSi/RYLUoGNIUM4QZZ6yqm1pkpLeI3rbtp/u1ULbmpTAF9ijkqZRC7XQoPOMT9nuWJ0Wt5HtjAigiFeRIH3rmSSosItl6VgSVD60c7lRkjMi4v9EYfTtEu2eO5Xam9jjsiAWHylWKaKgV1XrbyzdpF1W1s7kuSiiAfaHSGkPKx4ynSeeD9pFySmiVwncJAqeGZ7Kims3t015lT0uO1BAWpSqOgRdeqJLrfk+fSXLMpFYNoqITG+wmqI+PA6RcQ6I0ctMpetcKRlFnKGEL6iUxJV6NLK6S6sPscdlj6yEZgpS9EZppOe6LbfW/oE9LhuyUUQjwRNGKlQUmEGCuh+o87GKpBDKUfSK2Lik+3DPyOq7BV38zV7ds5b7ZSZHVsJ3iGJkwp7+Z68dGNDK5jPKRhHxb7AUxeE7lqUoFv4bEsS64SxxWO4TGyhaRWzduNHz7kvj51bo+sW658CCzhUNqIXDScPMjmcm7D9w4BHaP27pVOvWs8clTS57RMyMOKQ3jivgNQPlvJvkH3hgI0WpiF6l/3xBPHibLorrupU6ngYyR5pXhKZHPcJ8URf9nVotJoCSJRdFRKWyW0jgGQML6TEkMDJAObF3HGo1vZzkRBL8HPlOfkCC5e0RJE0kcAqHQzhylWbaExSVIuIA+zAx+gQpYF8Xj2Y3Rauysep9YVybLgrHCZXCsq3L67AKKzlyUUR42GCJimMMKBeMODDg3EfyM5JE8Bz7yCdJkJkbEeO1JHD6NkAEBoxAUOKhvw/g9N1Akszpu4fElfi08CpdiJ4QeXfE/G1rLnyDPeaYpEnpHy+JBx/TBXHj2fquh5OlgywHUO8TCohs0JjZdpLg8Bl7xmTg38PpG4f/cPJGSj5UG4SCQoHhModir6eQZHL4BpgRXX2g79MC01Dxvlnb+Wn2iGMDPi10oU8NvSC39eB7VTJkMyPCYoqZ6TyS35OcQ7KPBBEUONQvBK5dmvqW7zg+WlWxThSkF/gytDAoiiL9XLzwFtrnfDKqvzO3W5OL1ppukMvSNJGjSDCb/ZwESmk3rlNE7F3eEw9fLojiSVLUc1OnVrOH/YhTIGZ29Ew4cKDiDl2Q/til1mnscVGSryLCggpjzb9IClFq3lWK2KgE6ypEqUM8GJm9ZdXUTNkFODYjK+HPiqKwNCrqX9uq1CHkrujIRRGxt4PhBAYX7Ndw2IpZoBzOEY8kOdB6+4+r97/z5hO6LjzQpdU9Ef9RQUBw9bEkiN90CnxX4NYI45tTwAoPS33SwV/WgktEXZpUpUsLNmk1dhyp4XsPPbDccpuLIsJYg4gLBALDCgpL5lYSWDPtBtZVnCPhb6cq42YX740cM+6MSb6Ft474wLg3fhV4aNW//vgiBiB0SCHAQIdjnhoSBAhjMHQCfO5fJEEMaqH7AGAC+DwJjs+QvjHZa4iOHPehUefNXPrImAkf3thzR9N36bdgOLQCpHNBYDsGRbyGZP2AvsJAkSpY3hIwGiCtBWanSSRYnhaK60lw/lhwZj3wSsOUL63/w6l111zJHjkBZuTr4k3HwMCD/ncSFLfFligjvradE1s6du2Yue5niJ21Ckw+dfGmteS6R0T8GL6QOBP8MclakkJk6yr40tSn9H9EFyPrJcnz6Jb2GixDMfAUYj+cDCgBYkD3xu6c43ASJ89GEXIHS31WPqiwrv5UnHylKHouk/brN2/pMO1MjvNz6IzlWRNyUUQsBTAdY4ou9GFqwRSxtXWjZ/8Z4+7RBV3qUurxdzlFTqvSP+Z9KXK7oOtv7n/9QPuOe2YkOpa4gmwUEQqItIYYDWAseJmk0KPiXBIooq1r7xYleFVUFGZLFQev2Nw2vWxjBEsV2b/zLCEaWSvq+n2dmrtSdeS6NMWMCD9R7BUwO8F483cSu8ByzEsC53JkA1hNYvlo1qQFz5N0caUgifd1tdci/YcBloTYoMNbBsuyjSSFME4NBQYCbAnwGu4kKfSKBPvzK0iQTxUDcaGPCPD38T2AdxY8seCplfdkIPuD1whRz+WiLs7t1GrwftIBazWMVBESfPYw/sBjDH0BzzJkpzC9VM1GEfFlnEUCJ20kA8YLx9lZpqRRsHBhT4kPD0oEv1M4fcPoA2VGlm84BqBwCjx2koFMcdiL4sNHCkbs0e4nsYTmJcEjIiOFDlLCNyr3vu5/6uuXp0vci/0wlPCx2F3hwOf3VRKET51EchtJofeqvSRw3sDfhcWw0FWgEAd7MwneP74r8GAylbTsnDm7Kz903L4OXY9M6FLrr2aPkwEdQcADkiVjMFRI4O8MuwHusW+Fu6arMEz6Z5C0kXwsdhc/7sConggUG6MJ8t8kA4oKUzl8W7GMgGM4RiQEJptEF5vaA1fKSjDQuGwrkiGnA5YyfNB4T04A90IoH2aBF0mmkhSap0lwhoiZaTNJKh9ju5hHMp8ESoHvlWVJtmCUk9W+riZ/fzqrNEL+jHNjbJOwEoTxDoHxyM9rmlyXptmCURzpF3eTIKkszM4Y1XEWiVl1GQnM0PiCI8A4kzXQsj1ii9J7RkQUH9Q9on/rivod7DEnM8a5XaGXxYlgawSLqeWvoUULtx6M6rOiHnH5tuwK+2DSweuwJMeOXYpoNaatpnWLd48dNWLPetqo/7bTX6fSW7fkA+SUDnPmrK987ZgT1wqSp6qqOrp805L6gh0XlYUiympouS4Kp9IOZ+HW1aUZWMqxjiYleIIkiutJPZ7uUmuRy9d2SloRG5XgRR5RXBwVo3d08zLTnBxp0gJTpKh0p0eIzN6sTUNVM9soSUWkfeCRUani9mg0+vJWrZ6WoRxOfsxZv7vytX/sWyDo+nlVunT1Jq3GlkTIJaeITUpgkSR4Jv/7neorn1s3uRB1OThlAMoDRKXKNQgAPys68A2rU3WUjCKijmBUjy1Db+lW6lHqjcOxnEYtMM2ji189qEe0Hq3BssxyRa+IsvLDYwVp/7dEPfr0mXrtw5omOmle55QJjWpwqQfni2//eXbXuutMr7yKVhGnKP0VhwkRvy4KR0Tee2/JtjVNPGMap6Ccf+dzI4/c9zY8xp7r0uqRLC1vilIRfUpghi6K80VaHnRauDzgcPKh0R+eJOk6Em2vyjdVRzEp4qaWVT+pikT2PiTpYvcWtdYyn1MOxyxshXaTLkZHd6lTO9jjrLFTEZeQIKUBAoeRmBj3cE+C9zq82fG34dANF7hMwcVzpy54vG7k4Uf/fU/k5cUD2tVOBehyOLZgpSLCFxGOwUjwAwdvJBPGchLe8vDYrydBCBMcaFeQwHn4AhL87HEShJkkAk97ODyPrB59xFhdjBzc/9YepG5E8qJtJBxOyWDnjIiET0ZaA1gy4b2OisOIqLiBBMYVpNUfIOEFWpwHDtUYDIcOiKmoJMH3BxkbOJyyAysORLPAZQ/RK18hQVxnYhgPViRQFIDg6sQBF8+RbSERZIlDuJkB/o0RtoathBHehv8HsaG44ndQlAiB0xyTGB8wp3hAKkfEZqL2A5QH5nMox0KSXSSIXUS/wsCFWEqsPB4l6SZBhgMoMqLtEQf6LAmiUPC7CP5Fwmj8PpQMcY/4dwhT20DST4Igbig90ohAzieBomYTNsRJQ7LckJziwZjpoEzYf+MeqUueJ8FeGoHEMIghlQP6GtsEhPbA4oytguH8gGS8UDAAw5lRjBYKBi8lKD/+b8zAKLGHPT6UHbOm8Ro4HI5JoEzIADB0yZqOiSRzSJDChMPhcDgcDofD4ZQCgvD/4oFBg3VPTtAAAAAASUVORK5CYII=">
            <a:extLst>
              <a:ext uri="{FF2B5EF4-FFF2-40B4-BE49-F238E27FC236}">
                <a16:creationId xmlns:a16="http://schemas.microsoft.com/office/drawing/2014/main" id="{3C8E8DD0-0F67-4014-A3C5-FC4F34FEAF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0856" y="16303256"/>
            <a:ext cx="311888" cy="3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567" tIns="46784" rIns="93567" bIns="46784" numCol="1" anchor="t" anchorCtr="0" compatLnSpc="1">
            <a:prstTxWarp prst="textNoShape">
              <a:avLst/>
            </a:prstTxWarp>
          </a:bodyPr>
          <a:lstStyle/>
          <a:p>
            <a:endParaRPr lang="en-US" sz="1841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ED6E42-1885-4FAE-81E7-CF216FC44A2A}"/>
              </a:ext>
            </a:extLst>
          </p:cNvPr>
          <p:cNvSpPr/>
          <p:nvPr/>
        </p:nvSpPr>
        <p:spPr>
          <a:xfrm>
            <a:off x="20289652" y="4251984"/>
            <a:ext cx="19498393" cy="9352913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503" dirty="0">
              <a:solidFill>
                <a:schemeClr val="tx1"/>
              </a:solidFill>
            </a:endParaRPr>
          </a:p>
          <a:p>
            <a:r>
              <a:rPr lang="en-US" sz="4503" dirty="0">
                <a:solidFill>
                  <a:schemeClr val="tx1"/>
                </a:solidFill>
              </a:rPr>
              <a:t>				</a:t>
            </a:r>
          </a:p>
          <a:p>
            <a:r>
              <a:rPr lang="en-US" sz="4503" dirty="0">
                <a:solidFill>
                  <a:schemeClr val="tx1"/>
                </a:solidFill>
              </a:rPr>
              <a:t>				</a:t>
            </a:r>
          </a:p>
          <a:p>
            <a:endParaRPr lang="en-US" sz="4503" dirty="0">
              <a:solidFill>
                <a:schemeClr val="tx1"/>
              </a:solidFill>
            </a:endParaRPr>
          </a:p>
          <a:p>
            <a:r>
              <a:rPr lang="en-US" sz="4503" dirty="0">
                <a:solidFill>
                  <a:schemeClr val="tx1"/>
                </a:solidFill>
              </a:rPr>
              <a:t>				</a:t>
            </a:r>
          </a:p>
          <a:p>
            <a:endParaRPr lang="en-US" sz="4503" dirty="0">
              <a:solidFill>
                <a:schemeClr val="tx1"/>
              </a:solidFill>
            </a:endParaRPr>
          </a:p>
          <a:p>
            <a:r>
              <a:rPr lang="en-US" sz="4503" dirty="0">
                <a:solidFill>
                  <a:schemeClr val="tx1"/>
                </a:solidFill>
              </a:rPr>
              <a:t>							</a:t>
            </a: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  <a:p>
            <a:endParaRPr lang="en-US" sz="4503" dirty="0">
              <a:solidFill>
                <a:schemeClr val="tx1"/>
              </a:solidFill>
            </a:endParaRPr>
          </a:p>
          <a:p>
            <a:endParaRPr lang="en-US" sz="4503" dirty="0">
              <a:solidFill>
                <a:schemeClr val="tx1"/>
              </a:solidFill>
            </a:endParaRPr>
          </a:p>
          <a:p>
            <a:endParaRPr lang="en-US" sz="4503" dirty="0">
              <a:solidFill>
                <a:schemeClr val="tx1"/>
              </a:solidFill>
            </a:endParaRPr>
          </a:p>
          <a:p>
            <a:endParaRPr lang="en-US" sz="4503" dirty="0">
              <a:solidFill>
                <a:schemeClr val="tx1"/>
              </a:solidFill>
            </a:endParaRPr>
          </a:p>
          <a:p>
            <a:endParaRPr lang="en-US" sz="4503" dirty="0">
              <a:solidFill>
                <a:schemeClr val="tx1"/>
              </a:solidFill>
            </a:endParaRPr>
          </a:p>
          <a:p>
            <a:endParaRPr lang="en-US" sz="3684" dirty="0">
              <a:solidFill>
                <a:schemeClr val="tx1"/>
              </a:solidFill>
            </a:endParaRPr>
          </a:p>
          <a:p>
            <a:pPr algn="ctr"/>
            <a:endParaRPr lang="en-US" sz="4503" dirty="0">
              <a:solidFill>
                <a:schemeClr val="tx1"/>
              </a:solidFill>
            </a:endParaRPr>
          </a:p>
        </p:txBody>
      </p:sp>
      <p:sp>
        <p:nvSpPr>
          <p:cNvPr id="57" name="Rectangle 514">
            <a:extLst>
              <a:ext uri="{FF2B5EF4-FFF2-40B4-BE49-F238E27FC236}">
                <a16:creationId xmlns:a16="http://schemas.microsoft.com/office/drawing/2014/main" id="{9451565C-CBB8-42DB-955B-3519C11CB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39162" y="-527705"/>
            <a:ext cx="67" cy="2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3572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41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4A5AE-E9CD-42E7-8DAF-816293D91106}"/>
              </a:ext>
            </a:extLst>
          </p:cNvPr>
          <p:cNvSpPr txBox="1"/>
          <p:nvPr/>
        </p:nvSpPr>
        <p:spPr>
          <a:xfrm>
            <a:off x="20402895" y="13950169"/>
            <a:ext cx="19255003" cy="109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and Multiplexed Electrochemical Detection</a:t>
            </a:r>
          </a:p>
          <a:p>
            <a:pPr algn="ctr"/>
            <a:endParaRPr lang="en-US" sz="184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79F04-810A-41F0-AFD9-7EB4A0A66D58}"/>
              </a:ext>
            </a:extLst>
          </p:cNvPr>
          <p:cNvSpPr txBox="1"/>
          <p:nvPr/>
        </p:nvSpPr>
        <p:spPr>
          <a:xfrm>
            <a:off x="432530" y="4599003"/>
            <a:ext cx="14291884" cy="109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sz="184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AB11C7-17F3-4790-A7E0-A8760093E560}"/>
              </a:ext>
            </a:extLst>
          </p:cNvPr>
          <p:cNvSpPr txBox="1"/>
          <p:nvPr/>
        </p:nvSpPr>
        <p:spPr>
          <a:xfrm>
            <a:off x="575704" y="13950169"/>
            <a:ext cx="19308036" cy="109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and Amplicon Validation </a:t>
            </a:r>
          </a:p>
          <a:p>
            <a:pPr algn="ctr"/>
            <a:endParaRPr lang="en-US" sz="184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4AA234-D729-4514-ADAE-2CED1AD9BD46}"/>
              </a:ext>
            </a:extLst>
          </p:cNvPr>
          <p:cNvSpPr/>
          <p:nvPr/>
        </p:nvSpPr>
        <p:spPr>
          <a:xfrm>
            <a:off x="458530" y="29334750"/>
            <a:ext cx="19425208" cy="326639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6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C022CF-619A-42C8-B3A2-EA4660BF276A}"/>
              </a:ext>
            </a:extLst>
          </p:cNvPr>
          <p:cNvSpPr txBox="1"/>
          <p:nvPr/>
        </p:nvSpPr>
        <p:spPr>
          <a:xfrm>
            <a:off x="575704" y="29504021"/>
            <a:ext cx="20977424" cy="67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8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D468E2-219A-115D-E8A6-D0FE17416587}"/>
              </a:ext>
            </a:extLst>
          </p:cNvPr>
          <p:cNvSpPr txBox="1"/>
          <p:nvPr/>
        </p:nvSpPr>
        <p:spPr>
          <a:xfrm>
            <a:off x="4072651" y="-379257"/>
            <a:ext cx="32871034" cy="464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9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Low-Cost Gold-Leaf Sensing Platform for Detection of Infectious Diseases</a:t>
            </a:r>
          </a:p>
          <a:p>
            <a:pPr algn="ctr">
              <a:lnSpc>
                <a:spcPct val="107000"/>
              </a:lnSpc>
              <a:spcAft>
                <a:spcPts val="819"/>
              </a:spcAft>
            </a:pPr>
            <a:r>
              <a:rPr lang="en-US" sz="4503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Katherine Austin</a:t>
            </a:r>
            <a:r>
              <a:rPr lang="en-US" sz="4503" b="1" u="sng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Joshua </a:t>
            </a:r>
            <a:r>
              <a:rPr lang="en-US" sz="450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Chaj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Ulloa</a:t>
            </a:r>
            <a:r>
              <a:rPr lang="en-US" sz="4503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Marieke De Bock</a:t>
            </a:r>
            <a:r>
              <a:rPr lang="en-US" sz="4503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Xingcheng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Zhou</a:t>
            </a:r>
            <a:r>
              <a:rPr lang="en-US" sz="4503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Marjon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Zamani</a:t>
            </a:r>
            <a:r>
              <a:rPr lang="en-US" sz="4503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Ariel Furst</a:t>
            </a:r>
            <a:r>
              <a:rPr lang="en-US" sz="4503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50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503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5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Hampshire, Department of Chemical Engineering, Durham, NH</a:t>
            </a:r>
          </a:p>
          <a:p>
            <a:pPr algn="ctr"/>
            <a:r>
              <a:rPr lang="en-US" sz="245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Texas, Department of Chemical Engineering, San Antonio, TX</a:t>
            </a:r>
          </a:p>
          <a:p>
            <a:pPr algn="ctr"/>
            <a:r>
              <a:rPr lang="en-US" sz="245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Imperial College of London, Department of Chemical Engineering, London, England</a:t>
            </a:r>
          </a:p>
          <a:p>
            <a:pPr algn="ctr"/>
            <a:r>
              <a:rPr lang="en-US" sz="245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 Institute of Technology, Department of Chemical Engineering, Cambridge, MA</a:t>
            </a:r>
          </a:p>
          <a:p>
            <a:endParaRPr lang="en-US" sz="1842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697676-B926-DF98-4292-24209A1A41B9}"/>
              </a:ext>
            </a:extLst>
          </p:cNvPr>
          <p:cNvSpPr txBox="1"/>
          <p:nvPr/>
        </p:nvSpPr>
        <p:spPr>
          <a:xfrm>
            <a:off x="22078416" y="29472528"/>
            <a:ext cx="17786749" cy="73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9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&amp; Funding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C0B154-7B7B-3CBC-52F6-C493B508079F}"/>
              </a:ext>
            </a:extLst>
          </p:cNvPr>
          <p:cNvSpPr txBox="1"/>
          <p:nvPr/>
        </p:nvSpPr>
        <p:spPr>
          <a:xfrm>
            <a:off x="20864306" y="30396962"/>
            <a:ext cx="12061267" cy="215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90" indent="-350890">
              <a:buFont typeface="Wingdings" panose="05000000000000000000" pitchFamily="2" charset="2"/>
              <a:buChar char="Ø"/>
            </a:pPr>
            <a:r>
              <a:rPr lang="en-US" sz="3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from the Summer Undergraduate Research Fellowship (SURF USA) by the Hamel Center for Undergraduate Research at the University of New Hampshire </a:t>
            </a:r>
          </a:p>
          <a:p>
            <a:pPr marL="350890" indent="-350890">
              <a:buFont typeface="Wingdings" panose="05000000000000000000" pitchFamily="2" charset="2"/>
              <a:buChar char="Ø"/>
            </a:pPr>
            <a:r>
              <a:rPr lang="en-US" sz="3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support from everyone in the Furst and SEEDS labs  </a:t>
            </a:r>
          </a:p>
        </p:txBody>
      </p:sp>
      <p:pic>
        <p:nvPicPr>
          <p:cNvPr id="47" name="Picture 46" descr="A picture containing indoor&#10;&#10;Description automatically generated">
            <a:extLst>
              <a:ext uri="{FF2B5EF4-FFF2-40B4-BE49-F238E27FC236}">
                <a16:creationId xmlns:a16="http://schemas.microsoft.com/office/drawing/2014/main" id="{989E20CB-B5D1-06A1-E608-38585F22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402" y="15212852"/>
            <a:ext cx="4488028" cy="50171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8DB30A7-1B1B-AC3B-478E-EF57D884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28" y="717733"/>
            <a:ext cx="3396684" cy="1915203"/>
          </a:xfrm>
          <a:prstGeom prst="rect">
            <a:avLst/>
          </a:prstGeom>
        </p:spPr>
      </p:pic>
      <p:pic>
        <p:nvPicPr>
          <p:cNvPr id="82" name="Picture 81" descr="Shape, arrow&#10;&#10;Description automatically generated">
            <a:extLst>
              <a:ext uri="{FF2B5EF4-FFF2-40B4-BE49-F238E27FC236}">
                <a16:creationId xmlns:a16="http://schemas.microsoft.com/office/drawing/2014/main" id="{D25873A0-9BDB-3D06-2730-F5104FC3C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11" y="1696528"/>
            <a:ext cx="2233252" cy="1378790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4C594769-C06A-9ACF-9D56-C467C8148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183" y="1346858"/>
            <a:ext cx="1341766" cy="1770330"/>
          </a:xfrm>
          <a:prstGeom prst="rect">
            <a:avLst/>
          </a:prstGeom>
        </p:spPr>
      </p:pic>
      <p:pic>
        <p:nvPicPr>
          <p:cNvPr id="3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7B14D59-9AA7-E412-B9DF-B30EFC408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217" y="22533682"/>
            <a:ext cx="6643683" cy="5539628"/>
          </a:xfrm>
          <a:prstGeom prst="rect">
            <a:avLst/>
          </a:prstGeom>
        </p:spPr>
      </p:pic>
      <p:pic>
        <p:nvPicPr>
          <p:cNvPr id="23" name="Picture 22" descr="Chart, box and whisker chart&#10;&#10;Description automatically generated">
            <a:extLst>
              <a:ext uri="{FF2B5EF4-FFF2-40B4-BE49-F238E27FC236}">
                <a16:creationId xmlns:a16="http://schemas.microsoft.com/office/drawing/2014/main" id="{7B8E75AF-AF18-EC4F-D1C9-B3A89AEDE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207" y="22121925"/>
            <a:ext cx="8626526" cy="6711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FD985-7CA9-45FC-89EA-83D1C9F05331}"/>
              </a:ext>
            </a:extLst>
          </p:cNvPr>
          <p:cNvSpPr txBox="1"/>
          <p:nvPr/>
        </p:nvSpPr>
        <p:spPr>
          <a:xfrm>
            <a:off x="15159675" y="4443491"/>
            <a:ext cx="23946414" cy="109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Fabrication and Methodology</a:t>
            </a:r>
          </a:p>
          <a:p>
            <a:pPr algn="ctr"/>
            <a:endParaRPr lang="en-US" sz="184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Chart, box and whisker chart&#10;&#10;Description automatically generated">
            <a:extLst>
              <a:ext uri="{FF2B5EF4-FFF2-40B4-BE49-F238E27FC236}">
                <a16:creationId xmlns:a16="http://schemas.microsoft.com/office/drawing/2014/main" id="{1CDDEF17-E24D-8E93-A6E0-C3725B6667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9" y="15486593"/>
            <a:ext cx="5266600" cy="4099529"/>
          </a:xfrm>
          <a:prstGeom prst="rect">
            <a:avLst/>
          </a:prstGeom>
        </p:spPr>
      </p:pic>
      <p:pic>
        <p:nvPicPr>
          <p:cNvPr id="30" name="Picture 29" descr="Chart, box and whisker chart&#10;&#10;Description automatically generated">
            <a:extLst>
              <a:ext uri="{FF2B5EF4-FFF2-40B4-BE49-F238E27FC236}">
                <a16:creationId xmlns:a16="http://schemas.microsoft.com/office/drawing/2014/main" id="{43F712C1-16E5-1FA1-1E1D-9D8095FCAC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150" y="15264829"/>
            <a:ext cx="5831099" cy="44037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B50EAFD-5B08-146C-2641-224127F4FE13}"/>
              </a:ext>
            </a:extLst>
          </p:cNvPr>
          <p:cNvSpPr txBox="1"/>
          <p:nvPr/>
        </p:nvSpPr>
        <p:spPr>
          <a:xfrm>
            <a:off x="819954" y="30556699"/>
            <a:ext cx="18676404" cy="179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 able to show successful creation of amplicons via LAMP as seen with fluorescence</a:t>
            </a:r>
          </a:p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 significant signal decreases were observed with TB amplicons at 1:10 dilution and 1:50 dilution as compared to control of no amplicons </a:t>
            </a:r>
          </a:p>
        </p:txBody>
      </p:sp>
      <p:pic>
        <p:nvPicPr>
          <p:cNvPr id="35" name="Picture 3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53632E0-E737-124C-6EA2-89FF67B93D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719" y="29756350"/>
            <a:ext cx="3841632" cy="28812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02AC025-9737-45A0-B71E-97C50731B740}"/>
              </a:ext>
            </a:extLst>
          </p:cNvPr>
          <p:cNvSpPr/>
          <p:nvPr/>
        </p:nvSpPr>
        <p:spPr>
          <a:xfrm>
            <a:off x="445554" y="4245706"/>
            <a:ext cx="19438184" cy="1053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pic>
        <p:nvPicPr>
          <p:cNvPr id="2" name="Picture 5" descr="Diagram&#10;&#10;Description automatically generated">
            <a:extLst>
              <a:ext uri="{FF2B5EF4-FFF2-40B4-BE49-F238E27FC236}">
                <a16:creationId xmlns:a16="http://schemas.microsoft.com/office/drawing/2014/main" id="{30E2761D-02BA-456D-5B54-5D262A005EA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08" t="13947" r="10148" b="12535"/>
          <a:stretch/>
        </p:blipFill>
        <p:spPr>
          <a:xfrm>
            <a:off x="986817" y="23670228"/>
            <a:ext cx="4424938" cy="364980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2F50535-1BCC-2B0F-5F86-6D90DE17CDCE}"/>
              </a:ext>
            </a:extLst>
          </p:cNvPr>
          <p:cNvSpPr/>
          <p:nvPr/>
        </p:nvSpPr>
        <p:spPr>
          <a:xfrm>
            <a:off x="20289651" y="4264215"/>
            <a:ext cx="19498393" cy="996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Fabrication and Methodology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599258-F5DD-8157-78C2-7544E7EDEF83}"/>
              </a:ext>
            </a:extLst>
          </p:cNvPr>
          <p:cNvSpPr/>
          <p:nvPr/>
        </p:nvSpPr>
        <p:spPr>
          <a:xfrm>
            <a:off x="458530" y="13834046"/>
            <a:ext cx="19425208" cy="996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CRISPR Based Disease Detection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43023D-5E31-3C80-08B3-ED5FB6978A4F}"/>
              </a:ext>
            </a:extLst>
          </p:cNvPr>
          <p:cNvSpPr/>
          <p:nvPr/>
        </p:nvSpPr>
        <p:spPr>
          <a:xfrm>
            <a:off x="20289653" y="13817954"/>
            <a:ext cx="19515301" cy="996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Optimization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225CF5-88AB-4FEF-89C0-0C396E0623B6}"/>
              </a:ext>
            </a:extLst>
          </p:cNvPr>
          <p:cNvSpPr/>
          <p:nvPr/>
        </p:nvSpPr>
        <p:spPr>
          <a:xfrm>
            <a:off x="458530" y="29340353"/>
            <a:ext cx="19425208" cy="858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8BB7EF-A4A8-0F9A-9F3E-71A88888849D}"/>
              </a:ext>
            </a:extLst>
          </p:cNvPr>
          <p:cNvSpPr/>
          <p:nvPr/>
        </p:nvSpPr>
        <p:spPr>
          <a:xfrm>
            <a:off x="20272744" y="29353290"/>
            <a:ext cx="19532210" cy="931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&amp; Funding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306E4-133D-EC70-E2B3-9236E9D74897}"/>
              </a:ext>
            </a:extLst>
          </p:cNvPr>
          <p:cNvSpPr txBox="1"/>
          <p:nvPr/>
        </p:nvSpPr>
        <p:spPr>
          <a:xfrm>
            <a:off x="13319760" y="14844094"/>
            <a:ext cx="652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Key: ** p&lt;0.01, *** p&lt; 0.001, **** p&lt;0.0001</a:t>
            </a:r>
          </a:p>
        </p:txBody>
      </p:sp>
      <p:pic>
        <p:nvPicPr>
          <p:cNvPr id="28" name="Picture 27" descr="Chart, bar chart&#10;&#10;Description automatically generated">
            <a:extLst>
              <a:ext uri="{FF2B5EF4-FFF2-40B4-BE49-F238E27FC236}">
                <a16:creationId xmlns:a16="http://schemas.microsoft.com/office/drawing/2014/main" id="{32F4FCBB-0AAA-698E-52EB-4E9F10887B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" b="3058"/>
          <a:stretch/>
        </p:blipFill>
        <p:spPr>
          <a:xfrm>
            <a:off x="12931498" y="22874625"/>
            <a:ext cx="6743161" cy="50640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428CD0-F205-9072-B1A3-EBDFA4AF5367}"/>
              </a:ext>
            </a:extLst>
          </p:cNvPr>
          <p:cNvSpPr txBox="1"/>
          <p:nvPr/>
        </p:nvSpPr>
        <p:spPr>
          <a:xfrm>
            <a:off x="20411346" y="20495583"/>
            <a:ext cx="19255002" cy="2360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surface by investigating different concentrations of surface bound MB DNA probe</a:t>
            </a:r>
          </a:p>
          <a:p>
            <a:pPr marL="749608" lvl="1" indent="-292408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DNAse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as it’s well studied for DNA cleavage and can thereby function as a control </a:t>
            </a:r>
          </a:p>
          <a:p>
            <a:pPr marL="749608" lvl="1" indent="-292408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Goal: Does surface concentration of DNA probe impact electrochemical measurements and is there an optimal concentration to work with? 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FD7033A-5135-B9F6-28BD-88EF7B59FF4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" r="1868"/>
          <a:stretch/>
        </p:blipFill>
        <p:spPr>
          <a:xfrm>
            <a:off x="986817" y="7925883"/>
            <a:ext cx="8343202" cy="486863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F05019-F5D4-99D7-CA78-02AA0CF62A2F}"/>
              </a:ext>
            </a:extLst>
          </p:cNvPr>
          <p:cNvSpPr txBox="1"/>
          <p:nvPr/>
        </p:nvSpPr>
        <p:spPr>
          <a:xfrm>
            <a:off x="667239" y="5483916"/>
            <a:ext cx="19069032" cy="2360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 COVID-19 and tuberculosis (TB) tests are expensive ($15-$35) and require trained laboratory personnel, making them unrealistic for low-resource settings (LRS) </a:t>
            </a:r>
          </a:p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million COVID-19 deaths in 2020 and 1.6 million deaths due to TB</a:t>
            </a:r>
          </a:p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Solution: affordable gold leaf biosensors </a:t>
            </a:r>
          </a:p>
        </p:txBody>
      </p:sp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B70E0933-2F58-2C94-005C-52EC8D702A4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1544"/>
          <a:stretch/>
        </p:blipFill>
        <p:spPr>
          <a:xfrm>
            <a:off x="10679650" y="8068143"/>
            <a:ext cx="8722850" cy="47373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4A0956-1875-3157-6264-0CF6FA125CE9}"/>
              </a:ext>
            </a:extLst>
          </p:cNvPr>
          <p:cNvSpPr txBox="1"/>
          <p:nvPr/>
        </p:nvSpPr>
        <p:spPr>
          <a:xfrm>
            <a:off x="8133252" y="19604423"/>
            <a:ext cx="1136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Amplicon Verification                          SARS-CoV-2 Amplicon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				         Verification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F029D-C4C8-F395-0FD1-C20D8FF2ADF2}"/>
              </a:ext>
            </a:extLst>
          </p:cNvPr>
          <p:cNvSpPr txBox="1"/>
          <p:nvPr/>
        </p:nvSpPr>
        <p:spPr>
          <a:xfrm>
            <a:off x="845867" y="20576831"/>
            <a:ext cx="18459487" cy="179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positive flouresence control to confirm expected amplicon cleavage by Cas12a</a:t>
            </a:r>
          </a:p>
          <a:p>
            <a:pPr marL="292408" indent="-292408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Amplicons introduced to Cas12a, and gRNA followed by electrode: enzyme cuts MB DNA causing SWV signal decrease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6E1A0-46BD-7FE1-5A45-5249F1852A0F}"/>
              </a:ext>
            </a:extLst>
          </p:cNvPr>
          <p:cNvSpPr txBox="1"/>
          <p:nvPr/>
        </p:nvSpPr>
        <p:spPr>
          <a:xfrm>
            <a:off x="13166746" y="28061168"/>
            <a:ext cx="701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 Electrochemical Detection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F48457-3F9B-153F-8BC3-B01E844F08F3}"/>
              </a:ext>
            </a:extLst>
          </p:cNvPr>
          <p:cNvSpPr txBox="1"/>
          <p:nvPr/>
        </p:nvSpPr>
        <p:spPr>
          <a:xfrm>
            <a:off x="7105374" y="28069718"/>
            <a:ext cx="581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Electrochemical Detection </a:t>
            </a:r>
          </a:p>
        </p:txBody>
      </p:sp>
      <p:pic>
        <p:nvPicPr>
          <p:cNvPr id="46" name="Picture 4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CCC04DF-3178-ADDB-B972-A26FCC4180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31" y="15852099"/>
            <a:ext cx="4364206" cy="3985132"/>
          </a:xfrm>
          <a:prstGeom prst="rect">
            <a:avLst/>
          </a:prstGeom>
        </p:spPr>
      </p:pic>
      <p:pic>
        <p:nvPicPr>
          <p:cNvPr id="51" name="Picture 50" descr="Diagram">
            <a:extLst>
              <a:ext uri="{FF2B5EF4-FFF2-40B4-BE49-F238E27FC236}">
                <a16:creationId xmlns:a16="http://schemas.microsoft.com/office/drawing/2014/main" id="{1CCE6C26-1D86-CCF0-B8CE-D2B9CB003C4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11749" r="2776" b="19402"/>
          <a:stretch/>
        </p:blipFill>
        <p:spPr>
          <a:xfrm>
            <a:off x="26137826" y="15635118"/>
            <a:ext cx="13575493" cy="316377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C04A6CC-1E9B-A129-5554-0966B74F5232}"/>
              </a:ext>
            </a:extLst>
          </p:cNvPr>
          <p:cNvSpPr txBox="1"/>
          <p:nvPr/>
        </p:nvSpPr>
        <p:spPr>
          <a:xfrm>
            <a:off x="26254685" y="17696157"/>
            <a:ext cx="878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F6BFC6-4798-82C1-4CC6-E4A8C0702617}"/>
              </a:ext>
            </a:extLst>
          </p:cNvPr>
          <p:cNvSpPr txBox="1"/>
          <p:nvPr/>
        </p:nvSpPr>
        <p:spPr>
          <a:xfrm>
            <a:off x="38518254" y="17688885"/>
            <a:ext cx="878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232A4-C6EF-1B78-122C-27F72C15239E}"/>
              </a:ext>
            </a:extLst>
          </p:cNvPr>
          <p:cNvSpPr txBox="1"/>
          <p:nvPr/>
        </p:nvSpPr>
        <p:spPr>
          <a:xfrm>
            <a:off x="4852511" y="12078553"/>
            <a:ext cx="409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Incidence Worldwide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1D9F49-ED37-7CF9-DDAF-FB3D40AE217B}"/>
              </a:ext>
            </a:extLst>
          </p:cNvPr>
          <p:cNvSpPr/>
          <p:nvPr/>
        </p:nvSpPr>
        <p:spPr>
          <a:xfrm>
            <a:off x="10454059" y="8008328"/>
            <a:ext cx="5425374" cy="57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68041E-941B-58BA-4000-CE267F15DE87}"/>
              </a:ext>
            </a:extLst>
          </p:cNvPr>
          <p:cNvSpPr txBox="1"/>
          <p:nvPr/>
        </p:nvSpPr>
        <p:spPr>
          <a:xfrm>
            <a:off x="10708114" y="8164313"/>
            <a:ext cx="500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Cases Worldwide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C98040-DA8C-C9C5-669D-CC891144B4BA}"/>
              </a:ext>
            </a:extLst>
          </p:cNvPr>
          <p:cNvSpPr txBox="1"/>
          <p:nvPr/>
        </p:nvSpPr>
        <p:spPr>
          <a:xfrm>
            <a:off x="624000" y="12839372"/>
            <a:ext cx="195322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Cohen, Adam, et al. “The Global Prevalence of Latent Tuberculosis: A Systematic Review and Meta-Analysis.”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 Respiratory Society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European Respiratory Society, 1 Sept. 2019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Feuer, Will. “Worldwide Coronavirus Cases Top 500,000, Doubling in Just over a Week.”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CNBC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CNBC, 26 Mar. 2020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True Death Toll of COVID-19: Estimating Global Excess Mortality.”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World Health Organization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“Tuberculosis (TB).”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World Health Organization</a:t>
            </a:r>
          </a:p>
          <a:p>
            <a:endParaRPr lang="en-US" dirty="0"/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98DD1F31-576D-0C7A-9F29-1FD392CC7F3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/>
          <a:stretch/>
        </p:blipFill>
        <p:spPr>
          <a:xfrm>
            <a:off x="3125243" y="17466697"/>
            <a:ext cx="947408" cy="869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6EC67-02E3-DD69-9433-E3E03D49CD18}"/>
              </a:ext>
            </a:extLst>
          </p:cNvPr>
          <p:cNvSpPr txBox="1"/>
          <p:nvPr/>
        </p:nvSpPr>
        <p:spPr>
          <a:xfrm>
            <a:off x="20655536" y="28373903"/>
            <a:ext cx="786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Created with BioRender.com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2E8FE23-A17C-B994-7A85-32D5F84E3F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126" y="24157194"/>
            <a:ext cx="7539189" cy="325986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80C2103-DCE5-9D09-573E-21760CEE7CF2}"/>
              </a:ext>
            </a:extLst>
          </p:cNvPr>
          <p:cNvSpPr txBox="1"/>
          <p:nvPr/>
        </p:nvSpPr>
        <p:spPr>
          <a:xfrm>
            <a:off x="22901097" y="23421688"/>
            <a:ext cx="4947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Surface Probe Optimization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A39432-0DA0-462A-7EA8-B12154628255}"/>
              </a:ext>
            </a:extLst>
          </p:cNvPr>
          <p:cNvSpPr txBox="1"/>
          <p:nvPr/>
        </p:nvSpPr>
        <p:spPr>
          <a:xfrm>
            <a:off x="21606706" y="2685050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0.04 µM MB DNA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FF048A-9662-FF2B-EE4A-FAD91130FC41}"/>
              </a:ext>
            </a:extLst>
          </p:cNvPr>
          <p:cNvSpPr txBox="1"/>
          <p:nvPr/>
        </p:nvSpPr>
        <p:spPr>
          <a:xfrm>
            <a:off x="25815185" y="26922882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0.4 µM MB DNA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75351-1641-7A79-90A0-BBF6B31224DD}"/>
              </a:ext>
            </a:extLst>
          </p:cNvPr>
          <p:cNvSpPr txBox="1"/>
          <p:nvPr/>
        </p:nvSpPr>
        <p:spPr>
          <a:xfrm>
            <a:off x="29703479" y="19497628"/>
            <a:ext cx="5866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Optimization Procedure</a:t>
            </a:r>
          </a:p>
        </p:txBody>
      </p:sp>
      <p:pic>
        <p:nvPicPr>
          <p:cNvPr id="63" name="Picture 6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CB22B2A-0833-41B3-B72C-BA3AECDE331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7" r="3181" b="7534"/>
          <a:stretch/>
        </p:blipFill>
        <p:spPr>
          <a:xfrm>
            <a:off x="25736945" y="7385844"/>
            <a:ext cx="11750464" cy="4975554"/>
          </a:xfrm>
          <a:prstGeom prst="rect">
            <a:avLst/>
          </a:prstGeom>
        </p:spPr>
      </p:pic>
      <p:pic>
        <p:nvPicPr>
          <p:cNvPr id="45" name="Picture 4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E71DA39C-924D-41B3-8A03-FBD9055A3E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924" y="8690430"/>
            <a:ext cx="4782137" cy="3147113"/>
          </a:xfrm>
          <a:prstGeom prst="rect">
            <a:avLst/>
          </a:prstGeom>
        </p:spPr>
      </p:pic>
      <p:pic>
        <p:nvPicPr>
          <p:cNvPr id="54" name="Picture 53" descr="Diagram&#10;&#10;Description automatically generated">
            <a:extLst>
              <a:ext uri="{FF2B5EF4-FFF2-40B4-BE49-F238E27FC236}">
                <a16:creationId xmlns:a16="http://schemas.microsoft.com/office/drawing/2014/main" id="{B495D5E6-5C2D-90F1-267B-347970C0CDE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r="2791" b="7239"/>
          <a:stretch/>
        </p:blipFill>
        <p:spPr>
          <a:xfrm>
            <a:off x="37162325" y="11306014"/>
            <a:ext cx="2404036" cy="2130303"/>
          </a:xfrm>
          <a:prstGeom prst="rect">
            <a:avLst/>
          </a:prstGeom>
        </p:spPr>
      </p:pic>
      <p:pic>
        <p:nvPicPr>
          <p:cNvPr id="64" name="Picture 6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DDBA3E3-2A96-9EBB-8C44-C4A061EFA5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98" y="6248682"/>
            <a:ext cx="2222063" cy="202905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CE3B667-2B04-6733-AB19-E8A6E02317C7}"/>
              </a:ext>
            </a:extLst>
          </p:cNvPr>
          <p:cNvSpPr txBox="1"/>
          <p:nvPr/>
        </p:nvSpPr>
        <p:spPr>
          <a:xfrm>
            <a:off x="20655536" y="5689150"/>
            <a:ext cx="15880761" cy="2360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7853" indent="-467853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Gold-leaf and CRISPR Cas12a with electrochemical detection allows for low cost (~$0.50/electrode), specific detection </a:t>
            </a:r>
          </a:p>
          <a:p>
            <a:pPr marL="467853" indent="-467853">
              <a:buFont typeface="Wingdings" panose="05000000000000000000" pitchFamily="2" charset="2"/>
              <a:buChar char="Ø"/>
            </a:pPr>
            <a:r>
              <a:rPr lang="en-US" sz="36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observed after CRISPR Cas12a cleavage of surface bound Methylene Blue DNA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FDD5803-540B-6156-E7E5-7660F6D2AC9A}"/>
              </a:ext>
            </a:extLst>
          </p:cNvPr>
          <p:cNvSpPr/>
          <p:nvPr/>
        </p:nvSpPr>
        <p:spPr>
          <a:xfrm>
            <a:off x="27099079" y="8593022"/>
            <a:ext cx="1914860" cy="80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473A7EB-CEF8-5899-BA7F-148B5013D155}"/>
              </a:ext>
            </a:extLst>
          </p:cNvPr>
          <p:cNvSpPr/>
          <p:nvPr/>
        </p:nvSpPr>
        <p:spPr>
          <a:xfrm>
            <a:off x="31968142" y="8600435"/>
            <a:ext cx="1914860" cy="80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20A313-A0A7-64B5-2AE1-71F8D2338064}"/>
              </a:ext>
            </a:extLst>
          </p:cNvPr>
          <p:cNvSpPr/>
          <p:nvPr/>
        </p:nvSpPr>
        <p:spPr>
          <a:xfrm>
            <a:off x="35160564" y="7602275"/>
            <a:ext cx="1250486" cy="56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14E76E4-CA15-116F-CFE4-3F2F464D8DDD}"/>
              </a:ext>
            </a:extLst>
          </p:cNvPr>
          <p:cNvSpPr/>
          <p:nvPr/>
        </p:nvSpPr>
        <p:spPr>
          <a:xfrm>
            <a:off x="34984830" y="11739098"/>
            <a:ext cx="1553623" cy="56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8E5979-3BA6-195A-C1CF-6A667517814B}"/>
              </a:ext>
            </a:extLst>
          </p:cNvPr>
          <p:cNvSpPr txBox="1"/>
          <p:nvPr/>
        </p:nvSpPr>
        <p:spPr>
          <a:xfrm>
            <a:off x="28705720" y="11154583"/>
            <a:ext cx="289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 Amplification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9481C1-C19E-2493-A5A9-60E3EE01707E}"/>
              </a:ext>
            </a:extLst>
          </p:cNvPr>
          <p:cNvSpPr txBox="1"/>
          <p:nvPr/>
        </p:nvSpPr>
        <p:spPr>
          <a:xfrm>
            <a:off x="25124202" y="10192874"/>
            <a:ext cx="289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Viral DNA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D4F5A5-642B-BAD7-5D60-E45BD12472A0}"/>
              </a:ext>
            </a:extLst>
          </p:cNvPr>
          <p:cNvSpPr txBox="1"/>
          <p:nvPr/>
        </p:nvSpPr>
        <p:spPr>
          <a:xfrm>
            <a:off x="33415249" y="11144042"/>
            <a:ext cx="289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 Reaction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B0BF0F-8BC3-3B5F-162D-84AD749A29D3}"/>
              </a:ext>
            </a:extLst>
          </p:cNvPr>
          <p:cNvSpPr txBox="1"/>
          <p:nvPr/>
        </p:nvSpPr>
        <p:spPr>
          <a:xfrm>
            <a:off x="35149224" y="10317318"/>
            <a:ext cx="6249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E14FCD-A21C-B77D-D851-6165DF8F35CA}"/>
              </a:ext>
            </a:extLst>
          </p:cNvPr>
          <p:cNvSpPr txBox="1"/>
          <p:nvPr/>
        </p:nvSpPr>
        <p:spPr>
          <a:xfrm>
            <a:off x="36273980" y="8349768"/>
            <a:ext cx="387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Flouresence Measurements</a:t>
            </a:r>
          </a:p>
        </p:txBody>
      </p:sp>
      <p:pic>
        <p:nvPicPr>
          <p:cNvPr id="76" name="Picture 75" descr="A picture containing text&#10;&#10;Description automatically generated">
            <a:extLst>
              <a:ext uri="{FF2B5EF4-FFF2-40B4-BE49-F238E27FC236}">
                <a16:creationId xmlns:a16="http://schemas.microsoft.com/office/drawing/2014/main" id="{1C87ED26-025E-843B-F14C-9654C52753F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/>
          <a:stretch/>
        </p:blipFill>
        <p:spPr>
          <a:xfrm>
            <a:off x="32383323" y="8477185"/>
            <a:ext cx="947408" cy="869484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590CDFDA-B671-DB27-D1F3-91870E16347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/>
          <a:stretch/>
        </p:blipFill>
        <p:spPr>
          <a:xfrm>
            <a:off x="35588889" y="9495955"/>
            <a:ext cx="947408" cy="8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0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35130</TotalTime>
  <Words>579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Source Sans Pro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Gasperoni</dc:creator>
  <cp:lastModifiedBy>Ariel Furst</cp:lastModifiedBy>
  <cp:revision>125</cp:revision>
  <dcterms:created xsi:type="dcterms:W3CDTF">2018-07-23T19:46:25Z</dcterms:created>
  <dcterms:modified xsi:type="dcterms:W3CDTF">2022-11-09T16:40:42Z</dcterms:modified>
</cp:coreProperties>
</file>